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7791" r:id="rId2"/>
    <p:sldId id="7762" r:id="rId3"/>
    <p:sldId id="7764" r:id="rId4"/>
    <p:sldId id="835" r:id="rId5"/>
    <p:sldId id="7770" r:id="rId6"/>
    <p:sldId id="7748" r:id="rId7"/>
    <p:sldId id="7776" r:id="rId8"/>
    <p:sldId id="7777" r:id="rId9"/>
    <p:sldId id="7778" r:id="rId10"/>
    <p:sldId id="7779" r:id="rId11"/>
    <p:sldId id="7780" r:id="rId12"/>
    <p:sldId id="7781" r:id="rId13"/>
    <p:sldId id="7782" r:id="rId14"/>
    <p:sldId id="7783" r:id="rId15"/>
    <p:sldId id="7784" r:id="rId16"/>
    <p:sldId id="7790" r:id="rId17"/>
    <p:sldId id="7734" r:id="rId18"/>
    <p:sldId id="7785" r:id="rId19"/>
    <p:sldId id="7766" r:id="rId20"/>
    <p:sldId id="7786" r:id="rId21"/>
    <p:sldId id="7788" r:id="rId22"/>
    <p:sldId id="7749" r:id="rId23"/>
    <p:sldId id="7789" r:id="rId24"/>
    <p:sldId id="775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07D"/>
    <a:srgbClr val="FFDF7F"/>
    <a:srgbClr val="4321EB"/>
    <a:srgbClr val="7D7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78"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3CC6C-036D-48F4-87D5-10F66EDBD956}" type="datetimeFigureOut">
              <a:rPr lang="en-US" smtClean="0"/>
              <a:t>7/2/2023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4517D-EF2F-4B2C-9E75-9B01BC7AB3E2}" type="slidenum">
              <a:rPr lang="en-US" smtClean="0"/>
              <a:t>‹#›</a:t>
            </a:fld>
            <a:endParaRPr lang="en-US"/>
          </a:p>
        </p:txBody>
      </p:sp>
    </p:spTree>
    <p:extLst>
      <p:ext uri="{BB962C8B-B14F-4D97-AF65-F5344CB8AC3E}">
        <p14:creationId xmlns:p14="http://schemas.microsoft.com/office/powerpoint/2010/main" val="803185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8890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434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0077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4029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9425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0033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464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4758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8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931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5843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744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6980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1943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2126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4062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432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318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127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056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900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3751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2691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16CC95-3036-45E8-B0A5-4C85BB297DC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9744C463-7247-4591-8BC0-1E6222EE3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6FD1B9E-B227-4133-A04C-3C99DE5441D2}"/>
              </a:ext>
            </a:extLst>
          </p:cNvPr>
          <p:cNvSpPr>
            <a:spLocks noGrp="1"/>
          </p:cNvSpPr>
          <p:nvPr>
            <p:ph type="dt" sz="half" idx="10"/>
          </p:nvPr>
        </p:nvSpPr>
        <p:spPr/>
        <p:txBody>
          <a:bodyPr/>
          <a:lstStyle/>
          <a:p>
            <a:fld id="{1350A92A-FB55-4FB8-AEB7-F011D2F99037}" type="datetimeFigureOut">
              <a:rPr lang="zh-CN" altLang="en-US" smtClean="0"/>
              <a:t>2023/2/7</a:t>
            </a:fld>
            <a:endParaRPr lang="zh-CN" altLang="en-US"/>
          </a:p>
        </p:txBody>
      </p:sp>
      <p:sp>
        <p:nvSpPr>
          <p:cNvPr id="5" name="页脚占位符 4">
            <a:extLst>
              <a:ext uri="{FF2B5EF4-FFF2-40B4-BE49-F238E27FC236}">
                <a16:creationId xmlns="" xmlns:a16="http://schemas.microsoft.com/office/drawing/2014/main" id="{E3155F4C-141A-4C28-AEBB-385E9FB204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CD7932F-B308-4E20-8623-C4832C4A408C}"/>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95736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D762422-F21C-4955-81A8-EA68ED4C9B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7326D6EF-C448-4BEC-9B6B-F9089E3CD65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0632656-1EAD-40AA-B37E-24C7D4D20082}"/>
              </a:ext>
            </a:extLst>
          </p:cNvPr>
          <p:cNvSpPr>
            <a:spLocks noGrp="1"/>
          </p:cNvSpPr>
          <p:nvPr>
            <p:ph type="dt" sz="half" idx="10"/>
          </p:nvPr>
        </p:nvSpPr>
        <p:spPr/>
        <p:txBody>
          <a:bodyPr/>
          <a:lstStyle/>
          <a:p>
            <a:fld id="{1350A92A-FB55-4FB8-AEB7-F011D2F99037}" type="datetimeFigureOut">
              <a:rPr lang="zh-CN" altLang="en-US" smtClean="0"/>
              <a:t>2023/2/7</a:t>
            </a:fld>
            <a:endParaRPr lang="zh-CN" altLang="en-US"/>
          </a:p>
        </p:txBody>
      </p:sp>
      <p:sp>
        <p:nvSpPr>
          <p:cNvPr id="5" name="页脚占位符 4">
            <a:extLst>
              <a:ext uri="{FF2B5EF4-FFF2-40B4-BE49-F238E27FC236}">
                <a16:creationId xmlns="" xmlns:a16="http://schemas.microsoft.com/office/drawing/2014/main" id="{54F51E4C-EDB6-49A6-903D-13866C079B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75B6164-3085-41AE-8F73-F3AD18407089}"/>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428123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127DB167-BE3D-4C88-A0B7-615BD6D3FCD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BFB0EA80-7827-486D-8FC5-1012CA1C12A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9320F6D-AF70-48BA-8A37-0EC7A4EEE1FC}"/>
              </a:ext>
            </a:extLst>
          </p:cNvPr>
          <p:cNvSpPr>
            <a:spLocks noGrp="1"/>
          </p:cNvSpPr>
          <p:nvPr>
            <p:ph type="dt" sz="half" idx="10"/>
          </p:nvPr>
        </p:nvSpPr>
        <p:spPr/>
        <p:txBody>
          <a:bodyPr/>
          <a:lstStyle/>
          <a:p>
            <a:fld id="{1350A92A-FB55-4FB8-AEB7-F011D2F99037}" type="datetimeFigureOut">
              <a:rPr lang="zh-CN" altLang="en-US" smtClean="0"/>
              <a:t>2023/2/7</a:t>
            </a:fld>
            <a:endParaRPr lang="zh-CN" altLang="en-US"/>
          </a:p>
        </p:txBody>
      </p:sp>
      <p:sp>
        <p:nvSpPr>
          <p:cNvPr id="5" name="页脚占位符 4">
            <a:extLst>
              <a:ext uri="{FF2B5EF4-FFF2-40B4-BE49-F238E27FC236}">
                <a16:creationId xmlns="" xmlns:a16="http://schemas.microsoft.com/office/drawing/2014/main" id="{7C9D5AAA-DF9B-425E-86E0-79BEB84E23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5D2F76BC-EFB2-4014-B056-9762C9CF7F06}"/>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252352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6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4D279B0-23CC-4486-B72D-FD4F884F74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4439849-BFF6-4D9D-AF47-5055758FCF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8B1018A-4851-4170-9016-18D28677C7A1}"/>
              </a:ext>
            </a:extLst>
          </p:cNvPr>
          <p:cNvSpPr>
            <a:spLocks noGrp="1"/>
          </p:cNvSpPr>
          <p:nvPr>
            <p:ph type="dt" sz="half" idx="10"/>
          </p:nvPr>
        </p:nvSpPr>
        <p:spPr/>
        <p:txBody>
          <a:bodyPr/>
          <a:lstStyle/>
          <a:p>
            <a:fld id="{1350A92A-FB55-4FB8-AEB7-F011D2F99037}" type="datetimeFigureOut">
              <a:rPr lang="zh-CN" altLang="en-US" smtClean="0"/>
              <a:t>2023/2/7</a:t>
            </a:fld>
            <a:endParaRPr lang="zh-CN" altLang="en-US"/>
          </a:p>
        </p:txBody>
      </p:sp>
      <p:sp>
        <p:nvSpPr>
          <p:cNvPr id="5" name="页脚占位符 4">
            <a:extLst>
              <a:ext uri="{FF2B5EF4-FFF2-40B4-BE49-F238E27FC236}">
                <a16:creationId xmlns="" xmlns:a16="http://schemas.microsoft.com/office/drawing/2014/main" id="{EFE78C9D-2238-48F4-9515-7DECA9C271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598C024E-52F4-4803-871D-D18AFDE983EA}"/>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3867931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CA1521E-798D-48D3-8ACA-F1CFCD7E8A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D039E3F-9AF4-4762-BA35-53AB5CB8EB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B4768562-E625-46C9-B355-31EDDC3D3457}"/>
              </a:ext>
            </a:extLst>
          </p:cNvPr>
          <p:cNvSpPr>
            <a:spLocks noGrp="1"/>
          </p:cNvSpPr>
          <p:nvPr>
            <p:ph type="dt" sz="half" idx="10"/>
          </p:nvPr>
        </p:nvSpPr>
        <p:spPr/>
        <p:txBody>
          <a:bodyPr/>
          <a:lstStyle/>
          <a:p>
            <a:fld id="{1350A92A-FB55-4FB8-AEB7-F011D2F99037}" type="datetimeFigureOut">
              <a:rPr lang="zh-CN" altLang="en-US" smtClean="0"/>
              <a:t>2023/2/7</a:t>
            </a:fld>
            <a:endParaRPr lang="zh-CN" altLang="en-US"/>
          </a:p>
        </p:txBody>
      </p:sp>
      <p:sp>
        <p:nvSpPr>
          <p:cNvPr id="5" name="页脚占位符 4">
            <a:extLst>
              <a:ext uri="{FF2B5EF4-FFF2-40B4-BE49-F238E27FC236}">
                <a16:creationId xmlns="" xmlns:a16="http://schemas.microsoft.com/office/drawing/2014/main" id="{78F7AE3F-8E6A-48EE-B511-A2038660A1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C81746E-5A29-482A-AC3E-1B1D8DEC34C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 xmlns:a16="http://schemas.microsoft.com/office/drawing/2014/main" id="{32519610-83FA-4AAF-B805-38DDFD41ED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5568" y="9589169"/>
            <a:ext cx="5261809" cy="5261809"/>
          </a:xfrm>
          <a:prstGeom prst="rect">
            <a:avLst/>
          </a:prstGeom>
        </p:spPr>
      </p:pic>
    </p:spTree>
    <p:extLst>
      <p:ext uri="{BB962C8B-B14F-4D97-AF65-F5344CB8AC3E}">
        <p14:creationId xmlns:p14="http://schemas.microsoft.com/office/powerpoint/2010/main" val="4152263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3915FA3-F5D6-4D33-BB9A-F5EE11B91D6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8A1A634-7928-4708-A003-7B82F935376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2268C260-C4DD-4B56-B51D-98D5FED77FC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53F43680-E0AC-4B2D-B141-26F88001C3F4}"/>
              </a:ext>
            </a:extLst>
          </p:cNvPr>
          <p:cNvSpPr>
            <a:spLocks noGrp="1"/>
          </p:cNvSpPr>
          <p:nvPr>
            <p:ph type="dt" sz="half" idx="10"/>
          </p:nvPr>
        </p:nvSpPr>
        <p:spPr/>
        <p:txBody>
          <a:bodyPr/>
          <a:lstStyle/>
          <a:p>
            <a:fld id="{1350A92A-FB55-4FB8-AEB7-F011D2F99037}" type="datetimeFigureOut">
              <a:rPr lang="zh-CN" altLang="en-US" smtClean="0"/>
              <a:t>2023/2/7</a:t>
            </a:fld>
            <a:endParaRPr lang="zh-CN" altLang="en-US"/>
          </a:p>
        </p:txBody>
      </p:sp>
      <p:sp>
        <p:nvSpPr>
          <p:cNvPr id="6" name="页脚占位符 5">
            <a:extLst>
              <a:ext uri="{FF2B5EF4-FFF2-40B4-BE49-F238E27FC236}">
                <a16:creationId xmlns="" xmlns:a16="http://schemas.microsoft.com/office/drawing/2014/main" id="{FCE030E8-43ED-4123-853C-34CD8CDF44C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8770E82-4705-42E0-AC62-88496C604F9D}"/>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2784705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A327BD0-FD75-482D-BA27-2581B8505AA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CA91085-E0BF-4DD8-A2BB-CEFB2944CE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B93F5494-1D34-4A5C-BA8B-ECBD99F71E1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8E7BCC6E-8397-45C2-B938-68E53581E0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A6A1E601-4B85-4489-954E-C256B74116F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B7FCBDDD-CD72-42BE-8713-7296CDA4562D}"/>
              </a:ext>
            </a:extLst>
          </p:cNvPr>
          <p:cNvSpPr>
            <a:spLocks noGrp="1"/>
          </p:cNvSpPr>
          <p:nvPr>
            <p:ph type="dt" sz="half" idx="10"/>
          </p:nvPr>
        </p:nvSpPr>
        <p:spPr/>
        <p:txBody>
          <a:bodyPr/>
          <a:lstStyle/>
          <a:p>
            <a:fld id="{1350A92A-FB55-4FB8-AEB7-F011D2F99037}" type="datetimeFigureOut">
              <a:rPr lang="zh-CN" altLang="en-US" smtClean="0"/>
              <a:t>2023/2/7</a:t>
            </a:fld>
            <a:endParaRPr lang="zh-CN" altLang="en-US"/>
          </a:p>
        </p:txBody>
      </p:sp>
      <p:sp>
        <p:nvSpPr>
          <p:cNvPr id="8" name="页脚占位符 7">
            <a:extLst>
              <a:ext uri="{FF2B5EF4-FFF2-40B4-BE49-F238E27FC236}">
                <a16:creationId xmlns="" xmlns:a16="http://schemas.microsoft.com/office/drawing/2014/main" id="{DF6D207E-3F95-43E9-B730-67B1C285FBF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017D35BA-531A-4E54-9E8C-EF79A7ABBEBF}"/>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585973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3FC2D45-26AB-4F0C-B951-13D4B120A4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6778864-8769-4EC3-A23E-FEDBCC949BB4}"/>
              </a:ext>
            </a:extLst>
          </p:cNvPr>
          <p:cNvSpPr>
            <a:spLocks noGrp="1"/>
          </p:cNvSpPr>
          <p:nvPr>
            <p:ph type="dt" sz="half" idx="10"/>
          </p:nvPr>
        </p:nvSpPr>
        <p:spPr/>
        <p:txBody>
          <a:bodyPr/>
          <a:lstStyle/>
          <a:p>
            <a:fld id="{1350A92A-FB55-4FB8-AEB7-F011D2F99037}" type="datetimeFigureOut">
              <a:rPr lang="zh-CN" altLang="en-US" smtClean="0"/>
              <a:t>2023/2/7</a:t>
            </a:fld>
            <a:endParaRPr lang="zh-CN" altLang="en-US"/>
          </a:p>
        </p:txBody>
      </p:sp>
      <p:sp>
        <p:nvSpPr>
          <p:cNvPr id="4" name="页脚占位符 3">
            <a:extLst>
              <a:ext uri="{FF2B5EF4-FFF2-40B4-BE49-F238E27FC236}">
                <a16:creationId xmlns="" xmlns:a16="http://schemas.microsoft.com/office/drawing/2014/main" id="{2958D05D-21A3-458A-834E-B650BB3CFFE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9DBEC0DE-F2FB-4E36-93C8-83C445696CE0}"/>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957062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FB2FB294-8278-4978-BBFF-CB1840D6DB51}"/>
              </a:ext>
            </a:extLst>
          </p:cNvPr>
          <p:cNvSpPr>
            <a:spLocks noGrp="1"/>
          </p:cNvSpPr>
          <p:nvPr>
            <p:ph type="dt" sz="half" idx="10"/>
          </p:nvPr>
        </p:nvSpPr>
        <p:spPr/>
        <p:txBody>
          <a:bodyPr/>
          <a:lstStyle/>
          <a:p>
            <a:fld id="{1350A92A-FB55-4FB8-AEB7-F011D2F99037}" type="datetimeFigureOut">
              <a:rPr lang="zh-CN" altLang="en-US" smtClean="0"/>
              <a:t>2023/2/7</a:t>
            </a:fld>
            <a:endParaRPr lang="zh-CN" altLang="en-US"/>
          </a:p>
        </p:txBody>
      </p:sp>
      <p:sp>
        <p:nvSpPr>
          <p:cNvPr id="3" name="页脚占位符 2">
            <a:extLst>
              <a:ext uri="{FF2B5EF4-FFF2-40B4-BE49-F238E27FC236}">
                <a16:creationId xmlns="" xmlns:a16="http://schemas.microsoft.com/office/drawing/2014/main" id="{33000751-53F7-4659-BB2B-2DA80D6017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AA3D095B-5F5E-4704-BE41-6F480E353AE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232295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7E7986C-F434-479E-82D4-3D1DF3AC63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3B7BF783-4BDB-4239-AE7A-F6BEE52E2B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2BEE9969-4219-43A3-BC43-A98DE5E1E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E419378E-DE8C-4E31-8798-93926ADD2C32}"/>
              </a:ext>
            </a:extLst>
          </p:cNvPr>
          <p:cNvSpPr>
            <a:spLocks noGrp="1"/>
          </p:cNvSpPr>
          <p:nvPr>
            <p:ph type="dt" sz="half" idx="10"/>
          </p:nvPr>
        </p:nvSpPr>
        <p:spPr/>
        <p:txBody>
          <a:bodyPr/>
          <a:lstStyle/>
          <a:p>
            <a:fld id="{1350A92A-FB55-4FB8-AEB7-F011D2F99037}" type="datetimeFigureOut">
              <a:rPr lang="zh-CN" altLang="en-US" smtClean="0"/>
              <a:t>2023/2/7</a:t>
            </a:fld>
            <a:endParaRPr lang="zh-CN" altLang="en-US"/>
          </a:p>
        </p:txBody>
      </p:sp>
      <p:sp>
        <p:nvSpPr>
          <p:cNvPr id="6" name="页脚占位符 5">
            <a:extLst>
              <a:ext uri="{FF2B5EF4-FFF2-40B4-BE49-F238E27FC236}">
                <a16:creationId xmlns="" xmlns:a16="http://schemas.microsoft.com/office/drawing/2014/main" id="{37DAD7AA-6A3E-46A3-A08B-0FA038BA1E1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343D6886-C688-4A31-B149-1F3D29FD5956}"/>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3968575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0396C97-5A29-427D-A8B8-2752B43DFA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38730AAE-F078-4219-B51B-CC51D2F808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5785BC77-88ED-4496-AE30-27F31A68E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B87753D2-70BD-4E97-BDEB-BA27F9B19486}"/>
              </a:ext>
            </a:extLst>
          </p:cNvPr>
          <p:cNvSpPr>
            <a:spLocks noGrp="1"/>
          </p:cNvSpPr>
          <p:nvPr>
            <p:ph type="dt" sz="half" idx="10"/>
          </p:nvPr>
        </p:nvSpPr>
        <p:spPr/>
        <p:txBody>
          <a:bodyPr/>
          <a:lstStyle/>
          <a:p>
            <a:fld id="{1350A92A-FB55-4FB8-AEB7-F011D2F99037}" type="datetimeFigureOut">
              <a:rPr lang="zh-CN" altLang="en-US" smtClean="0"/>
              <a:t>2023/2/7</a:t>
            </a:fld>
            <a:endParaRPr lang="zh-CN" altLang="en-US"/>
          </a:p>
        </p:txBody>
      </p:sp>
      <p:sp>
        <p:nvSpPr>
          <p:cNvPr id="6" name="页脚占位符 5">
            <a:extLst>
              <a:ext uri="{FF2B5EF4-FFF2-40B4-BE49-F238E27FC236}">
                <a16:creationId xmlns="" xmlns:a16="http://schemas.microsoft.com/office/drawing/2014/main" id="{611F47F7-0689-4E63-8F21-DF13A391881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0A403E6-7E98-44D4-80BB-903B7F87DE1D}"/>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173372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9C3880B0-4CE2-4CDC-86A3-EA0A71E824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72680290-19F3-4092-A806-598FC5C21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A910791-C06F-4BB6-81F7-8EDBFED95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50A92A-FB55-4FB8-AEB7-F011D2F99037}" type="datetimeFigureOut">
              <a:rPr lang="zh-CN" altLang="en-US" smtClean="0"/>
              <a:t>2023/2/7</a:t>
            </a:fld>
            <a:endParaRPr lang="zh-CN" altLang="en-US"/>
          </a:p>
        </p:txBody>
      </p:sp>
      <p:sp>
        <p:nvSpPr>
          <p:cNvPr id="5" name="页脚占位符 4">
            <a:extLst>
              <a:ext uri="{FF2B5EF4-FFF2-40B4-BE49-F238E27FC236}">
                <a16:creationId xmlns="" xmlns:a16="http://schemas.microsoft.com/office/drawing/2014/main" id="{11042298-A8CC-45D1-9E2C-2D09E793F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80BAC780-A67A-4E8B-B637-BE9FDA670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B9A9F-136E-42C4-8FDC-ECCDFC5B9F67}"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 xmlns:a16="http://schemas.microsoft.com/office/drawing/2014/main" id="{2BDBEF39-2E9D-4A88-BC3B-C5CC0A808DF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66900" y="294630"/>
            <a:ext cx="1466552" cy="1466552"/>
          </a:xfrm>
          <a:prstGeom prst="rect">
            <a:avLst/>
          </a:prstGeom>
        </p:spPr>
      </p:pic>
    </p:spTree>
    <p:extLst>
      <p:ext uri="{BB962C8B-B14F-4D97-AF65-F5344CB8AC3E}">
        <p14:creationId xmlns:p14="http://schemas.microsoft.com/office/powerpoint/2010/main" val="4216506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5.pn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14.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28.jpeg"/><Relationship Id="rId4" Type="http://schemas.openxmlformats.org/officeDocument/2006/relationships/image" Target="../media/image24.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32.jpeg"/><Relationship Id="rId4" Type="http://schemas.openxmlformats.org/officeDocument/2006/relationships/image" Target="../media/image24.png"/><Relationship Id="rId9" Type="http://schemas.openxmlformats.org/officeDocument/2006/relationships/image" Target="../media/image31.jpe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notesSlide" Target="../notesSlides/notesSlide13.xml"/><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6.png"/><Relationship Id="rId5" Type="http://schemas.openxmlformats.org/officeDocument/2006/relationships/image" Target="../media/image24.png"/><Relationship Id="rId1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16.png"/><Relationship Id="rId1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39.png"/><Relationship Id="rId5" Type="http://schemas.openxmlformats.org/officeDocument/2006/relationships/image" Target="../media/image14.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17.png"/><Relationship Id="rId12"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5.png"/><Relationship Id="rId11"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36.png"/><Relationship Id="rId4" Type="http://schemas.openxmlformats.org/officeDocument/2006/relationships/image" Target="../media/image24.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2.png"/><Relationship Id="rId5" Type="http://schemas.openxmlformats.org/officeDocument/2006/relationships/image" Target="../media/image24.pn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5.png"/><Relationship Id="rId11"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36.png"/><Relationship Id="rId4" Type="http://schemas.openxmlformats.org/officeDocument/2006/relationships/image" Target="../media/image24.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24.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4.png"/><Relationship Id="rId5" Type="http://schemas.openxmlformats.org/officeDocument/2006/relationships/image" Target="../media/image5.png"/><Relationship Id="rId10" Type="http://schemas.openxmlformats.org/officeDocument/2006/relationships/image" Target="../media/image16.png"/><Relationship Id="rId4" Type="http://schemas.openxmlformats.org/officeDocument/2006/relationships/audio" Target="../media/audio3.wav"/><Relationship Id="rId9" Type="http://schemas.openxmlformats.org/officeDocument/2006/relationships/image" Target="../media/image17.png"/><Relationship Id="rId14" Type="http://schemas.openxmlformats.org/officeDocument/2006/relationships/audio" Target="../media/audio3.wav"/></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notesSlide" Target="../notesSlides/notesSlide22.xml"/><Relationship Id="rId16"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6.png"/><Relationship Id="rId5" Type="http://schemas.openxmlformats.org/officeDocument/2006/relationships/image" Target="../media/image24.png"/><Relationship Id="rId1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16.png"/><Relationship Id="rId14"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3.xml"/><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3.png"/><Relationship Id="rId5" Type="http://schemas.openxmlformats.org/officeDocument/2006/relationships/image" Target="../media/image14.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25.png"/><Relationship Id="rId4" Type="http://schemas.openxmlformats.org/officeDocument/2006/relationships/image" Target="../media/image5.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28.jpeg"/><Relationship Id="rId4" Type="http://schemas.openxmlformats.org/officeDocument/2006/relationships/image" Target="../media/image24.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32.jpeg"/><Relationship Id="rId4" Type="http://schemas.openxmlformats.org/officeDocument/2006/relationships/image" Target="../media/image24.pn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3073199" y="2285934"/>
            <a:ext cx="6363066" cy="1300432"/>
            <a:chOff x="5395119" y="3904156"/>
            <a:chExt cx="7750289"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89"/>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89"/>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1541095" y="-40046"/>
            <a:ext cx="9109813" cy="1959196"/>
            <a:chOff x="-198120" y="-1143000"/>
            <a:chExt cx="12694920" cy="3657600"/>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89"/>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89"/>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89"/>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2635" y="4226111"/>
            <a:ext cx="7053339" cy="2779644"/>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554183" y="3586366"/>
            <a:ext cx="1971166" cy="3255168"/>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xmlns="" id="{5A8348B3-CB2D-E2EF-972D-EB623E0AF026}"/>
              </a:ext>
            </a:extLst>
          </p:cNvPr>
          <p:cNvSpPr txBox="1"/>
          <p:nvPr/>
        </p:nvSpPr>
        <p:spPr>
          <a:xfrm>
            <a:off x="1427221" y="2651444"/>
            <a:ext cx="8995940" cy="1655667"/>
          </a:xfrm>
          <a:prstGeom prst="rect">
            <a:avLst/>
          </a:prstGeom>
          <a:noFill/>
        </p:spPr>
        <p:txBody>
          <a:bodyPr wrap="square" lIns="91080" tIns="45540" rIns="91080" bIns="45540" rtlCol="0">
            <a:spAutoFit/>
          </a:bodyPr>
          <a:lstStyle/>
          <a:p>
            <a:pPr algn="ctr"/>
            <a:r>
              <a:rPr lang="en-US" sz="3387" b="1" dirty="0" err="1">
                <a:solidFill>
                  <a:schemeClr val="accent2">
                    <a:lumMod val="75000"/>
                  </a:schemeClr>
                </a:solidFill>
                <a:latin typeface="Times New Roman" pitchFamily="18" charset="0"/>
                <a:ea typeface="Arial-Rounded" panose="020B0500000000000000" pitchFamily="34" charset="0"/>
                <a:cs typeface="Times New Roman" pitchFamily="18" charset="0"/>
              </a:rPr>
              <a:t>Tên</a:t>
            </a:r>
            <a:r>
              <a:rPr lang="en-US" sz="3387"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387" b="1" dirty="0" err="1">
                <a:solidFill>
                  <a:schemeClr val="accent2">
                    <a:lumMod val="75000"/>
                  </a:schemeClr>
                </a:solidFill>
                <a:latin typeface="Times New Roman" pitchFamily="18" charset="0"/>
                <a:ea typeface="Arial-Rounded" panose="020B0500000000000000" pitchFamily="34" charset="0"/>
                <a:cs typeface="Times New Roman" pitchFamily="18" charset="0"/>
              </a:rPr>
              <a:t>bài</a:t>
            </a:r>
            <a:r>
              <a:rPr lang="en-US" sz="3387"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387"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Biện</a:t>
            </a:r>
            <a:r>
              <a:rPr lang="en-US" sz="3387"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387"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pháp</a:t>
            </a:r>
            <a:r>
              <a:rPr lang="en-US" sz="3387"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387" b="1" dirty="0">
                <a:solidFill>
                  <a:schemeClr val="accent2">
                    <a:lumMod val="75000"/>
                  </a:schemeClr>
                </a:solidFill>
                <a:latin typeface="Times New Roman" pitchFamily="18" charset="0"/>
                <a:ea typeface="Arial-Rounded" panose="020B0500000000000000" pitchFamily="34" charset="0"/>
                <a:cs typeface="Times New Roman" pitchFamily="18" charset="0"/>
              </a:rPr>
              <a:t>so </a:t>
            </a:r>
            <a:r>
              <a:rPr lang="en-US" sz="3387"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sánh</a:t>
            </a:r>
            <a:r>
              <a:rPr lang="en-US" sz="3387"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387"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và</a:t>
            </a:r>
            <a:r>
              <a:rPr lang="en-US" sz="3387"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387"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trả</a:t>
            </a:r>
            <a:r>
              <a:rPr lang="en-US" sz="3387"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387"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lời</a:t>
            </a:r>
            <a:r>
              <a:rPr lang="en-US" sz="3387"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387"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câu</a:t>
            </a:r>
            <a:r>
              <a:rPr lang="en-US" sz="3387" b="1" dirty="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3387"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hỏi</a:t>
            </a:r>
            <a:r>
              <a:rPr lang="en-US" sz="3387" b="1" dirty="0">
                <a:solidFill>
                  <a:schemeClr val="accent2">
                    <a:lumMod val="75000"/>
                  </a:schemeClr>
                </a:solidFill>
                <a:latin typeface="Times New Roman" pitchFamily="18" charset="0"/>
                <a:ea typeface="Arial-Rounded" panose="020B0500000000000000" pitchFamily="34" charset="0"/>
                <a:cs typeface="Times New Roman" pitchFamily="18" charset="0"/>
              </a:rPr>
              <a:t> ở </a:t>
            </a:r>
            <a:r>
              <a:rPr lang="en-US" sz="3387"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đâu</a:t>
            </a:r>
            <a:r>
              <a:rPr lang="en-US" sz="3387" b="1" smtClean="0">
                <a:solidFill>
                  <a:schemeClr val="accent2">
                    <a:lumMod val="75000"/>
                  </a:schemeClr>
                </a:solidFill>
                <a:latin typeface="Times New Roman" pitchFamily="18" charset="0"/>
                <a:ea typeface="Arial-Rounded" panose="020B0500000000000000" pitchFamily="34" charset="0"/>
                <a:cs typeface="Times New Roman" pitchFamily="18" charset="0"/>
              </a:rPr>
              <a:t>?</a:t>
            </a:r>
            <a:endParaRPr lang="en-US" sz="3587" b="1" dirty="0">
              <a:ln w="3175">
                <a:solidFill>
                  <a:sysClr val="windowText" lastClr="000000"/>
                </a:solidFill>
              </a:ln>
              <a:solidFill>
                <a:srgbClr val="FFFF00"/>
              </a:solidFill>
              <a:effectLst>
                <a:glow rad="228600">
                  <a:srgbClr val="FFC000">
                    <a:satMod val="175000"/>
                    <a:alpha val="40000"/>
                  </a:srgbClr>
                </a:glow>
              </a:effectLst>
              <a:latin typeface="Times New Roman" panose="02020603050405020304" pitchFamily="18" charset="0"/>
              <a:cs typeface="Times New Roman" panose="02020603050405020304" pitchFamily="18" charset="0"/>
            </a:endParaRPr>
          </a:p>
          <a:p>
            <a:pPr algn="ctr"/>
            <a:r>
              <a:rPr lang="en-US" sz="3387" b="1" dirty="0">
                <a:solidFill>
                  <a:schemeClr val="accent2">
                    <a:lumMod val="75000"/>
                  </a:schemeClr>
                </a:solidFill>
                <a:latin typeface="Times New Roman" pitchFamily="18" charset="0"/>
                <a:ea typeface="Arial-Rounded" panose="020B0500000000000000" pitchFamily="34" charset="0"/>
                <a:cs typeface="Times New Roman" pitchFamily="18" charset="0"/>
              </a:rPr>
              <a:t> </a:t>
            </a:r>
          </a:p>
        </p:txBody>
      </p:sp>
      <p:sp>
        <p:nvSpPr>
          <p:cNvPr id="15" name="TextBox 7">
            <a:extLst>
              <a:ext uri="{FF2B5EF4-FFF2-40B4-BE49-F238E27FC236}">
                <a16:creationId xmlns="" xmlns:a16="http://schemas.microsoft.com/office/drawing/2014/main" id="{6DC882CD-F5C9-CB7F-C1D8-8794B4476DB3}"/>
              </a:ext>
            </a:extLst>
          </p:cNvPr>
          <p:cNvSpPr txBox="1"/>
          <p:nvPr/>
        </p:nvSpPr>
        <p:spPr>
          <a:xfrm>
            <a:off x="1632992" y="76756"/>
            <a:ext cx="8990309" cy="1272934"/>
          </a:xfrm>
          <a:prstGeom prst="rect">
            <a:avLst/>
          </a:prstGeom>
          <a:noFill/>
        </p:spPr>
        <p:txBody>
          <a:bodyPr wrap="square" lIns="91080" tIns="45540" rIns="91080" bIns="4554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0783">
              <a:spcBef>
                <a:spcPts val="598"/>
              </a:spcBef>
              <a:defRPr/>
            </a:pPr>
            <a:r>
              <a:rPr lang="vi-VN" altLang="en-US" sz="3587" b="1" i="1" dirty="0">
                <a:solidFill>
                  <a:srgbClr val="002060"/>
                </a:solidFill>
                <a:latin typeface="+mj-lt"/>
                <a:cs typeface="Times New Roman" panose="02020603050405020304" pitchFamily="18" charset="0"/>
              </a:rPr>
              <a:t>TRƯỜNG TIỂU HỌC ÁI MỘ A</a:t>
            </a:r>
          </a:p>
          <a:p>
            <a:pPr algn="ctr" defTabSz="910783">
              <a:spcBef>
                <a:spcPts val="598"/>
              </a:spcBef>
              <a:defRPr/>
            </a:pPr>
            <a:r>
              <a:rPr lang="vi-VN" altLang="en-US" sz="3587" b="1" i="1" dirty="0">
                <a:solidFill>
                  <a:srgbClr val="002060"/>
                </a:solidFill>
                <a:latin typeface="+mj-lt"/>
                <a:cs typeface="Times New Roman" panose="02020603050405020304" pitchFamily="18" charset="0"/>
              </a:rPr>
              <a:t>Bài giảng điện tử </a:t>
            </a:r>
            <a:r>
              <a:rPr lang="en-US" altLang="en-US" sz="3587" b="1" i="1" dirty="0" err="1">
                <a:solidFill>
                  <a:srgbClr val="002060"/>
                </a:solidFill>
                <a:latin typeface="Times New Roman" pitchFamily="18" charset="0"/>
                <a:cs typeface="Times New Roman" pitchFamily="18" charset="0"/>
              </a:rPr>
              <a:t>môn</a:t>
            </a:r>
            <a:r>
              <a:rPr lang="en-US" altLang="en-US" sz="3587" b="1" i="1" dirty="0">
                <a:solidFill>
                  <a:srgbClr val="002060"/>
                </a:solidFill>
                <a:latin typeface="Times New Roman" pitchFamily="18" charset="0"/>
                <a:cs typeface="Times New Roman" pitchFamily="18" charset="0"/>
              </a:rPr>
              <a:t> </a:t>
            </a:r>
            <a:r>
              <a:rPr lang="en-US" altLang="en-US" sz="3587" b="1" i="1" dirty="0" err="1">
                <a:solidFill>
                  <a:srgbClr val="002060"/>
                </a:solidFill>
                <a:latin typeface="Times New Roman" pitchFamily="18" charset="0"/>
                <a:cs typeface="Times New Roman" pitchFamily="18" charset="0"/>
              </a:rPr>
              <a:t>Tiếng</a:t>
            </a:r>
            <a:r>
              <a:rPr lang="en-US" altLang="en-US" sz="3587" b="1" i="1" dirty="0">
                <a:solidFill>
                  <a:srgbClr val="002060"/>
                </a:solidFill>
                <a:latin typeface="Times New Roman" pitchFamily="18" charset="0"/>
                <a:cs typeface="Times New Roman" pitchFamily="18" charset="0"/>
              </a:rPr>
              <a:t> </a:t>
            </a:r>
            <a:r>
              <a:rPr lang="en-US" altLang="en-US" sz="3587" b="1" i="1" dirty="0" err="1">
                <a:solidFill>
                  <a:srgbClr val="002060"/>
                </a:solidFill>
                <a:latin typeface="Times New Roman" pitchFamily="18" charset="0"/>
                <a:cs typeface="Times New Roman" pitchFamily="18" charset="0"/>
              </a:rPr>
              <a:t>Việt</a:t>
            </a:r>
            <a:r>
              <a:rPr lang="en-US" altLang="en-US" sz="3587" b="1" i="1" dirty="0">
                <a:solidFill>
                  <a:srgbClr val="002060"/>
                </a:solidFill>
                <a:latin typeface="Times New Roman" pitchFamily="18" charset="0"/>
                <a:cs typeface="Times New Roman" pitchFamily="18" charset="0"/>
              </a:rPr>
              <a:t> </a:t>
            </a:r>
            <a:r>
              <a:rPr lang="en-US" altLang="en-US" sz="3587" b="1" i="1" dirty="0" err="1">
                <a:solidFill>
                  <a:srgbClr val="002060"/>
                </a:solidFill>
                <a:latin typeface="Times New Roman" pitchFamily="18" charset="0"/>
                <a:cs typeface="Times New Roman" pitchFamily="18" charset="0"/>
              </a:rPr>
              <a:t>lớp</a:t>
            </a:r>
            <a:r>
              <a:rPr lang="en-US" altLang="en-US" sz="3587" b="1" i="1" dirty="0">
                <a:solidFill>
                  <a:srgbClr val="002060"/>
                </a:solidFill>
                <a:latin typeface="Times New Roman" pitchFamily="18" charset="0"/>
                <a:cs typeface="Times New Roman" pitchFamily="18" charset="0"/>
              </a:rPr>
              <a:t> 3 </a:t>
            </a:r>
            <a:endParaRPr lang="en-US" altLang="en-US" sz="3587"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1505178016"/>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sp>
        <p:nvSpPr>
          <p:cNvPr id="16" name="Rectangle 15"/>
          <p:cNvSpPr/>
          <p:nvPr/>
        </p:nvSpPr>
        <p:spPr>
          <a:xfrm>
            <a:off x="2940816" y="640688"/>
            <a:ext cx="111002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Những sự vật được so sánh với nhau</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图片 13">
            <a:extLst>
              <a:ext uri="{FF2B5EF4-FFF2-40B4-BE49-F238E27FC236}">
                <a16:creationId xmlns="" xmlns:a16="http://schemas.microsoft.com/office/drawing/2014/main" id="{71D3CBF4-4470-4A0B-9F1F-5D5B7160FF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2" name="Picture 11"/>
          <p:cNvPicPr>
            <a:picLocks noChangeAspect="1"/>
          </p:cNvPicPr>
          <p:nvPr/>
        </p:nvPicPr>
        <p:blipFill>
          <a:blip r:embed="rId5"/>
          <a:stretch>
            <a:fillRect/>
          </a:stretch>
        </p:blipFill>
        <p:spPr>
          <a:xfrm>
            <a:off x="3044240" y="2860071"/>
            <a:ext cx="2666764" cy="1500054"/>
          </a:xfrm>
          <a:prstGeom prst="rect">
            <a:avLst/>
          </a:prstGeom>
        </p:spPr>
      </p:pic>
      <p:pic>
        <p:nvPicPr>
          <p:cNvPr id="13" name="Picture 2" descr="Mơ thấy lửa cháy đánh con gì? Giải mã giấc mơ thấy lửa chá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4073" y="2955507"/>
            <a:ext cx="2541672" cy="15000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gạo đang nở rộ: Đừng bỏ lỡ những bài thuốc chữa bệnh quý báu từ loại  cây quen thuộc này"/>
          <p:cNvPicPr>
            <a:picLocks noChangeAspect="1" noChangeArrowheads="1"/>
          </p:cNvPicPr>
          <p:nvPr/>
        </p:nvPicPr>
        <p:blipFill rotWithShape="1">
          <a:blip r:embed="rId7">
            <a:extLst>
              <a:ext uri="{28A0092B-C50C-407E-A947-70E740481C1C}">
                <a14:useLocalDpi xmlns:a14="http://schemas.microsoft.com/office/drawing/2010/main" val="0"/>
              </a:ext>
            </a:extLst>
          </a:blip>
          <a:srcRect t="9101" r="7158" b="10307"/>
          <a:stretch/>
        </p:blipFill>
        <p:spPr bwMode="auto">
          <a:xfrm>
            <a:off x="2987768" y="4455562"/>
            <a:ext cx="2714846" cy="16139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Nến Ánh Đời Ngọn - Ảnh miễn phí trên Pixab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4073" y="4517824"/>
            <a:ext cx="2562740" cy="15516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stretch>
            <a:fillRect/>
          </a:stretch>
        </p:blipFill>
        <p:spPr>
          <a:xfrm>
            <a:off x="3044240" y="1245508"/>
            <a:ext cx="2634115" cy="1566844"/>
          </a:xfrm>
          <a:prstGeom prst="rect">
            <a:avLst/>
          </a:prstGeom>
        </p:spPr>
      </p:pic>
      <p:pic>
        <p:nvPicPr>
          <p:cNvPr id="22" name="Picture 4" descr="Cây thông Noel khổng lồ thắp sáng nhờ 3,1 triệu bóng đèn LED - Báo Quảng  Bình điện tử"/>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8408" b="45371"/>
          <a:stretch/>
        </p:blipFill>
        <p:spPr bwMode="auto">
          <a:xfrm>
            <a:off x="6394073" y="1162961"/>
            <a:ext cx="2541672" cy="169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3992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cxnSp>
        <p:nvCxnSpPr>
          <p:cNvPr id="25" name="Straight Connector 24">
            <a:extLst>
              <a:ext uri="{FF2B5EF4-FFF2-40B4-BE49-F238E27FC236}">
                <a16:creationId xmlns="" xmlns:a16="http://schemas.microsoft.com/office/drawing/2014/main" id="{8760E2C5-5D15-405A-9FF3-884DDAE5382E}"/>
              </a:ext>
            </a:extLst>
          </p:cNvPr>
          <p:cNvCxnSpPr>
            <a:cxnSpLocks/>
          </p:cNvCxnSpPr>
          <p:nvPr/>
        </p:nvCxnSpPr>
        <p:spPr>
          <a:xfrm flipV="1">
            <a:off x="3592835" y="1546166"/>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 xmlns:a16="http://schemas.microsoft.com/office/drawing/2014/main" id="{8760E2C5-5D15-405A-9FF3-884DDAE5382E}"/>
              </a:ext>
            </a:extLst>
          </p:cNvPr>
          <p:cNvCxnSpPr>
            <a:cxnSpLocks/>
          </p:cNvCxnSpPr>
          <p:nvPr/>
        </p:nvCxnSpPr>
        <p:spPr>
          <a:xfrm>
            <a:off x="7876915" y="1546166"/>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9" name="Picture 8"/>
          <p:cNvPicPr>
            <a:picLocks noChangeAspect="1"/>
          </p:cNvPicPr>
          <p:nvPr/>
        </p:nvPicPr>
        <p:blipFill>
          <a:blip r:embed="rId9"/>
          <a:stretch>
            <a:fillRect/>
          </a:stretch>
        </p:blipFill>
        <p:spPr>
          <a:xfrm>
            <a:off x="1759966" y="2643632"/>
            <a:ext cx="4101826" cy="2439879"/>
          </a:xfrm>
          <a:prstGeom prst="rect">
            <a:avLst/>
          </a:prstGeom>
        </p:spPr>
      </p:pic>
      <p:pic>
        <p:nvPicPr>
          <p:cNvPr id="1028"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293592" y="2643632"/>
            <a:ext cx="3864561" cy="243987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409309" y="5182342"/>
            <a:ext cx="7476727" cy="594202"/>
          </a:xfrm>
          <a:prstGeom prst="rect">
            <a:avLst/>
          </a:prstGeom>
        </p:spPr>
        <p:txBody>
          <a:bodyPr wrap="none">
            <a:spAutoFit/>
          </a:bodyPr>
          <a:lstStyle/>
          <a:p>
            <a:pPr algn="just">
              <a:lnSpc>
                <a:spcPct val="130000"/>
              </a:lnSpc>
              <a:spcBef>
                <a:spcPts val="300"/>
              </a:spcBef>
              <a:spcAft>
                <a:spcPts val="300"/>
              </a:spcAft>
            </a:pPr>
            <a:r>
              <a:rPr lang="nl-NL" sz="2800" b="1" i="1">
                <a:solidFill>
                  <a:srgbClr val="FF0000"/>
                </a:solidFill>
                <a:latin typeface="Arial" panose="020B0604020202020204" pitchFamily="34" charset="0"/>
                <a:ea typeface="Calibri" panose="020F0502020204030204" pitchFamily="34" charset="0"/>
                <a:cs typeface="Arial" panose="020B0604020202020204" pitchFamily="34" charset="0"/>
              </a:rPr>
              <a:t>Cây gạo – tháp đèn:  so sánh về hình dạng</a:t>
            </a:r>
            <a:endParaRPr lang="en-US" sz="28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4986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cxnSp>
        <p:nvCxnSpPr>
          <p:cNvPr id="25" name="Straight Connector 24">
            <a:extLst>
              <a:ext uri="{FF2B5EF4-FFF2-40B4-BE49-F238E27FC236}">
                <a16:creationId xmlns="" xmlns:a16="http://schemas.microsoft.com/office/drawing/2014/main" id="{8760E2C5-5D15-405A-9FF3-884DDAE5382E}"/>
              </a:ext>
            </a:extLst>
          </p:cNvPr>
          <p:cNvCxnSpPr>
            <a:cxnSpLocks/>
          </p:cNvCxnSpPr>
          <p:nvPr/>
        </p:nvCxnSpPr>
        <p:spPr>
          <a:xfrm flipV="1">
            <a:off x="2786501" y="1928552"/>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 xmlns:a16="http://schemas.microsoft.com/office/drawing/2014/main" id="{8760E2C5-5D15-405A-9FF3-884DDAE5382E}"/>
              </a:ext>
            </a:extLst>
          </p:cNvPr>
          <p:cNvCxnSpPr>
            <a:cxnSpLocks/>
          </p:cNvCxnSpPr>
          <p:nvPr/>
        </p:nvCxnSpPr>
        <p:spPr>
          <a:xfrm>
            <a:off x="6239308" y="1928552"/>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3" name="Picture 2"/>
          <p:cNvPicPr>
            <a:picLocks noChangeAspect="1"/>
          </p:cNvPicPr>
          <p:nvPr/>
        </p:nvPicPr>
        <p:blipFill>
          <a:blip r:embed="rId9"/>
          <a:stretch>
            <a:fillRect/>
          </a:stretch>
        </p:blipFill>
        <p:spPr>
          <a:xfrm>
            <a:off x="1759967" y="2615641"/>
            <a:ext cx="4055878" cy="2281431"/>
          </a:xfrm>
          <a:prstGeom prst="rect">
            <a:avLst/>
          </a:prstGeom>
        </p:spPr>
      </p:pic>
      <p:pic>
        <p:nvPicPr>
          <p:cNvPr id="3074" name="Picture 2" descr="Mơ thấy lửa cháy đánh con gì? Giải mã giấc mơ thấy lửa chá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4562" y="2530870"/>
            <a:ext cx="3574730" cy="238315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2376912" y="5094781"/>
            <a:ext cx="7864653" cy="522451"/>
          </a:xfrm>
          <a:prstGeom prst="rect">
            <a:avLst/>
          </a:prstGeom>
        </p:spPr>
        <p:txBody>
          <a:bodyPr wrap="none">
            <a:spAutoFit/>
          </a:bodyPr>
          <a:lstStyle/>
          <a:p>
            <a:pPr algn="just">
              <a:lnSpc>
                <a:spcPct val="130000"/>
              </a:lnSpc>
              <a:spcBef>
                <a:spcPts val="300"/>
              </a:spcBef>
              <a:spcAft>
                <a:spcPts val="300"/>
              </a:spcAft>
            </a:pPr>
            <a:r>
              <a:rPr lang="nl-NL" sz="2400" b="1" i="1">
                <a:solidFill>
                  <a:srgbClr val="FF0000"/>
                </a:solidFill>
                <a:latin typeface="Arial" panose="020B0604020202020204" pitchFamily="34" charset="0"/>
                <a:ea typeface="Calibri" panose="020F0502020204030204" pitchFamily="34" charset="0"/>
                <a:cs typeface="Arial" panose="020B0604020202020204" pitchFamily="34" charset="0"/>
              </a:rPr>
              <a:t>bông hoa- ngọn lửa hồng tươi:  so sánh về màu sắc.</a:t>
            </a:r>
            <a:endParaRPr lang="en-US" sz="24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64795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2345021" y="5152128"/>
            <a:ext cx="8544247" cy="830997"/>
          </a:xfrm>
          <a:prstGeom prst="rect">
            <a:avLst/>
          </a:prstGeom>
          <a:noFill/>
        </p:spPr>
        <p:txBody>
          <a:bodyPr wrap="square" rtlCol="0">
            <a:spAutoFit/>
          </a:bodyPr>
          <a:lstStyle/>
          <a:p>
            <a:r>
              <a:rPr kumimoji="0" lang="en-US" sz="2400" b="1" i="1" u="none" strike="noStrike" kern="1200" cap="none" spc="0" normalizeH="0" baseline="0" noProof="0">
                <a:ln>
                  <a:noFill/>
                </a:ln>
                <a:solidFill>
                  <a:srgbClr val="FF0000"/>
                </a:solidFill>
                <a:effectLst/>
                <a:uLnTx/>
                <a:uFillTx/>
                <a:ea typeface="+mn-ea"/>
                <a:cs typeface="+mn-cs"/>
              </a:rPr>
              <a:t>b</a:t>
            </a:r>
            <a:r>
              <a:rPr lang="en-US" sz="2400" b="1" i="1">
                <a:solidFill>
                  <a:srgbClr val="FF0000"/>
                </a:solidFill>
              </a:rPr>
              <a:t>úp nõn- ánh nến trong xanh: So sánh về hình dạng lẫn màu sắc.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 xmlns:a16="http://schemas.microsoft.com/office/drawing/2014/main" id="{8760E2C5-5D15-405A-9FF3-884DDAE5382E}"/>
              </a:ext>
            </a:extLst>
          </p:cNvPr>
          <p:cNvCxnSpPr>
            <a:cxnSpLocks/>
          </p:cNvCxnSpPr>
          <p:nvPr/>
        </p:nvCxnSpPr>
        <p:spPr>
          <a:xfrm flipV="1">
            <a:off x="1200520" y="2267899"/>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 xmlns:a16="http://schemas.microsoft.com/office/drawing/2014/main" id="{8760E2C5-5D15-405A-9FF3-884DDAE5382E}"/>
              </a:ext>
            </a:extLst>
          </p:cNvPr>
          <p:cNvCxnSpPr>
            <a:cxnSpLocks/>
          </p:cNvCxnSpPr>
          <p:nvPr/>
        </p:nvCxnSpPr>
        <p:spPr>
          <a:xfrm>
            <a:off x="4220008" y="2267899"/>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098" name="Picture 2" descr="Hoa gạo đang nở rộ: Đừng bỏ lỡ những bài thuốc chữa bệnh quý báu từ loại  cây quen thuộc này"/>
          <p:cNvPicPr>
            <a:picLocks noChangeAspect="1" noChangeArrowheads="1"/>
          </p:cNvPicPr>
          <p:nvPr/>
        </p:nvPicPr>
        <p:blipFill rotWithShape="1">
          <a:blip r:embed="rId9">
            <a:extLst>
              <a:ext uri="{28A0092B-C50C-407E-A947-70E740481C1C}">
                <a14:useLocalDpi xmlns:a14="http://schemas.microsoft.com/office/drawing/2010/main" val="0"/>
              </a:ext>
            </a:extLst>
          </a:blip>
          <a:srcRect t="9101" r="7158" b="10307"/>
          <a:stretch/>
        </p:blipFill>
        <p:spPr bwMode="auto">
          <a:xfrm>
            <a:off x="1916533" y="2657262"/>
            <a:ext cx="3978186" cy="2364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ến Ánh Đời Ngọn - Ảnh miễn phí trên Pixab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99793" y="2748053"/>
            <a:ext cx="3755298" cy="227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509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 xmlns:a16="http://schemas.microsoft.com/office/drawing/2014/main" id="{1AFCE37A-8C8F-4D04-BB1F-B29625A2967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46" name="Picture 45" descr="Text&#10;&#10;Description automatically generated">
            <a:extLst>
              <a:ext uri="{FF2B5EF4-FFF2-40B4-BE49-F238E27FC236}">
                <a16:creationId xmlns="" xmlns:a16="http://schemas.microsoft.com/office/drawing/2014/main" id="{A3626E8F-DDD3-49F1-99C3-B59A8CD062ED}"/>
              </a:ext>
            </a:extLst>
          </p:cNvPr>
          <p:cNvPicPr>
            <a:picLocks noChangeAspect="1"/>
          </p:cNvPicPr>
          <p:nvPr/>
        </p:nvPicPr>
        <p:blipFill>
          <a:blip r:embed="rId13" cstate="print">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10993" y="-48638"/>
            <a:ext cx="7139394" cy="7139394"/>
          </a:xfrm>
          <a:prstGeom prst="rect">
            <a:avLst/>
          </a:prstGeom>
        </p:spPr>
      </p:pic>
      <p:pic>
        <p:nvPicPr>
          <p:cNvPr id="47" name="Picture 46" descr="A child reading a book&#10;&#10;Description automatically generated with medium confidence">
            <a:extLst>
              <a:ext uri="{FF2B5EF4-FFF2-40B4-BE49-F238E27FC236}">
                <a16:creationId xmlns="" xmlns:a16="http://schemas.microsoft.com/office/drawing/2014/main" id="{512C555D-C722-43B2-A4F6-441ECD075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48" name="TextBox 47">
            <a:extLst>
              <a:ext uri="{FF2B5EF4-FFF2-40B4-BE49-F238E27FC236}">
                <a16:creationId xmlns="" xmlns:a16="http://schemas.microsoft.com/office/drawing/2014/main" id="{274EBFAC-E876-4B17-8670-58B7FA6A976D}"/>
              </a:ext>
            </a:extLst>
          </p:cNvPr>
          <p:cNvSpPr txBox="1"/>
          <p:nvPr/>
        </p:nvSpPr>
        <p:spPr>
          <a:xfrm>
            <a:off x="2735500" y="1498029"/>
            <a:ext cx="5399474" cy="2727029"/>
          </a:xfrm>
          <a:prstGeom prst="rect">
            <a:avLst/>
          </a:prstGeom>
          <a:noFill/>
        </p:spPr>
        <p:txBody>
          <a:bodyPr wrap="square">
            <a:spAutoFit/>
          </a:bodyPr>
          <a:lstStyle/>
          <a:p>
            <a:pPr lvl="0" algn="just">
              <a:lnSpc>
                <a:spcPct val="107000"/>
              </a:lnSpc>
              <a:spcAft>
                <a:spcPts val="800"/>
              </a:spcAft>
            </a:pPr>
            <a:r>
              <a:rPr lang="vi-VN" sz="3200" b="1">
                <a:solidFill>
                  <a:srgbClr val="C00000"/>
                </a:solidFill>
                <a:latin typeface="Calibri" panose="020F0502020204030204" pitchFamily="34" charset="0"/>
                <a:ea typeface="Times New Roman" panose="02020603050405020304" pitchFamily="18" charset="0"/>
                <a:cs typeface="Calibri" panose="020F0502020204030204" pitchFamily="34" charset="0"/>
              </a:rPr>
              <a:t>Câu văn chứa hình ảnh so sánh đem tới sự nhận thức mới mẻ về sự vật, giúp sự vật cụ thể hơn, sinh động hơn, giàu sức gợi hình, gợi cảm hơn.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87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sp>
        <p:nvSpPr>
          <p:cNvPr id="42" name="TextBox 41">
            <a:extLst>
              <a:ext uri="{FF2B5EF4-FFF2-40B4-BE49-F238E27FC236}">
                <a16:creationId xmlns="" xmlns:a16="http://schemas.microsoft.com/office/drawing/2014/main" id="{4357DD0F-6012-4B91-B44F-EB15C72B1848}"/>
              </a:ext>
            </a:extLst>
          </p:cNvPr>
          <p:cNvSpPr txBox="1"/>
          <p:nvPr/>
        </p:nvSpPr>
        <p:spPr>
          <a:xfrm>
            <a:off x="967141" y="1440144"/>
            <a:ext cx="99870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Bài</a:t>
            </a:r>
            <a:r>
              <a:rPr kumimoji="0" lang="en-US" sz="3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2: Ghi kết</a:t>
            </a:r>
            <a:r>
              <a:rPr kumimoji="0" lang="en-US" sz="3200" b="1" i="0" u="none" strike="noStrike" kern="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quả bài tập 1 vào vở theo mẫu sau:</a:t>
            </a:r>
            <a:endParaRPr kumimoji="0" lang="vi-VN" sz="3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4287860679"/>
              </p:ext>
            </p:extLst>
          </p:nvPr>
        </p:nvGraphicFramePr>
        <p:xfrm>
          <a:off x="967141" y="2412940"/>
          <a:ext cx="10200360" cy="1688413"/>
        </p:xfrm>
        <a:graphic>
          <a:graphicData uri="http://schemas.openxmlformats.org/drawingml/2006/table">
            <a:tbl>
              <a:tblPr firstRow="1" bandRow="1">
                <a:tableStyleId>{00A15C55-8517-42AA-B614-E9B94910E393}</a:tableStyleId>
              </a:tblPr>
              <a:tblGrid>
                <a:gridCol w="3400120">
                  <a:extLst>
                    <a:ext uri="{9D8B030D-6E8A-4147-A177-3AD203B41FA5}">
                      <a16:colId xmlns="" xmlns:a16="http://schemas.microsoft.com/office/drawing/2014/main" val="2081349138"/>
                    </a:ext>
                  </a:extLst>
                </a:gridCol>
                <a:gridCol w="3400120">
                  <a:extLst>
                    <a:ext uri="{9D8B030D-6E8A-4147-A177-3AD203B41FA5}">
                      <a16:colId xmlns="" xmlns:a16="http://schemas.microsoft.com/office/drawing/2014/main" val="2617668736"/>
                    </a:ext>
                  </a:extLst>
                </a:gridCol>
                <a:gridCol w="3400120">
                  <a:extLst>
                    <a:ext uri="{9D8B030D-6E8A-4147-A177-3AD203B41FA5}">
                      <a16:colId xmlns="" xmlns:a16="http://schemas.microsoft.com/office/drawing/2014/main" val="1020001298"/>
                    </a:ext>
                  </a:extLst>
                </a:gridCol>
              </a:tblGrid>
              <a:tr h="594072">
                <a:tc>
                  <a:txBody>
                    <a:bodyPr/>
                    <a:lstStyle/>
                    <a:p>
                      <a:pPr algn="ctr"/>
                      <a:r>
                        <a:rPr lang="en-US" sz="3200">
                          <a:solidFill>
                            <a:schemeClr val="tx1"/>
                          </a:solidFill>
                        </a:rPr>
                        <a:t>Sự</a:t>
                      </a:r>
                      <a:r>
                        <a:rPr lang="en-US" sz="3200" baseline="0">
                          <a:solidFill>
                            <a:schemeClr val="tx1"/>
                          </a:solidFill>
                        </a:rPr>
                        <a:t> vật 1</a:t>
                      </a:r>
                      <a:endParaRPr lang="en-US" sz="3200">
                        <a:solidFill>
                          <a:schemeClr val="tx1"/>
                        </a:solidFill>
                      </a:endParaRPr>
                    </a:p>
                  </a:txBody>
                  <a:tcPr/>
                </a:tc>
                <a:tc>
                  <a:txBody>
                    <a:bodyPr/>
                    <a:lstStyle/>
                    <a:p>
                      <a:pPr algn="ctr"/>
                      <a:r>
                        <a:rPr lang="en-US" sz="3200">
                          <a:solidFill>
                            <a:schemeClr val="tx1"/>
                          </a:solidFill>
                        </a:rPr>
                        <a:t>Từ</a:t>
                      </a:r>
                      <a:r>
                        <a:rPr lang="en-US" sz="3200" baseline="0">
                          <a:solidFill>
                            <a:schemeClr val="tx1"/>
                          </a:solidFill>
                        </a:rPr>
                        <a:t> so sánh</a:t>
                      </a:r>
                      <a:endParaRPr lang="en-US" sz="3200">
                        <a:solidFill>
                          <a:schemeClr val="tx1"/>
                        </a:solidFill>
                      </a:endParaRPr>
                    </a:p>
                  </a:txBody>
                  <a:tcPr/>
                </a:tc>
                <a:tc>
                  <a:txBody>
                    <a:bodyPr/>
                    <a:lstStyle/>
                    <a:p>
                      <a:pPr algn="ctr"/>
                      <a:r>
                        <a:rPr lang="en-US" sz="3200">
                          <a:solidFill>
                            <a:schemeClr val="tx1"/>
                          </a:solidFill>
                        </a:rPr>
                        <a:t>Sự</a:t>
                      </a:r>
                      <a:r>
                        <a:rPr lang="en-US" sz="3200" baseline="0">
                          <a:solidFill>
                            <a:schemeClr val="tx1"/>
                          </a:solidFill>
                        </a:rPr>
                        <a:t> vật 2</a:t>
                      </a:r>
                      <a:endParaRPr lang="en-US" sz="3200">
                        <a:solidFill>
                          <a:schemeClr val="tx1"/>
                        </a:solidFill>
                      </a:endParaRPr>
                    </a:p>
                  </a:txBody>
                  <a:tcPr/>
                </a:tc>
                <a:extLst>
                  <a:ext uri="{0D108BD9-81ED-4DB2-BD59-A6C34878D82A}">
                    <a16:rowId xmlns="" xmlns:a16="http://schemas.microsoft.com/office/drawing/2014/main" val="3909492574"/>
                  </a:ext>
                </a:extLst>
              </a:tr>
              <a:tr h="1094341">
                <a:tc>
                  <a:txBody>
                    <a:bodyPr/>
                    <a:lstStyle/>
                    <a:p>
                      <a:pPr algn="ctr"/>
                      <a:r>
                        <a:rPr lang="en-US" sz="3200" dirty="0" err="1">
                          <a:solidFill>
                            <a:schemeClr val="tx1"/>
                          </a:solidFill>
                        </a:rPr>
                        <a:t>cây</a:t>
                      </a:r>
                      <a:r>
                        <a:rPr lang="en-US" sz="3200" baseline="0" dirty="0">
                          <a:solidFill>
                            <a:schemeClr val="tx1"/>
                          </a:solidFill>
                        </a:rPr>
                        <a:t> </a:t>
                      </a:r>
                      <a:r>
                        <a:rPr lang="en-US" sz="3200" baseline="0" dirty="0" err="1">
                          <a:solidFill>
                            <a:schemeClr val="tx1"/>
                          </a:solidFill>
                        </a:rPr>
                        <a:t>gạo</a:t>
                      </a:r>
                      <a:endParaRPr lang="en-US" sz="3200" dirty="0">
                        <a:solidFill>
                          <a:schemeClr val="tx1"/>
                        </a:solidFill>
                      </a:endParaRPr>
                    </a:p>
                  </a:txBody>
                  <a:tcPr/>
                </a:tc>
                <a:tc>
                  <a:txBody>
                    <a:bodyPr/>
                    <a:lstStyle/>
                    <a:p>
                      <a:pPr algn="ctr"/>
                      <a:r>
                        <a:rPr lang="en-US" sz="3200">
                          <a:solidFill>
                            <a:schemeClr val="tx1"/>
                          </a:solidFill>
                        </a:rPr>
                        <a:t>như</a:t>
                      </a:r>
                    </a:p>
                  </a:txBody>
                  <a:tcPr/>
                </a:tc>
                <a:tc>
                  <a:txBody>
                    <a:bodyPr/>
                    <a:lstStyle/>
                    <a:p>
                      <a:pPr algn="ctr"/>
                      <a:r>
                        <a:rPr lang="en-US" sz="3200" dirty="0" err="1">
                          <a:solidFill>
                            <a:schemeClr val="tx1"/>
                          </a:solidFill>
                        </a:rPr>
                        <a:t>tháp</a:t>
                      </a:r>
                      <a:r>
                        <a:rPr lang="en-US" sz="3200" baseline="0" dirty="0">
                          <a:solidFill>
                            <a:schemeClr val="tx1"/>
                          </a:solidFill>
                        </a:rPr>
                        <a:t> </a:t>
                      </a:r>
                      <a:r>
                        <a:rPr lang="en-US" sz="3200" baseline="0" dirty="0" err="1">
                          <a:solidFill>
                            <a:schemeClr val="tx1"/>
                          </a:solidFill>
                        </a:rPr>
                        <a:t>đèn</a:t>
                      </a:r>
                      <a:r>
                        <a:rPr lang="en-US" sz="3200" baseline="0" dirty="0">
                          <a:solidFill>
                            <a:schemeClr val="tx1"/>
                          </a:solidFill>
                        </a:rPr>
                        <a:t> </a:t>
                      </a:r>
                      <a:r>
                        <a:rPr lang="en-US" sz="3200" baseline="0" dirty="0" err="1">
                          <a:solidFill>
                            <a:schemeClr val="tx1"/>
                          </a:solidFill>
                        </a:rPr>
                        <a:t>khổng</a:t>
                      </a:r>
                      <a:r>
                        <a:rPr lang="en-US" sz="3200" baseline="0" dirty="0">
                          <a:solidFill>
                            <a:schemeClr val="tx1"/>
                          </a:solidFill>
                        </a:rPr>
                        <a:t> </a:t>
                      </a:r>
                      <a:r>
                        <a:rPr lang="en-US" sz="3200" baseline="0" dirty="0" err="1">
                          <a:solidFill>
                            <a:schemeClr val="tx1"/>
                          </a:solidFill>
                        </a:rPr>
                        <a:t>lồ</a:t>
                      </a:r>
                      <a:endParaRPr lang="en-US" sz="3200" dirty="0">
                        <a:solidFill>
                          <a:schemeClr val="tx1"/>
                        </a:solidFill>
                      </a:endParaRPr>
                    </a:p>
                  </a:txBody>
                  <a:tcPr/>
                </a:tc>
                <a:extLst>
                  <a:ext uri="{0D108BD9-81ED-4DB2-BD59-A6C34878D82A}">
                    <a16:rowId xmlns="" xmlns:a16="http://schemas.microsoft.com/office/drawing/2014/main" val="1543210486"/>
                  </a:ext>
                </a:extLst>
              </a:tr>
            </a:tbl>
          </a:graphicData>
        </a:graphic>
      </p:graphicFrame>
    </p:spTree>
    <p:extLst>
      <p:ext uri="{BB962C8B-B14F-4D97-AF65-F5344CB8AC3E}">
        <p14:creationId xmlns:p14="http://schemas.microsoft.com/office/powerpoint/2010/main" val="2913158315"/>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Chúng được so sánh</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Những sự vật nào được so sánh với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Chúng được so sánh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Tác dụng của biện pháp so sánh trong miêu tả sự vật là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với nhau ở đặc điểm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 </a:t>
            </a:r>
          </a:p>
        </p:txBody>
      </p:sp>
      <p:graphicFrame>
        <p:nvGraphicFramePr>
          <p:cNvPr id="2" name="Table 1"/>
          <p:cNvGraphicFramePr>
            <a:graphicFrameLocks noGrp="1"/>
          </p:cNvGraphicFramePr>
          <p:nvPr>
            <p:extLst>
              <p:ext uri="{D42A27DB-BD31-4B8C-83A1-F6EECF244321}">
                <p14:modId xmlns:p14="http://schemas.microsoft.com/office/powerpoint/2010/main" val="2406770350"/>
              </p:ext>
            </p:extLst>
          </p:nvPr>
        </p:nvGraphicFramePr>
        <p:xfrm>
          <a:off x="819246" y="1619031"/>
          <a:ext cx="10415844" cy="3198757"/>
        </p:xfrm>
        <a:graphic>
          <a:graphicData uri="http://schemas.openxmlformats.org/drawingml/2006/table">
            <a:tbl>
              <a:tblPr firstRow="1" bandRow="1">
                <a:tableStyleId>{00A15C55-8517-42AA-B614-E9B94910E393}</a:tableStyleId>
              </a:tblPr>
              <a:tblGrid>
                <a:gridCol w="3353743">
                  <a:extLst>
                    <a:ext uri="{9D8B030D-6E8A-4147-A177-3AD203B41FA5}">
                      <a16:colId xmlns="" xmlns:a16="http://schemas.microsoft.com/office/drawing/2014/main" val="2081349138"/>
                    </a:ext>
                  </a:extLst>
                </a:gridCol>
                <a:gridCol w="2344189">
                  <a:extLst>
                    <a:ext uri="{9D8B030D-6E8A-4147-A177-3AD203B41FA5}">
                      <a16:colId xmlns="" xmlns:a16="http://schemas.microsoft.com/office/drawing/2014/main" val="2617668736"/>
                    </a:ext>
                  </a:extLst>
                </a:gridCol>
                <a:gridCol w="4717912">
                  <a:extLst>
                    <a:ext uri="{9D8B030D-6E8A-4147-A177-3AD203B41FA5}">
                      <a16:colId xmlns="" xmlns:a16="http://schemas.microsoft.com/office/drawing/2014/main" val="1020001298"/>
                    </a:ext>
                  </a:extLst>
                </a:gridCol>
              </a:tblGrid>
              <a:tr h="503951">
                <a:tc>
                  <a:txBody>
                    <a:bodyPr/>
                    <a:lstStyle/>
                    <a:p>
                      <a:pPr algn="ctr"/>
                      <a:r>
                        <a:rPr lang="en-US" sz="3200">
                          <a:solidFill>
                            <a:schemeClr val="tx1"/>
                          </a:solidFill>
                        </a:rPr>
                        <a:t>Sự</a:t>
                      </a:r>
                      <a:r>
                        <a:rPr lang="en-US" sz="3200" baseline="0">
                          <a:solidFill>
                            <a:schemeClr val="tx1"/>
                          </a:solidFill>
                        </a:rPr>
                        <a:t> vật 1</a:t>
                      </a:r>
                      <a:endParaRPr lang="en-US" sz="3200">
                        <a:solidFill>
                          <a:schemeClr val="tx1"/>
                        </a:solidFill>
                      </a:endParaRPr>
                    </a:p>
                  </a:txBody>
                  <a:tcPr/>
                </a:tc>
                <a:tc>
                  <a:txBody>
                    <a:bodyPr/>
                    <a:lstStyle/>
                    <a:p>
                      <a:pPr algn="ctr"/>
                      <a:r>
                        <a:rPr lang="en-US" sz="3200">
                          <a:solidFill>
                            <a:schemeClr val="tx1"/>
                          </a:solidFill>
                        </a:rPr>
                        <a:t>Từ</a:t>
                      </a:r>
                      <a:r>
                        <a:rPr lang="en-US" sz="3200" baseline="0">
                          <a:solidFill>
                            <a:schemeClr val="tx1"/>
                          </a:solidFill>
                        </a:rPr>
                        <a:t> so sánh</a:t>
                      </a:r>
                      <a:endParaRPr lang="en-US" sz="3200">
                        <a:solidFill>
                          <a:schemeClr val="tx1"/>
                        </a:solidFill>
                      </a:endParaRPr>
                    </a:p>
                  </a:txBody>
                  <a:tcPr/>
                </a:tc>
                <a:tc>
                  <a:txBody>
                    <a:bodyPr/>
                    <a:lstStyle/>
                    <a:p>
                      <a:pPr algn="ctr"/>
                      <a:r>
                        <a:rPr lang="en-US" sz="3200">
                          <a:solidFill>
                            <a:schemeClr val="tx1"/>
                          </a:solidFill>
                        </a:rPr>
                        <a:t>Sự</a:t>
                      </a:r>
                      <a:r>
                        <a:rPr lang="en-US" sz="3200" baseline="0">
                          <a:solidFill>
                            <a:schemeClr val="tx1"/>
                          </a:solidFill>
                        </a:rPr>
                        <a:t> vật 2</a:t>
                      </a:r>
                      <a:endParaRPr lang="en-US" sz="3200">
                        <a:solidFill>
                          <a:schemeClr val="tx1"/>
                        </a:solidFill>
                      </a:endParaRPr>
                    </a:p>
                  </a:txBody>
                  <a:tcPr/>
                </a:tc>
                <a:extLst>
                  <a:ext uri="{0D108BD9-81ED-4DB2-BD59-A6C34878D82A}">
                    <a16:rowId xmlns="" xmlns:a16="http://schemas.microsoft.com/office/drawing/2014/main" val="3909492574"/>
                  </a:ext>
                </a:extLst>
              </a:tr>
              <a:tr h="729877">
                <a:tc>
                  <a:txBody>
                    <a:bodyPr/>
                    <a:lstStyle/>
                    <a:p>
                      <a:pPr algn="ctr"/>
                      <a:r>
                        <a:rPr lang="en-US" sz="2800">
                          <a:solidFill>
                            <a:schemeClr val="tx1"/>
                          </a:solidFill>
                        </a:rPr>
                        <a:t>cây</a:t>
                      </a:r>
                      <a:r>
                        <a:rPr lang="en-US" sz="2800" baseline="0">
                          <a:solidFill>
                            <a:schemeClr val="tx1"/>
                          </a:solidFill>
                        </a:rPr>
                        <a:t> gạo</a:t>
                      </a:r>
                      <a:endParaRPr lang="en-US" sz="2800">
                        <a:solidFill>
                          <a:schemeClr val="tx1"/>
                        </a:solidFill>
                      </a:endParaRPr>
                    </a:p>
                  </a:txBody>
                  <a:tcPr/>
                </a:tc>
                <a:tc>
                  <a:txBody>
                    <a:bodyPr/>
                    <a:lstStyle/>
                    <a:p>
                      <a:pPr algn="ctr"/>
                      <a:r>
                        <a:rPr lang="en-US" sz="2800">
                          <a:solidFill>
                            <a:schemeClr val="tx1"/>
                          </a:solidFill>
                        </a:rPr>
                        <a:t>như</a:t>
                      </a:r>
                    </a:p>
                  </a:txBody>
                  <a:tcPr/>
                </a:tc>
                <a:tc>
                  <a:txBody>
                    <a:bodyPr/>
                    <a:lstStyle/>
                    <a:p>
                      <a:pPr algn="ctr"/>
                      <a:r>
                        <a:rPr lang="en-US" sz="2800">
                          <a:solidFill>
                            <a:schemeClr val="tx1"/>
                          </a:solidFill>
                        </a:rPr>
                        <a:t>tháp</a:t>
                      </a:r>
                      <a:r>
                        <a:rPr lang="en-US" sz="2800" baseline="0">
                          <a:solidFill>
                            <a:schemeClr val="tx1"/>
                          </a:solidFill>
                        </a:rPr>
                        <a:t> đèn khổng lồ</a:t>
                      </a:r>
                      <a:endParaRPr lang="en-US" sz="2800">
                        <a:solidFill>
                          <a:schemeClr val="tx1"/>
                        </a:solidFill>
                      </a:endParaRPr>
                    </a:p>
                  </a:txBody>
                  <a:tcPr/>
                </a:tc>
                <a:extLst>
                  <a:ext uri="{0D108BD9-81ED-4DB2-BD59-A6C34878D82A}">
                    <a16:rowId xmlns="" xmlns:a16="http://schemas.microsoft.com/office/drawing/2014/main" val="1543210486"/>
                  </a:ext>
                </a:extLst>
              </a:tr>
              <a:tr h="729877">
                <a:tc>
                  <a:txBody>
                    <a:bodyPr/>
                    <a:lstStyle/>
                    <a:p>
                      <a:pPr algn="ctr"/>
                      <a:r>
                        <a:rPr lang="en-US" sz="2800">
                          <a:solidFill>
                            <a:schemeClr val="tx1"/>
                          </a:solidFill>
                        </a:rPr>
                        <a:t>hàng</a:t>
                      </a:r>
                      <a:r>
                        <a:rPr lang="en-US" sz="2800" baseline="0">
                          <a:solidFill>
                            <a:schemeClr val="tx1"/>
                          </a:solidFill>
                        </a:rPr>
                        <a:t> ngàn bông hoa</a:t>
                      </a:r>
                      <a:endParaRPr lang="en-US" sz="2800">
                        <a:solidFill>
                          <a:schemeClr val="tx1"/>
                        </a:solidFill>
                      </a:endParaRPr>
                    </a:p>
                  </a:txBody>
                  <a:tcPr/>
                </a:tc>
                <a:tc>
                  <a:txBody>
                    <a:bodyPr/>
                    <a:lstStyle/>
                    <a:p>
                      <a:pPr algn="ctr"/>
                      <a:r>
                        <a:rPr lang="en-US" sz="2800">
                          <a:solidFill>
                            <a:schemeClr val="tx1"/>
                          </a:solidFill>
                        </a:rPr>
                        <a:t>là</a:t>
                      </a:r>
                      <a:r>
                        <a:rPr lang="en-US" sz="2800" baseline="0">
                          <a:solidFill>
                            <a:schemeClr val="tx1"/>
                          </a:solidFill>
                        </a:rPr>
                        <a:t> </a:t>
                      </a:r>
                      <a:endParaRPr lang="en-US" sz="2800">
                        <a:solidFill>
                          <a:schemeClr val="tx1"/>
                        </a:solidFill>
                      </a:endParaRPr>
                    </a:p>
                  </a:txBody>
                  <a:tcPr/>
                </a:tc>
                <a:tc>
                  <a:txBody>
                    <a:bodyPr/>
                    <a:lstStyle/>
                    <a:p>
                      <a:pPr algn="ctr"/>
                      <a:r>
                        <a:rPr lang="en-US" sz="2800">
                          <a:solidFill>
                            <a:schemeClr val="tx1"/>
                          </a:solidFill>
                        </a:rPr>
                        <a:t>hàng</a:t>
                      </a:r>
                      <a:r>
                        <a:rPr lang="en-US" sz="2800" baseline="0">
                          <a:solidFill>
                            <a:schemeClr val="tx1"/>
                          </a:solidFill>
                        </a:rPr>
                        <a:t> ngàn ngọn lửa hồng tươi</a:t>
                      </a:r>
                      <a:endParaRPr lang="en-US" sz="2800">
                        <a:solidFill>
                          <a:schemeClr val="tx1"/>
                        </a:solidFill>
                      </a:endParaRPr>
                    </a:p>
                  </a:txBody>
                  <a:tcPr/>
                </a:tc>
                <a:extLst>
                  <a:ext uri="{0D108BD9-81ED-4DB2-BD59-A6C34878D82A}">
                    <a16:rowId xmlns="" xmlns:a16="http://schemas.microsoft.com/office/drawing/2014/main" val="2343356392"/>
                  </a:ext>
                </a:extLst>
              </a:tr>
              <a:tr h="729877">
                <a:tc>
                  <a:txBody>
                    <a:bodyPr/>
                    <a:lstStyle/>
                    <a:p>
                      <a:pPr algn="ctr"/>
                      <a:r>
                        <a:rPr lang="en-US" sz="2800">
                          <a:solidFill>
                            <a:schemeClr val="tx1"/>
                          </a:solidFill>
                        </a:rPr>
                        <a:t>hàng</a:t>
                      </a:r>
                      <a:r>
                        <a:rPr lang="en-US" sz="2800" baseline="0">
                          <a:solidFill>
                            <a:schemeClr val="tx1"/>
                          </a:solidFill>
                        </a:rPr>
                        <a:t> ngàn búp nõn</a:t>
                      </a:r>
                      <a:endParaRPr lang="en-US" sz="2800">
                        <a:solidFill>
                          <a:schemeClr val="tx1"/>
                        </a:solidFill>
                      </a:endParaRPr>
                    </a:p>
                  </a:txBody>
                  <a:tcPr/>
                </a:tc>
                <a:tc>
                  <a:txBody>
                    <a:bodyPr/>
                    <a:lstStyle/>
                    <a:p>
                      <a:pPr algn="ctr"/>
                      <a:r>
                        <a:rPr lang="en-US" sz="2800">
                          <a:solidFill>
                            <a:schemeClr val="tx1"/>
                          </a:solidFill>
                        </a:rPr>
                        <a:t>là</a:t>
                      </a:r>
                    </a:p>
                  </a:txBody>
                  <a:tcPr/>
                </a:tc>
                <a:tc>
                  <a:txBody>
                    <a:bodyPr/>
                    <a:lstStyle/>
                    <a:p>
                      <a:pPr algn="ctr"/>
                      <a:r>
                        <a:rPr lang="en-US" sz="2800">
                          <a:solidFill>
                            <a:schemeClr val="tx1"/>
                          </a:solidFill>
                        </a:rPr>
                        <a:t>hàng</a:t>
                      </a:r>
                      <a:r>
                        <a:rPr lang="en-US" sz="2800" baseline="0">
                          <a:solidFill>
                            <a:schemeClr val="tx1"/>
                          </a:solidFill>
                        </a:rPr>
                        <a:t> ngàn ánh nến trong xanh</a:t>
                      </a:r>
                      <a:endParaRPr lang="en-US" sz="2800">
                        <a:solidFill>
                          <a:schemeClr val="tx1"/>
                        </a:solidFill>
                      </a:endParaRPr>
                    </a:p>
                  </a:txBody>
                  <a:tcPr/>
                </a:tc>
                <a:extLst>
                  <a:ext uri="{0D108BD9-81ED-4DB2-BD59-A6C34878D82A}">
                    <a16:rowId xmlns="" xmlns:a16="http://schemas.microsoft.com/office/drawing/2014/main" val="2029549317"/>
                  </a:ext>
                </a:extLst>
              </a:tr>
            </a:tbl>
          </a:graphicData>
        </a:graphic>
      </p:graphicFrame>
    </p:spTree>
    <p:extLst>
      <p:ext uri="{BB962C8B-B14F-4D97-AF65-F5344CB8AC3E}">
        <p14:creationId xmlns:p14="http://schemas.microsoft.com/office/powerpoint/2010/main" val="160075343"/>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pic>
        <p:nvPicPr>
          <p:cNvPr id="3" name="Picture 2">
            <a:extLst>
              <a:ext uri="{FF2B5EF4-FFF2-40B4-BE49-F238E27FC236}">
                <a16:creationId xmlns="" xmlns:a16="http://schemas.microsoft.com/office/drawing/2014/main" id="{24FE8E21-A61E-4E20-B651-F109E3DAA674}"/>
              </a:ext>
            </a:extLst>
          </p:cNvPr>
          <p:cNvPicPr>
            <a:picLocks noChangeAspect="1"/>
          </p:cNvPicPr>
          <p:nvPr/>
        </p:nvPicPr>
        <p:blipFill>
          <a:blip r:embed="rId11"/>
          <a:stretch>
            <a:fillRect/>
          </a:stretch>
        </p:blipFill>
        <p:spPr>
          <a:xfrm>
            <a:off x="391609" y="2160985"/>
            <a:ext cx="6895174" cy="2566638"/>
          </a:xfrm>
          <a:prstGeom prst="rect">
            <a:avLst/>
          </a:prstGeom>
        </p:spPr>
      </p:pic>
    </p:spTree>
    <p:extLst>
      <p:ext uri="{BB962C8B-B14F-4D97-AF65-F5344CB8AC3E}">
        <p14:creationId xmlns:p14="http://schemas.microsoft.com/office/powerpoint/2010/main" val="2422396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 xmlns:a16="http://schemas.microsoft.com/office/drawing/2014/main" id="{1AFCE37A-8C8F-4D04-BB1F-B29625A2967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 xmlns:a16="http://schemas.microsoft.com/office/drawing/2014/main" id="{F9939FB3-A75D-4350-8ED1-6AE709752AED}"/>
              </a:ext>
            </a:extLst>
          </p:cNvPr>
          <p:cNvSpPr/>
          <p:nvPr/>
        </p:nvSpPr>
        <p:spPr>
          <a:xfrm>
            <a:off x="524249" y="535637"/>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 xmlns:a16="http://schemas.microsoft.com/office/drawing/2014/main" id="{274EBFAC-E876-4B17-8670-58B7FA6A976D}"/>
              </a:ext>
            </a:extLst>
          </p:cNvPr>
          <p:cNvSpPr txBox="1"/>
          <p:nvPr/>
        </p:nvSpPr>
        <p:spPr>
          <a:xfrm>
            <a:off x="1011348" y="901249"/>
            <a:ext cx="10183091" cy="2009974"/>
          </a:xfrm>
          <a:prstGeom prst="rect">
            <a:avLst/>
          </a:prstGeom>
          <a:noFill/>
        </p:spPr>
        <p:txBody>
          <a:bodyPr wrap="square">
            <a:spAutoFit/>
          </a:bodyPr>
          <a:lstStyle/>
          <a:p>
            <a:pPr algn="just">
              <a:lnSpc>
                <a:spcPct val="107000"/>
              </a:lnSpc>
              <a:spcAft>
                <a:spcPts val="800"/>
              </a:spcAft>
            </a:pPr>
            <a:r>
              <a:rPr kumimoji="0" lang="en-US" sz="24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2400" b="1" i="0" u="none" strike="noStrike" kern="1200" cap="none" spc="0" normalizeH="0" noProof="0">
                <a:ln>
                  <a:noFill/>
                </a:ln>
                <a:effectLst/>
                <a:uLnTx/>
                <a:uFillTx/>
                <a:latin typeface="Arial" panose="020B0604020202020204" pitchFamily="34" charset="0"/>
                <a:ea typeface="Times New Roman" panose="02020603050405020304" pitchFamily="18" charset="0"/>
                <a:cs typeface="Arial" panose="020B0604020202020204" pitchFamily="34" charset="0"/>
              </a:rPr>
              <a:t> 3: </a:t>
            </a:r>
            <a:r>
              <a:rPr lang="nl-NL" sz="2400" b="1">
                <a:latin typeface="Arial" panose="020B0604020202020204" pitchFamily="34" charset="0"/>
                <a:cs typeface="Arial" panose="020B0604020202020204" pitchFamily="34" charset="0"/>
              </a:rPr>
              <a:t>Quan sát tranh, tìm những sự vật có đặc điểm giống nhau (hình dạng, màu sắc, ...) . Đặt câu so sánh các sự vật đó với nhau.</a:t>
            </a:r>
          </a:p>
          <a:p>
            <a:pPr algn="just">
              <a:lnSpc>
                <a:spcPct val="107000"/>
              </a:lnSpc>
              <a:spcAft>
                <a:spcPts val="800"/>
              </a:spcAft>
            </a:pPr>
            <a:r>
              <a:rPr lang="nl-NL" sz="2400" b="1">
                <a:latin typeface="Arial" panose="020B0604020202020204" pitchFamily="34" charset="0"/>
                <a:cs typeface="Arial" panose="020B0604020202020204" pitchFamily="34" charset="0"/>
              </a:rPr>
              <a:t>M: Mắt mèo tròn như hòn bi ve.</a:t>
            </a:r>
            <a:endParaRPr lang="en-US" sz="240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6146" name="Picture 2"/>
          <p:cNvPicPr>
            <a:picLocks noChangeAspect="1" noChangeArrowheads="1"/>
          </p:cNvPicPr>
          <p:nvPr/>
        </p:nvPicPr>
        <p:blipFill>
          <a:blip r:embed="rId12">
            <a:extLst>
              <a:ext uri="{28A0092B-C50C-407E-A947-70E740481C1C}">
                <a14:useLocalDpi xmlns:a14="http://schemas.microsoft.com/office/drawing/2010/main" val="0"/>
              </a:ext>
            </a:extLst>
          </a:blip>
          <a:srcRect l="38684" t="56555" r="38539" b="21594"/>
          <a:stretch>
            <a:fillRect/>
          </a:stretch>
        </p:blipFill>
        <p:spPr bwMode="auto">
          <a:xfrm>
            <a:off x="1707654" y="3897704"/>
            <a:ext cx="2761096" cy="149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13"/>
          <a:srcRect l="26709" t="27581" r="29788" b="41712"/>
          <a:stretch/>
        </p:blipFill>
        <p:spPr>
          <a:xfrm>
            <a:off x="1493546" y="2845160"/>
            <a:ext cx="7955742" cy="3158837"/>
          </a:xfrm>
          <a:prstGeom prst="rect">
            <a:avLst/>
          </a:prstGeom>
        </p:spPr>
      </p:pic>
    </p:spTree>
    <p:extLst>
      <p:ext uri="{BB962C8B-B14F-4D97-AF65-F5344CB8AC3E}">
        <p14:creationId xmlns:p14="http://schemas.microsoft.com/office/powerpoint/2010/main" val="366019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511362" y="368136"/>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24" name="Picture 23" descr="A picture containing metalware&#10;&#10;Description automatically generated">
            <a:extLst>
              <a:ext uri="{FF2B5EF4-FFF2-40B4-BE49-F238E27FC236}">
                <a16:creationId xmlns="" xmlns:a16="http://schemas.microsoft.com/office/drawing/2014/main" id="{69BBBCAE-0178-4FEC-B7C5-79BC23E5B9B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843735" y="1969431"/>
            <a:ext cx="674451" cy="457200"/>
          </a:xfrm>
          <a:prstGeom prst="rect">
            <a:avLst/>
          </a:prstGeom>
        </p:spPr>
      </p:pic>
      <p:sp>
        <p:nvSpPr>
          <p:cNvPr id="25" name="TextBox 24">
            <a:extLst>
              <a:ext uri="{FF2B5EF4-FFF2-40B4-BE49-F238E27FC236}">
                <a16:creationId xmlns="" xmlns:a16="http://schemas.microsoft.com/office/drawing/2014/main" id="{5CF9FCF8-7E6C-42C5-AE53-848C18905B10}"/>
              </a:ext>
            </a:extLst>
          </p:cNvPr>
          <p:cNvSpPr txBox="1"/>
          <p:nvPr/>
        </p:nvSpPr>
        <p:spPr>
          <a:xfrm>
            <a:off x="3613248" y="1909840"/>
            <a:ext cx="7749844" cy="584775"/>
          </a:xfrm>
          <a:prstGeom prst="rect">
            <a:avLst/>
          </a:prstGeom>
          <a:noFill/>
        </p:spPr>
        <p:txBody>
          <a:bodyPr wrap="square">
            <a:spAutoFit/>
          </a:bodyPr>
          <a:lstStyle/>
          <a:p>
            <a:pPr lvl="0"/>
            <a:r>
              <a:rPr lang="en-US" sz="3200">
                <a:solidFill>
                  <a:srgbClr val="9900CC"/>
                </a:solidFill>
                <a:latin typeface="Calibri" panose="020F0502020204030204" pitchFamily="34" charset="0"/>
                <a:ea typeface="Times New Roman" panose="02020603050405020304" pitchFamily="18" charset="0"/>
                <a:cs typeface="Calibri" panose="020F0502020204030204" pitchFamily="34" charset="0"/>
              </a:rPr>
              <a:t>Trăng tròn như quả bưởi.</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0" name="Picture 29" descr="A picture containing metalware&#10;&#10;Description automatically generated">
            <a:extLst>
              <a:ext uri="{FF2B5EF4-FFF2-40B4-BE49-F238E27FC236}">
                <a16:creationId xmlns="" xmlns:a16="http://schemas.microsoft.com/office/drawing/2014/main" id="{F7C34FA1-7C92-49F4-AD5D-8AF2D260F9E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843735" y="2691055"/>
            <a:ext cx="674451" cy="457200"/>
          </a:xfrm>
          <a:prstGeom prst="rect">
            <a:avLst/>
          </a:prstGeom>
        </p:spPr>
      </p:pic>
      <p:pic>
        <p:nvPicPr>
          <p:cNvPr id="32" name="Picture 31" descr="A picture containing plant, flower&#10;&#10;Description automatically generated">
            <a:extLst>
              <a:ext uri="{FF2B5EF4-FFF2-40B4-BE49-F238E27FC236}">
                <a16:creationId xmlns="" xmlns:a16="http://schemas.microsoft.com/office/drawing/2014/main" id="{1AFCE37A-8C8F-4D04-BB1F-B29625A2967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4" name="TextBox 33">
            <a:extLst>
              <a:ext uri="{FF2B5EF4-FFF2-40B4-BE49-F238E27FC236}">
                <a16:creationId xmlns="" xmlns:a16="http://schemas.microsoft.com/office/drawing/2014/main" id="{6CC91F9F-6890-4626-B3BE-656AB972AA91}"/>
              </a:ext>
            </a:extLst>
          </p:cNvPr>
          <p:cNvSpPr txBox="1"/>
          <p:nvPr/>
        </p:nvSpPr>
        <p:spPr>
          <a:xfrm>
            <a:off x="3738814" y="2537004"/>
            <a:ext cx="7749844" cy="584775"/>
          </a:xfrm>
          <a:prstGeom prst="rect">
            <a:avLst/>
          </a:prstGeom>
          <a:noFill/>
        </p:spPr>
        <p:txBody>
          <a:bodyPr wrap="square">
            <a:spAutoFit/>
          </a:bodyPr>
          <a:lstStyle/>
          <a:p>
            <a:pPr lvl="0"/>
            <a:r>
              <a:rPr lang="en-US" sz="3200">
                <a:solidFill>
                  <a:srgbClr val="9900CC"/>
                </a:solidFill>
                <a:latin typeface="Calibri" panose="020F0502020204030204" pitchFamily="34" charset="0"/>
                <a:ea typeface="Times New Roman" panose="02020603050405020304" pitchFamily="18" charset="0"/>
                <a:cs typeface="Calibri" panose="020F0502020204030204" pitchFamily="34" charset="0"/>
              </a:rPr>
              <a:t>Hoa mào gà đỏ như chiếc mào của chú gà.</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5" name="Picture 34" descr="A child reading a book&#10;&#10;Description automatically generated with medium confidence">
            <a:extLst>
              <a:ext uri="{FF2B5EF4-FFF2-40B4-BE49-F238E27FC236}">
                <a16:creationId xmlns="" xmlns:a16="http://schemas.microsoft.com/office/drawing/2014/main" id="{FA252F38-3F78-49E6-B76C-15D75FB30A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37" name="Picture 36" descr="A picture containing metalware&#10;&#10;Description automatically generated">
            <a:extLst>
              <a:ext uri="{FF2B5EF4-FFF2-40B4-BE49-F238E27FC236}">
                <a16:creationId xmlns="" xmlns:a16="http://schemas.microsoft.com/office/drawing/2014/main" id="{79F664B7-8B5C-412B-9AB8-E16D4B70A8F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808530" y="3453672"/>
            <a:ext cx="674451" cy="457200"/>
          </a:xfrm>
          <a:prstGeom prst="rect">
            <a:avLst/>
          </a:prstGeom>
        </p:spPr>
      </p:pic>
      <p:sp>
        <p:nvSpPr>
          <p:cNvPr id="38" name="TextBox 37">
            <a:extLst>
              <a:ext uri="{FF2B5EF4-FFF2-40B4-BE49-F238E27FC236}">
                <a16:creationId xmlns="" xmlns:a16="http://schemas.microsoft.com/office/drawing/2014/main" id="{645EB38A-F3D5-48FC-A078-43E1D83A0F02}"/>
              </a:ext>
            </a:extLst>
          </p:cNvPr>
          <p:cNvSpPr txBox="1"/>
          <p:nvPr/>
        </p:nvSpPr>
        <p:spPr>
          <a:xfrm>
            <a:off x="3578043" y="3394081"/>
            <a:ext cx="7749844" cy="584775"/>
          </a:xfrm>
          <a:prstGeom prst="rect">
            <a:avLst/>
          </a:prstGeom>
          <a:noFill/>
        </p:spPr>
        <p:txBody>
          <a:bodyPr wrap="square">
            <a:spAutoFit/>
          </a:bodyPr>
          <a:lstStyle/>
          <a:p>
            <a:pPr lvl="0"/>
            <a:r>
              <a:rPr lang="en-US" sz="3200">
                <a:solidFill>
                  <a:srgbClr val="9900CC"/>
                </a:solidFill>
                <a:latin typeface="Calibri" panose="020F0502020204030204" pitchFamily="34" charset="0"/>
                <a:ea typeface="Times New Roman" panose="02020603050405020304" pitchFamily="18" charset="0"/>
                <a:cs typeface="Calibri" panose="020F0502020204030204" pitchFamily="34" charset="0"/>
              </a:rPr>
              <a:t>Cây nấm trông như chiếc ô.</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169053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subTnLst>
                                    <p:audio>
                                      <p:cMediaNode>
                                        <p:cTn display="0" masterRel="sameClick">
                                          <p:stCondLst>
                                            <p:cond evt="begin" delay="0">
                                              <p:tn val="18"/>
                                            </p:cond>
                                          </p:stCondLst>
                                          <p:endCondLst>
                                            <p:cond evt="onStopAudio" delay="0">
                                              <p:tgtEl>
                                                <p:sldTgt/>
                                              </p:tgtEl>
                                            </p:cond>
                                          </p:endCondLst>
                                        </p:cTn>
                                        <p:tgtEl>
                                          <p:sndTgt r:embed="rId3" name="Trò-chơi-ting.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9EA2DBC3-284E-4C10-AA33-DB2DBA0F0BE9}"/>
              </a:ext>
            </a:extLst>
          </p:cNvPr>
          <p:cNvPicPr>
            <a:picLocks noChangeAspect="1"/>
          </p:cNvPicPr>
          <p:nvPr/>
        </p:nvPicPr>
        <p:blipFill>
          <a:blip r:embed="rId3"/>
          <a:stretch>
            <a:fillRect/>
          </a:stretch>
        </p:blipFill>
        <p:spPr>
          <a:xfrm>
            <a:off x="1415845" y="157398"/>
            <a:ext cx="218737736" cy="123039977"/>
          </a:xfrm>
          <a:prstGeom prst="rect">
            <a:avLst/>
          </a:prstGeom>
        </p:spPr>
      </p:pic>
      <p:pic>
        <p:nvPicPr>
          <p:cNvPr id="31" name="图片 30">
            <a:extLst>
              <a:ext uri="{FF2B5EF4-FFF2-40B4-BE49-F238E27FC236}">
                <a16:creationId xmlns=""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 xmlns:a16="http://schemas.microsoft.com/office/drawing/2014/main" id="{12BDFC3D-4714-4C66-A4F6-808B2E878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 xmlns:a16="http://schemas.microsoft.com/office/drawing/2014/main" id="{719E46D1-B4C2-4D4C-9E38-795EEB6FF3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5116" y="157398"/>
            <a:ext cx="2243020" cy="1023567"/>
          </a:xfrm>
          <a:prstGeom prst="rect">
            <a:avLst/>
          </a:prstGeom>
        </p:spPr>
      </p:pic>
      <p:pic>
        <p:nvPicPr>
          <p:cNvPr id="12" name="图片 11">
            <a:extLst>
              <a:ext uri="{FF2B5EF4-FFF2-40B4-BE49-F238E27FC236}">
                <a16:creationId xmlns="" xmlns:a16="http://schemas.microsoft.com/office/drawing/2014/main" id="{F3DB995E-DE42-42A7-8912-5781616424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 xmlns:a16="http://schemas.microsoft.com/office/drawing/2014/main" id="{42B113F0-5CE1-46FB-95DC-B125045FD3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 xmlns:a16="http://schemas.microsoft.com/office/drawing/2014/main" id="{D76D1B4F-E427-436A-96E3-55E16F4FA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 xmlns:a16="http://schemas.microsoft.com/office/drawing/2014/main" id="{4E65AAE6-23B5-46D8-9615-8AED374EDB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 xmlns:a16="http://schemas.microsoft.com/office/drawing/2014/main" id="{0EE90087-FB6A-4CCE-9A72-FC287B6A73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 xmlns:a16="http://schemas.microsoft.com/office/drawing/2014/main" id="{B23E48E2-B690-486B-8446-594E55D9D9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 xmlns:a16="http://schemas.microsoft.com/office/drawing/2014/main" id="{D0137B64-1849-41C5-92E3-1AF1F997BA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 xmlns:a16="http://schemas.microsoft.com/office/drawing/2014/main" id="{AB3CD22F-7870-4191-9B1A-5BCF46B9AC9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08062" y="5108252"/>
            <a:ext cx="3177388" cy="1749747"/>
          </a:xfrm>
          <a:prstGeom prst="rect">
            <a:avLst/>
          </a:prstGeom>
        </p:spPr>
      </p:pic>
      <p:pic>
        <p:nvPicPr>
          <p:cNvPr id="3" name="Picture 2">
            <a:extLst>
              <a:ext uri="{FF2B5EF4-FFF2-40B4-BE49-F238E27FC236}">
                <a16:creationId xmlns="" xmlns:a16="http://schemas.microsoft.com/office/drawing/2014/main" id="{7EB7B0B3-2914-4A5B-9729-6A46691004C6}"/>
              </a:ext>
            </a:extLst>
          </p:cNvPr>
          <p:cNvPicPr>
            <a:picLocks noChangeAspect="1"/>
          </p:cNvPicPr>
          <p:nvPr/>
        </p:nvPicPr>
        <p:blipFill>
          <a:blip r:embed="rId16"/>
          <a:stretch>
            <a:fillRect/>
          </a:stretch>
        </p:blipFill>
        <p:spPr>
          <a:xfrm>
            <a:off x="4056093" y="0"/>
            <a:ext cx="4118268" cy="1554480"/>
          </a:xfrm>
          <a:prstGeom prst="rect">
            <a:avLst/>
          </a:prstGeom>
        </p:spPr>
      </p:pic>
      <p:pic>
        <p:nvPicPr>
          <p:cNvPr id="6" name="Picture 5" descr="A group of red mushrooms&#10;&#10;Description automatically generated with medium confidence">
            <a:extLst>
              <a:ext uri="{FF2B5EF4-FFF2-40B4-BE49-F238E27FC236}">
                <a16:creationId xmlns="" xmlns:a16="http://schemas.microsoft.com/office/drawing/2014/main" id="{16FEA443-62BA-40DB-905F-42209B8E5BA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94470" y="3869272"/>
            <a:ext cx="3657607" cy="3005334"/>
          </a:xfrm>
          <a:prstGeom prst="rect">
            <a:avLst/>
          </a:prstGeom>
        </p:spPr>
      </p:pic>
      <p:sp>
        <p:nvSpPr>
          <p:cNvPr id="5" name="TextBox 4"/>
          <p:cNvSpPr txBox="1"/>
          <p:nvPr/>
        </p:nvSpPr>
        <p:spPr>
          <a:xfrm>
            <a:off x="3070567" y="1562466"/>
            <a:ext cx="8918462" cy="1200329"/>
          </a:xfrm>
          <a:prstGeom prst="rect">
            <a:avLst/>
          </a:prstGeom>
          <a:noFill/>
        </p:spPr>
        <p:txBody>
          <a:bodyPr wrap="square" rtlCol="0">
            <a:spAutoFit/>
          </a:bodyPr>
          <a:lstStyle/>
          <a:p>
            <a:r>
              <a:rPr lang="en-US" sz="3600">
                <a:solidFill>
                  <a:schemeClr val="accent1"/>
                </a:solidFill>
                <a:latin typeface="Circle" panose="020B0703020102020204" pitchFamily="34" charset="0"/>
                <a:ea typeface="Cambria" panose="02040503050406030204" pitchFamily="18" charset="0"/>
              </a:rPr>
              <a:t>Luyện tập biện pháp so sánh;</a:t>
            </a:r>
          </a:p>
          <a:p>
            <a:r>
              <a:rPr lang="en-US" sz="3600">
                <a:solidFill>
                  <a:schemeClr val="accent1"/>
                </a:solidFill>
                <a:latin typeface="Circle" panose="020B0703020102020204" pitchFamily="34" charset="0"/>
                <a:ea typeface="Cambria" panose="02040503050406030204" pitchFamily="18" charset="0"/>
              </a:rPr>
              <a:t> Đặt và trả lời câu hỏi Ở đâu?</a:t>
            </a:r>
          </a:p>
        </p:txBody>
      </p:sp>
    </p:spTree>
    <p:extLst>
      <p:ext uri="{BB962C8B-B14F-4D97-AF65-F5344CB8AC3E}">
        <p14:creationId xmlns:p14="http://schemas.microsoft.com/office/powerpoint/2010/main" val="2646721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 xmlns:a16="http://schemas.microsoft.com/office/drawing/2014/main" id="{1AFCE37A-8C8F-4D04-BB1F-B29625A2967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 xmlns:a16="http://schemas.microsoft.com/office/drawing/2014/main" id="{F9939FB3-A75D-4350-8ED1-6AE709752AED}"/>
              </a:ext>
            </a:extLst>
          </p:cNvPr>
          <p:cNvSpPr/>
          <p:nvPr/>
        </p:nvSpPr>
        <p:spPr>
          <a:xfrm>
            <a:off x="407544" y="535637"/>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
        <p:nvSpPr>
          <p:cNvPr id="48" name="TextBox 47">
            <a:extLst>
              <a:ext uri="{FF2B5EF4-FFF2-40B4-BE49-F238E27FC236}">
                <a16:creationId xmlns="" xmlns:a16="http://schemas.microsoft.com/office/drawing/2014/main" id="{274EBFAC-E876-4B17-8670-58B7FA6A976D}"/>
              </a:ext>
            </a:extLst>
          </p:cNvPr>
          <p:cNvSpPr txBox="1"/>
          <p:nvPr/>
        </p:nvSpPr>
        <p:spPr>
          <a:xfrm>
            <a:off x="1011348" y="901249"/>
            <a:ext cx="10183091" cy="1661993"/>
          </a:xfrm>
          <a:prstGeom prst="rect">
            <a:avLst/>
          </a:prstGeom>
          <a:noFill/>
        </p:spPr>
        <p:txBody>
          <a:bodyPr wrap="square">
            <a:spAutoFit/>
          </a:bodyPr>
          <a:lstStyle/>
          <a:p>
            <a:r>
              <a:rPr kumimoji="0" lang="en-US" sz="28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 4: </a:t>
            </a:r>
            <a:r>
              <a:rPr lang="nl-NL" sz="2800" b="1">
                <a:latin typeface="Arial" panose="020B0604020202020204" pitchFamily="34" charset="0"/>
                <a:cs typeface="Arial" panose="020B0604020202020204" pitchFamily="34" charset="0"/>
              </a:rPr>
              <a:t>Cùng hỏi – đáp về địa điểm diễn ra các sự việc trong đoạn văn sau:</a:t>
            </a:r>
          </a:p>
          <a:p>
            <a:endParaRPr lang="nl-NL" sz="2800" b="1">
              <a:latin typeface="Arial" panose="020B0604020202020204" pitchFamily="34" charset="0"/>
              <a:cs typeface="Arial" panose="020B0604020202020204" pitchFamily="34" charset="0"/>
            </a:endParaRPr>
          </a:p>
          <a:p>
            <a:r>
              <a:rPr lang="en-US"/>
              <a:t>   </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Rectangle 2"/>
          <p:cNvSpPr/>
          <p:nvPr/>
        </p:nvSpPr>
        <p:spPr>
          <a:xfrm>
            <a:off x="1080655" y="2110895"/>
            <a:ext cx="10113784" cy="19389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400">
                <a:solidFill>
                  <a:schemeClr val="tx1"/>
                </a:solidFill>
              </a:rPr>
              <a:t>T</a:t>
            </a:r>
            <a:r>
              <a:rPr lang="vi-VN" sz="2400">
                <a:solidFill>
                  <a:schemeClr val="tx1"/>
                </a:solidFill>
              </a:rPr>
              <a:t>rên vòm cây, lũ chim sẻ đang trò chuyện ríu rít. Dưới đất, đám lá khô cuống cuồng chạy, va vào nhau sột soạt. Trước hiên nhà, tấm mành che đung đưa, lách cách. Trong nhà, em bé chợt giật mình tỉnh giấc. “Suỵt, im nào!” - Ngọn gió thầm nhắc. Và bỗng dưng tất cả dừng lại thật.</a:t>
            </a:r>
            <a:endParaRPr lang="en-US" sz="2400">
              <a:solidFill>
                <a:schemeClr val="tx1"/>
              </a:solidFill>
            </a:endParaRPr>
          </a:p>
          <a:p>
            <a:pPr algn="just"/>
            <a:r>
              <a:rPr lang="en-US" sz="2400">
                <a:solidFill>
                  <a:schemeClr val="tx1"/>
                </a:solidFill>
                <a:latin typeface="Arial" panose="020B0604020202020204" pitchFamily="34" charset="0"/>
                <a:cs typeface="Arial" panose="020B0604020202020204" pitchFamily="34" charset="0"/>
              </a:rPr>
              <a:t>                                                                                          ( Ngọc Minh)</a:t>
            </a:r>
            <a:endParaRPr lang="en-US" sz="3600">
              <a:solidFill>
                <a:schemeClr val="tx1"/>
              </a:solidFill>
              <a:latin typeface="Arial" panose="020B0604020202020204" pitchFamily="34" charset="0"/>
              <a:cs typeface="Arial" panose="020B0604020202020204" pitchFamily="34" charset="0"/>
            </a:endParaRPr>
          </a:p>
        </p:txBody>
      </p:sp>
      <p:sp>
        <p:nvSpPr>
          <p:cNvPr id="22" name="Rectangle 21"/>
          <p:cNvSpPr/>
          <p:nvPr/>
        </p:nvSpPr>
        <p:spPr>
          <a:xfrm>
            <a:off x="1402125" y="4317932"/>
            <a:ext cx="7041817" cy="954107"/>
          </a:xfrm>
          <a:prstGeom prst="rect">
            <a:avLst/>
          </a:prstGeom>
        </p:spPr>
        <p:txBody>
          <a:bodyPr wrap="square">
            <a:spAutoFit/>
          </a:bodyPr>
          <a:lstStyle/>
          <a:p>
            <a:pPr algn="just"/>
            <a:r>
              <a:rPr lang="en-US" sz="3200">
                <a:solidFill>
                  <a:srgbClr val="00B050"/>
                </a:solidFill>
                <a:latin typeface="Arial" panose="020B0604020202020204" pitchFamily="34" charset="0"/>
                <a:cs typeface="Arial" panose="020B0604020202020204" pitchFamily="34" charset="0"/>
              </a:rPr>
              <a:t>M:  </a:t>
            </a:r>
            <a:r>
              <a:rPr lang="en-US" sz="2400">
                <a:solidFill>
                  <a:srgbClr val="333333"/>
                </a:solidFill>
                <a:latin typeface="Arial" panose="020B0604020202020204" pitchFamily="34" charset="0"/>
                <a:cs typeface="Arial" panose="020B0604020202020204" pitchFamily="34" charset="0"/>
              </a:rPr>
              <a:t>- Lũ chim sẻ đang trò chuyện ở đâu?</a:t>
            </a:r>
          </a:p>
          <a:p>
            <a:pPr algn="just"/>
            <a:r>
              <a:rPr lang="en-US" sz="2400">
                <a:solidFill>
                  <a:srgbClr val="333333"/>
                </a:solidFill>
                <a:latin typeface="Arial" panose="020B0604020202020204" pitchFamily="34" charset="0"/>
                <a:cs typeface="Arial" panose="020B0604020202020204" pitchFamily="34" charset="0"/>
              </a:rPr>
              <a:t>        - Lũ chim sẻ đang trò chuyện trên vòm cây.</a:t>
            </a:r>
            <a:endParaRPr lang="en-US" sz="2400" b="0" i="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83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 name="Picture 1"/>
          <p:cNvPicPr>
            <a:picLocks noChangeAspect="1"/>
          </p:cNvPicPr>
          <p:nvPr/>
        </p:nvPicPr>
        <p:blipFill>
          <a:blip r:embed="rId9"/>
          <a:stretch>
            <a:fillRect/>
          </a:stretch>
        </p:blipFill>
        <p:spPr>
          <a:xfrm>
            <a:off x="4110559" y="2010135"/>
            <a:ext cx="3804234" cy="3401863"/>
          </a:xfrm>
          <a:prstGeom prst="rect">
            <a:avLst/>
          </a:prstGeom>
        </p:spPr>
      </p:pic>
      <p:sp>
        <p:nvSpPr>
          <p:cNvPr id="3" name="TextBox 2"/>
          <p:cNvSpPr txBox="1"/>
          <p:nvPr/>
        </p:nvSpPr>
        <p:spPr>
          <a:xfrm>
            <a:off x="3657286" y="1213878"/>
            <a:ext cx="6176669" cy="707886"/>
          </a:xfrm>
          <a:prstGeom prst="rect">
            <a:avLst/>
          </a:prstGeom>
          <a:noFill/>
        </p:spPr>
        <p:txBody>
          <a:bodyPr wrap="square" rtlCol="0">
            <a:spAutoFit/>
          </a:bodyPr>
          <a:lstStyle/>
          <a:p>
            <a:r>
              <a:rPr lang="en-US" sz="4000">
                <a:solidFill>
                  <a:srgbClr val="FF0000"/>
                </a:solidFill>
                <a:latin typeface="Circle" panose="020B0703020102020204" pitchFamily="34" charset="0"/>
              </a:rPr>
              <a:t>Thảo luận nhóm đôi</a:t>
            </a:r>
          </a:p>
        </p:txBody>
      </p:sp>
    </p:spTree>
    <p:extLst>
      <p:ext uri="{BB962C8B-B14F-4D97-AF65-F5344CB8AC3E}">
        <p14:creationId xmlns:p14="http://schemas.microsoft.com/office/powerpoint/2010/main" val="7128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98352" y="960119"/>
            <a:ext cx="8310828" cy="4937760"/>
          </a:xfrm>
          <a:prstGeom prst="rect">
            <a:avLst/>
          </a:prstGeom>
        </p:spPr>
      </p:pic>
      <p:sp>
        <p:nvSpPr>
          <p:cNvPr id="19" name="Speech Bubble: Oval 18">
            <a:extLst>
              <a:ext uri="{FF2B5EF4-FFF2-40B4-BE49-F238E27FC236}">
                <a16:creationId xmlns="" xmlns:a16="http://schemas.microsoft.com/office/drawing/2014/main" id="{05A5A95E-4DDB-413F-914A-8DE4F7A49429}"/>
              </a:ext>
            </a:extLst>
          </p:cNvPr>
          <p:cNvSpPr/>
          <p:nvPr/>
        </p:nvSpPr>
        <p:spPr>
          <a:xfrm flipH="1">
            <a:off x="8506409" y="1401092"/>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 xmlns:a16="http://schemas.microsoft.com/office/drawing/2014/main" id="{0D07C800-5743-4444-8B86-A7F1F6490E35}"/>
              </a:ext>
            </a:extLst>
          </p:cNvPr>
          <p:cNvSpPr/>
          <p:nvPr/>
        </p:nvSpPr>
        <p:spPr>
          <a:xfrm>
            <a:off x="3063450" y="1467593"/>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 xmlns:a16="http://schemas.microsoft.com/office/drawing/2014/main" id="{A61B0905-909A-47A4-B21B-AA7ED597414D}"/>
              </a:ext>
            </a:extLst>
          </p:cNvPr>
          <p:cNvPicPr>
            <a:picLocks noChangeAspect="1"/>
          </p:cNvPicPr>
          <p:nvPr/>
        </p:nvPicPr>
        <p:blipFill>
          <a:blip r:embed="rId12"/>
          <a:stretch>
            <a:fillRect/>
          </a:stretch>
        </p:blipFill>
        <p:spPr>
          <a:xfrm>
            <a:off x="810553" y="841752"/>
            <a:ext cx="2322777" cy="4127350"/>
          </a:xfrm>
          <a:prstGeom prst="rect">
            <a:avLst/>
          </a:prstGeom>
        </p:spPr>
      </p:pic>
    </p:spTree>
    <p:extLst>
      <p:ext uri="{BB962C8B-B14F-4D97-AF65-F5344CB8AC3E}">
        <p14:creationId xmlns:p14="http://schemas.microsoft.com/office/powerpoint/2010/main" val="3914318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 xmlns:a16="http://schemas.microsoft.com/office/drawing/2014/main" id="{1AFCE37A-8C8F-4D04-BB1F-B29625A2967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 xmlns:a16="http://schemas.microsoft.com/office/drawing/2014/main" id="{F9939FB3-A75D-4350-8ED1-6AE709752AED}"/>
              </a:ext>
            </a:extLst>
          </p:cNvPr>
          <p:cNvSpPr/>
          <p:nvPr/>
        </p:nvSpPr>
        <p:spPr>
          <a:xfrm>
            <a:off x="544750" y="505838"/>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pic>
        <p:nvPicPr>
          <p:cNvPr id="46" name="Picture 45" descr="Text&#10;&#10;Description automatically generated">
            <a:extLst>
              <a:ext uri="{FF2B5EF4-FFF2-40B4-BE49-F238E27FC236}">
                <a16:creationId xmlns="" xmlns:a16="http://schemas.microsoft.com/office/drawing/2014/main" id="{A3626E8F-DDD3-49F1-99C3-B59A8CD062ED}"/>
              </a:ext>
            </a:extLst>
          </p:cNvPr>
          <p:cNvPicPr>
            <a:picLocks noChangeAspect="1"/>
          </p:cNvPicPr>
          <p:nvPr/>
        </p:nvPicPr>
        <p:blipFill>
          <a:blip r:embed="rId13" cstate="print">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10993" y="-48638"/>
            <a:ext cx="7139394" cy="7139394"/>
          </a:xfrm>
          <a:prstGeom prst="rect">
            <a:avLst/>
          </a:prstGeom>
        </p:spPr>
      </p:pic>
      <p:pic>
        <p:nvPicPr>
          <p:cNvPr id="47" name="Picture 46" descr="A child reading a book&#10;&#10;Description automatically generated with medium confidence">
            <a:extLst>
              <a:ext uri="{FF2B5EF4-FFF2-40B4-BE49-F238E27FC236}">
                <a16:creationId xmlns="" xmlns:a16="http://schemas.microsoft.com/office/drawing/2014/main" id="{512C555D-C722-43B2-A4F6-441ECD0758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36894" y="2434370"/>
            <a:ext cx="4023360" cy="4023360"/>
          </a:xfrm>
          <a:prstGeom prst="rect">
            <a:avLst/>
          </a:prstGeom>
        </p:spPr>
      </p:pic>
      <p:sp>
        <p:nvSpPr>
          <p:cNvPr id="48" name="TextBox 47">
            <a:extLst>
              <a:ext uri="{FF2B5EF4-FFF2-40B4-BE49-F238E27FC236}">
                <a16:creationId xmlns="" xmlns:a16="http://schemas.microsoft.com/office/drawing/2014/main" id="{274EBFAC-E876-4B17-8670-58B7FA6A976D}"/>
              </a:ext>
            </a:extLst>
          </p:cNvPr>
          <p:cNvSpPr txBox="1"/>
          <p:nvPr/>
        </p:nvSpPr>
        <p:spPr>
          <a:xfrm>
            <a:off x="2735500" y="1498029"/>
            <a:ext cx="5399474" cy="325396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Khi hỏi</a:t>
            </a:r>
            <a:r>
              <a:rPr kumimoji="0" lang="en-US" sz="3200" b="1" i="0" u="none" strike="noStrike" kern="1200" cap="none" spc="0" normalizeH="0" noProof="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về địa điểm diễn ra sự việc chúng ta phải sử dụng cụm từ Ở đâu? Ở đầu hoặc cuối câu; Khi trả lời câu hỏi Ở đâu, chúng ta phải sử dụng từ ngữ chỉ địa điểm.</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21837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uỷn.wav"/>
                                            </p:tgtEl>
                                          </p:cMediaNode>
                                        </p:audio>
                                      </p:sub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9EA2DBC3-284E-4C10-AA33-DB2DBA0F0BE9}"/>
              </a:ext>
            </a:extLst>
          </p:cNvPr>
          <p:cNvPicPr>
            <a:picLocks noChangeAspect="1"/>
          </p:cNvPicPr>
          <p:nvPr/>
        </p:nvPicPr>
        <p:blipFill>
          <a:blip r:embed="rId3"/>
          <a:stretch>
            <a:fillRect/>
          </a:stretch>
        </p:blipFill>
        <p:spPr>
          <a:xfrm>
            <a:off x="0" y="0"/>
            <a:ext cx="12192000" cy="6858000"/>
          </a:xfrm>
          <a:prstGeom prst="rect">
            <a:avLst/>
          </a:prstGeom>
        </p:spPr>
      </p:pic>
      <p:pic>
        <p:nvPicPr>
          <p:cNvPr id="31" name="图片 30">
            <a:extLst>
              <a:ext uri="{FF2B5EF4-FFF2-40B4-BE49-F238E27FC236}">
                <a16:creationId xmlns=""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 xmlns:a16="http://schemas.microsoft.com/office/drawing/2014/main" id="{12BDFC3D-4714-4C66-A4F6-808B2E878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 xmlns:a16="http://schemas.microsoft.com/office/drawing/2014/main" id="{719E46D1-B4C2-4D4C-9E38-795EEB6FF3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7126" y="221033"/>
            <a:ext cx="2243020" cy="1023567"/>
          </a:xfrm>
          <a:prstGeom prst="rect">
            <a:avLst/>
          </a:prstGeom>
        </p:spPr>
      </p:pic>
      <p:pic>
        <p:nvPicPr>
          <p:cNvPr id="12" name="图片 11">
            <a:extLst>
              <a:ext uri="{FF2B5EF4-FFF2-40B4-BE49-F238E27FC236}">
                <a16:creationId xmlns="" xmlns:a16="http://schemas.microsoft.com/office/drawing/2014/main" id="{F3DB995E-DE42-42A7-8912-5781616424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 xmlns:a16="http://schemas.microsoft.com/office/drawing/2014/main" id="{42B113F0-5CE1-46FB-95DC-B125045FD3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 xmlns:a16="http://schemas.microsoft.com/office/drawing/2014/main" id="{D76D1B4F-E427-436A-96E3-55E16F4FA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 xmlns:a16="http://schemas.microsoft.com/office/drawing/2014/main" id="{4E65AAE6-23B5-46D8-9615-8AED374EDB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 xmlns:a16="http://schemas.microsoft.com/office/drawing/2014/main" id="{0EE90087-FB6A-4CCE-9A72-FC287B6A73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 xmlns:a16="http://schemas.microsoft.com/office/drawing/2014/main" id="{B23E48E2-B690-486B-8446-594E55D9D9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 xmlns:a16="http://schemas.microsoft.com/office/drawing/2014/main" id="{D0137B64-1849-41C5-92E3-1AF1F997BA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 xmlns:a16="http://schemas.microsoft.com/office/drawing/2014/main" id="{AB3CD22F-7870-4191-9B1A-5BCF46B9AC9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2" name="Picture 1">
            <a:extLst>
              <a:ext uri="{FF2B5EF4-FFF2-40B4-BE49-F238E27FC236}">
                <a16:creationId xmlns="" xmlns:a16="http://schemas.microsoft.com/office/drawing/2014/main" id="{BDBA262D-A0C0-4ACC-BCF7-A7471CE54CAE}"/>
              </a:ext>
            </a:extLst>
          </p:cNvPr>
          <p:cNvPicPr>
            <a:picLocks noChangeAspect="1"/>
          </p:cNvPicPr>
          <p:nvPr/>
        </p:nvPicPr>
        <p:blipFill>
          <a:blip r:embed="rId16"/>
          <a:stretch>
            <a:fillRect/>
          </a:stretch>
        </p:blipFill>
        <p:spPr>
          <a:xfrm>
            <a:off x="2276521" y="1441781"/>
            <a:ext cx="7291448" cy="3694496"/>
          </a:xfrm>
          <a:prstGeom prst="rect">
            <a:avLst/>
          </a:prstGeom>
        </p:spPr>
      </p:pic>
    </p:spTree>
    <p:extLst>
      <p:ext uri="{BB962C8B-B14F-4D97-AF65-F5344CB8AC3E}">
        <p14:creationId xmlns:p14="http://schemas.microsoft.com/office/powerpoint/2010/main" val="402848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par>
                                <p:cTn id="26" presetID="16" presetClass="entr" presetSubtype="37"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outVertical)">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par>
                                <p:cTn id="38" presetID="22" presetClass="entr" presetSubtype="4"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par>
                                <p:cTn id="41" presetID="2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par>
                                <p:cTn id="44" presetID="53" presetClass="entr" presetSubtype="16"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 xmlns:a16="http://schemas.microsoft.com/office/drawing/2014/main" id="{810C4E79-682C-4E59-B9C6-008060288F68}"/>
              </a:ext>
            </a:extLst>
          </p:cNvPr>
          <p:cNvSpPr txBox="1"/>
          <p:nvPr/>
        </p:nvSpPr>
        <p:spPr>
          <a:xfrm>
            <a:off x="415969" y="2966343"/>
            <a:ext cx="7032687" cy="1200329"/>
          </a:xfrm>
          <a:prstGeom prst="rect">
            <a:avLst/>
          </a:prstGeom>
          <a:noFill/>
        </p:spPr>
        <p:txBody>
          <a:bodyPr wrap="square" rtlCol="0">
            <a:spAutoFit/>
          </a:bodyPr>
          <a:lstStyle/>
          <a:p>
            <a:pPr algn="ctr"/>
            <a:r>
              <a:rPr lang="en-US" sz="7200" dirty="0" err="1">
                <a:solidFill>
                  <a:srgbClr val="0070C0"/>
                </a:solidFill>
                <a:latin typeface="Circle" panose="020B0703020102020204" pitchFamily="34" charset="0"/>
              </a:rPr>
              <a:t>Khởi</a:t>
            </a:r>
            <a:r>
              <a:rPr lang="en-US" sz="7200" dirty="0">
                <a:solidFill>
                  <a:srgbClr val="0070C0"/>
                </a:solidFill>
                <a:latin typeface="Circle" panose="020B0703020102020204" pitchFamily="34" charset="0"/>
              </a:rPr>
              <a:t> </a:t>
            </a:r>
            <a:r>
              <a:rPr lang="en-US" sz="7200" dirty="0" err="1">
                <a:solidFill>
                  <a:srgbClr val="0070C0"/>
                </a:solidFill>
                <a:latin typeface="Circle" panose="020B0703020102020204" pitchFamily="34" charset="0"/>
              </a:rPr>
              <a:t>động</a:t>
            </a:r>
            <a:endParaRPr lang="en-US" sz="7200" dirty="0">
              <a:solidFill>
                <a:srgbClr val="0070C0"/>
              </a:solidFill>
              <a:latin typeface="Circle" panose="020B0703020102020204" pitchFamily="34" charset="0"/>
            </a:endParaRPr>
          </a:p>
        </p:txBody>
      </p:sp>
    </p:spTree>
    <p:extLst>
      <p:ext uri="{BB962C8B-B14F-4D97-AF65-F5344CB8AC3E}">
        <p14:creationId xmlns:p14="http://schemas.microsoft.com/office/powerpoint/2010/main" val="126038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pic>
        <p:nvPicPr>
          <p:cNvPr id="3" name="Picture 2">
            <a:extLst>
              <a:ext uri="{FF2B5EF4-FFF2-40B4-BE49-F238E27FC236}">
                <a16:creationId xmlns="" xmlns:a16="http://schemas.microsoft.com/office/drawing/2014/main" id="{344697EF-DE41-420B-928E-D384CC9D50B4}"/>
              </a:ext>
            </a:extLst>
          </p:cNvPr>
          <p:cNvPicPr>
            <a:picLocks noChangeAspect="1"/>
          </p:cNvPicPr>
          <p:nvPr/>
        </p:nvPicPr>
        <p:blipFill>
          <a:blip r:embed="rId11"/>
          <a:stretch>
            <a:fillRect/>
          </a:stretch>
        </p:blipFill>
        <p:spPr>
          <a:xfrm>
            <a:off x="317610" y="2391426"/>
            <a:ext cx="6273328" cy="2566638"/>
          </a:xfrm>
          <a:prstGeom prst="rect">
            <a:avLst/>
          </a:prstGeom>
        </p:spPr>
      </p:pic>
    </p:spTree>
    <p:extLst>
      <p:ext uri="{BB962C8B-B14F-4D97-AF65-F5344CB8AC3E}">
        <p14:creationId xmlns:p14="http://schemas.microsoft.com/office/powerpoint/2010/main" val="183460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356074"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 </a:t>
            </a:r>
          </a:p>
          <a:p>
            <a:r>
              <a:rPr lang="en-US"/>
              <a:t> </a:t>
            </a:r>
          </a:p>
          <a:p>
            <a:r>
              <a:rPr lang="en-US"/>
              <a:t> </a:t>
            </a:r>
          </a:p>
          <a:p>
            <a:r>
              <a:rPr lang="en-US"/>
              <a:t> + Những sự vật nào được so sánh với nhau?</a:t>
            </a:r>
          </a:p>
          <a:p>
            <a:r>
              <a:rPr lang="en-US"/>
              <a:t>+ Chúng được so sánh với nhau ở đặc điểm gì?</a:t>
            </a:r>
          </a:p>
          <a:p>
            <a:r>
              <a:rPr lang="en-US"/>
              <a:t> </a:t>
            </a:r>
          </a:p>
          <a:p>
            <a:r>
              <a:rPr lang="en-US"/>
              <a:t> </a:t>
            </a:r>
          </a:p>
          <a:p>
            <a:r>
              <a:rPr lang="en-US"/>
              <a:t> </a:t>
            </a:r>
          </a:p>
          <a:p>
            <a:r>
              <a:rPr lang="en-US"/>
              <a:t> </a:t>
            </a:r>
          </a:p>
          <a:p>
            <a:r>
              <a:rPr lang="en-US"/>
              <a:t>+ Tác dụng của biện pháp so sánh trong miêu tả sự vật là gì?</a:t>
            </a:r>
          </a:p>
          <a:p>
            <a:r>
              <a:rPr lang="en-US"/>
              <a:t>+ Những sự vật nào được so sánh với nhau?</a:t>
            </a:r>
          </a:p>
          <a:p>
            <a:r>
              <a:rPr lang="en-US"/>
              <a:t>+ Chúng được so sánh</a:t>
            </a:r>
            <a:r>
              <a:rPr lang="vi-VN"/>
              <a:t>+ Những sự vật nào được so sánh với nhau?</a:t>
            </a:r>
          </a:p>
          <a:p>
            <a:r>
              <a:rPr lang="vi-VN"/>
              <a:t>+ Chúng được so sánh với nhau ở đặc điểm gì?</a:t>
            </a:r>
          </a:p>
          <a:p>
            <a:endParaRPr lang="vi-VN">
              <a:solidFill>
                <a:schemeClr val="tx1"/>
              </a:solidFill>
            </a:endParaRPr>
          </a:p>
          <a:p>
            <a:endParaRPr lang="vi-VN"/>
          </a:p>
          <a:p>
            <a:endParaRPr lang="vi-VN"/>
          </a:p>
          <a:p>
            <a:endParaRPr lang="vi-VN"/>
          </a:p>
          <a:p>
            <a:r>
              <a:rPr lang="vi-VN"/>
              <a:t>+ Tác dụng của biện pháp so sánh trong miêu tả sự vật là gì?</a:t>
            </a:r>
          </a:p>
          <a:p>
            <a:r>
              <a:rPr lang="en-US"/>
              <a:t> với nhau ở đặc điểm gì?</a:t>
            </a:r>
          </a:p>
          <a:p>
            <a:r>
              <a:rPr lang="en-US"/>
              <a:t> </a:t>
            </a:r>
          </a:p>
          <a:p>
            <a:r>
              <a:rPr lang="en-US"/>
              <a:t> </a:t>
            </a:r>
          </a:p>
          <a:p>
            <a:r>
              <a:rPr lang="en-US"/>
              <a:t> </a:t>
            </a:r>
          </a:p>
          <a:p>
            <a:r>
              <a:rPr lang="en-US"/>
              <a:t> </a:t>
            </a:r>
          </a:p>
        </p:txBody>
      </p:sp>
      <p:sp>
        <p:nvSpPr>
          <p:cNvPr id="42" name="TextBox 41">
            <a:extLst>
              <a:ext uri="{FF2B5EF4-FFF2-40B4-BE49-F238E27FC236}">
                <a16:creationId xmlns="" xmlns:a16="http://schemas.microsoft.com/office/drawing/2014/main" id="{4357DD0F-6012-4B91-B44F-EB15C72B1848}"/>
              </a:ext>
            </a:extLst>
          </p:cNvPr>
          <p:cNvSpPr txBox="1"/>
          <p:nvPr/>
        </p:nvSpPr>
        <p:spPr>
          <a:xfrm>
            <a:off x="526127" y="633809"/>
            <a:ext cx="9987048" cy="584775"/>
          </a:xfrm>
          <a:prstGeom prst="rect">
            <a:avLst/>
          </a:prstGeom>
          <a:noFill/>
        </p:spPr>
        <p:txBody>
          <a:bodyPr wrap="square" rtlCol="0">
            <a:spAutoFit/>
          </a:bodyPr>
          <a:lstStyle/>
          <a:p>
            <a:pPr algn="ctr">
              <a:buClr>
                <a:srgbClr val="000000"/>
              </a:buClr>
              <a:buFont typeface="Arial"/>
              <a:buNone/>
            </a:pPr>
            <a:r>
              <a:rPr lang="en-US" sz="3200" b="1" kern="0" dirty="0" err="1">
                <a:solidFill>
                  <a:srgbClr val="000000"/>
                </a:solidFill>
                <a:latin typeface="Arial" panose="020B0604020202020204" pitchFamily="34" charset="0"/>
                <a:cs typeface="Arial" panose="020B0604020202020204" pitchFamily="34" charset="0"/>
                <a:sym typeface="Arial"/>
              </a:rPr>
              <a:t>Bài</a:t>
            </a:r>
            <a:r>
              <a:rPr lang="en-US" sz="3200" b="1" kern="0" dirty="0">
                <a:solidFill>
                  <a:srgbClr val="000000"/>
                </a:solidFill>
                <a:latin typeface="Arial" panose="020B0604020202020204" pitchFamily="34" charset="0"/>
                <a:cs typeface="Arial" panose="020B0604020202020204" pitchFamily="34" charset="0"/>
                <a:sym typeface="Arial"/>
              </a:rPr>
              <a:t> 1</a:t>
            </a:r>
            <a:r>
              <a:rPr lang="en-US" sz="3200" b="1" kern="0">
                <a:solidFill>
                  <a:srgbClr val="000000"/>
                </a:solidFill>
                <a:latin typeface="Arial" panose="020B0604020202020204" pitchFamily="34" charset="0"/>
                <a:cs typeface="Arial" panose="020B0604020202020204" pitchFamily="34" charset="0"/>
                <a:sym typeface="Arial"/>
              </a:rPr>
              <a:t>: Đọc đoạn văn dưới đây và trả lời câu hỏi.</a:t>
            </a:r>
            <a:endParaRPr lang="vi-VN" sz="3200" kern="0" dirty="0">
              <a:solidFill>
                <a:srgbClr val="000000"/>
              </a:solidFill>
              <a:latin typeface="Arial" panose="020B0604020202020204" pitchFamily="34" charset="0"/>
              <a:cs typeface="Arial" panose="020B0604020202020204" pitchFamily="34" charset="0"/>
              <a:sym typeface="Arial"/>
            </a:endParaRPr>
          </a:p>
        </p:txBody>
      </p:sp>
      <p:cxnSp>
        <p:nvCxnSpPr>
          <p:cNvPr id="43" name="Straight Connector 42">
            <a:extLst>
              <a:ext uri="{FF2B5EF4-FFF2-40B4-BE49-F238E27FC236}">
                <a16:creationId xmlns="" xmlns:a16="http://schemas.microsoft.com/office/drawing/2014/main" id="{8760E2C5-5D15-405A-9FF3-884DDAE5382E}"/>
              </a:ext>
            </a:extLst>
          </p:cNvPr>
          <p:cNvCxnSpPr>
            <a:cxnSpLocks/>
          </p:cNvCxnSpPr>
          <p:nvPr/>
        </p:nvCxnSpPr>
        <p:spPr>
          <a:xfrm>
            <a:off x="2146844" y="1200848"/>
            <a:ext cx="2566472" cy="14422"/>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 xmlns:a16="http://schemas.microsoft.com/office/drawing/2014/main" id="{1B97BC75-9C9C-4D28-8AE2-80F65CFF78D9}"/>
              </a:ext>
            </a:extLst>
          </p:cNvPr>
          <p:cNvCxnSpPr>
            <a:cxnSpLocks/>
          </p:cNvCxnSpPr>
          <p:nvPr/>
        </p:nvCxnSpPr>
        <p:spPr>
          <a:xfrm>
            <a:off x="7372177" y="1217456"/>
            <a:ext cx="2611408"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sp>
        <p:nvSpPr>
          <p:cNvPr id="4" name="TextBox 3"/>
          <p:cNvSpPr txBox="1"/>
          <p:nvPr/>
        </p:nvSpPr>
        <p:spPr>
          <a:xfrm>
            <a:off x="773084" y="1441098"/>
            <a:ext cx="10640291" cy="1532334"/>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800">
                <a:solidFill>
                  <a:schemeClr val="tx1"/>
                </a:solidFill>
              </a:rPr>
              <a:t>   </a:t>
            </a:r>
            <a:r>
              <a:rPr lang="vi-VN" sz="2800">
                <a:solidFill>
                  <a:schemeClr val="tx1"/>
                </a:solidFill>
              </a:rPr>
              <a:t>Từ xa nhìn lại, cây gạo sừng sững như một tháp đèn khổng lồ. Hàng ngàn bông hoa là hàng ngàn ngọn lửa hồng tươi. Hàng ngàn búp nõn là hàng ngàn ánh nến trong xanh.</a:t>
            </a:r>
            <a:endParaRPr lang="en-US" sz="2800">
              <a:solidFill>
                <a:schemeClr val="tx1"/>
              </a:solidFill>
            </a:endParaRPr>
          </a:p>
        </p:txBody>
      </p:sp>
      <p:sp>
        <p:nvSpPr>
          <p:cNvPr id="16" name="Rectangle 15"/>
          <p:cNvSpPr/>
          <p:nvPr/>
        </p:nvSpPr>
        <p:spPr>
          <a:xfrm>
            <a:off x="954074" y="3334011"/>
            <a:ext cx="11100262" cy="1200329"/>
          </a:xfrm>
          <a:prstGeom prst="rect">
            <a:avLst/>
          </a:prstGeom>
        </p:spPr>
        <p:txBody>
          <a:bodyPr wrap="square">
            <a:spAutoFit/>
          </a:bodyPr>
          <a:lstStyle/>
          <a:p>
            <a:r>
              <a:rPr lang="en-US" sz="2400">
                <a:latin typeface="Arial" panose="020B0604020202020204" pitchFamily="34" charset="0"/>
                <a:cs typeface="Arial" panose="020B0604020202020204" pitchFamily="34" charset="0"/>
              </a:rPr>
              <a:t>a. </a:t>
            </a:r>
            <a:r>
              <a:rPr lang="vi-VN" sz="2400">
                <a:latin typeface="Arial" panose="020B0604020202020204" pitchFamily="34" charset="0"/>
                <a:cs typeface="Arial" panose="020B0604020202020204" pitchFamily="34" charset="0"/>
              </a:rPr>
              <a:t>Những sự vật nào được so sánh với nhau?</a:t>
            </a:r>
          </a:p>
          <a:p>
            <a:r>
              <a:rPr lang="en-US" sz="24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Chúng được so sánh với nhau ở đặc điểm gì?</a:t>
            </a:r>
          </a:p>
          <a:p>
            <a:r>
              <a:rPr lang="en-US" sz="2400">
                <a:latin typeface="Arial" panose="020B0604020202020204" pitchFamily="34" charset="0"/>
                <a:cs typeface="Arial" panose="020B0604020202020204" pitchFamily="34" charset="0"/>
              </a:rPr>
              <a:t>c. Theo em, câu văn chứa hình ảnh so sánh có gì hay?</a:t>
            </a:r>
            <a:endParaRPr lang="vi-VN"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6063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a:extLst>
              <a:ext uri="{FF2B5EF4-FFF2-40B4-BE49-F238E27FC236}">
                <a16:creationId xmlns="" xmlns:a16="http://schemas.microsoft.com/office/drawing/2014/main" id="{DA06BC86-B491-478D-87DD-C607F9521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1552" y="1839028"/>
            <a:ext cx="6539995" cy="3749040"/>
          </a:xfrm>
          <a:prstGeom prst="rect">
            <a:avLst/>
          </a:prstGeom>
        </p:spPr>
      </p:pic>
      <p:pic>
        <p:nvPicPr>
          <p:cNvPr id="22" name="Picture 21">
            <a:extLst>
              <a:ext uri="{FF2B5EF4-FFF2-40B4-BE49-F238E27FC236}">
                <a16:creationId xmlns="" xmlns:a16="http://schemas.microsoft.com/office/drawing/2014/main" id="{9F828BD9-0993-469A-A9DA-38BB5D244B34}"/>
              </a:ext>
            </a:extLst>
          </p:cNvPr>
          <p:cNvPicPr>
            <a:picLocks noChangeAspect="1"/>
          </p:cNvPicPr>
          <p:nvPr/>
        </p:nvPicPr>
        <p:blipFill>
          <a:blip r:embed="rId11"/>
          <a:stretch>
            <a:fillRect/>
          </a:stretch>
        </p:blipFill>
        <p:spPr>
          <a:xfrm>
            <a:off x="2605227" y="661722"/>
            <a:ext cx="6712278" cy="1652159"/>
          </a:xfrm>
          <a:prstGeom prst="rect">
            <a:avLst/>
          </a:prstGeom>
        </p:spPr>
      </p:pic>
    </p:spTree>
    <p:extLst>
      <p:ext uri="{BB962C8B-B14F-4D97-AF65-F5344CB8AC3E}">
        <p14:creationId xmlns:p14="http://schemas.microsoft.com/office/powerpoint/2010/main" val="38132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14:presetBounceEnd="50000">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14:bounceEnd="50000">
                                          <p:cBhvr additive="base">
                                            <p:cTn id="28"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2800">
                <a:solidFill>
                  <a:schemeClr val="tx1"/>
                </a:solidFill>
              </a:rPr>
              <a:t>   </a:t>
            </a:r>
            <a:r>
              <a:rPr lang="vi-VN" sz="2400">
                <a:solidFill>
                  <a:schemeClr val="tx1"/>
                </a:solidFill>
              </a:rPr>
              <a:t>Từ xa nhìn lại, cây gạo sừng sững như một tháp đèn khổng lồ. Hàng ngàn bông hoa là hàng ngàn ngọn lửa hồng tươi. Hàng ngàn búp nõn là hàng ngàn ánh nến trong xanh.</a:t>
            </a:r>
            <a:endParaRPr lang="en-US" sz="2400">
              <a:solidFill>
                <a:schemeClr val="tx1"/>
              </a:solidFill>
            </a:endParaRPr>
          </a:p>
        </p:txBody>
      </p:sp>
      <p:sp>
        <p:nvSpPr>
          <p:cNvPr id="2" name="TextBox 1"/>
          <p:cNvSpPr txBox="1"/>
          <p:nvPr/>
        </p:nvSpPr>
        <p:spPr>
          <a:xfrm>
            <a:off x="3239031" y="5404074"/>
            <a:ext cx="1711031" cy="460993"/>
          </a:xfrm>
          <a:prstGeom prst="rect">
            <a:avLst/>
          </a:prstGeom>
          <a:noFill/>
        </p:spPr>
        <p:txBody>
          <a:bodyPr wrap="square" rtlCol="0">
            <a:spAutoFit/>
          </a:bodyPr>
          <a:lstStyle/>
          <a:p>
            <a:r>
              <a:rPr lang="en-US" sz="2400" b="1" i="1">
                <a:solidFill>
                  <a:srgbClr val="FF0000"/>
                </a:solidFill>
              </a:rPr>
              <a:t>cây gạo</a:t>
            </a:r>
          </a:p>
        </p:txBody>
      </p:sp>
      <p:sp>
        <p:nvSpPr>
          <p:cNvPr id="24" name="TextBox 23"/>
          <p:cNvSpPr txBox="1"/>
          <p:nvPr/>
        </p:nvSpPr>
        <p:spPr>
          <a:xfrm>
            <a:off x="7103669" y="5403402"/>
            <a:ext cx="2864124" cy="461665"/>
          </a:xfrm>
          <a:prstGeom prst="rect">
            <a:avLst/>
          </a:prstGeom>
          <a:noFill/>
        </p:spPr>
        <p:txBody>
          <a:bodyPr wrap="square" rtlCol="0">
            <a:spAutoFit/>
          </a:bodyPr>
          <a:lstStyle/>
          <a:p>
            <a:r>
              <a:rPr lang="en-US" sz="2400" b="1" i="1" dirty="0" err="1">
                <a:solidFill>
                  <a:srgbClr val="FF0000"/>
                </a:solidFill>
              </a:rPr>
              <a:t>tháp</a:t>
            </a:r>
            <a:r>
              <a:rPr lang="en-US" sz="2400" b="1" i="1" dirty="0">
                <a:solidFill>
                  <a:srgbClr val="FF0000"/>
                </a:solidFill>
              </a:rPr>
              <a:t> </a:t>
            </a:r>
            <a:r>
              <a:rPr lang="en-US" sz="2400" b="1" i="1" dirty="0" err="1">
                <a:solidFill>
                  <a:srgbClr val="FF0000"/>
                </a:solidFill>
              </a:rPr>
              <a:t>đèn</a:t>
            </a:r>
            <a:r>
              <a:rPr lang="en-US" sz="2400" b="1" i="1" dirty="0">
                <a:solidFill>
                  <a:srgbClr val="FF0000"/>
                </a:solidFill>
              </a:rPr>
              <a:t> </a:t>
            </a:r>
            <a:r>
              <a:rPr lang="en-US" sz="2400" b="1" i="1" dirty="0" err="1">
                <a:solidFill>
                  <a:srgbClr val="FF0000"/>
                </a:solidFill>
              </a:rPr>
              <a:t>khổng</a:t>
            </a:r>
            <a:r>
              <a:rPr lang="en-US" sz="2400" b="1" i="1" dirty="0">
                <a:solidFill>
                  <a:srgbClr val="FF0000"/>
                </a:solidFill>
              </a:rPr>
              <a:t> </a:t>
            </a:r>
            <a:r>
              <a:rPr lang="en-US" sz="2400" b="1" i="1" dirty="0" err="1">
                <a:solidFill>
                  <a:srgbClr val="FF0000"/>
                </a:solidFill>
              </a:rPr>
              <a:t>lồ</a:t>
            </a:r>
            <a:endParaRPr lang="en-US" sz="2400" b="1" i="1" dirty="0">
              <a:solidFill>
                <a:srgbClr val="FF0000"/>
              </a:solidFill>
            </a:endParaRPr>
          </a:p>
        </p:txBody>
      </p:sp>
      <p:cxnSp>
        <p:nvCxnSpPr>
          <p:cNvPr id="25" name="Straight Connector 24">
            <a:extLst>
              <a:ext uri="{FF2B5EF4-FFF2-40B4-BE49-F238E27FC236}">
                <a16:creationId xmlns="" xmlns:a16="http://schemas.microsoft.com/office/drawing/2014/main" id="{8760E2C5-5D15-405A-9FF3-884DDAE5382E}"/>
              </a:ext>
            </a:extLst>
          </p:cNvPr>
          <p:cNvCxnSpPr>
            <a:cxnSpLocks/>
          </p:cNvCxnSpPr>
          <p:nvPr/>
        </p:nvCxnSpPr>
        <p:spPr>
          <a:xfrm flipV="1">
            <a:off x="3592835" y="1546166"/>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 xmlns:a16="http://schemas.microsoft.com/office/drawing/2014/main" id="{8760E2C5-5D15-405A-9FF3-884DDAE5382E}"/>
              </a:ext>
            </a:extLst>
          </p:cNvPr>
          <p:cNvCxnSpPr>
            <a:cxnSpLocks/>
          </p:cNvCxnSpPr>
          <p:nvPr/>
        </p:nvCxnSpPr>
        <p:spPr>
          <a:xfrm>
            <a:off x="7876915" y="1546166"/>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9" name="Picture 8"/>
          <p:cNvPicPr>
            <a:picLocks noChangeAspect="1"/>
          </p:cNvPicPr>
          <p:nvPr/>
        </p:nvPicPr>
        <p:blipFill>
          <a:blip r:embed="rId9"/>
          <a:stretch>
            <a:fillRect/>
          </a:stretch>
        </p:blipFill>
        <p:spPr>
          <a:xfrm>
            <a:off x="1759966" y="2643632"/>
            <a:ext cx="4101826" cy="2439879"/>
          </a:xfrm>
          <a:prstGeom prst="rect">
            <a:avLst/>
          </a:prstGeom>
        </p:spPr>
      </p:pic>
      <p:pic>
        <p:nvPicPr>
          <p:cNvPr id="1028" name="Picture 4" descr="Cây thông Noel khổng lồ thắp sáng nhờ 3,1 triệu bóng đèn LED - Báo Quảng  Bình điện tử"/>
          <p:cNvPicPr>
            <a:picLocks noChangeAspect="1" noChangeArrowheads="1"/>
          </p:cNvPicPr>
          <p:nvPr/>
        </p:nvPicPr>
        <p:blipFill rotWithShape="1">
          <a:blip r:embed="rId10">
            <a:extLst>
              <a:ext uri="{28A0092B-C50C-407E-A947-70E740481C1C}">
                <a14:useLocalDpi xmlns:a14="http://schemas.microsoft.com/office/drawing/2010/main" val="0"/>
              </a:ext>
            </a:extLst>
          </a:blip>
          <a:srcRect t="8408" b="45371"/>
          <a:stretch/>
        </p:blipFill>
        <p:spPr bwMode="auto">
          <a:xfrm>
            <a:off x="6293592" y="2643632"/>
            <a:ext cx="3864561" cy="243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 calcmode="lin" valueType="num">
                                      <p:cBhvr additive="base">
                                        <p:cTn id="49" dur="500" fill="hold"/>
                                        <p:tgtEl>
                                          <p:spTgt spid="1028"/>
                                        </p:tgtEl>
                                        <p:attrNameLst>
                                          <p:attrName>ppt_x</p:attrName>
                                        </p:attrNameLst>
                                      </p:cBhvr>
                                      <p:tavLst>
                                        <p:tav tm="0">
                                          <p:val>
                                            <p:strVal val="#ppt_x"/>
                                          </p:val>
                                        </p:tav>
                                        <p:tav tm="100000">
                                          <p:val>
                                            <p:strVal val="#ppt_x"/>
                                          </p:val>
                                        </p:tav>
                                      </p:tavLst>
                                    </p:anim>
                                    <p:anim calcmode="lin" valueType="num">
                                      <p:cBhvr additive="base">
                                        <p:cTn id="50" dur="500" fill="hold"/>
                                        <p:tgtEl>
                                          <p:spTgt spid="10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3156727" y="5103175"/>
            <a:ext cx="1711031" cy="460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b</a:t>
            </a:r>
            <a:r>
              <a:rPr kumimoji="0" lang="en-US" sz="2400" b="1" i="1" u="none" strike="noStrike" kern="1200" cap="none" spc="0" normalizeH="0" baseline="0" noProof="0">
                <a:ln>
                  <a:noFill/>
                </a:ln>
                <a:solidFill>
                  <a:srgbClr val="FF0000"/>
                </a:solidFill>
                <a:effectLst/>
                <a:uLnTx/>
                <a:uFillTx/>
                <a:ea typeface="+mn-ea"/>
                <a:cs typeface="+mn-cs"/>
              </a:rPr>
              <a:t>ông</a:t>
            </a:r>
            <a:r>
              <a:rPr kumimoji="0" lang="en-US" sz="2400" b="1" i="1" u="none" strike="noStrike" kern="1200" cap="none" spc="0" normalizeH="0" noProof="0">
                <a:ln>
                  <a:noFill/>
                </a:ln>
                <a:solidFill>
                  <a:srgbClr val="FF0000"/>
                </a:solidFill>
                <a:effectLst/>
                <a:uLnTx/>
                <a:uFillTx/>
                <a:ea typeface="+mn-ea"/>
                <a:cs typeface="+mn-cs"/>
              </a:rPr>
              <a:t> hoa</a:t>
            </a:r>
            <a:endParaRPr kumimoji="0" lang="en-US" sz="2400" b="1" i="1" u="none" strike="noStrike" kern="1200" cap="none" spc="0" normalizeH="0" baseline="0" noProof="0">
              <a:ln>
                <a:noFill/>
              </a:ln>
              <a:solidFill>
                <a:srgbClr val="FF0000"/>
              </a:solidFill>
              <a:effectLst/>
              <a:uLnTx/>
              <a:uFillTx/>
              <a:ea typeface="+mn-ea"/>
              <a:cs typeface="+mn-cs"/>
            </a:endParaRPr>
          </a:p>
        </p:txBody>
      </p:sp>
      <p:sp>
        <p:nvSpPr>
          <p:cNvPr id="24" name="TextBox 23"/>
          <p:cNvSpPr txBox="1"/>
          <p:nvPr/>
        </p:nvSpPr>
        <p:spPr>
          <a:xfrm>
            <a:off x="7310104" y="5090264"/>
            <a:ext cx="3393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n</a:t>
            </a:r>
            <a:r>
              <a:rPr kumimoji="0" lang="en-US" sz="2400" b="1" i="1" u="none" strike="noStrike" kern="1200" cap="none" spc="0" normalizeH="0" baseline="0" noProof="0">
                <a:ln>
                  <a:noFill/>
                </a:ln>
                <a:solidFill>
                  <a:srgbClr val="FF0000"/>
                </a:solidFill>
                <a:effectLst/>
                <a:uLnTx/>
                <a:uFillTx/>
                <a:ea typeface="+mn-ea"/>
                <a:cs typeface="+mn-cs"/>
              </a:rPr>
              <a:t>gọn lửa</a:t>
            </a:r>
            <a:r>
              <a:rPr kumimoji="0" lang="en-US" sz="2400" b="1" i="1" u="none" strike="noStrike" kern="1200" cap="none" spc="0" normalizeH="0" noProof="0">
                <a:ln>
                  <a:noFill/>
                </a:ln>
                <a:solidFill>
                  <a:srgbClr val="FF0000"/>
                </a:solidFill>
                <a:effectLst/>
                <a:uLnTx/>
                <a:uFillTx/>
                <a:ea typeface="+mn-ea"/>
                <a:cs typeface="+mn-cs"/>
              </a:rPr>
              <a:t> hồng tươi</a:t>
            </a: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 xmlns:a16="http://schemas.microsoft.com/office/drawing/2014/main" id="{8760E2C5-5D15-405A-9FF3-884DDAE5382E}"/>
              </a:ext>
            </a:extLst>
          </p:cNvPr>
          <p:cNvCxnSpPr>
            <a:cxnSpLocks/>
          </p:cNvCxnSpPr>
          <p:nvPr/>
        </p:nvCxnSpPr>
        <p:spPr>
          <a:xfrm flipV="1">
            <a:off x="2786501" y="1928552"/>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 xmlns:a16="http://schemas.microsoft.com/office/drawing/2014/main" id="{8760E2C5-5D15-405A-9FF3-884DDAE5382E}"/>
              </a:ext>
            </a:extLst>
          </p:cNvPr>
          <p:cNvCxnSpPr>
            <a:cxnSpLocks/>
          </p:cNvCxnSpPr>
          <p:nvPr/>
        </p:nvCxnSpPr>
        <p:spPr>
          <a:xfrm>
            <a:off x="6239308" y="1928552"/>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3" name="Picture 2"/>
          <p:cNvPicPr>
            <a:picLocks noChangeAspect="1"/>
          </p:cNvPicPr>
          <p:nvPr/>
        </p:nvPicPr>
        <p:blipFill>
          <a:blip r:embed="rId9"/>
          <a:stretch>
            <a:fillRect/>
          </a:stretch>
        </p:blipFill>
        <p:spPr>
          <a:xfrm>
            <a:off x="1759967" y="2615641"/>
            <a:ext cx="4055878" cy="2281431"/>
          </a:xfrm>
          <a:prstGeom prst="rect">
            <a:avLst/>
          </a:prstGeom>
        </p:spPr>
      </p:pic>
      <p:pic>
        <p:nvPicPr>
          <p:cNvPr id="3074" name="Picture 2" descr="Mơ thấy lửa cháy đánh con gì? Giải mã giấc mơ thấy lửa chá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4562" y="2530870"/>
            <a:ext cx="3574730" cy="2383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20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074"/>
                                        </p:tgtEl>
                                        <p:attrNameLst>
                                          <p:attrName>style.visibility</p:attrName>
                                        </p:attrNameLst>
                                      </p:cBhvr>
                                      <p:to>
                                        <p:strVal val="visible"/>
                                      </p:to>
                                    </p:set>
                                    <p:anim calcmode="lin" valueType="num">
                                      <p:cBhvr additive="base">
                                        <p:cTn id="49" dur="500" fill="hold"/>
                                        <p:tgtEl>
                                          <p:spTgt spid="3074"/>
                                        </p:tgtEl>
                                        <p:attrNameLst>
                                          <p:attrName>ppt_x</p:attrName>
                                        </p:attrNameLst>
                                      </p:cBhvr>
                                      <p:tavLst>
                                        <p:tav tm="0">
                                          <p:val>
                                            <p:strVal val="#ppt_x"/>
                                          </p:val>
                                        </p:tav>
                                        <p:tav tm="100000">
                                          <p:val>
                                            <p:strVal val="#ppt_x"/>
                                          </p:val>
                                        </p:tav>
                                      </p:tavLst>
                                    </p:anim>
                                    <p:anim calcmode="lin" valueType="num">
                                      <p:cBhvr additive="base">
                                        <p:cTn id="50" dur="500" fill="hold"/>
                                        <p:tgtEl>
                                          <p:spTgt spid="307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sp>
        <p:nvSpPr>
          <p:cNvPr id="19" name="TextBox 18"/>
          <p:cNvSpPr txBox="1"/>
          <p:nvPr/>
        </p:nvSpPr>
        <p:spPr>
          <a:xfrm>
            <a:off x="913917" y="1021805"/>
            <a:ext cx="9705220" cy="1396127"/>
          </a:xfrm>
          <a:prstGeom prst="roundRect">
            <a:avLst/>
          </a:prstGeom>
          <a:solidFill>
            <a:schemeClr val="accent4">
              <a:alpha val="19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xa nhìn lại, cây gạo sừng sững như một tháp đèn khổng lồ. Hàng ngàn bông hoa là hàng ngàn ngọn lửa hồng tươi. Hàng ngàn búp nõn là hàng ngàn ánh nến trong xanh.</a:t>
            </a:r>
            <a:endParaRPr kumimoji="0" lang="en-US" sz="2400" b="0" i="0" u="none" strike="noStrike" kern="1200" cap="none" spc="0" normalizeH="0" baseline="0" noProof="0">
              <a:ln>
                <a:noFill/>
              </a:ln>
              <a:solidFill>
                <a:prstClr val="black"/>
              </a:solidFill>
              <a:effectLst/>
              <a:uLnTx/>
              <a:uFillTx/>
              <a:ea typeface="+mn-ea"/>
              <a:cs typeface="+mn-cs"/>
            </a:endParaRPr>
          </a:p>
        </p:txBody>
      </p:sp>
      <p:sp>
        <p:nvSpPr>
          <p:cNvPr id="2" name="TextBox 1"/>
          <p:cNvSpPr txBox="1"/>
          <p:nvPr/>
        </p:nvSpPr>
        <p:spPr>
          <a:xfrm>
            <a:off x="2935405" y="5131184"/>
            <a:ext cx="1711031" cy="460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b</a:t>
            </a:r>
            <a:r>
              <a:rPr kumimoji="0" lang="en-US" sz="2400" b="1" i="1" u="none" strike="noStrike" kern="1200" cap="none" spc="0" normalizeH="0" baseline="0" noProof="0">
                <a:ln>
                  <a:noFill/>
                </a:ln>
                <a:solidFill>
                  <a:srgbClr val="FF0000"/>
                </a:solidFill>
                <a:effectLst/>
                <a:uLnTx/>
                <a:uFillTx/>
                <a:ea typeface="+mn-ea"/>
                <a:cs typeface="+mn-cs"/>
              </a:rPr>
              <a:t>úp</a:t>
            </a:r>
            <a:r>
              <a:rPr kumimoji="0" lang="en-US" sz="2400" b="1" i="1" u="none" strike="noStrike" kern="1200" cap="none" spc="0" normalizeH="0" noProof="0">
                <a:ln>
                  <a:noFill/>
                </a:ln>
                <a:solidFill>
                  <a:srgbClr val="FF0000"/>
                </a:solidFill>
                <a:effectLst/>
                <a:uLnTx/>
                <a:uFillTx/>
                <a:ea typeface="+mn-ea"/>
                <a:cs typeface="+mn-cs"/>
              </a:rPr>
              <a:t> nõn</a:t>
            </a:r>
            <a:endParaRPr kumimoji="0" lang="en-US" sz="2400" b="1" i="1" u="none" strike="noStrike" kern="1200" cap="none" spc="0" normalizeH="0" baseline="0" noProof="0">
              <a:ln>
                <a:noFill/>
              </a:ln>
              <a:solidFill>
                <a:srgbClr val="FF0000"/>
              </a:solidFill>
              <a:effectLst/>
              <a:uLnTx/>
              <a:uFillTx/>
              <a:ea typeface="+mn-ea"/>
              <a:cs typeface="+mn-cs"/>
            </a:endParaRPr>
          </a:p>
        </p:txBody>
      </p:sp>
      <p:sp>
        <p:nvSpPr>
          <p:cNvPr id="24" name="TextBox 23"/>
          <p:cNvSpPr txBox="1"/>
          <p:nvPr/>
        </p:nvSpPr>
        <p:spPr>
          <a:xfrm>
            <a:off x="7310104" y="5171830"/>
            <a:ext cx="33939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a:solidFill>
                  <a:srgbClr val="FF0000"/>
                </a:solidFill>
              </a:rPr>
              <a:t>ánh nến trong xanh</a:t>
            </a:r>
            <a:endParaRPr kumimoji="0" lang="en-US" sz="2400" b="1" i="1" u="none" strike="noStrike" kern="1200" cap="none" spc="0" normalizeH="0" baseline="0" noProof="0">
              <a:ln>
                <a:noFill/>
              </a:ln>
              <a:solidFill>
                <a:srgbClr val="FF0000"/>
              </a:solidFill>
              <a:effectLst/>
              <a:uLnTx/>
              <a:uFillTx/>
              <a:ea typeface="+mn-ea"/>
              <a:cs typeface="+mn-cs"/>
            </a:endParaRPr>
          </a:p>
        </p:txBody>
      </p:sp>
      <p:cxnSp>
        <p:nvCxnSpPr>
          <p:cNvPr id="25" name="Straight Connector 24">
            <a:extLst>
              <a:ext uri="{FF2B5EF4-FFF2-40B4-BE49-F238E27FC236}">
                <a16:creationId xmlns="" xmlns:a16="http://schemas.microsoft.com/office/drawing/2014/main" id="{8760E2C5-5D15-405A-9FF3-884DDAE5382E}"/>
              </a:ext>
            </a:extLst>
          </p:cNvPr>
          <p:cNvCxnSpPr>
            <a:cxnSpLocks/>
          </p:cNvCxnSpPr>
          <p:nvPr/>
        </p:nvCxnSpPr>
        <p:spPr>
          <a:xfrm flipV="1">
            <a:off x="1200520" y="2267899"/>
            <a:ext cx="1087230" cy="3815"/>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30" name="Straight Connector 29">
            <a:extLst>
              <a:ext uri="{FF2B5EF4-FFF2-40B4-BE49-F238E27FC236}">
                <a16:creationId xmlns="" xmlns:a16="http://schemas.microsoft.com/office/drawing/2014/main" id="{8760E2C5-5D15-405A-9FF3-884DDAE5382E}"/>
              </a:ext>
            </a:extLst>
          </p:cNvPr>
          <p:cNvCxnSpPr>
            <a:cxnSpLocks/>
          </p:cNvCxnSpPr>
          <p:nvPr/>
        </p:nvCxnSpPr>
        <p:spPr>
          <a:xfrm>
            <a:off x="4220008" y="2267899"/>
            <a:ext cx="2447492"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098" name="Picture 2" descr="Hoa gạo đang nở rộ: Đừng bỏ lỡ những bài thuốc chữa bệnh quý báu từ loại  cây quen thuộc này"/>
          <p:cNvPicPr>
            <a:picLocks noChangeAspect="1" noChangeArrowheads="1"/>
          </p:cNvPicPr>
          <p:nvPr/>
        </p:nvPicPr>
        <p:blipFill rotWithShape="1">
          <a:blip r:embed="rId9">
            <a:extLst>
              <a:ext uri="{28A0092B-C50C-407E-A947-70E740481C1C}">
                <a14:useLocalDpi xmlns:a14="http://schemas.microsoft.com/office/drawing/2010/main" val="0"/>
              </a:ext>
            </a:extLst>
          </a:blip>
          <a:srcRect t="9101" r="7158" b="10307"/>
          <a:stretch/>
        </p:blipFill>
        <p:spPr bwMode="auto">
          <a:xfrm>
            <a:off x="1916533" y="2657262"/>
            <a:ext cx="3978186" cy="23649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ến Ánh Đời Ngọn - Ảnh miễn phí trên Pixaba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99793" y="2748053"/>
            <a:ext cx="3755298" cy="227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27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098"/>
                                        </p:tgtEl>
                                        <p:attrNameLst>
                                          <p:attrName>style.visibility</p:attrName>
                                        </p:attrNameLst>
                                      </p:cBhvr>
                                      <p:to>
                                        <p:strVal val="visible"/>
                                      </p:to>
                                    </p:set>
                                    <p:anim calcmode="lin" valueType="num">
                                      <p:cBhvr additive="base">
                                        <p:cTn id="39" dur="500" fill="hold"/>
                                        <p:tgtEl>
                                          <p:spTgt spid="4098"/>
                                        </p:tgtEl>
                                        <p:attrNameLst>
                                          <p:attrName>ppt_x</p:attrName>
                                        </p:attrNameLst>
                                      </p:cBhvr>
                                      <p:tavLst>
                                        <p:tav tm="0">
                                          <p:val>
                                            <p:strVal val="#ppt_x"/>
                                          </p:val>
                                        </p:tav>
                                        <p:tav tm="100000">
                                          <p:val>
                                            <p:strVal val="#ppt_x"/>
                                          </p:val>
                                        </p:tav>
                                      </p:tavLst>
                                    </p:anim>
                                    <p:anim calcmode="lin" valueType="num">
                                      <p:cBhvr additive="base">
                                        <p:cTn id="40" dur="500" fill="hold"/>
                                        <p:tgtEl>
                                          <p:spTgt spid="409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100"/>
                                        </p:tgtEl>
                                        <p:attrNameLst>
                                          <p:attrName>style.visibility</p:attrName>
                                        </p:attrNameLst>
                                      </p:cBhvr>
                                      <p:to>
                                        <p:strVal val="visible"/>
                                      </p:to>
                                    </p:set>
                                    <p:anim calcmode="lin" valueType="num">
                                      <p:cBhvr additive="base">
                                        <p:cTn id="49" dur="500" fill="hold"/>
                                        <p:tgtEl>
                                          <p:spTgt spid="4100"/>
                                        </p:tgtEl>
                                        <p:attrNameLst>
                                          <p:attrName>ppt_x</p:attrName>
                                        </p:attrNameLst>
                                      </p:cBhvr>
                                      <p:tavLst>
                                        <p:tav tm="0">
                                          <p:val>
                                            <p:strVal val="#ppt_x"/>
                                          </p:val>
                                        </p:tav>
                                        <p:tav tm="100000">
                                          <p:val>
                                            <p:strVal val="#ppt_x"/>
                                          </p:val>
                                        </p:tav>
                                      </p:tavLst>
                                    </p:anim>
                                    <p:anim calcmode="lin" valueType="num">
                                      <p:cBhvr additive="base">
                                        <p:cTn id="50" dur="500" fill="hold"/>
                                        <p:tgtEl>
                                          <p:spTgt spid="410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1247</TotalTime>
  <Words>570</Words>
  <Application>Microsoft Office PowerPoint</Application>
  <PresentationFormat>Widescreen</PresentationFormat>
  <Paragraphs>179</Paragraphs>
  <Slides>24</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Arial-Rounded</vt:lpstr>
      <vt:lpstr>Calibri</vt:lpstr>
      <vt:lpstr>Cambria</vt:lpstr>
      <vt:lpstr>Circle</vt:lpstr>
      <vt:lpstr>Times New Roman</vt:lpstr>
      <vt:lpstr>等线</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52</cp:revision>
  <dcterms:created xsi:type="dcterms:W3CDTF">2022-05-21T09:20:50Z</dcterms:created>
  <dcterms:modified xsi:type="dcterms:W3CDTF">2023-02-07T05:21:39Z</dcterms:modified>
</cp:coreProperties>
</file>