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1" r:id="rId4"/>
    <p:sldId id="277" r:id="rId5"/>
    <p:sldId id="263" r:id="rId6"/>
    <p:sldId id="264" r:id="rId7"/>
    <p:sldId id="265" r:id="rId8"/>
    <p:sldId id="266" r:id="rId9"/>
    <p:sldId id="267" r:id="rId10"/>
    <p:sldId id="279" r:id="rId11"/>
    <p:sldId id="269" r:id="rId12"/>
    <p:sldId id="270" r:id="rId13"/>
    <p:sldId id="271" r:id="rId14"/>
    <p:sldId id="272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D12E5-4E55-4B85-AA31-E595B2E14863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52BED-832C-4067-AE35-3F254A3D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0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55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8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2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06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0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5DEB-ABC2-4EF3-9916-C08E633321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7CAA5-3FB8-46C3-A64F-248C65D2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9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362201" y="2281645"/>
            <a:ext cx="48006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071828" y="264852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sạch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92242" y="64176"/>
            <a:ext cx="9024048" cy="127725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68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47" y="1391413"/>
            <a:ext cx="6197784" cy="28229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5593872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4279015" y="67916"/>
            <a:ext cx="4864985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79515" y="1828745"/>
            <a:ext cx="5754755" cy="4954059"/>
            <a:chOff x="1124976" y="2119934"/>
            <a:chExt cx="6487886" cy="3903494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92497" y="2119934"/>
              <a:ext cx="3256335" cy="355776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649027-39EE-43DD-88E9-A4C6603B5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775" y="1"/>
            <a:ext cx="5540025" cy="5017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6E077-B764-6737-65FD-226D56E8C72C}"/>
              </a:ext>
            </a:extLst>
          </p:cNvPr>
          <p:cNvSpPr/>
          <p:nvPr/>
        </p:nvSpPr>
        <p:spPr>
          <a:xfrm>
            <a:off x="151514" y="309716"/>
            <a:ext cx="8840972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4" descr="6">
            <a:extLst>
              <a:ext uri="{FF2B5EF4-FFF2-40B4-BE49-F238E27FC236}">
                <a16:creationId xmlns:a16="http://schemas.microsoft.com/office/drawing/2014/main" xmlns="" id="{1FD7E4EF-BBD4-4DD1-839F-08307A290C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368"/>
          <a:stretch>
            <a:fillRect/>
          </a:stretch>
        </p:blipFill>
        <p:spPr>
          <a:xfrm>
            <a:off x="-2857" y="4604385"/>
            <a:ext cx="1201579" cy="2278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67BDBD2-98F4-4AEB-8D59-927FC2A45953}"/>
              </a:ext>
            </a:extLst>
          </p:cNvPr>
          <p:cNvGrpSpPr/>
          <p:nvPr/>
        </p:nvGrpSpPr>
        <p:grpSpPr>
          <a:xfrm>
            <a:off x="-128588" y="733424"/>
            <a:ext cx="8993981" cy="3457575"/>
            <a:chOff x="0" y="2771774"/>
            <a:chExt cx="10972800" cy="3457575"/>
          </a:xfrm>
        </p:grpSpPr>
        <p:sp>
          <p:nvSpPr>
            <p:cNvPr id="17" name="Round Diagonal Corner Rectangle 8">
              <a:extLst>
                <a:ext uri="{FF2B5EF4-FFF2-40B4-BE49-F238E27FC236}">
                  <a16:creationId xmlns:a16="http://schemas.microsoft.com/office/drawing/2014/main" xmlns="" id="{6CC375C5-664D-4F05-AB16-2EB3A4C4C52E}"/>
                </a:ext>
              </a:extLst>
            </p:cNvPr>
            <p:cNvSpPr/>
            <p:nvPr/>
          </p:nvSpPr>
          <p:spPr>
            <a:xfrm>
              <a:off x="1943099" y="2771774"/>
              <a:ext cx="9029701" cy="3457575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solidFill>
                <a:srgbClr val="FF8CDB">
                  <a:lumMod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457200" marR="0" indent="-457200" algn="just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Lập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nhóm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thám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tử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để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đi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truy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vết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thực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phẩm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bẩn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ở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các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địa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điểm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khác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nhau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. </a:t>
              </a:r>
            </a:p>
            <a:p>
              <a:pPr marL="457200" marR="0" indent="-457200" algn="just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Mỗi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nhóm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nhận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một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địa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điểm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Chợ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-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Siêu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thị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-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Bếp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gia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đình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–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Trên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bàn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ăn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–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hàng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. </a:t>
              </a:r>
            </a:p>
            <a:p>
              <a:pPr marL="457200" marR="0" indent="-457200" algn="just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Các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nhóm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thám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tử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thảo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luận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những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việc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cần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làm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: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những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sự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vật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cần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kiểm</a:t>
              </a:r>
              <a:r>
                <a:rPr lang="en-US" sz="24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tra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quan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sát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ngửi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…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ghi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ra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giấy</a:t>
              </a:r>
              <a:r>
                <a:rPr lang="en-US" sz="2400" b="1" dirty="0"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.</a:t>
              </a:r>
              <a:endParaRPr lang="en-US" sz="2400" b="1" dirty="0"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CEEF54E2-35D8-41BD-8E3D-960D21FA4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250">
                          <a14:foregroundMark x1="48750" y1="54250" x2="52750" y2="89500"/>
                          <a14:foregroundMark x1="27000" y1="79750" x2="66750" y2="85250"/>
                          <a14:foregroundMark x1="70000" y1="20000" x2="70000" y2="20000"/>
                          <a14:foregroundMark x1="85750" y1="30500" x2="85750" y2="30500"/>
                          <a14:foregroundMark x1="76500" y1="28250" x2="76500" y2="28250"/>
                          <a14:foregroundMark x1="89250" y1="41750" x2="89250" y2="41750"/>
                          <a14:foregroundMark x1="12750" y1="45500" x2="12750" y2="45500"/>
                          <a14:foregroundMark x1="21250" y1="19250" x2="21250" y2="19250"/>
                          <a14:foregroundMark x1="21250" y1="23000" x2="21250" y2="23000"/>
                          <a14:foregroundMark x1="92250" y1="31750" x2="92250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0500"/>
              <a:ext cx="2333465" cy="233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6BE73F3-DB16-4BBC-BE88-A3245AA4D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619" y="4419599"/>
            <a:ext cx="4393406" cy="229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0CA770-ED61-4127-9848-31D1A88A4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"/>
            <a:ext cx="327660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8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3AA1C50-71A7-0B5F-028D-E53D1C00679D}"/>
              </a:ext>
            </a:extLst>
          </p:cNvPr>
          <p:cNvSpPr/>
          <p:nvPr/>
        </p:nvSpPr>
        <p:spPr>
          <a:xfrm>
            <a:off x="274536" y="266982"/>
            <a:ext cx="8594928" cy="632403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Student back to school teacher and student in the classroom">
            <a:extLst>
              <a:ext uri="{FF2B5EF4-FFF2-40B4-BE49-F238E27FC236}">
                <a16:creationId xmlns:a16="http://schemas.microsoft.com/office/drawing/2014/main" xmlns="" id="{DC7A5FB8-A0D5-9D55-56EA-4A110CED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466" r="92332">
                        <a14:foregroundMark x1="8626" y1="78936" x2="8626" y2="78936"/>
                        <a14:foregroundMark x1="92332" y1="77021" x2="92332" y2="77021"/>
                        <a14:backgroundMark x1="46166" y1="21277" x2="48243" y2="39362"/>
                        <a14:backgroundMark x1="47284" y1="39149" x2="43610" y2="44468"/>
                        <a14:backgroundMark x1="43930" y1="61702" x2="43930" y2="61702"/>
                        <a14:backgroundMark x1="44089" y1="61915" x2="42173" y2="63404"/>
                        <a14:backgroundMark x1="49681" y1="42128" x2="47764" y2="41915"/>
                        <a14:backgroundMark x1="48562" y1="43191" x2="48562" y2="43191"/>
                        <a14:backgroundMark x1="45208" y1="51915" x2="45208" y2="5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05" y="1048190"/>
            <a:ext cx="6387791" cy="63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E81EA2-0150-80CF-3AFF-3BFE31DCE393}"/>
              </a:ext>
            </a:extLst>
          </p:cNvPr>
          <p:cNvSpPr txBox="1"/>
          <p:nvPr/>
        </p:nvSpPr>
        <p:spPr>
          <a:xfrm>
            <a:off x="1524000" y="2209800"/>
            <a:ext cx="6381411" cy="102155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2549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6E077-B764-6737-65FD-226D56E8C72C}"/>
              </a:ext>
            </a:extLst>
          </p:cNvPr>
          <p:cNvSpPr/>
          <p:nvPr/>
        </p:nvSpPr>
        <p:spPr>
          <a:xfrm>
            <a:off x="151514" y="309716"/>
            <a:ext cx="8840972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4" descr="6">
            <a:extLst>
              <a:ext uri="{FF2B5EF4-FFF2-40B4-BE49-F238E27FC236}">
                <a16:creationId xmlns:a16="http://schemas.microsoft.com/office/drawing/2014/main" xmlns="" id="{B9B10F9C-CBBA-4D12-8DFC-8A6B4B9D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368"/>
          <a:stretch>
            <a:fillRect/>
          </a:stretch>
        </p:blipFill>
        <p:spPr>
          <a:xfrm>
            <a:off x="-2857" y="4604385"/>
            <a:ext cx="1201579" cy="2278380"/>
          </a:xfrm>
          <a:prstGeom prst="rect">
            <a:avLst/>
          </a:prstGeom>
        </p:spPr>
      </p:pic>
      <p:pic>
        <p:nvPicPr>
          <p:cNvPr id="9" name="图片 5" descr="6">
            <a:extLst>
              <a:ext uri="{FF2B5EF4-FFF2-40B4-BE49-F238E27FC236}">
                <a16:creationId xmlns:a16="http://schemas.microsoft.com/office/drawing/2014/main" xmlns="" id="{DFB9C052-D971-468B-ACDD-6F22361726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449" t="21697"/>
          <a:stretch>
            <a:fillRect/>
          </a:stretch>
        </p:blipFill>
        <p:spPr>
          <a:xfrm>
            <a:off x="6789897" y="5132705"/>
            <a:ext cx="2353151" cy="17043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EDFA0DF-7169-444A-ABBD-A64D1921F8AA}"/>
              </a:ext>
            </a:extLst>
          </p:cNvPr>
          <p:cNvGrpSpPr/>
          <p:nvPr/>
        </p:nvGrpSpPr>
        <p:grpSpPr>
          <a:xfrm>
            <a:off x="407194" y="1347053"/>
            <a:ext cx="8166766" cy="3785652"/>
            <a:chOff x="542925" y="1347053"/>
            <a:chExt cx="10225338" cy="3785652"/>
          </a:xfrm>
        </p:grpSpPr>
        <p:sp>
          <p:nvSpPr>
            <p:cNvPr id="14" name="圆角矩形 4">
              <a:extLst>
                <a:ext uri="{FF2B5EF4-FFF2-40B4-BE49-F238E27FC236}">
                  <a16:creationId xmlns:a16="http://schemas.microsoft.com/office/drawing/2014/main" xmlns="" id="{FAA0B7F7-05A1-4FB0-A91A-95BB92075A85}"/>
                </a:ext>
              </a:extLst>
            </p:cNvPr>
            <p:cNvSpPr/>
            <p:nvPr/>
          </p:nvSpPr>
          <p:spPr>
            <a:xfrm>
              <a:off x="542925" y="1357314"/>
              <a:ext cx="10225338" cy="3519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7F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1C91CCC-0911-4B39-B3EC-5D0197B20D19}"/>
                </a:ext>
              </a:extLst>
            </p:cNvPr>
            <p:cNvSpPr txBox="1"/>
            <p:nvPr/>
          </p:nvSpPr>
          <p:spPr>
            <a:xfrm>
              <a:off x="703434" y="1347053"/>
              <a:ext cx="1006482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Times New Roman" pitchFamily="18" charset="0"/>
                  <a:cs typeface="Times New Roman" pitchFamily="18" charset="0"/>
                </a:rPr>
                <a:t>“Thực phẩm bẩn" luôn rất tinh ranh và nguy hiểm. Chúng có thể ẩn nấp ở bất kì đâu, vì vậy,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vi-VN" sz="4000" b="1" dirty="0">
                  <a:latin typeface="Times New Roman" pitchFamily="18" charset="0"/>
                  <a:cs typeface="Times New Roman" pitchFamily="18" charset="0"/>
                </a:rPr>
                <a:t> chúng ta đều là một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Thám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sạch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4000" b="1" dirty="0">
                  <a:latin typeface="Times New Roman" pitchFamily="18" charset="0"/>
                  <a:cs typeface="Times New Roman" pitchFamily="18" charset="0"/>
                </a:rPr>
                <a:t>để phát hiện và loại bỏ chúng ở mọi nơi.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Hình ảnh 98">
            <a:extLst>
              <a:ext uri="{FF2B5EF4-FFF2-40B4-BE49-F238E27FC236}">
                <a16:creationId xmlns:a16="http://schemas.microsoft.com/office/drawing/2014/main" xmlns="" id="{4ACF270D-26AB-4D9D-9C03-FE3BD02D0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7294" y="4630361"/>
            <a:ext cx="1348605" cy="19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823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569966-F57A-408D-A77A-9FD2B5BA3027}"/>
              </a:ext>
            </a:extLst>
          </p:cNvPr>
          <p:cNvSpPr txBox="1"/>
          <p:nvPr/>
        </p:nvSpPr>
        <p:spPr>
          <a:xfrm>
            <a:off x="819051" y="926186"/>
            <a:ext cx="8172549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553" y="1417041"/>
            <a:ext cx="5299720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E6036B-E007-356F-8044-231C469D515F}"/>
              </a:ext>
            </a:extLst>
          </p:cNvPr>
          <p:cNvSpPr txBox="1"/>
          <p:nvPr/>
        </p:nvSpPr>
        <p:spPr>
          <a:xfrm>
            <a:off x="2597944" y="2071578"/>
            <a:ext cx="6165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 người thân thực hiện: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iểm tra thực phẩm tại gia đình để đảm bảo vệ sinh an toàn thực phẩm, loại bỏ những thức ăn hỏng, ôi thiu, quá hạn,...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353" y="-228600"/>
            <a:ext cx="4572000" cy="14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94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xmlns="" id="{B922D47D-937F-AA97-9F61-1960799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3" y="1621988"/>
            <a:ext cx="35147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xmlns="" id="{31D1F7FD-B133-6FBC-0707-B9B7A5DA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0731" y="1705562"/>
            <a:ext cx="35147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8DA34F-24F5-4D14-B5D1-6C6CF0C53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879" y="1"/>
            <a:ext cx="5006774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8" y="1368041"/>
            <a:ext cx="6197784" cy="28160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576956A-DF53-4EFF-BD7F-102D67306FB2}"/>
              </a:ext>
            </a:extLst>
          </p:cNvPr>
          <p:cNvSpPr/>
          <p:nvPr/>
        </p:nvSpPr>
        <p:spPr>
          <a:xfrm>
            <a:off x="151514" y="309716"/>
            <a:ext cx="8840972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hiếc Bụng Đói  Official Video_720pFHR">
            <a:hlinkClick r:id="" action="ppaction://media"/>
            <a:extLst>
              <a:ext uri="{FF2B5EF4-FFF2-40B4-BE49-F238E27FC236}">
                <a16:creationId xmlns:a16="http://schemas.microsoft.com/office/drawing/2014/main" xmlns="" id="{4B9E2C98-CA7F-4D1B-8B67-09B9F3F3B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B4927473-7B7D-4B01-BC71-41B4E9F5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0" y="374650"/>
            <a:ext cx="6084094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=""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-203200"/>
            <a:ext cx="20097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2CB074-FAF1-463F-9E63-206BEC009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641" y="2771243"/>
            <a:ext cx="3196105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30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6E077-B764-6737-65FD-226D56E8C72C}"/>
              </a:ext>
            </a:extLst>
          </p:cNvPr>
          <p:cNvSpPr/>
          <p:nvPr/>
        </p:nvSpPr>
        <p:spPr>
          <a:xfrm>
            <a:off x="151514" y="309716"/>
            <a:ext cx="8840972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Kids discuss homework Premium Vector">
            <a:extLst>
              <a:ext uri="{FF2B5EF4-FFF2-40B4-BE49-F238E27FC236}">
                <a16:creationId xmlns:a16="http://schemas.microsoft.com/office/drawing/2014/main" xmlns="" id="{5812A57E-7F08-DCEE-68FA-505DFD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305799" cy="473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D761B6-502B-274E-3CE6-52D3229E3CE1}"/>
              </a:ext>
            </a:extLst>
          </p:cNvPr>
          <p:cNvSpPr txBox="1"/>
          <p:nvPr/>
        </p:nvSpPr>
        <p:spPr>
          <a:xfrm>
            <a:off x="151513" y="29666"/>
            <a:ext cx="8840973" cy="2085796"/>
          </a:xfrm>
          <a:prstGeom prst="doubleWave">
            <a:avLst>
              <a:gd name="adj1" fmla="val 6250"/>
              <a:gd name="adj2" fmla="val -4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vi-VN" sz="4800" b="1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 chuyện tương tác về các bạn thích ăn đồ ăn nhanh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023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xmlns="" id="{C95A9F12-D169-44D8-92F1-F921B7E0B7C6}"/>
              </a:ext>
            </a:extLst>
          </p:cNvPr>
          <p:cNvSpPr/>
          <p:nvPr/>
        </p:nvSpPr>
        <p:spPr>
          <a:xfrm>
            <a:off x="295890" y="484652"/>
            <a:ext cx="855222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9419BF5-73A6-447E-9086-7D33F1017E98}"/>
              </a:ext>
            </a:extLst>
          </p:cNvPr>
          <p:cNvSpPr txBox="1"/>
          <p:nvPr/>
        </p:nvSpPr>
        <p:spPr>
          <a:xfrm>
            <a:off x="641555" y="2435995"/>
            <a:ext cx="78608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Đồ ăn nhanh với hương vị hấp dẫn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nhiều người yêu thích. Tuy nhiên, nếu chúng ta ăn đồ ăn nhanh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xuyên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sẽ ảnh hưởng xấu đến sức khoẻ.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12807EC-003A-4400-911F-0CDEE4F4E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1554" y="688946"/>
            <a:ext cx="2122847" cy="1493236"/>
          </a:xfrm>
          <a:prstGeom prst="rect">
            <a:avLst/>
          </a:prstGeom>
        </p:spPr>
      </p:pic>
      <p:pic>
        <p:nvPicPr>
          <p:cNvPr id="29" name="Picture 6" descr="CÔNG TY TNHH AN PHƯỚC BOOKS VIỆT NAM">
            <a:extLst>
              <a:ext uri="{FF2B5EF4-FFF2-40B4-BE49-F238E27FC236}">
                <a16:creationId xmlns:a16="http://schemas.microsoft.com/office/drawing/2014/main" xmlns="" id="{9871CDE2-8BCC-47AC-8E89-BB74CB7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719">
            <a:off x="7409775" y="5456298"/>
            <a:ext cx="1499222" cy="146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3E6912C-440C-47FD-84AB-4F2A7CA8C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331" y="688947"/>
            <a:ext cx="5707869" cy="19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0198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A09DF61-D725-A404-6171-71F2DB10C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3" y="4736036"/>
            <a:ext cx="9147043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FA7049-6044-0C19-4850-BCD0241BF4FA}"/>
              </a:ext>
            </a:extLst>
          </p:cNvPr>
          <p:cNvGrpSpPr/>
          <p:nvPr/>
        </p:nvGrpSpPr>
        <p:grpSpPr>
          <a:xfrm>
            <a:off x="0" y="4392608"/>
            <a:ext cx="9144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D31CC071-F873-ED06-F1DF-EEE338CEADA0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E53BC6F0-2CBD-332C-FE05-E0315086C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77722" y="888293"/>
            <a:ext cx="3832667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3BBB08A6-5A80-EAFA-6AD2-C9CED1EA95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910963" y="392956"/>
            <a:ext cx="2007774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7A3E10B3-2109-CEA0-1BCB-8089CBF04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8541" y="642243"/>
            <a:ext cx="1614579" cy="215277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CF5BCBC5-2EBA-5FB0-89B0-8F097B8968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18506" y="3883866"/>
            <a:ext cx="1206698" cy="3101554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D5DBACB2-6AE3-FED3-C1A8-77C7839A7908}"/>
              </a:ext>
            </a:extLst>
          </p:cNvPr>
          <p:cNvSpPr/>
          <p:nvPr/>
        </p:nvSpPr>
        <p:spPr>
          <a:xfrm>
            <a:off x="64295" y="1"/>
            <a:ext cx="2980635" cy="2895599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E47CA3-78B4-EBC8-AB14-5E8B203D3D8B}"/>
              </a:ext>
            </a:extLst>
          </p:cNvPr>
          <p:cNvSpPr txBox="1"/>
          <p:nvPr/>
        </p:nvSpPr>
        <p:spPr>
          <a:xfrm>
            <a:off x="164311" y="406702"/>
            <a:ext cx="2894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xmlns="" id="{D6A75112-AAC3-5BCB-EE29-8E727A3AA63D}"/>
              </a:ext>
            </a:extLst>
          </p:cNvPr>
          <p:cNvSpPr/>
          <p:nvPr/>
        </p:nvSpPr>
        <p:spPr>
          <a:xfrm>
            <a:off x="3200400" y="406702"/>
            <a:ext cx="5605611" cy="2183582"/>
          </a:xfrm>
          <a:prstGeom prst="wedgeEllipseCallout">
            <a:avLst>
              <a:gd name="adj1" fmla="val -8187"/>
              <a:gd name="adj2" fmla="val 63330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 ta không nên ăn đồ ăn nhanh vì: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 đảm bảo vệ sinh an toàn thực phẩm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502B59-B729-2E35-DA56-1B31164F89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840017" y="2196060"/>
            <a:ext cx="2252903" cy="4408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FBCDCC-8B68-7989-06CE-53E3EB530E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5105342" y="1479595"/>
            <a:ext cx="2095803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2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576956A-DF53-4EFF-BD7F-102D67306FB2}"/>
              </a:ext>
            </a:extLst>
          </p:cNvPr>
          <p:cNvSpPr/>
          <p:nvPr/>
        </p:nvSpPr>
        <p:spPr>
          <a:xfrm>
            <a:off x="151514" y="309716"/>
            <a:ext cx="8840972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xmlns="" id="{125DB4A1-7D2D-4A5A-8A69-BD25819F9532}"/>
              </a:ext>
            </a:extLst>
          </p:cNvPr>
          <p:cNvSpPr/>
          <p:nvPr/>
        </p:nvSpPr>
        <p:spPr>
          <a:xfrm>
            <a:off x="1024808" y="609601"/>
            <a:ext cx="7509592" cy="3088026"/>
          </a:xfrm>
          <a:prstGeom prst="doubleWave">
            <a:avLst>
              <a:gd name="adj1" fmla="val 6250"/>
              <a:gd name="adj2" fmla="val 329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b="1" dirty="0">
                <a:solidFill>
                  <a:srgbClr val="00B050"/>
                </a:solidFill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pic>
        <p:nvPicPr>
          <p:cNvPr id="6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13FEAF83-BF88-4877-A21A-5B34185C5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20246" y="1827333"/>
            <a:ext cx="229010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55BCA1C5-D0B6-4900-B4B3-66597025C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7066945" y="1617783"/>
            <a:ext cx="2239406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1" y="-941883"/>
            <a:ext cx="8283223" cy="62098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035" y="4595478"/>
            <a:ext cx="9147043" cy="2317251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360794"/>
            <a:ext cx="4935566" cy="381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4C5000-E9F2-9CA6-C544-20D091F2ECD1}"/>
              </a:ext>
            </a:extLst>
          </p:cNvPr>
          <p:cNvSpPr txBox="1"/>
          <p:nvPr/>
        </p:nvSpPr>
        <p:spPr>
          <a:xfrm>
            <a:off x="2286000" y="359297"/>
            <a:ext cx="5562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7 ngày mình nên ăn đồ ăn nhanh 1- 2 lần trong tuần.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defTabSz="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 nhà hàng 1 - 2 lần.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defTabSz="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 bữa 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gia đình hầu hết các ngày trong tuần.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457200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ăn đồ ăn nhanh ảnh hưởng xấu đến sức khỏe.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0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355</Words>
  <Application>Microsoft Office PowerPoint</Application>
  <PresentationFormat>On-screen Show (4:3)</PresentationFormat>
  <Paragraphs>29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10</cp:revision>
  <dcterms:created xsi:type="dcterms:W3CDTF">2023-02-14T05:29:36Z</dcterms:created>
  <dcterms:modified xsi:type="dcterms:W3CDTF">2023-02-14T05:48:02Z</dcterms:modified>
</cp:coreProperties>
</file>