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2" r:id="rId2"/>
    <p:sldId id="356" r:id="rId3"/>
    <p:sldId id="335" r:id="rId4"/>
    <p:sldId id="373" r:id="rId5"/>
    <p:sldId id="376" r:id="rId6"/>
    <p:sldId id="375" r:id="rId7"/>
    <p:sldId id="3274" r:id="rId8"/>
    <p:sldId id="361" r:id="rId9"/>
    <p:sldId id="3275" r:id="rId10"/>
    <p:sldId id="3276" r:id="rId11"/>
    <p:sldId id="330" r:id="rId12"/>
    <p:sldId id="33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EBAB6-E300-4764-8BE4-DEF64D968547}" type="datetimeFigureOut">
              <a:rPr lang="vi-VN" smtClean="0"/>
              <a:t>12/12/2023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0C96C-981A-46E1-91F4-F9B8C2A17689}" type="slidenum">
              <a:rPr lang="vi-VN" smtClean="0"/>
              <a:t>‹#›</a:t>
            </a:fld>
            <a:endParaRPr lang="vi-VN"/>
          </a:p>
        </p:txBody>
      </p:sp>
    </p:spTree>
    <p:extLst>
      <p:ext uri="{BB962C8B-B14F-4D97-AF65-F5344CB8AC3E}">
        <p14:creationId xmlns:p14="http://schemas.microsoft.com/office/powerpoint/2010/main" val="29969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99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4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6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AD5F-2D86-5C77-9454-7FB49BC42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57F14AC-5234-C31A-5B25-832A16222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B494D8D-2FAF-7731-F198-ED84A597D472}"/>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5" name="Footer Placeholder 4">
            <a:extLst>
              <a:ext uri="{FF2B5EF4-FFF2-40B4-BE49-F238E27FC236}">
                <a16:creationId xmlns:a16="http://schemas.microsoft.com/office/drawing/2014/main" id="{D5C09210-B803-3D22-D6CD-6BEDCE36C6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A2BFA5-EA37-871E-FE31-BE2391163DD0}"/>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34969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905B-548C-BCF3-5C6E-A3B5B98CC93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A64FA4D-1C60-CAFA-CE6E-0EE63020F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AF080B8-42A6-50CD-505B-AF970FBC0538}"/>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5" name="Footer Placeholder 4">
            <a:extLst>
              <a:ext uri="{FF2B5EF4-FFF2-40B4-BE49-F238E27FC236}">
                <a16:creationId xmlns:a16="http://schemas.microsoft.com/office/drawing/2014/main" id="{DF74A218-146A-127C-F609-A4565C4F99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049AE6-853E-9D89-E326-D7E17AD760AF}"/>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0979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BD486-6418-152F-F967-38D19B5DDC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21E92C2-199D-3AC4-4559-5265FC3F9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C719A51-BEF8-424C-FDBD-8F37C1E97AEB}"/>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5" name="Footer Placeholder 4">
            <a:extLst>
              <a:ext uri="{FF2B5EF4-FFF2-40B4-BE49-F238E27FC236}">
                <a16:creationId xmlns:a16="http://schemas.microsoft.com/office/drawing/2014/main" id="{38AE66E5-27E5-EB54-9112-21700B7B2F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5F3469-7BED-FB23-C10D-47696EE92BB3}"/>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94903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45685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A7C8-DE61-7B7D-FB50-90FF9FCFBCD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A213EB2-EA23-6B19-461C-CBC250F5A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0091FB5-8520-EAC1-118C-866FFF1623A6}"/>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5" name="Footer Placeholder 4">
            <a:extLst>
              <a:ext uri="{FF2B5EF4-FFF2-40B4-BE49-F238E27FC236}">
                <a16:creationId xmlns:a16="http://schemas.microsoft.com/office/drawing/2014/main" id="{2139B0FC-9337-B9A9-F101-71A43368D8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95E76C-0AF4-B603-B2E4-05F51A477CD2}"/>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44094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615B-DC62-C985-E3C8-665D5C8A2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7D64C61-4D65-43C2-5D10-F3E4BF8FD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AB6D8-957E-0133-C5C2-72C8C82658E1}"/>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5" name="Footer Placeholder 4">
            <a:extLst>
              <a:ext uri="{FF2B5EF4-FFF2-40B4-BE49-F238E27FC236}">
                <a16:creationId xmlns:a16="http://schemas.microsoft.com/office/drawing/2014/main" id="{2E33AD97-8091-90D4-FD27-2AA09568AE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184966-BD89-26F5-2277-119E849FECF2}"/>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24230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0A2F-BBB1-B603-FBD9-22E41B3B72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469A699-36CC-2CEC-410F-E95AB4A58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94C0895-59CA-7827-7B96-19B68C03C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639A94C-3A79-3455-3318-D277816744C8}"/>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6" name="Footer Placeholder 5">
            <a:extLst>
              <a:ext uri="{FF2B5EF4-FFF2-40B4-BE49-F238E27FC236}">
                <a16:creationId xmlns:a16="http://schemas.microsoft.com/office/drawing/2014/main" id="{BA0B1205-757D-33E3-75EB-CDC7767947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2359F9E-75BF-84E6-ACDB-06166E742F24}"/>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975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ACDD-631A-4672-1098-B717FF18453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84CF47F-7654-B61E-E183-C2D6B37A75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74749-C168-DB63-333B-7387D6D8C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DFA1578-51C8-108F-6987-60B0AE120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3908B-13FE-9021-8C5F-DD64F8A49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C0BE401-5ADF-277C-90EC-9822E4A18C1D}"/>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8" name="Footer Placeholder 7">
            <a:extLst>
              <a:ext uri="{FF2B5EF4-FFF2-40B4-BE49-F238E27FC236}">
                <a16:creationId xmlns:a16="http://schemas.microsoft.com/office/drawing/2014/main" id="{9B516F61-4E30-ADB5-753E-03B66B8C42F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1F7B931-9BDF-50B3-C0DD-D25F2E0A2BC4}"/>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40386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774A-44ED-DF9D-C435-161C0714301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D821843-E572-56B5-2BEE-608FADD3EE75}"/>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4" name="Footer Placeholder 3">
            <a:extLst>
              <a:ext uri="{FF2B5EF4-FFF2-40B4-BE49-F238E27FC236}">
                <a16:creationId xmlns:a16="http://schemas.microsoft.com/office/drawing/2014/main" id="{FE6BB403-B4DB-88F9-DE11-FE00E88CDD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AE1BC63-27B8-EAFC-BDAD-24BAE48DEDC3}"/>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2279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3ECAC-EADB-9C6D-50AA-4795EC23DCEA}"/>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3" name="Footer Placeholder 2">
            <a:extLst>
              <a:ext uri="{FF2B5EF4-FFF2-40B4-BE49-F238E27FC236}">
                <a16:creationId xmlns:a16="http://schemas.microsoft.com/office/drawing/2014/main" id="{D761F16E-D70A-5F58-16C6-0EEEBDCA380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F7DEE5D-D27C-3757-DDAD-9D8744786C26}"/>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42816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9514-4278-DB8F-363B-39AB10886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80622A8-ACE9-AEE7-2DA6-2029971EC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C94302-3B78-CDDE-3FC3-164735728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23F8B-6974-7727-3CA7-084359C1CE1E}"/>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6" name="Footer Placeholder 5">
            <a:extLst>
              <a:ext uri="{FF2B5EF4-FFF2-40B4-BE49-F238E27FC236}">
                <a16:creationId xmlns:a16="http://schemas.microsoft.com/office/drawing/2014/main" id="{BCCCC765-219E-2A4F-E168-81EFE77074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BB1F6F6-058A-9983-AE3A-4FD18DCBE247}"/>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66246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7A00-ED12-2CD9-EAC5-02C4F242F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1C61570-40F0-D4A4-1941-EB00161C1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CB7868C-3E00-497D-DE96-D80A666BA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EDCDE-C012-6841-B553-A33ECA7F1BE7}"/>
              </a:ext>
            </a:extLst>
          </p:cNvPr>
          <p:cNvSpPr>
            <a:spLocks noGrp="1"/>
          </p:cNvSpPr>
          <p:nvPr>
            <p:ph type="dt" sz="half" idx="10"/>
          </p:nvPr>
        </p:nvSpPr>
        <p:spPr/>
        <p:txBody>
          <a:bodyPr/>
          <a:lstStyle/>
          <a:p>
            <a:fld id="{9110DAA2-DB10-4A0F-A133-A9B9D5A9F2D9}" type="datetimeFigureOut">
              <a:rPr lang="vi-VN" smtClean="0"/>
              <a:t>12/12/2023</a:t>
            </a:fld>
            <a:endParaRPr lang="vi-VN"/>
          </a:p>
        </p:txBody>
      </p:sp>
      <p:sp>
        <p:nvSpPr>
          <p:cNvPr id="6" name="Footer Placeholder 5">
            <a:extLst>
              <a:ext uri="{FF2B5EF4-FFF2-40B4-BE49-F238E27FC236}">
                <a16:creationId xmlns:a16="http://schemas.microsoft.com/office/drawing/2014/main" id="{C8663239-F003-689A-8400-4E0EF536FF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750506F-2201-09EB-A4B0-3241FF7E454E}"/>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425720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EB9A3-BAF9-0240-2738-B111B12E1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1640E2E-EF88-163D-E203-7563CE570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5CCD50-BB29-9A4D-6FBB-55460F338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DAA2-DB10-4A0F-A133-A9B9D5A9F2D9}" type="datetimeFigureOut">
              <a:rPr lang="vi-VN" smtClean="0"/>
              <a:t>12/12/2023</a:t>
            </a:fld>
            <a:endParaRPr lang="vi-VN"/>
          </a:p>
        </p:txBody>
      </p:sp>
      <p:sp>
        <p:nvSpPr>
          <p:cNvPr id="5" name="Footer Placeholder 4">
            <a:extLst>
              <a:ext uri="{FF2B5EF4-FFF2-40B4-BE49-F238E27FC236}">
                <a16:creationId xmlns:a16="http://schemas.microsoft.com/office/drawing/2014/main" id="{15CE064D-9D86-64E6-6F57-FF4099D86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D268641-F2E4-D058-F36C-C0D58DCAA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D3FFF-3CBF-4ECE-8DE7-03B2B6C97942}" type="slidenum">
              <a:rPr lang="vi-VN" smtClean="0"/>
              <a:t>‹#›</a:t>
            </a:fld>
            <a:endParaRPr lang="vi-VN"/>
          </a:p>
        </p:txBody>
      </p:sp>
    </p:spTree>
    <p:extLst>
      <p:ext uri="{BB962C8B-B14F-4D97-AF65-F5344CB8AC3E}">
        <p14:creationId xmlns:p14="http://schemas.microsoft.com/office/powerpoint/2010/main" val="50568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image" Target="../media/image2.png"/><Relationship Id="rId21" Type="http://schemas.openxmlformats.org/officeDocument/2006/relationships/image" Target="../media/image15.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1.xml"/><Relationship Id="rId16" Type="http://schemas.microsoft.com/office/2007/relationships/hdphoto" Target="../media/hdphoto5.wdp"/><Relationship Id="rId20"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image" Target="../media/image3.jpeg"/><Relationship Id="rId15" Type="http://schemas.openxmlformats.org/officeDocument/2006/relationships/image" Target="../media/image10.png"/><Relationship Id="rId23" Type="http://schemas.openxmlformats.org/officeDocument/2006/relationships/image" Target="../media/image17.png"/><Relationship Id="rId10" Type="http://schemas.openxmlformats.org/officeDocument/2006/relationships/image" Target="../media/image6.png"/><Relationship Id="rId19"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16.png"/><Relationship Id="rId27"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41.png"/><Relationship Id="rId3" Type="http://schemas.openxmlformats.org/officeDocument/2006/relationships/image" Target="../media/image2.png"/><Relationship Id="rId7" Type="http://schemas.microsoft.com/office/2007/relationships/hdphoto" Target="../media/hdphoto4.wdp"/><Relationship Id="rId12" Type="http://schemas.openxmlformats.org/officeDocument/2006/relationships/image" Target="../media/image18.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3.jpeg"/><Relationship Id="rId15" Type="http://schemas.microsoft.com/office/2007/relationships/hdphoto" Target="../media/hdphoto6.wdp"/><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hdphoto" Target="../media/hdphoto5.wdp"/><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4.png"/><Relationship Id="rId5" Type="http://schemas.microsoft.com/office/2007/relationships/hdphoto" Target="../media/hdphoto10.wdp"/><Relationship Id="rId4" Type="http://schemas.openxmlformats.org/officeDocument/2006/relationships/image" Target="../media/image43.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image" Target="../media/image24.png"/><Relationship Id="rId26"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image" Target="../media/image24.png"/><Relationship Id="rId26"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9.png"/><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image" Target="../media/image24.png"/><Relationship Id="rId26"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9.png"/><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6">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510664" y="1144991"/>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6">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6">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6">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35904" y="1080825"/>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6">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6">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9EA296A0-2C37-4E65-ADFD-AE242E21CE27}"/>
              </a:ext>
            </a:extLst>
          </p:cNvPr>
          <p:cNvPicPr>
            <a:picLocks noChangeAspect="1"/>
          </p:cNvPicPr>
          <p:nvPr/>
        </p:nvPicPr>
        <p:blipFill>
          <a:blip r:embed="rId26"/>
          <a:stretch>
            <a:fillRect/>
          </a:stretch>
        </p:blipFill>
        <p:spPr>
          <a:xfrm>
            <a:off x="4502753" y="2005092"/>
            <a:ext cx="3017782" cy="914479"/>
          </a:xfrm>
          <a:prstGeom prst="rect">
            <a:avLst/>
          </a:prstGeom>
        </p:spPr>
      </p:pic>
      <p:pic>
        <p:nvPicPr>
          <p:cNvPr id="4" name="Picture 3">
            <a:extLst>
              <a:ext uri="{FF2B5EF4-FFF2-40B4-BE49-F238E27FC236}">
                <a16:creationId xmlns:a16="http://schemas.microsoft.com/office/drawing/2014/main" id="{4A8387D8-DFA4-41F0-95CF-A5D0762152E6}"/>
              </a:ext>
            </a:extLst>
          </p:cNvPr>
          <p:cNvPicPr>
            <a:picLocks noChangeAspect="1"/>
          </p:cNvPicPr>
          <p:nvPr/>
        </p:nvPicPr>
        <p:blipFill>
          <a:blip r:embed="rId27"/>
          <a:stretch>
            <a:fillRect/>
          </a:stretch>
        </p:blipFill>
        <p:spPr>
          <a:xfrm>
            <a:off x="1369663" y="3085220"/>
            <a:ext cx="9528874" cy="2706859"/>
          </a:xfrm>
          <a:prstGeom prst="rect">
            <a:avLst/>
          </a:prstGeom>
        </p:spPr>
      </p:pic>
    </p:spTree>
    <p:extLst>
      <p:ext uri="{BB962C8B-B14F-4D97-AF65-F5344CB8AC3E}">
        <p14:creationId xmlns:p14="http://schemas.microsoft.com/office/powerpoint/2010/main" val="16104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y kể tên các đồ vật trong thực tiễn có hình ảnh góc nhọn, góc vuông góc tù">
            <a:extLst>
              <a:ext uri="{FF2B5EF4-FFF2-40B4-BE49-F238E27FC236}">
                <a16:creationId xmlns:a16="http://schemas.microsoft.com/office/drawing/2014/main" id="{FEBB091D-3579-49A8-836B-F50015AD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76238"/>
            <a:ext cx="56388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y kể tên các đồ vật trong thực tiễn có hình ảnh góc nhọn, góc vuông góc tù">
            <a:extLst>
              <a:ext uri="{FF2B5EF4-FFF2-40B4-BE49-F238E27FC236}">
                <a16:creationId xmlns:a16="http://schemas.microsoft.com/office/drawing/2014/main" id="{A269A521-DA15-440A-ADC1-87CB1698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494723"/>
            <a:ext cx="423862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iểm danh 5+ bài tập giảm mỡ bụng cho nàng lười vô cùng hiệu quả">
            <a:extLst>
              <a:ext uri="{FF2B5EF4-FFF2-40B4-BE49-F238E27FC236}">
                <a16:creationId xmlns:a16="http://schemas.microsoft.com/office/drawing/2014/main" id="{79815585-63B6-451A-8EC2-131B9A775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64" y="170498"/>
            <a:ext cx="4963411" cy="304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3458" y="-220076"/>
            <a:ext cx="12244977" cy="7141536"/>
            <a:chOff x="-1" y="-212651"/>
            <a:chExt cx="9183733" cy="5356152"/>
          </a:xfrm>
        </p:grpSpPr>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13">
              <a:extLst>
                <a:ext uri="{BEBA8EAE-BF5A-486C-A8C5-ECC9F3942E4B}">
                  <a14:imgProps xmlns:a14="http://schemas.microsoft.com/office/drawing/2010/main">
                    <a14:imgLayer r:embed="rId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5900840" y="538749"/>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16"/>
            <a:srcRect l="16242" t="57679" r="48162" b="17089"/>
            <a:stretch/>
          </p:blipFill>
          <p:spPr>
            <a:xfrm>
              <a:off x="5391003" y="2590291"/>
              <a:ext cx="3764051" cy="1936505"/>
            </a:xfrm>
            <a:prstGeom prst="rect">
              <a:avLst/>
            </a:prstGeom>
          </p:spPr>
        </p:pic>
      </p:grpSp>
      <p:sp>
        <p:nvSpPr>
          <p:cNvPr id="34" name="Rectangle: Rounded Corners 33">
            <a:extLst>
              <a:ext uri="{FF2B5EF4-FFF2-40B4-BE49-F238E27FC236}">
                <a16:creationId xmlns:a16="http://schemas.microsoft.com/office/drawing/2014/main" id="{B225B1D2-1E64-4F1C-A18C-9808B7B15787}"/>
              </a:ext>
            </a:extLst>
          </p:cNvPr>
          <p:cNvSpPr/>
          <p:nvPr/>
        </p:nvSpPr>
        <p:spPr>
          <a:xfrm>
            <a:off x="431023" y="182881"/>
            <a:ext cx="6660456" cy="649223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48" name="Picture 47">
            <a:extLst>
              <a:ext uri="{FF2B5EF4-FFF2-40B4-BE49-F238E27FC236}">
                <a16:creationId xmlns:a16="http://schemas.microsoft.com/office/drawing/2014/main" id="{9262A2D7-97C0-41E6-9952-E8FC991B1CC3}"/>
              </a:ext>
            </a:extLst>
          </p:cNvPr>
          <p:cNvPicPr>
            <a:picLocks noChangeAspect="1"/>
          </p:cNvPicPr>
          <p:nvPr/>
        </p:nvPicPr>
        <p:blipFill>
          <a:blip r:embed="rId17"/>
          <a:stretch>
            <a:fillRect/>
          </a:stretch>
        </p:blipFill>
        <p:spPr>
          <a:xfrm rot="737208" flipH="1">
            <a:off x="852906" y="1242406"/>
            <a:ext cx="1226661" cy="1226661"/>
          </a:xfrm>
          <a:prstGeom prst="rect">
            <a:avLst/>
          </a:prstGeom>
        </p:spPr>
      </p:pic>
      <p:pic>
        <p:nvPicPr>
          <p:cNvPr id="2" name="Picture 1">
            <a:extLst>
              <a:ext uri="{FF2B5EF4-FFF2-40B4-BE49-F238E27FC236}">
                <a16:creationId xmlns:a16="http://schemas.microsoft.com/office/drawing/2014/main" id="{400A821E-D2E8-4AC1-9079-A6B2D0524121}"/>
              </a:ext>
            </a:extLst>
          </p:cNvPr>
          <p:cNvPicPr>
            <a:picLocks noChangeAspect="1"/>
          </p:cNvPicPr>
          <p:nvPr/>
        </p:nvPicPr>
        <p:blipFill>
          <a:blip r:embed="rId18"/>
          <a:stretch>
            <a:fillRect/>
          </a:stretch>
        </p:blipFill>
        <p:spPr>
          <a:xfrm>
            <a:off x="311526" y="1397542"/>
            <a:ext cx="6937849" cy="914479"/>
          </a:xfrm>
          <a:prstGeom prst="rect">
            <a:avLst/>
          </a:prstGeom>
        </p:spPr>
      </p:pic>
    </p:spTree>
    <p:extLst>
      <p:ext uri="{BB962C8B-B14F-4D97-AF65-F5344CB8AC3E}">
        <p14:creationId xmlns:p14="http://schemas.microsoft.com/office/powerpoint/2010/main" val="34501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andscape Drawing Cartoon, PNG, 1506x522px, Landscape, Cartoon, Drawing,  Grass, Green Download Free">
            <a:extLst>
              <a:ext uri="{FF2B5EF4-FFF2-40B4-BE49-F238E27FC236}">
                <a16:creationId xmlns:a16="http://schemas.microsoft.com/office/drawing/2014/main" id="{79704444-E1C4-472A-A9B5-6A56B19560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12207" y="3832135"/>
            <a:ext cx="104140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Garden Shop 2004451 Vector Art at Vecteezy">
            <a:extLst>
              <a:ext uri="{FF2B5EF4-FFF2-40B4-BE49-F238E27FC236}">
                <a16:creationId xmlns:a16="http://schemas.microsoft.com/office/drawing/2014/main" id="{3798CFF0-1B21-4108-9641-41B8AC9BA0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6" b="97245" l="3083" r="99711">
                        <a14:foregroundMark x1="2023" y1="32653" x2="14644" y2="15102"/>
                        <a14:foregroundMark x1="14644" y1="15102" x2="12717" y2="6837"/>
                        <a14:foregroundMark x1="3179" y1="27857" x2="13102" y2="30000"/>
                        <a14:foregroundMark x1="10983" y1="1429" x2="83719" y2="32245"/>
                        <a14:foregroundMark x1="24663" y1="3061" x2="65607" y2="7653"/>
                        <a14:foregroundMark x1="65607" y1="7653" x2="89114" y2="23469"/>
                        <a14:foregroundMark x1="89114" y1="23469" x2="99807" y2="32857"/>
                        <a14:foregroundMark x1="17823" y1="11735" x2="73507" y2="12653"/>
                        <a14:foregroundMark x1="73507" y1="12653" x2="82852" y2="10714"/>
                        <a14:foregroundMark x1="82852" y1="10714" x2="83044" y2="1020"/>
                        <a14:foregroundMark x1="83044" y1="1020" x2="59730" y2="3061"/>
                        <a14:foregroundMark x1="79865" y1="7041" x2="11753" y2="8061"/>
                        <a14:foregroundMark x1="57418" y1="4388" x2="77938" y2="5816"/>
                        <a14:foregroundMark x1="17245" y1="49388" x2="31888" y2="77143"/>
                        <a14:foregroundMark x1="31888" y1="77143" x2="42582" y2="89388"/>
                        <a14:foregroundMark x1="42582" y1="89388" x2="54528" y2="91122"/>
                        <a14:foregroundMark x1="24855" y1="45306" x2="40462" y2="68878"/>
                        <a14:foregroundMark x1="30058" y1="40714" x2="42582" y2="57653"/>
                        <a14:foregroundMark x1="51541" y1="46327" x2="75048" y2="45918"/>
                        <a14:foregroundMark x1="75048" y1="45918" x2="84200" y2="48367"/>
                        <a14:foregroundMark x1="84200" y1="48367" x2="88632" y2="66939"/>
                        <a14:foregroundMark x1="75530" y1="42551" x2="84393" y2="76531"/>
                        <a14:foregroundMark x1="73796" y1="55612" x2="74566" y2="85000"/>
                        <a14:foregroundMark x1="67919" y1="62245" x2="60116" y2="70612"/>
                        <a14:foregroundMark x1="60116" y1="70612" x2="57996" y2="77551"/>
                        <a14:foregroundMark x1="52312" y1="63673" x2="74759" y2="64490"/>
                        <a14:foregroundMark x1="59538" y1="53776" x2="53661" y2="45816"/>
                        <a14:foregroundMark x1="53661" y1="45816" x2="50771" y2="55102"/>
                        <a14:foregroundMark x1="50771" y1="55102" x2="50771" y2="55408"/>
                        <a14:foregroundMark x1="59538" y1="44286" x2="49422" y2="44796"/>
                        <a14:foregroundMark x1="49422" y1="44796" x2="47688" y2="55714"/>
                        <a14:foregroundMark x1="47688" y1="55714" x2="48844" y2="61429"/>
                        <a14:foregroundMark x1="59152" y1="56224" x2="65992" y2="57857"/>
                        <a14:foregroundMark x1="50000" y1="65714" x2="52312" y2="73163"/>
                        <a14:foregroundMark x1="58189" y1="75408" x2="58189" y2="75408"/>
                        <a14:foregroundMark x1="58189" y1="75408" x2="58189" y2="75408"/>
                        <a14:foregroundMark x1="47495" y1="76327" x2="47881" y2="58469"/>
                        <a14:foregroundMark x1="46724" y1="60204" x2="47206" y2="71224"/>
                        <a14:foregroundMark x1="47206" y1="71224" x2="55491" y2="75102"/>
                        <a14:foregroundMark x1="55491" y1="75102" x2="57611" y2="74796"/>
                        <a14:foregroundMark x1="54528" y1="75000" x2="48844" y2="77143"/>
                        <a14:foregroundMark x1="41618" y1="96327" x2="61079" y2="95816"/>
                        <a14:foregroundMark x1="61079" y1="95816" x2="73507" y2="97245"/>
                        <a14:foregroundMark x1="73507" y1="97245" x2="85742" y2="96531"/>
                        <a14:foregroundMark x1="5491" y1="93061" x2="14066" y2="95306"/>
                        <a14:foregroundMark x1="14066" y1="95306" x2="15414" y2="92449"/>
                      </a14:backgroundRemoval>
                    </a14:imgEffect>
                  </a14:imgLayer>
                </a14:imgProps>
              </a:ext>
              <a:ext uri="{28A0092B-C50C-407E-A947-70E740481C1C}">
                <a14:useLocalDpi xmlns:a14="http://schemas.microsoft.com/office/drawing/2010/main" val="0"/>
              </a:ext>
            </a:extLst>
          </a:blip>
          <a:srcRect/>
          <a:stretch>
            <a:fillRect/>
          </a:stretch>
        </p:blipFill>
        <p:spPr bwMode="auto">
          <a:xfrm>
            <a:off x="1821456" y="103407"/>
            <a:ext cx="8137793" cy="6651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ẽ Adobe Họa Hoạt Hình - Phim hoạt hình vẽ nho cây cỏ xanh và hoa png tải  về - Miễn phí trong suốt Nhà Máy png Tải về.">
            <a:extLst>
              <a:ext uri="{FF2B5EF4-FFF2-40B4-BE49-F238E27FC236}">
                <a16:creationId xmlns:a16="http://schemas.microsoft.com/office/drawing/2014/main" id="{03182C96-9CDC-485F-9E5D-E4559C8C71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86" b="94730" l="5667" r="90000">
                        <a14:foregroundMark x1="6889" y1="86351" x2="18222" y2="86216"/>
                        <a14:foregroundMark x1="18222" y1="86216" x2="63111" y2="94730"/>
                        <a14:foregroundMark x1="5667" y1="86622" x2="9222" y2="86351"/>
                        <a14:foregroundMark x1="46667" y1="71892" x2="46667" y2="71892"/>
                        <a14:foregroundMark x1="49333" y1="68243" x2="51889" y2="71486"/>
                        <a14:foregroundMark x1="65000" y1="66216" x2="65444" y2="69730"/>
                        <a14:foregroundMark x1="43000" y1="74865" x2="46444" y2="76757"/>
                        <a14:foregroundMark x1="76206" y1="26892" x2="76222" y2="27432"/>
                        <a14:foregroundMark x1="76129" y1="24227" x2="76151" y2="25000"/>
                        <a14:foregroundMark x1="75889" y1="2011" x2="75889" y2="1486"/>
                        <a14:foregroundMark x1="73111" y1="35541" x2="73778" y2="35405"/>
                        <a14:foregroundMark x1="68333" y1="46892" x2="69556" y2="46892"/>
                        <a14:foregroundMark x1="77667" y1="46486" x2="77889" y2="47162"/>
                        <a14:foregroundMark x1="80111" y1="49595" x2="80111" y2="49595"/>
                        <a14:foregroundMark x1="80111" y1="49595" x2="80111" y2="49595"/>
                        <a14:foregroundMark x1="71111" y1="53784" x2="71111" y2="53784"/>
                        <a14:foregroundMark x1="71111" y1="53784" x2="71111" y2="53784"/>
                        <a14:foregroundMark x1="71889" y1="49459" x2="72444" y2="50000"/>
                        <a14:foregroundMark x1="69889" y1="43784" x2="69889" y2="43784"/>
                        <a14:foregroundMark x1="69889" y1="43784" x2="69889" y2="43784"/>
                        <a14:backgroundMark x1="75889" y1="6216" x2="75889" y2="4595"/>
                        <a14:backgroundMark x1="75889" y1="8108" x2="75889" y2="4324"/>
                        <a14:backgroundMark x1="76000" y1="17162" x2="74667" y2="8919"/>
                        <a14:backgroundMark x1="75667" y1="14730" x2="75556" y2="10135"/>
                        <a14:backgroundMark x1="76333" y1="14730" x2="75667" y2="11622"/>
                        <a14:backgroundMark x1="76222" y1="12162" x2="74778" y2="8649"/>
                        <a14:backgroundMark x1="75667" y1="18784" x2="75667" y2="13378"/>
                        <a14:backgroundMark x1="76333" y1="23514" x2="77222" y2="19595"/>
                        <a14:backgroundMark x1="76000" y1="22703" x2="77667" y2="20000"/>
                        <a14:backgroundMark x1="75889" y1="21081" x2="77222" y2="18649"/>
                        <a14:backgroundMark x1="75667" y1="2027" x2="76667" y2="22703"/>
                        <a14:backgroundMark x1="76667" y1="22703" x2="76667" y2="8919"/>
                        <a14:backgroundMark x1="75111" y1="22568" x2="76333" y2="21757"/>
                        <a14:backgroundMark x1="76000" y1="27973" x2="77000" y2="23919"/>
                        <a14:backgroundMark x1="76222" y1="25000" x2="76222" y2="2689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30961" y="1877038"/>
            <a:ext cx="6765257" cy="55618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FA0EB25-1F9F-4FDD-9BCE-8A9160B11064}"/>
              </a:ext>
            </a:extLst>
          </p:cNvPr>
          <p:cNvSpPr/>
          <p:nvPr/>
        </p:nvSpPr>
        <p:spPr>
          <a:xfrm>
            <a:off x="3566160" y="3977640"/>
            <a:ext cx="838200" cy="1981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D8F46A36-A24C-4B75-AE32-0579A9CF75A3}"/>
              </a:ext>
            </a:extLst>
          </p:cNvPr>
          <p:cNvSpPr txBox="1"/>
          <p:nvPr/>
        </p:nvSpPr>
        <p:spPr>
          <a:xfrm>
            <a:off x="3466230" y="3832135"/>
            <a:ext cx="1037463" cy="50276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0" i="0" u="none" strike="noStrike" kern="0" cap="none" spc="0" normalizeH="0" baseline="0" noProof="0">
                <a:ln>
                  <a:noFill/>
                </a:ln>
                <a:solidFill>
                  <a:srgbClr val="002060"/>
                </a:solidFill>
                <a:effectLst/>
                <a:uLnTx/>
                <a:uFillTx/>
                <a:latin typeface="Pattaya" panose="00000500000000000000" pitchFamily="2" charset="-34"/>
                <a:ea typeface="+mn-ea"/>
                <a:cs typeface="Pattaya" panose="00000500000000000000" pitchFamily="2" charset="-34"/>
                <a:sym typeface="Arial"/>
              </a:rPr>
              <a:t>Closed</a:t>
            </a:r>
            <a:endParaRPr kumimoji="0" lang="en-US" sz="2667" b="0" i="0" u="none" strike="noStrike" kern="0" cap="none" spc="0" normalizeH="0" baseline="0" noProof="0" dirty="0">
              <a:ln>
                <a:noFill/>
              </a:ln>
              <a:solidFill>
                <a:srgbClr val="002060"/>
              </a:solidFill>
              <a:effectLst/>
              <a:uLnTx/>
              <a:uFillTx/>
              <a:latin typeface="Pattaya" panose="00000500000000000000" pitchFamily="2" charset="-34"/>
              <a:ea typeface="+mn-ea"/>
              <a:cs typeface="Pattaya" panose="00000500000000000000" pitchFamily="2" charset="-34"/>
              <a:sym typeface="Arial"/>
            </a:endParaRPr>
          </a:p>
        </p:txBody>
      </p:sp>
      <p:grpSp>
        <p:nvGrpSpPr>
          <p:cNvPr id="10" name="Group 9">
            <a:extLst>
              <a:ext uri="{FF2B5EF4-FFF2-40B4-BE49-F238E27FC236}">
                <a16:creationId xmlns:a16="http://schemas.microsoft.com/office/drawing/2014/main" id="{9F480181-B730-4935-AE22-EC2D35FFF75F}"/>
              </a:ext>
            </a:extLst>
          </p:cNvPr>
          <p:cNvGrpSpPr/>
          <p:nvPr/>
        </p:nvGrpSpPr>
        <p:grpSpPr>
          <a:xfrm>
            <a:off x="2049947" y="1446668"/>
            <a:ext cx="7184815" cy="3158265"/>
            <a:chOff x="4149463" y="8204395"/>
            <a:chExt cx="7193902" cy="2368698"/>
          </a:xfrm>
        </p:grpSpPr>
        <p:sp>
          <p:nvSpPr>
            <p:cNvPr id="11" name="TextBox 10">
              <a:extLst>
                <a:ext uri="{FF2B5EF4-FFF2-40B4-BE49-F238E27FC236}">
                  <a16:creationId xmlns:a16="http://schemas.microsoft.com/office/drawing/2014/main" id="{54DEFFEB-A1D2-4E96-B815-02B211CE3C60}"/>
                </a:ext>
              </a:extLst>
            </p:cNvPr>
            <p:cNvSpPr txBox="1"/>
            <p:nvPr/>
          </p:nvSpPr>
          <p:spPr>
            <a:xfrm>
              <a:off x="4149463" y="8204395"/>
              <a:ext cx="7193902" cy="2350162"/>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8000" b="1" i="0" u="none" strike="noStrike" kern="0" cap="none" spc="0" normalizeH="0" baseline="0" noProof="0" dirty="0">
                  <a:ln w="330200">
                    <a:solidFill>
                      <a:srgbClr val="FFFFFF"/>
                    </a:solidFill>
                    <a:prstDash val="solid"/>
                  </a:ln>
                  <a:solidFill>
                    <a:srgbClr val="FF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TẠM BIỆT VÀ HẸN GẶP LẠI</a:t>
              </a:r>
            </a:p>
          </p:txBody>
        </p:sp>
        <p:sp>
          <p:nvSpPr>
            <p:cNvPr id="12" name="TextBox 11">
              <a:extLst>
                <a:ext uri="{FF2B5EF4-FFF2-40B4-BE49-F238E27FC236}">
                  <a16:creationId xmlns:a16="http://schemas.microsoft.com/office/drawing/2014/main" id="{CCF152D6-3AED-49BF-8C94-A9C27BE4A455}"/>
                </a:ext>
              </a:extLst>
            </p:cNvPr>
            <p:cNvSpPr txBox="1"/>
            <p:nvPr/>
          </p:nvSpPr>
          <p:spPr>
            <a:xfrm>
              <a:off x="4149463" y="8222931"/>
              <a:ext cx="7193902" cy="2350162"/>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Ạ</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M</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B</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I</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Ệ</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 </a:t>
              </a: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V</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À</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H</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Ẹ</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N </a:t>
              </a: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G</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Ặ</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P</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L</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Ạ</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I </a:t>
              </a:r>
            </a:p>
          </p:txBody>
        </p:sp>
      </p:grpSp>
      <p:pic>
        <p:nvPicPr>
          <p:cNvPr id="13"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9219B237-4343-4FC5-A17C-628E68C185B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8988917" y="3251233"/>
            <a:ext cx="3922749" cy="392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142459" y="2319844"/>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954832" y="3371864"/>
            <a:ext cx="4584236" cy="2111236"/>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KHỞI ĐỘNG</a:t>
            </a:r>
          </a:p>
        </p:txBody>
      </p:sp>
    </p:spTree>
    <p:extLst>
      <p:ext uri="{BB962C8B-B14F-4D97-AF65-F5344CB8AC3E}">
        <p14:creationId xmlns:p14="http://schemas.microsoft.com/office/powerpoint/2010/main" val="268683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19" y="-212651"/>
            <a:chExt cx="9537249" cy="5356153"/>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1" cy="29466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0" y="4051006"/>
              <a:ext cx="9143999"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062717" y="2571751"/>
              <a:ext cx="4859079" cy="1936506"/>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19"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4"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6"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8" y="2872414"/>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2"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49"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3" y="-189215"/>
              <a:ext cx="2451998"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8"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2"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9"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2"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2"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40"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3"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4"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5"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8"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048000" y="3611926"/>
            <a:ext cx="6076949" cy="2369774"/>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Thực</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hành</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luyện</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tập</a:t>
            </a:r>
            <a:endPar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4208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cs typeface="Calibri" panose="020F0502020204030204" pitchFamily="34" charset="0"/>
              <a:sym typeface="Arial"/>
            </a:endParaRPr>
          </a:p>
        </p:txBody>
      </p:sp>
      <p:sp>
        <p:nvSpPr>
          <p:cNvPr id="53" name="TextBox 52">
            <a:extLst>
              <a:ext uri="{FF2B5EF4-FFF2-40B4-BE49-F238E27FC236}">
                <a16:creationId xmlns:a16="http://schemas.microsoft.com/office/drawing/2014/main" id="{29B1649F-6E70-4668-96EF-F594E8B1BAB7}"/>
              </a:ext>
            </a:extLst>
          </p:cNvPr>
          <p:cNvSpPr txBox="1"/>
          <p:nvPr/>
        </p:nvSpPr>
        <p:spPr>
          <a:xfrm>
            <a:off x="1297852" y="186676"/>
            <a:ext cx="9827348" cy="13234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Hãy chỉ ra hai hình ảnh của góc trong mỗi hình vẽ dưới đây:</a:t>
            </a:r>
            <a:endParaRPr kumimoji="0" 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4747C72-FAE8-4BCF-B9F6-0C2777D6CEA8}"/>
              </a:ext>
            </a:extLst>
          </p:cNvPr>
          <p:cNvPicPr>
            <a:picLocks noChangeAspect="1"/>
          </p:cNvPicPr>
          <p:nvPr/>
        </p:nvPicPr>
        <p:blipFill>
          <a:blip r:embed="rId2"/>
          <a:stretch>
            <a:fillRect/>
          </a:stretch>
        </p:blipFill>
        <p:spPr>
          <a:xfrm>
            <a:off x="604986" y="1904999"/>
            <a:ext cx="11258401" cy="2847975"/>
          </a:xfrm>
          <a:prstGeom prst="rect">
            <a:avLst/>
          </a:prstGeom>
        </p:spPr>
      </p:pic>
      <p:grpSp>
        <p:nvGrpSpPr>
          <p:cNvPr id="6" name="Group 5">
            <a:extLst>
              <a:ext uri="{FF2B5EF4-FFF2-40B4-BE49-F238E27FC236}">
                <a16:creationId xmlns:a16="http://schemas.microsoft.com/office/drawing/2014/main" id="{444058A7-39E4-4C72-8BC3-F8E56CD8DFE1}"/>
              </a:ext>
            </a:extLst>
          </p:cNvPr>
          <p:cNvGrpSpPr/>
          <p:nvPr/>
        </p:nvGrpSpPr>
        <p:grpSpPr>
          <a:xfrm>
            <a:off x="7191053" y="4146045"/>
            <a:ext cx="3696022" cy="2271719"/>
            <a:chOff x="4905053" y="-435480"/>
            <a:chExt cx="3696022" cy="2271719"/>
          </a:xfrm>
        </p:grpSpPr>
        <p:pic>
          <p:nvPicPr>
            <p:cNvPr id="7" name="Picture 2" descr="Kids discuss homework Premium Vector">
              <a:extLst>
                <a:ext uri="{FF2B5EF4-FFF2-40B4-BE49-F238E27FC236}">
                  <a16:creationId xmlns:a16="http://schemas.microsoft.com/office/drawing/2014/main" id="{205D5FC3-01B6-4310-8459-6E62EB84CD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5205788" y="-435480"/>
              <a:ext cx="2833668" cy="1625059"/>
            </a:xfrm>
            <a:prstGeom prst="rect">
              <a:avLst/>
            </a:prstGeom>
            <a:noFill/>
            <a:ln>
              <a:noFill/>
            </a:ln>
          </p:spPr>
        </p:pic>
        <p:sp>
          <p:nvSpPr>
            <p:cNvPr id="8" name="TextBox 7">
              <a:extLst>
                <a:ext uri="{FF2B5EF4-FFF2-40B4-BE49-F238E27FC236}">
                  <a16:creationId xmlns:a16="http://schemas.microsoft.com/office/drawing/2014/main" id="{BF81FA36-35C2-4272-8502-B97AD6F56D67}"/>
                </a:ext>
              </a:extLst>
            </p:cNvPr>
            <p:cNvSpPr txBox="1"/>
            <p:nvPr/>
          </p:nvSpPr>
          <p:spPr>
            <a:xfrm flipH="1">
              <a:off x="4905053" y="1189908"/>
              <a:ext cx="36960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Thảo</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luận</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nhóm</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4</a:t>
              </a:r>
            </a:p>
          </p:txBody>
        </p:sp>
      </p:grpSp>
      <p:grpSp>
        <p:nvGrpSpPr>
          <p:cNvPr id="10" name="Group 9">
            <a:extLst>
              <a:ext uri="{FF2B5EF4-FFF2-40B4-BE49-F238E27FC236}">
                <a16:creationId xmlns:a16="http://schemas.microsoft.com/office/drawing/2014/main" id="{33D9FFAD-9FD4-489F-B049-AA6CA3139F4B}"/>
              </a:ext>
            </a:extLst>
          </p:cNvPr>
          <p:cNvGrpSpPr/>
          <p:nvPr/>
        </p:nvGrpSpPr>
        <p:grpSpPr>
          <a:xfrm>
            <a:off x="904875" y="3257550"/>
            <a:ext cx="771525" cy="742950"/>
            <a:chOff x="904875" y="3257550"/>
            <a:chExt cx="771525" cy="742950"/>
          </a:xfrm>
        </p:grpSpPr>
        <p:cxnSp>
          <p:nvCxnSpPr>
            <p:cNvPr id="4" name="Straight Connector 3">
              <a:extLst>
                <a:ext uri="{FF2B5EF4-FFF2-40B4-BE49-F238E27FC236}">
                  <a16:creationId xmlns:a16="http://schemas.microsoft.com/office/drawing/2014/main" id="{B7C8082F-174A-4B6C-948F-AA54241BF738}"/>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FD3791-AE6A-4DAD-B562-C74174B3962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F35DD2C-E82C-48C5-9B56-E975F92316C8}"/>
              </a:ext>
            </a:extLst>
          </p:cNvPr>
          <p:cNvGrpSpPr/>
          <p:nvPr/>
        </p:nvGrpSpPr>
        <p:grpSpPr>
          <a:xfrm rot="5400000">
            <a:off x="895352" y="2266953"/>
            <a:ext cx="771525" cy="742950"/>
            <a:chOff x="904875" y="3257550"/>
            <a:chExt cx="771525" cy="742950"/>
          </a:xfrm>
        </p:grpSpPr>
        <p:cxnSp>
          <p:nvCxnSpPr>
            <p:cNvPr id="16" name="Straight Connector 15">
              <a:extLst>
                <a:ext uri="{FF2B5EF4-FFF2-40B4-BE49-F238E27FC236}">
                  <a16:creationId xmlns:a16="http://schemas.microsoft.com/office/drawing/2014/main" id="{61823904-710C-4D5E-907D-FEB131744017}"/>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D55326-D805-422E-A3CF-043A9F0C5E3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B308FE1-F27D-4BDD-8A23-6F4B7B6D189C}"/>
              </a:ext>
            </a:extLst>
          </p:cNvPr>
          <p:cNvGrpSpPr/>
          <p:nvPr/>
        </p:nvGrpSpPr>
        <p:grpSpPr>
          <a:xfrm rot="5400000" flipV="1">
            <a:off x="2483645" y="2221713"/>
            <a:ext cx="771525" cy="795333"/>
            <a:chOff x="904875" y="3257550"/>
            <a:chExt cx="771525" cy="742950"/>
          </a:xfrm>
        </p:grpSpPr>
        <p:cxnSp>
          <p:nvCxnSpPr>
            <p:cNvPr id="24" name="Straight Connector 23">
              <a:extLst>
                <a:ext uri="{FF2B5EF4-FFF2-40B4-BE49-F238E27FC236}">
                  <a16:creationId xmlns:a16="http://schemas.microsoft.com/office/drawing/2014/main" id="{F2731860-C714-4CF7-9553-AD6FB48F37C5}"/>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461AF4-7467-4C20-BC5D-90709B4F654A}"/>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3242C5-9457-4A98-B963-755F54341257}"/>
              </a:ext>
            </a:extLst>
          </p:cNvPr>
          <p:cNvGrpSpPr/>
          <p:nvPr/>
        </p:nvGrpSpPr>
        <p:grpSpPr>
          <a:xfrm rot="1376076">
            <a:off x="5015417" y="3374573"/>
            <a:ext cx="838309" cy="863470"/>
            <a:chOff x="782499" y="3303328"/>
            <a:chExt cx="838309" cy="863470"/>
          </a:xfrm>
        </p:grpSpPr>
        <p:cxnSp>
          <p:nvCxnSpPr>
            <p:cNvPr id="28" name="Straight Connector 27">
              <a:extLst>
                <a:ext uri="{FF2B5EF4-FFF2-40B4-BE49-F238E27FC236}">
                  <a16:creationId xmlns:a16="http://schemas.microsoft.com/office/drawing/2014/main" id="{DCF32E97-3459-486D-B04A-FB55CCB0A7B3}"/>
                </a:ext>
              </a:extLst>
            </p:cNvPr>
            <p:cNvCxnSpPr>
              <a:cxnSpLocks/>
            </p:cNvCxnSpPr>
            <p:nvPr/>
          </p:nvCxnSpPr>
          <p:spPr>
            <a:xfrm rot="20223924" flipH="1">
              <a:off x="782499" y="3303328"/>
              <a:ext cx="201488" cy="684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36B915-4FA1-4909-97EA-301D5F3DD8B1}"/>
                </a:ext>
              </a:extLst>
            </p:cNvPr>
            <p:cNvCxnSpPr>
              <a:cxnSpLocks/>
            </p:cNvCxnSpPr>
            <p:nvPr/>
          </p:nvCxnSpPr>
          <p:spPr>
            <a:xfrm rot="20223924">
              <a:off x="942473" y="3836217"/>
              <a:ext cx="678335" cy="3305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0B234EA-5879-4E1C-8799-62AC5718FF54}"/>
              </a:ext>
            </a:extLst>
          </p:cNvPr>
          <p:cNvGrpSpPr/>
          <p:nvPr/>
        </p:nvGrpSpPr>
        <p:grpSpPr>
          <a:xfrm rot="20211224">
            <a:off x="4845719" y="2970507"/>
            <a:ext cx="1186104" cy="433391"/>
            <a:chOff x="354919" y="3637837"/>
            <a:chExt cx="1186104" cy="433391"/>
          </a:xfrm>
        </p:grpSpPr>
        <p:cxnSp>
          <p:nvCxnSpPr>
            <p:cNvPr id="32" name="Straight Connector 31">
              <a:extLst>
                <a:ext uri="{FF2B5EF4-FFF2-40B4-BE49-F238E27FC236}">
                  <a16:creationId xmlns:a16="http://schemas.microsoft.com/office/drawing/2014/main" id="{7D9760F4-9F4A-46AB-B19F-DFECD71D5BE7}"/>
                </a:ext>
              </a:extLst>
            </p:cNvPr>
            <p:cNvCxnSpPr>
              <a:cxnSpLocks/>
            </p:cNvCxnSpPr>
            <p:nvPr/>
          </p:nvCxnSpPr>
          <p:spPr>
            <a:xfrm rot="1388776">
              <a:off x="354919" y="3637837"/>
              <a:ext cx="647700" cy="190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0AD3F4-3B26-49E9-AAA3-C79A20CC54DB}"/>
                </a:ext>
              </a:extLst>
            </p:cNvPr>
            <p:cNvCxnSpPr>
              <a:cxnSpLocks/>
            </p:cNvCxnSpPr>
            <p:nvPr/>
          </p:nvCxnSpPr>
          <p:spPr>
            <a:xfrm rot="1388776" flipV="1">
              <a:off x="931423" y="3985503"/>
              <a:ext cx="609600" cy="85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9589556-030D-42E8-9BF3-D13F85B0E46E}"/>
              </a:ext>
            </a:extLst>
          </p:cNvPr>
          <p:cNvGrpSpPr/>
          <p:nvPr/>
        </p:nvGrpSpPr>
        <p:grpSpPr>
          <a:xfrm rot="1376076" flipH="1">
            <a:off x="5019424" y="2274023"/>
            <a:ext cx="544695" cy="798559"/>
            <a:chOff x="810247" y="3280811"/>
            <a:chExt cx="510844" cy="798559"/>
          </a:xfrm>
        </p:grpSpPr>
        <p:cxnSp>
          <p:nvCxnSpPr>
            <p:cNvPr id="40" name="Straight Connector 39">
              <a:extLst>
                <a:ext uri="{FF2B5EF4-FFF2-40B4-BE49-F238E27FC236}">
                  <a16:creationId xmlns:a16="http://schemas.microsoft.com/office/drawing/2014/main" id="{AE10C75A-2315-46FF-A14B-AF5CC18C89C6}"/>
                </a:ext>
              </a:extLst>
            </p:cNvPr>
            <p:cNvCxnSpPr>
              <a:cxnSpLocks/>
            </p:cNvCxnSpPr>
            <p:nvPr/>
          </p:nvCxnSpPr>
          <p:spPr>
            <a:xfrm rot="1376076">
              <a:off x="810247" y="3280811"/>
              <a:ext cx="242801" cy="6994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CF6324-9113-4B46-BCD8-6EB68B6456DC}"/>
                </a:ext>
              </a:extLst>
            </p:cNvPr>
            <p:cNvCxnSpPr>
              <a:cxnSpLocks/>
            </p:cNvCxnSpPr>
            <p:nvPr/>
          </p:nvCxnSpPr>
          <p:spPr>
            <a:xfrm rot="1376076">
              <a:off x="891913" y="4079370"/>
              <a:ext cx="4291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5B97035-CAEC-4EA1-8B81-CF57AD420452}"/>
              </a:ext>
            </a:extLst>
          </p:cNvPr>
          <p:cNvGrpSpPr/>
          <p:nvPr/>
        </p:nvGrpSpPr>
        <p:grpSpPr>
          <a:xfrm rot="7991093">
            <a:off x="8621697" y="2357290"/>
            <a:ext cx="905184" cy="299207"/>
            <a:chOff x="771410" y="3615136"/>
            <a:chExt cx="905184" cy="299207"/>
          </a:xfrm>
        </p:grpSpPr>
        <p:cxnSp>
          <p:nvCxnSpPr>
            <p:cNvPr id="51" name="Straight Connector 50">
              <a:extLst>
                <a:ext uri="{FF2B5EF4-FFF2-40B4-BE49-F238E27FC236}">
                  <a16:creationId xmlns:a16="http://schemas.microsoft.com/office/drawing/2014/main" id="{19FE0A1E-200D-4938-8344-37A53C6D4496}"/>
                </a:ext>
              </a:extLst>
            </p:cNvPr>
            <p:cNvCxnSpPr>
              <a:cxnSpLocks/>
            </p:cNvCxnSpPr>
            <p:nvPr/>
          </p:nvCxnSpPr>
          <p:spPr>
            <a:xfrm rot="13608907" flipH="1" flipV="1">
              <a:off x="1018643" y="3367903"/>
              <a:ext cx="179131" cy="6735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C40A91-5F0A-47CE-9058-5971E25EA158}"/>
                </a:ext>
              </a:extLst>
            </p:cNvPr>
            <p:cNvCxnSpPr>
              <a:cxnSpLocks/>
            </p:cNvCxnSpPr>
            <p:nvPr/>
          </p:nvCxnSpPr>
          <p:spPr>
            <a:xfrm rot="13608907" flipH="1">
              <a:off x="1158292" y="3396042"/>
              <a:ext cx="238323" cy="798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EDBC4F9D-0B68-4A77-A7CF-6718331B0B1F}"/>
              </a:ext>
            </a:extLst>
          </p:cNvPr>
          <p:cNvGrpSpPr/>
          <p:nvPr/>
        </p:nvGrpSpPr>
        <p:grpSpPr>
          <a:xfrm rot="7991093">
            <a:off x="8679615" y="2061126"/>
            <a:ext cx="1029415" cy="828675"/>
            <a:chOff x="651569" y="3279152"/>
            <a:chExt cx="1029415" cy="828675"/>
          </a:xfrm>
        </p:grpSpPr>
        <p:cxnSp>
          <p:nvCxnSpPr>
            <p:cNvPr id="56" name="Straight Connector 55">
              <a:extLst>
                <a:ext uri="{FF2B5EF4-FFF2-40B4-BE49-F238E27FC236}">
                  <a16:creationId xmlns:a16="http://schemas.microsoft.com/office/drawing/2014/main" id="{69ADFDB2-05D7-4328-988A-9D134D95BF1A}"/>
                </a:ext>
              </a:extLst>
            </p:cNvPr>
            <p:cNvCxnSpPr>
              <a:cxnSpLocks/>
            </p:cNvCxnSpPr>
            <p:nvPr/>
          </p:nvCxnSpPr>
          <p:spPr>
            <a:xfrm rot="13608907" flipH="1">
              <a:off x="289619" y="3641102"/>
              <a:ext cx="828675" cy="10477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1094A1F-5FB1-450B-9078-E63A4CFDB5C4}"/>
                </a:ext>
              </a:extLst>
            </p:cNvPr>
            <p:cNvCxnSpPr>
              <a:cxnSpLocks/>
            </p:cNvCxnSpPr>
            <p:nvPr/>
          </p:nvCxnSpPr>
          <p:spPr>
            <a:xfrm rot="13608907" flipH="1">
              <a:off x="1247598" y="3434703"/>
              <a:ext cx="180973" cy="6857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79C381CF-D177-4CB0-8B7F-95D29FB36676}"/>
              </a:ext>
            </a:extLst>
          </p:cNvPr>
          <p:cNvGrpSpPr/>
          <p:nvPr/>
        </p:nvGrpSpPr>
        <p:grpSpPr>
          <a:xfrm rot="7991093">
            <a:off x="8869789" y="1977522"/>
            <a:ext cx="826223" cy="828675"/>
            <a:chOff x="651569" y="3279152"/>
            <a:chExt cx="826223" cy="828675"/>
          </a:xfrm>
        </p:grpSpPr>
        <p:cxnSp>
          <p:nvCxnSpPr>
            <p:cNvPr id="68" name="Straight Connector 67">
              <a:extLst>
                <a:ext uri="{FF2B5EF4-FFF2-40B4-BE49-F238E27FC236}">
                  <a16:creationId xmlns:a16="http://schemas.microsoft.com/office/drawing/2014/main" id="{88645BD7-C7A8-4BF9-9C29-54BB73802A16}"/>
                </a:ext>
              </a:extLst>
            </p:cNvPr>
            <p:cNvCxnSpPr>
              <a:cxnSpLocks/>
            </p:cNvCxnSpPr>
            <p:nvPr/>
          </p:nvCxnSpPr>
          <p:spPr>
            <a:xfrm rot="13608907" flipH="1">
              <a:off x="289619" y="3641102"/>
              <a:ext cx="828675" cy="1047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0D311E-A864-473C-BCBA-0CF5CE1E4DF9}"/>
                </a:ext>
              </a:extLst>
            </p:cNvPr>
            <p:cNvCxnSpPr>
              <a:cxnSpLocks/>
            </p:cNvCxnSpPr>
            <p:nvPr/>
          </p:nvCxnSpPr>
          <p:spPr>
            <a:xfrm rot="13608907">
              <a:off x="1092029" y="3366493"/>
              <a:ext cx="161925"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ext&#10;&#10;Description automatically generated">
            <a:extLst>
              <a:ext uri="{FF2B5EF4-FFF2-40B4-BE49-F238E27FC236}">
                <a16:creationId xmlns:a16="http://schemas.microsoft.com/office/drawing/2014/main" id="{877329BC-05D8-D78B-D0CE-DF8F5FD48318}"/>
              </a:ext>
            </a:extLst>
          </p:cNvPr>
          <p:cNvPicPr>
            <a:picLocks noChangeAspect="1"/>
          </p:cNvPicPr>
          <p:nvPr/>
        </p:nvPicPr>
        <p:blipFill rotWithShape="1">
          <a:blip r:embed="rId5">
            <a:extLst>
              <a:ext uri="{28A0092B-C50C-407E-A947-70E740481C1C}">
                <a14:useLocalDpi xmlns:a14="http://schemas.microsoft.com/office/drawing/2010/main" val="0"/>
              </a:ext>
            </a:extLst>
          </a:blip>
          <a:srcRect l="7830" t="8910" r="85671" b="74672"/>
          <a:stretch/>
        </p:blipFill>
        <p:spPr>
          <a:xfrm>
            <a:off x="352890" y="303154"/>
            <a:ext cx="944962" cy="936208"/>
          </a:xfrm>
          <a:prstGeom prst="rect">
            <a:avLst/>
          </a:prstGeom>
        </p:spPr>
      </p:pic>
    </p:spTree>
    <p:extLst>
      <p:ext uri="{BB962C8B-B14F-4D97-AF65-F5344CB8AC3E}">
        <p14:creationId xmlns:p14="http://schemas.microsoft.com/office/powerpoint/2010/main" val="33634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down)">
                                      <p:cBhvr>
                                        <p:cTn id="6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id="{17803AC9-830A-4432-A81B-2BC2CB58B854}"/>
              </a:ext>
            </a:extLst>
          </p:cNvPr>
          <p:cNvSpPr txBox="1"/>
          <p:nvPr/>
        </p:nvSpPr>
        <p:spPr>
          <a:xfrm>
            <a:off x="6227871" y="667199"/>
            <a:ext cx="5892261" cy="3046988"/>
          </a:xfrm>
          <a:prstGeom prst="rect">
            <a:avLst/>
          </a:prstGeom>
          <a:noFill/>
        </p:spPr>
        <p:txBody>
          <a:bodyPr wrap="square" rtlCol="0">
            <a:spAutoFit/>
          </a:bodyPr>
          <a:lstStyle/>
          <a:p>
            <a:pPr algn="ctr" defTabSz="1219170">
              <a:buClr>
                <a:srgbClr val="000000"/>
              </a:buClr>
            </a:pPr>
            <a:r>
              <a:rPr lang="nl-NL" sz="4800" b="1" i="1" dirty="0">
                <a:solidFill>
                  <a:schemeClr val="accent4">
                    <a:lumMod val="20000"/>
                    <a:lumOff val="80000"/>
                  </a:schemeClr>
                </a:solidFill>
                <a:latin typeface="Times New Roman" panose="02020603050405020304" pitchFamily="18" charset="0"/>
                <a:cs typeface="Times New Roman" panose="02020603050405020304" pitchFamily="18" charset="0"/>
              </a:rPr>
              <a:t>Em hãy chỉ ra hình ảnh của góc có trong các đồ vật trong lớp học của mình?</a:t>
            </a:r>
            <a:endParaRPr lang="en-US" sz="4800" b="1" kern="0" spc="800" dirty="0">
              <a:solidFill>
                <a:schemeClr val="accent4">
                  <a:lumMod val="20000"/>
                  <a:lumOff val="8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621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26" name="Picture 2" descr="Cute cartoon thai student namaste greeting in the school uniform. Free Vector">
            <a:extLst>
              <a:ext uri="{FF2B5EF4-FFF2-40B4-BE49-F238E27FC236}">
                <a16:creationId xmlns:a16="http://schemas.microsoft.com/office/drawing/2014/main" id="{504D46EF-827D-40CB-A58A-D25BE82FC86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427028" y="1379658"/>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te cartoon thai student namaste greeting in the school uniform. Free Vector">
            <a:extLst>
              <a:ext uri="{FF2B5EF4-FFF2-40B4-BE49-F238E27FC236}">
                <a16:creationId xmlns:a16="http://schemas.microsoft.com/office/drawing/2014/main" id="{75C7D991-2AC3-4AEC-BD77-CAF9A36AAA8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298768" y="12177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075B9D5-5FD0-4716-A479-ACF39D584443}"/>
              </a:ext>
            </a:extLst>
          </p:cNvPr>
          <p:cNvPicPr>
            <a:picLocks noChangeAspect="1"/>
          </p:cNvPicPr>
          <p:nvPr/>
        </p:nvPicPr>
        <p:blipFill>
          <a:blip r:embed="rId5"/>
          <a:stretch>
            <a:fillRect/>
          </a:stretch>
        </p:blipFill>
        <p:spPr>
          <a:xfrm>
            <a:off x="2231555" y="400337"/>
            <a:ext cx="7919390" cy="2152075"/>
          </a:xfrm>
          <a:prstGeom prst="rect">
            <a:avLst/>
          </a:prstGeom>
        </p:spPr>
      </p:pic>
      <p:sp>
        <p:nvSpPr>
          <p:cNvPr id="28" name="Rectangle: Rounded Corners 27">
            <a:extLst>
              <a:ext uri="{FF2B5EF4-FFF2-40B4-BE49-F238E27FC236}">
                <a16:creationId xmlns:a16="http://schemas.microsoft.com/office/drawing/2014/main" id="{CDD1A15E-B5CD-4FB8-A857-7151ACF31C33}"/>
              </a:ext>
            </a:extLst>
          </p:cNvPr>
          <p:cNvSpPr/>
          <p:nvPr/>
        </p:nvSpPr>
        <p:spPr>
          <a:xfrm>
            <a:off x="2705100" y="3084213"/>
            <a:ext cx="6829425" cy="31927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Cách chơi:</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  Lớp chia thành các nhóm 4.</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 Trong thời gian 3 phút nhóm nào dùng ngón tay, khuỷu tay, chân tạo thành nhiều hình ảnh của góc vuông, góc không vuông nhất sẽ là đội thắng cuộc.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8">
                                            <p:bg/>
                                          </p:spTgt>
                                        </p:tgtEl>
                                        <p:attrNameLst>
                                          <p:attrName>style.visibility</p:attrName>
                                        </p:attrNameLst>
                                      </p:cBhvr>
                                      <p:to>
                                        <p:strVal val="visible"/>
                                      </p:to>
                                    </p:set>
                                    <p:anim calcmode="lin" valueType="num">
                                      <p:cBhvr>
                                        <p:cTn id="20" dur="500" fill="hold"/>
                                        <p:tgtEl>
                                          <p:spTgt spid="28">
                                            <p:bg/>
                                          </p:spTgt>
                                        </p:tgtEl>
                                        <p:attrNameLst>
                                          <p:attrName>ppt_w</p:attrName>
                                        </p:attrNameLst>
                                      </p:cBhvr>
                                      <p:tavLst>
                                        <p:tav tm="0">
                                          <p:val>
                                            <p:fltVal val="0"/>
                                          </p:val>
                                        </p:tav>
                                        <p:tav tm="100000">
                                          <p:val>
                                            <p:strVal val="#ppt_w"/>
                                          </p:val>
                                        </p:tav>
                                      </p:tavLst>
                                    </p:anim>
                                    <p:anim calcmode="lin" valueType="num">
                                      <p:cBhvr>
                                        <p:cTn id="21" dur="500" fill="hold"/>
                                        <p:tgtEl>
                                          <p:spTgt spid="28">
                                            <p:bg/>
                                          </p:spTgt>
                                        </p:tgtEl>
                                        <p:attrNameLst>
                                          <p:attrName>ppt_h</p:attrName>
                                        </p:attrNameLst>
                                      </p:cBhvr>
                                      <p:tavLst>
                                        <p:tav tm="0">
                                          <p:val>
                                            <p:fltVal val="0"/>
                                          </p:val>
                                        </p:tav>
                                        <p:tav tm="100000">
                                          <p:val>
                                            <p:strVal val="#ppt_h"/>
                                          </p:val>
                                        </p:tav>
                                      </p:tavLst>
                                    </p:anim>
                                    <p:animEffect transition="in" filter="fade">
                                      <p:cBhvr>
                                        <p:cTn id="22" dur="500"/>
                                        <p:tgtEl>
                                          <p:spTgt spid="28">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p:cTn id="2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xEl>
                                              <p:pRg st="1" end="1"/>
                                            </p:txEl>
                                          </p:spTgt>
                                        </p:tgtEl>
                                        <p:attrNameLst>
                                          <p:attrName>style.visibility</p:attrName>
                                        </p:attrNameLst>
                                      </p:cBhvr>
                                      <p:to>
                                        <p:strVal val="visible"/>
                                      </p:to>
                                    </p:set>
                                    <p:anim calcmode="lin" valueType="num">
                                      <p:cBhvr>
                                        <p:cTn id="34" dur="5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2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2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8">
                                            <p:txEl>
                                              <p:pRg st="2" end="2"/>
                                            </p:txEl>
                                          </p:spTgt>
                                        </p:tgtEl>
                                        <p:attrNameLst>
                                          <p:attrName>style.visibility</p:attrName>
                                        </p:attrNameLst>
                                      </p:cBhvr>
                                      <p:to>
                                        <p:strVal val="visible"/>
                                      </p:to>
                                    </p:set>
                                    <p:anim calcmode="lin" valueType="num">
                                      <p:cBhvr>
                                        <p:cTn id="41" dur="5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28">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ea typeface="+mn-ea"/>
              <a:cs typeface="Calibri" panose="020F0502020204030204" pitchFamily="34" charset="0"/>
              <a:sym typeface="Arial"/>
            </a:endParaRPr>
          </a:p>
        </p:txBody>
      </p:sp>
      <p:sp>
        <p:nvSpPr>
          <p:cNvPr id="53" name="TextBox 52">
            <a:extLst>
              <a:ext uri="{FF2B5EF4-FFF2-40B4-BE49-F238E27FC236}">
                <a16:creationId xmlns:a16="http://schemas.microsoft.com/office/drawing/2014/main" id="{29B1649F-6E70-4668-96EF-F594E8B1BAB7}"/>
              </a:ext>
            </a:extLst>
          </p:cNvPr>
          <p:cNvSpPr txBox="1"/>
          <p:nvPr/>
        </p:nvSpPr>
        <p:spPr>
          <a:xfrm>
            <a:off x="1365388" y="317924"/>
            <a:ext cx="9827348" cy="7078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chemeClr val="bg1"/>
                </a:solidFill>
                <a:effectLst/>
                <a:uLnTx/>
                <a:uFillTx/>
                <a:latin typeface="+mj-lt"/>
                <a:ea typeface="+mn-ea"/>
                <a:cs typeface="Calibri" panose="020F0502020204030204" pitchFamily="34" charset="0"/>
                <a:sym typeface="Arial"/>
              </a:rPr>
              <a:t>Dùng ê ke để vẽ góc vuông ( theo mẫu): </a:t>
            </a:r>
            <a:endParaRPr kumimoji="0" lang="en-US" sz="4000" b="1" i="0" u="none" strike="noStrike" kern="0" cap="none" spc="0" normalizeH="0" baseline="0" noProof="0" dirty="0">
              <a:ln>
                <a:noFill/>
              </a:ln>
              <a:solidFill>
                <a:schemeClr val="bg1"/>
              </a:solidFill>
              <a:effectLst/>
              <a:uLnTx/>
              <a:uFillTx/>
              <a:latin typeface="+mj-lt"/>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id="{8E2B2FFC-14D5-4EF3-B800-B06D7FEBBB2B}"/>
              </a:ext>
            </a:extLst>
          </p:cNvPr>
          <p:cNvPicPr>
            <a:picLocks noChangeAspect="1"/>
          </p:cNvPicPr>
          <p:nvPr/>
        </p:nvPicPr>
        <p:blipFill>
          <a:blip r:embed="rId2"/>
          <a:stretch>
            <a:fillRect/>
          </a:stretch>
        </p:blipFill>
        <p:spPr>
          <a:xfrm>
            <a:off x="7021959" y="1008968"/>
            <a:ext cx="5042064" cy="3484807"/>
          </a:xfrm>
          <a:prstGeom prst="rect">
            <a:avLst/>
          </a:prstGeom>
        </p:spPr>
      </p:pic>
      <p:sp>
        <p:nvSpPr>
          <p:cNvPr id="14" name="TextBox 13">
            <a:extLst>
              <a:ext uri="{FF2B5EF4-FFF2-40B4-BE49-F238E27FC236}">
                <a16:creationId xmlns:a16="http://schemas.microsoft.com/office/drawing/2014/main" id="{251289CB-3383-4685-9E54-FCD858BEC5F1}"/>
              </a:ext>
            </a:extLst>
          </p:cNvPr>
          <p:cNvSpPr txBox="1"/>
          <p:nvPr/>
        </p:nvSpPr>
        <p:spPr>
          <a:xfrm>
            <a:off x="243377" y="1231321"/>
            <a:ext cx="1533525"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Mẫu</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42" name="Picture 41">
            <a:extLst>
              <a:ext uri="{FF2B5EF4-FFF2-40B4-BE49-F238E27FC236}">
                <a16:creationId xmlns:a16="http://schemas.microsoft.com/office/drawing/2014/main" id="{98F94D02-78FF-4160-9CB5-EE1E5F01D956}"/>
              </a:ext>
            </a:extLst>
          </p:cNvPr>
          <p:cNvPicPr>
            <a:picLocks noChangeAspect="1"/>
          </p:cNvPicPr>
          <p:nvPr/>
        </p:nvPicPr>
        <p:blipFill rotWithShape="1">
          <a:blip r:embed="rId3">
            <a:extLst>
              <a:ext uri="{28A0092B-C50C-407E-A947-70E740481C1C}">
                <a14:useLocalDpi xmlns:a14="http://schemas.microsoft.com/office/drawing/2010/main" val="0"/>
              </a:ext>
            </a:extLst>
          </a:blip>
          <a:srcRect r="2697"/>
          <a:stretch/>
        </p:blipFill>
        <p:spPr>
          <a:xfrm>
            <a:off x="1365388" y="1487614"/>
            <a:ext cx="5597837" cy="5132281"/>
          </a:xfrm>
          <a:prstGeom prst="rect">
            <a:avLst/>
          </a:prstGeom>
        </p:spPr>
      </p:pic>
      <p:cxnSp>
        <p:nvCxnSpPr>
          <p:cNvPr id="43" name="Straight Connector 42">
            <a:extLst>
              <a:ext uri="{FF2B5EF4-FFF2-40B4-BE49-F238E27FC236}">
                <a16:creationId xmlns:a16="http://schemas.microsoft.com/office/drawing/2014/main" id="{933A52A8-0820-4754-AEB8-96E9BBF0F4F9}"/>
              </a:ext>
            </a:extLst>
          </p:cNvPr>
          <p:cNvCxnSpPr/>
          <p:nvPr/>
        </p:nvCxnSpPr>
        <p:spPr>
          <a:xfrm flipV="1">
            <a:off x="2850981" y="2054701"/>
            <a:ext cx="0" cy="37047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37AA02-CB1C-4475-98E9-8D76FC079588}"/>
              </a:ext>
            </a:extLst>
          </p:cNvPr>
          <p:cNvCxnSpPr/>
          <p:nvPr/>
        </p:nvCxnSpPr>
        <p:spPr>
          <a:xfrm>
            <a:off x="2864415" y="5718513"/>
            <a:ext cx="2361180" cy="161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E02F077-CA1A-4297-9730-434B6E9FE4A4}"/>
              </a:ext>
            </a:extLst>
          </p:cNvPr>
          <p:cNvSpPr txBox="1"/>
          <p:nvPr/>
        </p:nvSpPr>
        <p:spPr>
          <a:xfrm>
            <a:off x="2241097" y="1577255"/>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A</a:t>
            </a:r>
          </a:p>
        </p:txBody>
      </p:sp>
      <p:sp>
        <p:nvSpPr>
          <p:cNvPr id="46" name="TextBox 45">
            <a:extLst>
              <a:ext uri="{FF2B5EF4-FFF2-40B4-BE49-F238E27FC236}">
                <a16:creationId xmlns:a16="http://schemas.microsoft.com/office/drawing/2014/main" id="{D1BA97EF-72DB-4E25-96F1-A3AEEE01A7A7}"/>
              </a:ext>
            </a:extLst>
          </p:cNvPr>
          <p:cNvSpPr txBox="1"/>
          <p:nvPr/>
        </p:nvSpPr>
        <p:spPr>
          <a:xfrm>
            <a:off x="4677252" y="5617193"/>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B</a:t>
            </a:r>
          </a:p>
        </p:txBody>
      </p:sp>
      <p:sp>
        <p:nvSpPr>
          <p:cNvPr id="47" name="TextBox 46">
            <a:extLst>
              <a:ext uri="{FF2B5EF4-FFF2-40B4-BE49-F238E27FC236}">
                <a16:creationId xmlns:a16="http://schemas.microsoft.com/office/drawing/2014/main" id="{EAD35821-2251-490E-BCB0-710616E87877}"/>
              </a:ext>
            </a:extLst>
          </p:cNvPr>
          <p:cNvSpPr txBox="1"/>
          <p:nvPr/>
        </p:nvSpPr>
        <p:spPr>
          <a:xfrm>
            <a:off x="2134009" y="4539654"/>
            <a:ext cx="900752" cy="1446550"/>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   O </a:t>
            </a:r>
            <a:r>
              <a:rPr lang="en-US" sz="4400" b="1">
                <a:solidFill>
                  <a:srgbClr val="FF0000"/>
                </a:solidFill>
                <a:latin typeface="Times New Roman" panose="02020603050405020304" pitchFamily="18" charset="0"/>
                <a:cs typeface="Times New Roman" panose="02020603050405020304" pitchFamily="18" charset="0"/>
              </a:rPr>
              <a:t>.</a:t>
            </a:r>
          </a:p>
        </p:txBody>
      </p:sp>
      <p:grpSp>
        <p:nvGrpSpPr>
          <p:cNvPr id="48" name="Group 47">
            <a:extLst>
              <a:ext uri="{FF2B5EF4-FFF2-40B4-BE49-F238E27FC236}">
                <a16:creationId xmlns:a16="http://schemas.microsoft.com/office/drawing/2014/main" id="{1D4A5D46-A0B3-4D58-8A7A-B316C8357158}"/>
              </a:ext>
            </a:extLst>
          </p:cNvPr>
          <p:cNvGrpSpPr/>
          <p:nvPr/>
        </p:nvGrpSpPr>
        <p:grpSpPr>
          <a:xfrm rot="16200000" flipV="1">
            <a:off x="2288520" y="2633965"/>
            <a:ext cx="3669707" cy="2429300"/>
            <a:chOff x="4285398" y="1362097"/>
            <a:chExt cx="4967785" cy="2593075"/>
          </a:xfrm>
        </p:grpSpPr>
        <p:sp>
          <p:nvSpPr>
            <p:cNvPr id="49" name="Right Triangle 48">
              <a:extLst>
                <a:ext uri="{FF2B5EF4-FFF2-40B4-BE49-F238E27FC236}">
                  <a16:creationId xmlns:a16="http://schemas.microsoft.com/office/drawing/2014/main" id="{72684DAA-C72B-4545-B1F8-7B4BB6C6D2C2}"/>
                </a:ext>
              </a:extLst>
            </p:cNvPr>
            <p:cNvSpPr/>
            <p:nvPr/>
          </p:nvSpPr>
          <p:spPr>
            <a:xfrm>
              <a:off x="4285398" y="1362097"/>
              <a:ext cx="4967785" cy="2593075"/>
            </a:xfrm>
            <a:prstGeom prst="rtTriangle">
              <a:avLst/>
            </a:prstGeom>
            <a:solidFill>
              <a:schemeClr val="accent1"/>
            </a:solidFill>
            <a:ln>
              <a:solidFill>
                <a:schemeClr val="accent1">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E80EC047-C2A8-41BA-B87B-B917975D940C}"/>
                </a:ext>
              </a:extLst>
            </p:cNvPr>
            <p:cNvSpPr/>
            <p:nvPr/>
          </p:nvSpPr>
          <p:spPr>
            <a:xfrm>
              <a:off x="4766766" y="2183945"/>
              <a:ext cx="2891049" cy="1389797"/>
            </a:xfrm>
            <a:prstGeom prst="rtTriangle">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57">
            <a:extLst>
              <a:ext uri="{FF2B5EF4-FFF2-40B4-BE49-F238E27FC236}">
                <a16:creationId xmlns:a16="http://schemas.microsoft.com/office/drawing/2014/main" id="{8AEF2020-B24F-48BA-A6EB-E1658EFFB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549" y="4774883"/>
            <a:ext cx="970907" cy="970906"/>
          </a:xfrm>
          <a:prstGeom prst="rect">
            <a:avLst/>
          </a:prstGeom>
        </p:spPr>
      </p:pic>
      <p:pic>
        <p:nvPicPr>
          <p:cNvPr id="59" name="Picture 58">
            <a:extLst>
              <a:ext uri="{FF2B5EF4-FFF2-40B4-BE49-F238E27FC236}">
                <a16:creationId xmlns:a16="http://schemas.microsoft.com/office/drawing/2014/main" id="{EC0CB1ED-53E0-4389-8A93-BA387A546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037" y="4774883"/>
            <a:ext cx="970907" cy="970906"/>
          </a:xfrm>
          <a:prstGeom prst="rect">
            <a:avLst/>
          </a:prstGeom>
        </p:spPr>
      </p:pic>
      <p:cxnSp>
        <p:nvCxnSpPr>
          <p:cNvPr id="60" name="Straight Connector 59">
            <a:extLst>
              <a:ext uri="{FF2B5EF4-FFF2-40B4-BE49-F238E27FC236}">
                <a16:creationId xmlns:a16="http://schemas.microsoft.com/office/drawing/2014/main" id="{1D5BBB49-05B8-406B-99A1-932D4806B2EA}"/>
              </a:ext>
            </a:extLst>
          </p:cNvPr>
          <p:cNvCxnSpPr/>
          <p:nvPr/>
        </p:nvCxnSpPr>
        <p:spPr>
          <a:xfrm>
            <a:off x="2810037" y="5225494"/>
            <a:ext cx="52128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EB329E-5FD0-45B5-B009-0C3CDA26059A}"/>
              </a:ext>
            </a:extLst>
          </p:cNvPr>
          <p:cNvCxnSpPr/>
          <p:nvPr/>
        </p:nvCxnSpPr>
        <p:spPr>
          <a:xfrm>
            <a:off x="3317672" y="5225514"/>
            <a:ext cx="0" cy="478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D5F6795-166F-6884-A4CE-A19F65ED4AC1}"/>
              </a:ext>
            </a:extLst>
          </p:cNvPr>
          <p:cNvPicPr>
            <a:picLocks noChangeAspect="1"/>
          </p:cNvPicPr>
          <p:nvPr/>
        </p:nvPicPr>
        <p:blipFill>
          <a:blip r:embed="rId5"/>
          <a:stretch>
            <a:fillRect/>
          </a:stretch>
        </p:blipFill>
        <p:spPr>
          <a:xfrm>
            <a:off x="556175" y="346936"/>
            <a:ext cx="712311" cy="714969"/>
          </a:xfrm>
          <a:prstGeom prst="ellipse">
            <a:avLst/>
          </a:prstGeom>
        </p:spPr>
      </p:pic>
    </p:spTree>
    <p:extLst>
      <p:ext uri="{BB962C8B-B14F-4D97-AF65-F5344CB8AC3E}">
        <p14:creationId xmlns:p14="http://schemas.microsoft.com/office/powerpoint/2010/main" val="7983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500"/>
                            </p:stCondLst>
                            <p:childTnLst>
                              <p:par>
                                <p:cTn id="33" presetID="56" presetClass="path" presetSubtype="0" accel="50000" decel="50000" fill="hold" nodeType="afterEffect">
                                  <p:stCondLst>
                                    <p:cond delay="0"/>
                                  </p:stCondLst>
                                  <p:childTnLst>
                                    <p:animMotion origin="layout" path="M 0.00352 1.85185E-6 L 0.00547 -0.51088 " pathEditMode="relative" rAng="0" ptsTypes="AA">
                                      <p:cBhvr>
                                        <p:cTn id="34" dur="2000" fill="hold"/>
                                        <p:tgtEl>
                                          <p:spTgt spid="59"/>
                                        </p:tgtEl>
                                        <p:attrNameLst>
                                          <p:attrName>ppt_x</p:attrName>
                                          <p:attrName>ppt_y</p:attrName>
                                        </p:attrNameLst>
                                      </p:cBhvr>
                                      <p:rCtr x="91" y="-25556"/>
                                    </p:animMotion>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2000"/>
                                        <p:tgtEl>
                                          <p:spTgt spid="43"/>
                                        </p:tgtEl>
                                      </p:cBhvr>
                                    </p:animEffect>
                                  </p:childTnLst>
                                </p:cTn>
                              </p:par>
                            </p:childTnLst>
                          </p:cTn>
                        </p:par>
                        <p:par>
                          <p:cTn id="38" fill="hold">
                            <p:stCondLst>
                              <p:cond delay="2500"/>
                            </p:stCondLst>
                            <p:childTnLst>
                              <p:par>
                                <p:cTn id="39" presetID="10" presetClass="exit" presetSubtype="0" fill="hold" nodeType="after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3000"/>
                            </p:stCondLst>
                            <p:childTnLst>
                              <p:par>
                                <p:cTn id="46" presetID="56" presetClass="path" presetSubtype="0" accel="50000" decel="50000" fill="hold" nodeType="afterEffect">
                                  <p:stCondLst>
                                    <p:cond delay="0"/>
                                  </p:stCondLst>
                                  <p:childTnLst>
                                    <p:animMotion origin="layout" path="M 0.00351 1.85185E-6 L 0.19713 0.00231 " pathEditMode="relative" rAng="0" ptsTypes="AA">
                                      <p:cBhvr>
                                        <p:cTn id="47" dur="2000" fill="hold"/>
                                        <p:tgtEl>
                                          <p:spTgt spid="58"/>
                                        </p:tgtEl>
                                        <p:attrNameLst>
                                          <p:attrName>ppt_x</p:attrName>
                                          <p:attrName>ppt_y</p:attrName>
                                        </p:attrNameLst>
                                      </p:cBhvr>
                                      <p:rCtr x="9674" y="116"/>
                                    </p:animMotion>
                                  </p:childTnLst>
                                </p:cTn>
                              </p:par>
                              <p:par>
                                <p:cTn id="48" presetID="2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2000"/>
                                        <p:tgtEl>
                                          <p:spTgt spid="44"/>
                                        </p:tgtEl>
                                      </p:cBhvr>
                                    </p:animEffect>
                                  </p:childTnLst>
                                </p:cTn>
                              </p:par>
                            </p:childTnLst>
                          </p:cTn>
                        </p:par>
                        <p:par>
                          <p:cTn id="51" fill="hold">
                            <p:stCondLst>
                              <p:cond delay="5000"/>
                            </p:stCondLst>
                            <p:childTnLst>
                              <p:par>
                                <p:cTn id="52" presetID="10" presetClass="exit" presetSubtype="0" fill="hold" nodeType="afterEffect">
                                  <p:stCondLst>
                                    <p:cond delay="0"/>
                                  </p:stCondLst>
                                  <p:childTnLst>
                                    <p:animEffect transition="out" filter="fade">
                                      <p:cBhvr>
                                        <p:cTn id="53" dur="500"/>
                                        <p:tgtEl>
                                          <p:spTgt spid="58"/>
                                        </p:tgtEl>
                                      </p:cBhvr>
                                    </p:animEffect>
                                    <p:set>
                                      <p:cBhvr>
                                        <p:cTn id="54" dur="1" fill="hold">
                                          <p:stCondLst>
                                            <p:cond delay="499"/>
                                          </p:stCondLst>
                                        </p:cTn>
                                        <p:tgtEl>
                                          <p:spTgt spid="58"/>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1500"/>
                                        <p:tgtEl>
                                          <p:spTgt spid="48"/>
                                        </p:tgtEl>
                                        <p:attrNameLst>
                                          <p:attrName>ppt_x</p:attrName>
                                        </p:attrNameLst>
                                      </p:cBhvr>
                                      <p:tavLst>
                                        <p:tav tm="0">
                                          <p:val>
                                            <p:strVal val="ppt_x"/>
                                          </p:val>
                                        </p:tav>
                                        <p:tav tm="100000">
                                          <p:val>
                                            <p:strVal val="ppt_x"/>
                                          </p:val>
                                        </p:tav>
                                      </p:tavLst>
                                    </p:anim>
                                    <p:anim calcmode="lin" valueType="num">
                                      <p:cBhvr additive="base">
                                        <p:cTn id="57" dur="1500"/>
                                        <p:tgtEl>
                                          <p:spTgt spid="48"/>
                                        </p:tgtEl>
                                        <p:attrNameLst>
                                          <p:attrName>ppt_y</p:attrName>
                                        </p:attrNameLst>
                                      </p:cBhvr>
                                      <p:tavLst>
                                        <p:tav tm="0">
                                          <p:val>
                                            <p:strVal val="ppt_y"/>
                                          </p:val>
                                        </p:tav>
                                        <p:tav tm="100000">
                                          <p:val>
                                            <p:strVal val="1+ppt_h/2"/>
                                          </p:val>
                                        </p:tav>
                                      </p:tavLst>
                                    </p:anim>
                                    <p:set>
                                      <p:cBhvr>
                                        <p:cTn id="58" dur="1" fill="hold">
                                          <p:stCondLst>
                                            <p:cond delay="1499"/>
                                          </p:stCondLst>
                                        </p:cTn>
                                        <p:tgtEl>
                                          <p:spTgt spid="48"/>
                                        </p:tgtEl>
                                        <p:attrNameLst>
                                          <p:attrName>style.visibility</p:attrName>
                                        </p:attrNameLst>
                                      </p:cBhvr>
                                      <p:to>
                                        <p:strVal val="hidden"/>
                                      </p:to>
                                    </p:se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par>
                          <p:cTn id="63" fill="hold">
                            <p:stCondLst>
                              <p:cond delay="7000"/>
                            </p:stCondLst>
                            <p:childTnLst>
                              <p:par>
                                <p:cTn id="64" presetID="22" presetClass="entr" presetSubtype="1"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up)">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062716" y="2571750"/>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863354" y="3695093"/>
            <a:ext cx="4584236" cy="2111236"/>
          </a:xfrm>
          <a:prstGeom prst="roundRect">
            <a:avLst/>
          </a:prstGeom>
          <a:solidFill>
            <a:srgbClr val="6D1C18"/>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CỦNG CỐ</a:t>
            </a:r>
          </a:p>
        </p:txBody>
      </p:sp>
    </p:spTree>
    <p:extLst>
      <p:ext uri="{BB962C8B-B14F-4D97-AF65-F5344CB8AC3E}">
        <p14:creationId xmlns:p14="http://schemas.microsoft.com/office/powerpoint/2010/main" val="116052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id="{17803AC9-830A-4432-A81B-2BC2CB58B854}"/>
              </a:ext>
            </a:extLst>
          </p:cNvPr>
          <p:cNvSpPr txBox="1"/>
          <p:nvPr/>
        </p:nvSpPr>
        <p:spPr>
          <a:xfrm>
            <a:off x="6441897" y="382012"/>
            <a:ext cx="5892261" cy="3046988"/>
          </a:xfrm>
          <a:prstGeom prst="rect">
            <a:avLst/>
          </a:prstGeom>
          <a:noFill/>
        </p:spPr>
        <p:txBody>
          <a:bodyPr wrap="square" rtlCol="0">
            <a:spAutoFit/>
          </a:bodyPr>
          <a:lstStyle/>
          <a:p>
            <a:pPr lvl="0" defTabSz="1219170">
              <a:buClr>
                <a:srgbClr val="000000"/>
              </a:buClr>
            </a:pPr>
            <a:r>
              <a:rPr lang="vi-VN" sz="4800" b="1" i="1"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nl-NL" sz="4800" b="1" i="1" dirty="0">
                <a:solidFill>
                  <a:schemeClr val="accent4">
                    <a:lumMod val="20000"/>
                    <a:lumOff val="80000"/>
                  </a:schemeClr>
                </a:solidFill>
                <a:latin typeface="Times New Roman" panose="02020603050405020304" pitchFamily="18" charset="0"/>
                <a:cs typeface="Times New Roman" panose="02020603050405020304" pitchFamily="18" charset="0"/>
              </a:rPr>
              <a:t>Trong thực tế còn có hình ảnh nào của góc vuông, góc không vuông?</a:t>
            </a:r>
            <a:endParaRPr kumimoji="0" lang="en-US" sz="4800" b="1" i="0" u="none" strike="noStrike" kern="0" cap="none" spc="800" normalizeH="0" baseline="0" noProof="0" dirty="0">
              <a:ln>
                <a:noFill/>
              </a:ln>
              <a:solidFill>
                <a:schemeClr val="accent4">
                  <a:lumMod val="20000"/>
                  <a:lumOff val="80000"/>
                </a:schemeClr>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266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141</Words>
  <Application>Microsoft Office PowerPoint</Application>
  <PresentationFormat>Widescreen</PresentationFormat>
  <Paragraphs>18</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Pattaya</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Windows 11</cp:lastModifiedBy>
  <cp:revision>4</cp:revision>
  <dcterms:created xsi:type="dcterms:W3CDTF">2022-12-09T19:16:05Z</dcterms:created>
  <dcterms:modified xsi:type="dcterms:W3CDTF">2023-12-12T02:04:26Z</dcterms:modified>
</cp:coreProperties>
</file>