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4" r:id="rId4"/>
    <p:sldMasterId id="2147483731" r:id="rId5"/>
  </p:sldMasterIdLst>
  <p:notesMasterIdLst>
    <p:notesMasterId r:id="rId26"/>
  </p:notesMasterIdLst>
  <p:sldIdLst>
    <p:sldId id="284" r:id="rId6"/>
    <p:sldId id="257" r:id="rId7"/>
    <p:sldId id="566" r:id="rId8"/>
    <p:sldId id="557" r:id="rId9"/>
    <p:sldId id="318" r:id="rId10"/>
    <p:sldId id="560" r:id="rId11"/>
    <p:sldId id="567" r:id="rId12"/>
    <p:sldId id="568" r:id="rId13"/>
    <p:sldId id="561" r:id="rId14"/>
    <p:sldId id="563" r:id="rId15"/>
    <p:sldId id="562" r:id="rId16"/>
    <p:sldId id="569" r:id="rId17"/>
    <p:sldId id="570" r:id="rId18"/>
    <p:sldId id="281" r:id="rId19"/>
    <p:sldId id="571" r:id="rId20"/>
    <p:sldId id="366" r:id="rId21"/>
    <p:sldId id="367" r:id="rId22"/>
    <p:sldId id="286" r:id="rId23"/>
    <p:sldId id="305"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7F415-9F5D-4738-ABDD-EAAAB6149809}"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0265B-4773-4452-A02E-26656D1414A6}" type="slidenum">
              <a:rPr lang="en-US" smtClean="0"/>
              <a:t>‹#›</a:t>
            </a:fld>
            <a:endParaRPr lang="en-US"/>
          </a:p>
        </p:txBody>
      </p:sp>
    </p:spTree>
    <p:extLst>
      <p:ext uri="{BB962C8B-B14F-4D97-AF65-F5344CB8AC3E}">
        <p14:creationId xmlns:p14="http://schemas.microsoft.com/office/powerpoint/2010/main" val="1022785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71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063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643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5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748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71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07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634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870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270916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1231267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415399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8681543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97207348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19147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825501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8295329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306781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69310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50"/>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4" y="638403"/>
            <a:ext cx="10358055" cy="558119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3397813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947188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154973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247735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12964399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31222971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153002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0897060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09955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4314602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9378843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1"/>
            <a:ext cx="12192000" cy="2343151"/>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50"/>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7"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60"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7141903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313699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8337555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3558066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5460589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55353404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418508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9440191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69448233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2023/12/12</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826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788262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9"/>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9" y="197419"/>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225525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25367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12/12/2023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57964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17071775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12/12/2023</a:t>
            </a:fld>
            <a:endParaRPr lang="en-US" dirty="0"/>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21943763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8505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71956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6016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1904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480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224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27039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767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857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28417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6444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552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1"/>
            <a:ext cx="12226925" cy="6865620"/>
          </a:xfrm>
          <a:prstGeom prst="rect">
            <a:avLst/>
          </a:prstGeom>
        </p:spPr>
      </p:pic>
      <p:sp>
        <p:nvSpPr>
          <p:cNvPr id="8" name="矩形 7"/>
          <p:cNvSpPr/>
          <p:nvPr userDrawn="1"/>
        </p:nvSpPr>
        <p:spPr>
          <a:xfrm>
            <a:off x="394335" y="391887"/>
            <a:ext cx="11438891"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397115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694692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105914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2023/12/12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024828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1E76DFB-8E81-44EC-8EA9-E18A45E0A7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57349" y="295274"/>
            <a:ext cx="1362074" cy="1362074"/>
          </a:xfrm>
          <a:prstGeom prst="rect">
            <a:avLst/>
          </a:prstGeom>
        </p:spPr>
      </p:pic>
    </p:spTree>
    <p:extLst>
      <p:ext uri="{BB962C8B-B14F-4D97-AF65-F5344CB8AC3E}">
        <p14:creationId xmlns:p14="http://schemas.microsoft.com/office/powerpoint/2010/main" val="2580812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951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1234473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6179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959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2.emf"/><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0.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0.png"/><Relationship Id="rId18" Type="http://schemas.openxmlformats.org/officeDocument/2006/relationships/image" Target="../media/image76.png"/><Relationship Id="rId3" Type="http://schemas.openxmlformats.org/officeDocument/2006/relationships/image" Target="../media/image63.png"/><Relationship Id="rId21" Type="http://schemas.openxmlformats.org/officeDocument/2006/relationships/image" Target="../media/image79.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2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21.png"/><Relationship Id="rId10" Type="http://schemas.openxmlformats.org/officeDocument/2006/relationships/image" Target="../media/image70.png"/><Relationship Id="rId19"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3.png"/><Relationship Id="rId22"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等线" panose="020F0502020204030204"/>
            </a:endParaRPr>
          </a:p>
        </p:txBody>
      </p:sp>
      <p:pic>
        <p:nvPicPr>
          <p:cNvPr id="14" name="Picture 13">
            <a:extLst>
              <a:ext uri="{FF2B5EF4-FFF2-40B4-BE49-F238E27FC236}">
                <a16:creationId xmlns:a16="http://schemas.microsoft.com/office/drawing/2014/main" id="{7157F849-0C9B-419D-9BDB-C6320F32126E}"/>
              </a:ext>
            </a:extLst>
          </p:cNvPr>
          <p:cNvPicPr>
            <a:picLocks noChangeAspect="1"/>
          </p:cNvPicPr>
          <p:nvPr/>
        </p:nvPicPr>
        <p:blipFill>
          <a:blip r:embed="rId10"/>
          <a:stretch>
            <a:fillRect/>
          </a:stretch>
        </p:blipFill>
        <p:spPr>
          <a:xfrm>
            <a:off x="2530003" y="2511061"/>
            <a:ext cx="7197563" cy="2050639"/>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grpSp>
        <p:nvGrpSpPr>
          <p:cNvPr id="6" name="Group 5">
            <a:extLst>
              <a:ext uri="{FF2B5EF4-FFF2-40B4-BE49-F238E27FC236}">
                <a16:creationId xmlns:a16="http://schemas.microsoft.com/office/drawing/2014/main" id="{A5A62278-BEE6-44CC-8096-7B8AFC403BA2}"/>
              </a:ext>
            </a:extLst>
          </p:cNvPr>
          <p:cNvGrpSpPr/>
          <p:nvPr/>
        </p:nvGrpSpPr>
        <p:grpSpPr>
          <a:xfrm>
            <a:off x="3503334" y="436063"/>
            <a:ext cx="5166293" cy="5687489"/>
            <a:chOff x="179109" y="540838"/>
            <a:chExt cx="5166293" cy="5687489"/>
          </a:xfrm>
        </p:grpSpPr>
        <p:sp>
          <p:nvSpPr>
            <p:cNvPr id="7" name="Speech Bubble: Oval 6">
              <a:extLst>
                <a:ext uri="{FF2B5EF4-FFF2-40B4-BE49-F238E27FC236}">
                  <a16:creationId xmlns:a16="http://schemas.microsoft.com/office/drawing/2014/main" id="{981367C2-1F92-4BE0-8AEC-A08D84558D34}"/>
                </a:ext>
              </a:extLst>
            </p:cNvPr>
            <p:cNvSpPr/>
            <p:nvPr/>
          </p:nvSpPr>
          <p:spPr>
            <a:xfrm>
              <a:off x="179109" y="540838"/>
              <a:ext cx="5166293" cy="2168164"/>
            </a:xfrm>
            <a:prstGeom prst="wedgeEllipseCallout">
              <a:avLst>
                <a:gd name="adj1" fmla="val -16456"/>
                <a:gd name="adj2" fmla="val 68395"/>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UTM Cookies" panose="02040603050506020204" pitchFamily="18" charset="0"/>
                </a:rPr>
                <a:t>Cùng</a:t>
              </a:r>
              <a:r>
                <a:rPr lang="en-US" sz="3200" b="1" dirty="0">
                  <a:solidFill>
                    <a:srgbClr val="FF0000"/>
                  </a:solidFill>
                  <a:latin typeface="UTM Cookies" panose="02040603050506020204" pitchFamily="18" charset="0"/>
                </a:rPr>
                <a:t> chia </a:t>
              </a:r>
              <a:r>
                <a:rPr lang="en-US" sz="3200" b="1" dirty="0" err="1">
                  <a:solidFill>
                    <a:srgbClr val="FF0000"/>
                  </a:solidFill>
                  <a:latin typeface="UTM Cookies" panose="02040603050506020204" pitchFamily="18" charset="0"/>
                </a:rPr>
                <a:t>sẻ</a:t>
              </a:r>
              <a:r>
                <a:rPr lang="en-US" sz="3200" b="1" dirty="0">
                  <a:solidFill>
                    <a:srgbClr val="FF0000"/>
                  </a:solidFill>
                  <a:latin typeface="UTM Cookies" panose="02040603050506020204" pitchFamily="18" charset="0"/>
                </a:rPr>
                <a:t>: </a:t>
              </a:r>
            </a:p>
            <a:p>
              <a:pPr algn="ctr"/>
              <a:r>
                <a:rPr lang="en-US" sz="3200" dirty="0" err="1">
                  <a:solidFill>
                    <a:srgbClr val="FF0000"/>
                  </a:solidFill>
                  <a:latin typeface="Calibri" panose="020F0502020204030204" pitchFamily="34" charset="0"/>
                  <a:cs typeface="Calibri" panose="020F0502020204030204" pitchFamily="34" charset="0"/>
                </a:rPr>
                <a:t>Các</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nhóm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lắng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nghe</a:t>
              </a:r>
              <a:r>
                <a:rPr lang="en-US" sz="3200" dirty="0">
                  <a:solidFill>
                    <a:srgbClr val="FF0000"/>
                  </a:solidFill>
                  <a:latin typeface="Calibri" panose="020F0502020204030204" pitchFamily="34" charset="0"/>
                  <a:cs typeface="Calibri" panose="020F0502020204030204" pitchFamily="34" charset="0"/>
                </a:rPr>
                <a:t> – </a:t>
              </a:r>
              <a:r>
                <a:rPr lang="en-US" sz="3200" dirty="0" err="1">
                  <a:solidFill>
                    <a:srgbClr val="FF0000"/>
                  </a:solidFill>
                  <a:latin typeface="Calibri" panose="020F0502020204030204" pitchFamily="34" charset="0"/>
                  <a:cs typeface="Calibri" panose="020F0502020204030204" pitchFamily="34" charset="0"/>
                </a:rPr>
                <a:t>góp</a:t>
              </a:r>
              <a:r>
                <a:rPr lang="en-US" sz="3200" dirty="0">
                  <a:solidFill>
                    <a:srgbClr val="FF0000"/>
                  </a:solidFill>
                  <a:latin typeface="Calibri" panose="020F0502020204030204" pitchFamily="34" charset="0"/>
                  <a:cs typeface="Calibri" panose="020F0502020204030204" pitchFamily="34" charset="0"/>
                </a:rPr>
                <a:t> ý – </a:t>
              </a:r>
              <a:r>
                <a:rPr lang="en-US" sz="3200" dirty="0" err="1">
                  <a:solidFill>
                    <a:srgbClr val="FF0000"/>
                  </a:solidFill>
                  <a:latin typeface="Calibri" panose="020F0502020204030204" pitchFamily="34" charset="0"/>
                  <a:cs typeface="Calibri" panose="020F0502020204030204" pitchFamily="34" charset="0"/>
                </a:rPr>
                <a:t>bổ</a:t>
              </a:r>
              <a:r>
                <a:rPr lang="en-US" sz="3200" dirty="0">
                  <a:solidFill>
                    <a:srgbClr val="FF0000"/>
                  </a:solidFill>
                  <a:latin typeface="Calibri" panose="020F0502020204030204" pitchFamily="34" charset="0"/>
                  <a:cs typeface="Calibri" panose="020F0502020204030204" pitchFamily="34" charset="0"/>
                </a:rPr>
                <a:t> sung</a:t>
              </a:r>
            </a:p>
          </p:txBody>
        </p:sp>
        <p:pic>
          <p:nvPicPr>
            <p:cNvPr id="8" name="Picture 7">
              <a:extLst>
                <a:ext uri="{FF2B5EF4-FFF2-40B4-BE49-F238E27FC236}">
                  <a16:creationId xmlns:a16="http://schemas.microsoft.com/office/drawing/2014/main" id="{91BD0E27-5241-4028-A6C3-44124D6406B4}"/>
                </a:ext>
              </a:extLst>
            </p:cNvPr>
            <p:cNvPicPr>
              <a:picLocks noChangeAspect="1"/>
            </p:cNvPicPr>
            <p:nvPr/>
          </p:nvPicPr>
          <p:blipFill>
            <a:blip r:embed="rId4"/>
            <a:stretch>
              <a:fillRect/>
            </a:stretch>
          </p:blipFill>
          <p:spPr>
            <a:xfrm>
              <a:off x="2255940" y="3307304"/>
              <a:ext cx="2234055" cy="2921023"/>
            </a:xfrm>
            <a:prstGeom prst="rect">
              <a:avLst/>
            </a:prstGeom>
          </p:spPr>
        </p:pic>
        <p:pic>
          <p:nvPicPr>
            <p:cNvPr id="11" name="Picture 10">
              <a:extLst>
                <a:ext uri="{FF2B5EF4-FFF2-40B4-BE49-F238E27FC236}">
                  <a16:creationId xmlns:a16="http://schemas.microsoft.com/office/drawing/2014/main" id="{F3D6A834-098B-409B-8F01-6398673CCAA4}"/>
                </a:ext>
              </a:extLst>
            </p:cNvPr>
            <p:cNvPicPr>
              <a:picLocks noChangeAspect="1"/>
            </p:cNvPicPr>
            <p:nvPr/>
          </p:nvPicPr>
          <p:blipFill>
            <a:blip r:embed="rId5"/>
            <a:stretch>
              <a:fillRect/>
            </a:stretch>
          </p:blipFill>
          <p:spPr>
            <a:xfrm>
              <a:off x="280047" y="3307303"/>
              <a:ext cx="1975893" cy="2921023"/>
            </a:xfrm>
            <a:prstGeom prst="rect">
              <a:avLst/>
            </a:prstGeom>
          </p:spPr>
        </p:pic>
      </p:grpSp>
    </p:spTree>
    <p:extLst>
      <p:ext uri="{BB962C8B-B14F-4D97-AF65-F5344CB8AC3E}">
        <p14:creationId xmlns:p14="http://schemas.microsoft.com/office/powerpoint/2010/main" val="70678596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sp>
        <p:nvSpPr>
          <p:cNvPr id="7" name="文本占位符 2">
            <a:extLst>
              <a:ext uri="{FF2B5EF4-FFF2-40B4-BE49-F238E27FC236}">
                <a16:creationId xmlns:a16="http://schemas.microsoft.com/office/drawing/2014/main" id="{E77C1BB1-BB19-414E-8C31-D20FBFEC6900}"/>
              </a:ext>
            </a:extLst>
          </p:cNvPr>
          <p:cNvSpPr txBox="1">
            <a:spLocks/>
          </p:cNvSpPr>
          <p:nvPr/>
        </p:nvSpPr>
        <p:spPr>
          <a:xfrm>
            <a:off x="581025" y="202808"/>
            <a:ext cx="11287125" cy="9140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err="1">
                <a:solidFill>
                  <a:srgbClr val="FF0000"/>
                </a:solidFill>
                <a:latin typeface="Cambria" panose="02040503050406030204" pitchFamily="18" charset="0"/>
                <a:ea typeface="Cambria" panose="02040503050406030204" pitchFamily="18" charset="0"/>
              </a:rPr>
              <a:t>Những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việc</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hiện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sự</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tôn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trọng</a:t>
            </a:r>
            <a:r>
              <a:rPr lang="en-US" altLang="zh-CN" sz="3200" b="1" dirty="0">
                <a:solidFill>
                  <a:srgbClr val="FF0000"/>
                </a:solidFill>
                <a:latin typeface="Cambria" panose="02040503050406030204" pitchFamily="18" charset="0"/>
                <a:ea typeface="Cambria" panose="02040503050406030204" pitchFamily="18" charset="0"/>
              </a:rPr>
              <a:t> di </a:t>
            </a:r>
            <a:r>
              <a:rPr lang="en-US" altLang="zh-CN" sz="3200" b="1" dirty="0" err="1">
                <a:solidFill>
                  <a:srgbClr val="FF0000"/>
                </a:solidFill>
                <a:latin typeface="Cambria" panose="02040503050406030204" pitchFamily="18" charset="0"/>
                <a:ea typeface="Cambria" panose="02040503050406030204" pitchFamily="18" charset="0"/>
              </a:rPr>
              <a:t>tích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lịch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sử</a:t>
            </a:r>
            <a:r>
              <a:rPr lang="en-US" altLang="zh-CN" sz="3200" b="1" dirty="0">
                <a:solidFill>
                  <a:srgbClr val="FF0000"/>
                </a:solidFill>
                <a:latin typeface="Cambria" panose="02040503050406030204" pitchFamily="18" charset="0"/>
                <a:ea typeface="Cambria" panose="02040503050406030204" pitchFamily="18" charset="0"/>
              </a:rPr>
              <a:t> - </a:t>
            </a:r>
            <a:r>
              <a:rPr lang="en-US" altLang="zh-CN" sz="3200" b="1" dirty="0" err="1">
                <a:solidFill>
                  <a:srgbClr val="FF0000"/>
                </a:solidFill>
                <a:latin typeface="Cambria" panose="02040503050406030204" pitchFamily="18" charset="0"/>
                <a:ea typeface="Cambria" panose="02040503050406030204" pitchFamily="18" charset="0"/>
              </a:rPr>
              <a:t>văn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hóa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cảnh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nhiên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giữ</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khi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tham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endParaRPr lang="zh-CN" altLang="en-US" sz="3200" b="1" dirty="0">
              <a:solidFill>
                <a:srgbClr val="FF0000"/>
              </a:solidFill>
              <a:latin typeface="Cambria" panose="02040503050406030204" pitchFamily="18" charset="0"/>
            </a:endParaRPr>
          </a:p>
        </p:txBody>
      </p:sp>
      <p:grpSp>
        <p:nvGrpSpPr>
          <p:cNvPr id="9" name="组合 8">
            <a:extLst>
              <a:ext uri="{FF2B5EF4-FFF2-40B4-BE49-F238E27FC236}">
                <a16:creationId xmlns:a16="http://schemas.microsoft.com/office/drawing/2014/main" id="{CF6DE725-4109-4888-9AF2-4CBD67D03209}"/>
              </a:ext>
            </a:extLst>
          </p:cNvPr>
          <p:cNvGrpSpPr/>
          <p:nvPr/>
        </p:nvGrpSpPr>
        <p:grpSpPr>
          <a:xfrm>
            <a:off x="1758234" y="1274725"/>
            <a:ext cx="434146" cy="803172"/>
            <a:chOff x="2190839" y="2076381"/>
            <a:chExt cx="571500" cy="1057275"/>
          </a:xfrm>
        </p:grpSpPr>
        <p:pic>
          <p:nvPicPr>
            <p:cNvPr id="11" name="图片 7">
              <a:extLst>
                <a:ext uri="{FF2B5EF4-FFF2-40B4-BE49-F238E27FC236}">
                  <a16:creationId xmlns:a16="http://schemas.microsoft.com/office/drawing/2014/main" id="{F40C8DC2-4A6E-4454-8038-A26C5EE85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2" name="椭圆 18">
              <a:extLst>
                <a:ext uri="{FF2B5EF4-FFF2-40B4-BE49-F238E27FC236}">
                  <a16:creationId xmlns:a16="http://schemas.microsoft.com/office/drawing/2014/main" id="{9A2AF1DC-D610-4D26-89E3-63C3ED9EE79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1</a:t>
              </a:r>
              <a:endParaRPr lang="zh-CN" altLang="en-US" sz="2200" dirty="0">
                <a:solidFill>
                  <a:schemeClr val="bg1"/>
                </a:solidFill>
                <a:latin typeface="Cambria" panose="02040503050406030204" pitchFamily="18" charset="0"/>
              </a:endParaRPr>
            </a:p>
          </p:txBody>
        </p:sp>
      </p:grpSp>
      <p:sp>
        <p:nvSpPr>
          <p:cNvPr id="13" name="文本框 19">
            <a:extLst>
              <a:ext uri="{FF2B5EF4-FFF2-40B4-BE49-F238E27FC236}">
                <a16:creationId xmlns:a16="http://schemas.microsoft.com/office/drawing/2014/main" id="{00BFC5E2-83FA-425D-97A7-98DA33817373}"/>
              </a:ext>
            </a:extLst>
          </p:cNvPr>
          <p:cNvSpPr txBox="1"/>
          <p:nvPr/>
        </p:nvSpPr>
        <p:spPr>
          <a:xfrm>
            <a:off x="2328751" y="138991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Vào các khu vực trang nghiêm thì không nói chuyện, không đùa nghịch. </a:t>
            </a:r>
            <a:endParaRPr lang="zh-CN" altLang="en-US" sz="3200" b="1" dirty="0">
              <a:latin typeface="Cambria" panose="02040503050406030204" pitchFamily="18" charset="0"/>
              <a:cs typeface="Calibri" panose="020F0502020204030204" pitchFamily="34" charset="0"/>
            </a:endParaRPr>
          </a:p>
        </p:txBody>
      </p:sp>
      <p:grpSp>
        <p:nvGrpSpPr>
          <p:cNvPr id="14" name="组合 17">
            <a:extLst>
              <a:ext uri="{FF2B5EF4-FFF2-40B4-BE49-F238E27FC236}">
                <a16:creationId xmlns:a16="http://schemas.microsoft.com/office/drawing/2014/main" id="{4F475AFE-CB8D-4DAF-BE18-35BB91F057D3}"/>
              </a:ext>
            </a:extLst>
          </p:cNvPr>
          <p:cNvGrpSpPr/>
          <p:nvPr/>
        </p:nvGrpSpPr>
        <p:grpSpPr>
          <a:xfrm>
            <a:off x="1789830" y="2535892"/>
            <a:ext cx="434146" cy="803172"/>
            <a:chOff x="2190839" y="2076381"/>
            <a:chExt cx="571500" cy="1057275"/>
          </a:xfrm>
        </p:grpSpPr>
        <p:pic>
          <p:nvPicPr>
            <p:cNvPr id="15" name="图片 21">
              <a:extLst>
                <a:ext uri="{FF2B5EF4-FFF2-40B4-BE49-F238E27FC236}">
                  <a16:creationId xmlns:a16="http://schemas.microsoft.com/office/drawing/2014/main" id="{AA6A8676-EF56-4CE4-B250-35FFE226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6" name="椭圆 22">
              <a:extLst>
                <a:ext uri="{FF2B5EF4-FFF2-40B4-BE49-F238E27FC236}">
                  <a16:creationId xmlns:a16="http://schemas.microsoft.com/office/drawing/2014/main" id="{4B1E49F4-738A-479D-9EE5-69549F72A5BE}"/>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2</a:t>
              </a:r>
              <a:endParaRPr lang="zh-CN" altLang="en-US" sz="2200" dirty="0">
                <a:solidFill>
                  <a:schemeClr val="bg1"/>
                </a:solidFill>
                <a:latin typeface="Cambria" panose="02040503050406030204" pitchFamily="18" charset="0"/>
              </a:endParaRPr>
            </a:p>
          </p:txBody>
        </p:sp>
      </p:grpSp>
      <p:sp>
        <p:nvSpPr>
          <p:cNvPr id="17" name="文本框 20">
            <a:extLst>
              <a:ext uri="{FF2B5EF4-FFF2-40B4-BE49-F238E27FC236}">
                <a16:creationId xmlns:a16="http://schemas.microsoft.com/office/drawing/2014/main" id="{15FE6050-F3B1-41C8-AF0C-476C5BE7FD44}"/>
              </a:ext>
            </a:extLst>
          </p:cNvPr>
          <p:cNvSpPr txBox="1"/>
          <p:nvPr/>
        </p:nvSpPr>
        <p:spPr>
          <a:xfrm>
            <a:off x="2325730" y="260416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sờ vào hiện vật hay trèo ra hàng rào để vào khu vực cấm. </a:t>
            </a:r>
            <a:endParaRPr lang="zh-CN" altLang="en-US" sz="3200" b="1" dirty="0">
              <a:latin typeface="Cambria" panose="02040503050406030204" pitchFamily="18" charset="0"/>
              <a:cs typeface="Calibri" panose="020F0502020204030204" pitchFamily="34" charset="0"/>
            </a:endParaRPr>
          </a:p>
        </p:txBody>
      </p:sp>
      <p:grpSp>
        <p:nvGrpSpPr>
          <p:cNvPr id="19" name="组合 17">
            <a:extLst>
              <a:ext uri="{FF2B5EF4-FFF2-40B4-BE49-F238E27FC236}">
                <a16:creationId xmlns:a16="http://schemas.microsoft.com/office/drawing/2014/main" id="{7FE859F6-9218-456F-8876-B3093995D38A}"/>
              </a:ext>
            </a:extLst>
          </p:cNvPr>
          <p:cNvGrpSpPr/>
          <p:nvPr/>
        </p:nvGrpSpPr>
        <p:grpSpPr>
          <a:xfrm>
            <a:off x="1780305" y="3631267"/>
            <a:ext cx="434146" cy="803172"/>
            <a:chOff x="2190839" y="2076381"/>
            <a:chExt cx="571500" cy="1057275"/>
          </a:xfrm>
        </p:grpSpPr>
        <p:pic>
          <p:nvPicPr>
            <p:cNvPr id="20" name="图片 21">
              <a:extLst>
                <a:ext uri="{FF2B5EF4-FFF2-40B4-BE49-F238E27FC236}">
                  <a16:creationId xmlns:a16="http://schemas.microsoft.com/office/drawing/2014/main" id="{E493C366-B822-468F-BFB1-BD8211F3A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1" name="椭圆 22">
              <a:extLst>
                <a:ext uri="{FF2B5EF4-FFF2-40B4-BE49-F238E27FC236}">
                  <a16:creationId xmlns:a16="http://schemas.microsoft.com/office/drawing/2014/main" id="{CCD291A8-AF5D-4DAD-B988-482E53C84572}"/>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3</a:t>
              </a:r>
              <a:endParaRPr lang="zh-CN" altLang="en-US" sz="2200" dirty="0">
                <a:solidFill>
                  <a:schemeClr val="bg1"/>
                </a:solidFill>
                <a:latin typeface="Cambria" panose="02040503050406030204" pitchFamily="18" charset="0"/>
              </a:endParaRPr>
            </a:p>
          </p:txBody>
        </p:sp>
      </p:grpSp>
      <p:sp>
        <p:nvSpPr>
          <p:cNvPr id="22" name="文本框 20">
            <a:extLst>
              <a:ext uri="{FF2B5EF4-FFF2-40B4-BE49-F238E27FC236}">
                <a16:creationId xmlns:a16="http://schemas.microsoft.com/office/drawing/2014/main" id="{22EA1BF0-B2F7-485A-AD07-D1592904A2BB}"/>
              </a:ext>
            </a:extLst>
          </p:cNvPr>
          <p:cNvSpPr txBox="1"/>
          <p:nvPr/>
        </p:nvSpPr>
        <p:spPr>
          <a:xfrm>
            <a:off x="2305049" y="3842418"/>
            <a:ext cx="81915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Xếp thẳng hàng khi đi tham quan.</a:t>
            </a:r>
            <a:endParaRPr lang="zh-CN" altLang="en-US" sz="3200" b="1" dirty="0">
              <a:latin typeface="Cambria" panose="02040503050406030204" pitchFamily="18" charset="0"/>
              <a:cs typeface="Calibri" panose="020F0502020204030204" pitchFamily="34" charset="0"/>
            </a:endParaRPr>
          </a:p>
        </p:txBody>
      </p:sp>
      <p:grpSp>
        <p:nvGrpSpPr>
          <p:cNvPr id="23" name="组合 17">
            <a:extLst>
              <a:ext uri="{FF2B5EF4-FFF2-40B4-BE49-F238E27FC236}">
                <a16:creationId xmlns:a16="http://schemas.microsoft.com/office/drawing/2014/main" id="{9764784B-83B0-4554-913E-DDC0A619BA06}"/>
              </a:ext>
            </a:extLst>
          </p:cNvPr>
          <p:cNvGrpSpPr/>
          <p:nvPr/>
        </p:nvGrpSpPr>
        <p:grpSpPr>
          <a:xfrm>
            <a:off x="1751730" y="4507567"/>
            <a:ext cx="434146" cy="803172"/>
            <a:chOff x="2190839" y="2076381"/>
            <a:chExt cx="571500" cy="1057275"/>
          </a:xfrm>
        </p:grpSpPr>
        <p:pic>
          <p:nvPicPr>
            <p:cNvPr id="24" name="图片 21">
              <a:extLst>
                <a:ext uri="{FF2B5EF4-FFF2-40B4-BE49-F238E27FC236}">
                  <a16:creationId xmlns:a16="http://schemas.microsoft.com/office/drawing/2014/main" id="{CF1C5CF4-E945-485F-A12D-FDE452E9C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5" name="椭圆 22">
              <a:extLst>
                <a:ext uri="{FF2B5EF4-FFF2-40B4-BE49-F238E27FC236}">
                  <a16:creationId xmlns:a16="http://schemas.microsoft.com/office/drawing/2014/main" id="{4B516349-C86F-460A-9099-0285C2FB1CAF}"/>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4</a:t>
              </a:r>
              <a:endParaRPr lang="zh-CN" altLang="en-US" sz="2200" dirty="0">
                <a:solidFill>
                  <a:schemeClr val="bg1"/>
                </a:solidFill>
                <a:latin typeface="Cambria" panose="02040503050406030204" pitchFamily="18" charset="0"/>
              </a:endParaRPr>
            </a:p>
          </p:txBody>
        </p:sp>
      </p:grpSp>
      <p:sp>
        <p:nvSpPr>
          <p:cNvPr id="26" name="文本框 20">
            <a:extLst>
              <a:ext uri="{FF2B5EF4-FFF2-40B4-BE49-F238E27FC236}">
                <a16:creationId xmlns:a16="http://schemas.microsoft.com/office/drawing/2014/main" id="{6F649A78-3992-4D18-8899-81165DF38F54}"/>
              </a:ext>
            </a:extLst>
          </p:cNvPr>
          <p:cNvSpPr txBox="1"/>
          <p:nvPr/>
        </p:nvSpPr>
        <p:spPr>
          <a:xfrm>
            <a:off x="2276474" y="4718718"/>
            <a:ext cx="82296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vứt rác bừa bãi trong các khu di tích.</a:t>
            </a:r>
            <a:endParaRPr lang="zh-CN" altLang="en-US" sz="3200" b="1" dirty="0">
              <a:latin typeface="Cambria" panose="02040503050406030204" pitchFamily="18" charset="0"/>
              <a:cs typeface="Calibri" panose="020F0502020204030204" pitchFamily="34" charset="0"/>
            </a:endParaRPr>
          </a:p>
        </p:txBody>
      </p:sp>
      <p:grpSp>
        <p:nvGrpSpPr>
          <p:cNvPr id="27" name="组合 17">
            <a:extLst>
              <a:ext uri="{FF2B5EF4-FFF2-40B4-BE49-F238E27FC236}">
                <a16:creationId xmlns:a16="http://schemas.microsoft.com/office/drawing/2014/main" id="{A9793EE2-7FC3-4BBD-8319-DC68404C62E1}"/>
              </a:ext>
            </a:extLst>
          </p:cNvPr>
          <p:cNvGrpSpPr/>
          <p:nvPr/>
        </p:nvGrpSpPr>
        <p:grpSpPr>
          <a:xfrm>
            <a:off x="1685055" y="5298142"/>
            <a:ext cx="434146" cy="803172"/>
            <a:chOff x="2190839" y="2076381"/>
            <a:chExt cx="571500" cy="1057275"/>
          </a:xfrm>
        </p:grpSpPr>
        <p:pic>
          <p:nvPicPr>
            <p:cNvPr id="28" name="图片 21">
              <a:extLst>
                <a:ext uri="{FF2B5EF4-FFF2-40B4-BE49-F238E27FC236}">
                  <a16:creationId xmlns:a16="http://schemas.microsoft.com/office/drawing/2014/main" id="{F2BEE81B-B311-45EF-A7ED-1F49FA129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9" name="椭圆 22">
              <a:extLst>
                <a:ext uri="{FF2B5EF4-FFF2-40B4-BE49-F238E27FC236}">
                  <a16:creationId xmlns:a16="http://schemas.microsoft.com/office/drawing/2014/main" id="{DA7AE491-403E-45A2-9737-F7A790360263}"/>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5</a:t>
              </a:r>
              <a:endParaRPr lang="zh-CN" altLang="en-US" sz="2200" dirty="0">
                <a:solidFill>
                  <a:schemeClr val="bg1"/>
                </a:solidFill>
                <a:latin typeface="Cambria" panose="02040503050406030204" pitchFamily="18" charset="0"/>
              </a:endParaRPr>
            </a:p>
          </p:txBody>
        </p:sp>
      </p:grpSp>
      <p:sp>
        <p:nvSpPr>
          <p:cNvPr id="30" name="文本框 20">
            <a:extLst>
              <a:ext uri="{FF2B5EF4-FFF2-40B4-BE49-F238E27FC236}">
                <a16:creationId xmlns:a16="http://schemas.microsoft.com/office/drawing/2014/main" id="{5706F83E-C09E-4DA6-8B57-4F23E41E6B73}"/>
              </a:ext>
            </a:extLst>
          </p:cNvPr>
          <p:cNvSpPr txBox="1"/>
          <p:nvPr/>
        </p:nvSpPr>
        <p:spPr>
          <a:xfrm>
            <a:off x="2209799" y="5509293"/>
            <a:ext cx="825817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3200" b="1" i="1" dirty="0">
                <a:latin typeface="Cambria" panose="02040503050406030204" pitchFamily="18" charset="0"/>
                <a:ea typeface="Cambria" panose="02040503050406030204" pitchFamily="18" charset="0"/>
              </a:rPr>
              <a:t>Thu dọn rác thải, chai nhựa, lon nước trước khi ra về.</a:t>
            </a:r>
            <a:endParaRPr lang="zh-CN" altLang="en-US" sz="32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902501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7" grpId="0" animBg="1"/>
      <p:bldP spid="22" grpId="0" animBg="1"/>
      <p:bldP spid="26"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5657BB-C08A-4F32-BAA7-EFA075838A55}"/>
              </a:ext>
            </a:extLst>
          </p:cNvPr>
          <p:cNvPicPr>
            <a:picLocks noChangeAspect="1"/>
          </p:cNvPicPr>
          <p:nvPr/>
        </p:nvPicPr>
        <p:blipFill>
          <a:blip r:embed="rId10"/>
          <a:stretch>
            <a:fillRect/>
          </a:stretch>
        </p:blipFill>
        <p:spPr>
          <a:xfrm>
            <a:off x="2814514" y="2324007"/>
            <a:ext cx="7248772" cy="2133785"/>
          </a:xfrm>
          <a:prstGeom prst="rect">
            <a:avLst/>
          </a:prstGeom>
        </p:spPr>
      </p:pic>
    </p:spTree>
    <p:extLst>
      <p:ext uri="{BB962C8B-B14F-4D97-AF65-F5344CB8AC3E}">
        <p14:creationId xmlns:p14="http://schemas.microsoft.com/office/powerpoint/2010/main" val="27057606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TextBox 2">
            <a:extLst>
              <a:ext uri="{FF2B5EF4-FFF2-40B4-BE49-F238E27FC236}">
                <a16:creationId xmlns:a16="http://schemas.microsoft.com/office/drawing/2014/main" id="{E4DFC2B4-5824-44B0-A070-F8C67349C3FE}"/>
              </a:ext>
            </a:extLst>
          </p:cNvPr>
          <p:cNvSpPr txBox="1"/>
          <p:nvPr/>
        </p:nvSpPr>
        <p:spPr>
          <a:xfrm>
            <a:off x="542926" y="323850"/>
            <a:ext cx="11363324" cy="1323439"/>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Em xử lí như thế nào khi nhìn thấy tình huống dưới đây?</a:t>
            </a:r>
            <a:endParaRPr lang="en-US" sz="4000" b="1"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DB03E35-3C38-4363-B915-223453FD95BA}"/>
              </a:ext>
            </a:extLst>
          </p:cNvPr>
          <p:cNvPicPr>
            <a:picLocks noChangeAspect="1"/>
          </p:cNvPicPr>
          <p:nvPr/>
        </p:nvPicPr>
        <p:blipFill>
          <a:blip r:embed="rId4"/>
          <a:stretch>
            <a:fillRect/>
          </a:stretch>
        </p:blipFill>
        <p:spPr>
          <a:xfrm>
            <a:off x="2571750" y="1900237"/>
            <a:ext cx="6496050" cy="4238625"/>
          </a:xfrm>
          <a:prstGeom prst="rect">
            <a:avLst/>
          </a:prstGeom>
        </p:spPr>
      </p:pic>
    </p:spTree>
    <p:extLst>
      <p:ext uri="{BB962C8B-B14F-4D97-AF65-F5344CB8AC3E}">
        <p14:creationId xmlns:p14="http://schemas.microsoft.com/office/powerpoint/2010/main" val="1174676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A779AD-72DA-4E0A-9589-3E9C574F1054}"/>
              </a:ext>
            </a:extLst>
          </p:cNvPr>
          <p:cNvPicPr>
            <a:picLocks noChangeAspect="1"/>
          </p:cNvPicPr>
          <p:nvPr/>
        </p:nvPicPr>
        <p:blipFill>
          <a:blip r:embed="rId5"/>
          <a:stretch>
            <a:fillRect/>
          </a:stretch>
        </p:blipFill>
        <p:spPr>
          <a:xfrm>
            <a:off x="2126786" y="1091847"/>
            <a:ext cx="7766977" cy="2274005"/>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A4D559AC-E69B-4D02-8B64-AB2747A9E112}"/>
              </a:ext>
            </a:extLst>
          </p:cNvPr>
          <p:cNvPicPr>
            <a:picLocks noChangeAspect="1"/>
          </p:cNvPicPr>
          <p:nvPr/>
        </p:nvPicPr>
        <p:blipFill>
          <a:blip r:embed="rId4"/>
          <a:stretch>
            <a:fillRect/>
          </a:stretch>
        </p:blipFill>
        <p:spPr>
          <a:xfrm>
            <a:off x="285750" y="2414587"/>
            <a:ext cx="4620225"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26A3FE9-20C8-45EC-85D9-1B8901672A34}"/>
              </a:ext>
            </a:extLst>
          </p:cNvPr>
          <p:cNvSpPr txBox="1"/>
          <p:nvPr/>
        </p:nvSpPr>
        <p:spPr>
          <a:xfrm>
            <a:off x="5133975" y="409245"/>
            <a:ext cx="6553199" cy="5940088"/>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Khi gặp tình huống trên em sẽ khuyên hai bạn đây là khu di tích, các bạn không nên trèo qua hàng rào để vào chụp ảnh cùng hiện vật.</a:t>
            </a:r>
            <a:endParaRPr lang="en-US" sz="3800"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Việc này có thể làm hỏng hóc, xước xát lên hiện vật trong bảo tàng. Nếu muốn chụp ảnh thì có thể đứng ngoài hàng rào và chụp.</a:t>
            </a:r>
            <a:endParaRPr lang="en-US"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2525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5327806-39FF-5203-1AD1-09A2BD837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327" y="0"/>
            <a:ext cx="9071263" cy="6858000"/>
          </a:xfrm>
          <a:prstGeom prst="rect">
            <a:avLst/>
          </a:prstGeom>
        </p:spPr>
      </p:pic>
      <p:sp>
        <p:nvSpPr>
          <p:cNvPr id="7" name="TextBox 6">
            <a:extLst>
              <a:ext uri="{FF2B5EF4-FFF2-40B4-BE49-F238E27FC236}">
                <a16:creationId xmlns:a16="http://schemas.microsoft.com/office/drawing/2014/main" id="{2B789100-CDF5-B261-1208-41DD43ED41AA}"/>
              </a:ext>
            </a:extLst>
          </p:cNvPr>
          <p:cNvSpPr txBox="1"/>
          <p:nvPr/>
        </p:nvSpPr>
        <p:spPr>
          <a:xfrm>
            <a:off x="3435926" y="1498788"/>
            <a:ext cx="5622349" cy="3170099"/>
          </a:xfrm>
          <a:prstGeom prst="rect">
            <a:avLst/>
          </a:prstGeom>
          <a:noFill/>
        </p:spPr>
        <p:txBody>
          <a:bodyPr wrap="square" rtlCol="0">
            <a:spAutoFit/>
          </a:bodyPr>
          <a:lstStyle/>
          <a:p>
            <a:pPr lvl="0" algn="just"/>
            <a:r>
              <a:rPr lang="en-US" sz="4000" b="1" dirty="0" err="1">
                <a:solidFill>
                  <a:prstClr val="black"/>
                </a:solidFill>
              </a:rPr>
              <a:t>Chúng</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cùng</a:t>
            </a:r>
            <a:r>
              <a:rPr lang="en-US" sz="4000" b="1" dirty="0">
                <a:solidFill>
                  <a:prstClr val="black"/>
                </a:solidFill>
              </a:rPr>
              <a:t> </a:t>
            </a:r>
            <a:r>
              <a:rPr lang="en-US" sz="4000" b="1" dirty="0" err="1">
                <a:solidFill>
                  <a:prstClr val="black"/>
                </a:solidFill>
              </a:rPr>
              <a:t>tôn</a:t>
            </a:r>
            <a:r>
              <a:rPr lang="en-US" sz="4000" b="1" dirty="0">
                <a:solidFill>
                  <a:prstClr val="black"/>
                </a:solidFill>
              </a:rPr>
              <a:t> </a:t>
            </a:r>
            <a:r>
              <a:rPr lang="en-US" sz="4000" b="1" dirty="0" err="1">
                <a:solidFill>
                  <a:prstClr val="black"/>
                </a:solidFill>
              </a:rPr>
              <a:t>trọng</a:t>
            </a:r>
            <a:r>
              <a:rPr lang="en-US" sz="4000" b="1" dirty="0">
                <a:solidFill>
                  <a:prstClr val="black"/>
                </a:solidFill>
              </a:rPr>
              <a:t> di </a:t>
            </a:r>
            <a:r>
              <a:rPr lang="en-US" sz="4000" b="1" dirty="0" err="1">
                <a:solidFill>
                  <a:prstClr val="black"/>
                </a:solidFill>
              </a:rPr>
              <a:t>tích</a:t>
            </a:r>
            <a:r>
              <a:rPr lang="en-US" sz="4000" b="1" dirty="0">
                <a:solidFill>
                  <a:prstClr val="black"/>
                </a:solidFill>
              </a:rPr>
              <a:t> </a:t>
            </a:r>
            <a:r>
              <a:rPr lang="en-US" sz="4000" b="1" dirty="0" err="1">
                <a:solidFill>
                  <a:prstClr val="black"/>
                </a:solidFill>
              </a:rPr>
              <a:t>lịch</a:t>
            </a:r>
            <a:r>
              <a:rPr lang="en-US" sz="4000" b="1" dirty="0">
                <a:solidFill>
                  <a:prstClr val="black"/>
                </a:solidFill>
              </a:rPr>
              <a:t> </a:t>
            </a:r>
            <a:r>
              <a:rPr lang="en-US" sz="4000" b="1" dirty="0" err="1">
                <a:solidFill>
                  <a:prstClr val="black"/>
                </a:solidFill>
              </a:rPr>
              <a:t>sử</a:t>
            </a:r>
            <a:r>
              <a:rPr lang="en-US" sz="4000" b="1" dirty="0">
                <a:solidFill>
                  <a:prstClr val="black"/>
                </a:solidFill>
              </a:rPr>
              <a:t> - </a:t>
            </a:r>
            <a:r>
              <a:rPr lang="en-US" sz="4000" b="1" dirty="0" err="1">
                <a:solidFill>
                  <a:prstClr val="black"/>
                </a:solidFill>
              </a:rPr>
              <a:t>văn</a:t>
            </a:r>
            <a:r>
              <a:rPr lang="en-US" sz="4000" b="1" dirty="0">
                <a:solidFill>
                  <a:prstClr val="black"/>
                </a:solidFill>
              </a:rPr>
              <a:t> </a:t>
            </a:r>
            <a:r>
              <a:rPr lang="en-US" sz="4000" b="1" dirty="0" err="1">
                <a:solidFill>
                  <a:prstClr val="black"/>
                </a:solidFill>
              </a:rPr>
              <a:t>hóa</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và</a:t>
            </a:r>
            <a:r>
              <a:rPr lang="en-US" sz="4000" b="1" dirty="0">
                <a:solidFill>
                  <a:prstClr val="black"/>
                </a:solidFill>
              </a:rPr>
              <a:t> </a:t>
            </a:r>
            <a:r>
              <a:rPr lang="en-US" sz="4000" b="1" dirty="0" err="1">
                <a:solidFill>
                  <a:prstClr val="black"/>
                </a:solidFill>
              </a:rPr>
              <a:t>giữ</a:t>
            </a:r>
            <a:r>
              <a:rPr lang="en-US" sz="4000" b="1" dirty="0">
                <a:solidFill>
                  <a:prstClr val="black"/>
                </a:solidFill>
              </a:rPr>
              <a:t> </a:t>
            </a:r>
            <a:r>
              <a:rPr lang="en-US" sz="4000" b="1" dirty="0" err="1">
                <a:solidFill>
                  <a:prstClr val="black"/>
                </a:solidFill>
              </a:rPr>
              <a:t>vệ</a:t>
            </a:r>
            <a:r>
              <a:rPr lang="en-US" sz="4000" b="1" dirty="0">
                <a:solidFill>
                  <a:prstClr val="black"/>
                </a:solidFill>
              </a:rPr>
              <a:t> </a:t>
            </a:r>
            <a:r>
              <a:rPr lang="en-US" sz="4000" b="1" dirty="0" err="1">
                <a:solidFill>
                  <a:prstClr val="black"/>
                </a:solidFill>
              </a:rPr>
              <a:t>sinh</a:t>
            </a:r>
            <a:r>
              <a:rPr lang="en-US" sz="4000" b="1" dirty="0">
                <a:solidFill>
                  <a:prstClr val="black"/>
                </a:solidFill>
              </a:rPr>
              <a:t>  </a:t>
            </a:r>
            <a:r>
              <a:rPr lang="en-US" sz="4000" b="1" dirty="0" err="1">
                <a:solidFill>
                  <a:prstClr val="black"/>
                </a:solidFill>
              </a:rPr>
              <a:t>khi</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tham</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nhé</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146107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19E67F-5480-4192-9970-5ACCB94F9B4B}"/>
              </a:ext>
            </a:extLst>
          </p:cNvPr>
          <p:cNvPicPr>
            <a:picLocks noChangeAspect="1"/>
          </p:cNvPicPr>
          <p:nvPr/>
        </p:nvPicPr>
        <p:blipFill>
          <a:blip r:embed="rId8"/>
          <a:stretch>
            <a:fillRect/>
          </a:stretch>
        </p:blipFill>
        <p:spPr>
          <a:xfrm>
            <a:off x="3179185" y="310837"/>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1"/>
            <a:ext cx="12226925" cy="6865620"/>
          </a:xfrm>
          <a:prstGeom prst="rect">
            <a:avLst/>
          </a:prstGeom>
        </p:spPr>
      </p:pic>
      <p:sp>
        <p:nvSpPr>
          <p:cNvPr id="3" name="圆角矩形 2"/>
          <p:cNvSpPr/>
          <p:nvPr/>
        </p:nvSpPr>
        <p:spPr>
          <a:xfrm>
            <a:off x="1721485" y="1391922"/>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8" y="1986925"/>
            <a:ext cx="3212871" cy="646232"/>
          </a:xfrm>
          <a:prstGeom prst="rect">
            <a:avLst/>
          </a:prstGeom>
        </p:spPr>
      </p:pic>
      <p:sp>
        <p:nvSpPr>
          <p:cNvPr id="9" name="TextBox 8">
            <a:extLst>
              <a:ext uri="{FF2B5EF4-FFF2-40B4-BE49-F238E27FC236}">
                <a16:creationId xmlns:a16="http://schemas.microsoft.com/office/drawing/2014/main" id="{1C89AB82-5B86-4EAC-A315-44DC9BD7563A}"/>
              </a:ext>
            </a:extLst>
          </p:cNvPr>
          <p:cNvSpPr txBox="1"/>
          <p:nvPr/>
        </p:nvSpPr>
        <p:spPr>
          <a:xfrm>
            <a:off x="2919414" y="1525261"/>
            <a:ext cx="6353175" cy="461665"/>
          </a:xfrm>
          <a:prstGeom prst="rect">
            <a:avLst/>
          </a:prstGeom>
          <a:noFill/>
        </p:spPr>
        <p:txBody>
          <a:bodyPr wrap="square" rtlCol="0">
            <a:spAutoFit/>
          </a:bodyPr>
          <a:lstStyle/>
          <a:p>
            <a:pPr algn="ctr" defTabSz="914377"/>
            <a:r>
              <a:rPr lang="en-US" sz="2400" dirty="0" err="1">
                <a:solidFill>
                  <a:prstClr val="black"/>
                </a:solidFill>
                <a:latin typeface="Arial" panose="020B0604020202020204" pitchFamily="34" charset="0"/>
                <a:cs typeface="Arial" panose="020B0604020202020204" pitchFamily="34" charset="0"/>
              </a:rPr>
              <a:t>Thứ</a:t>
            </a:r>
            <a:r>
              <a:rPr lang="en-US" sz="2400" dirty="0">
                <a:solidFill>
                  <a:prstClr val="black"/>
                </a:solidFill>
                <a:latin typeface="Arial" panose="020B0604020202020204" pitchFamily="34" charset="0"/>
                <a:cs typeface="Arial" panose="020B0604020202020204" pitchFamily="34" charset="0"/>
              </a:rPr>
              <a:t>……</a:t>
            </a:r>
            <a:r>
              <a:rPr lang="en-US" sz="2400" dirty="0" err="1">
                <a:solidFill>
                  <a:prstClr val="black"/>
                </a:solidFill>
                <a:latin typeface="Arial" panose="020B0604020202020204" pitchFamily="34" charset="0"/>
                <a:cs typeface="Arial" panose="020B0604020202020204" pitchFamily="34" charset="0"/>
              </a:rPr>
              <a:t>ngày</a:t>
            </a:r>
            <a:r>
              <a:rPr lang="en-US" sz="2400" dirty="0">
                <a:solidFill>
                  <a:prstClr val="black"/>
                </a:solidFill>
                <a:latin typeface="Arial" panose="020B0604020202020204" pitchFamily="34" charset="0"/>
                <a:cs typeface="Arial" panose="020B0604020202020204" pitchFamily="34" charset="0"/>
              </a:rPr>
              <a:t>…..</a:t>
            </a:r>
            <a:r>
              <a:rPr lang="en-US" sz="2400" dirty="0" err="1">
                <a:solidFill>
                  <a:prstClr val="black"/>
                </a:solidFill>
                <a:latin typeface="Arial" panose="020B0604020202020204" pitchFamily="34" charset="0"/>
                <a:cs typeface="Arial" panose="020B0604020202020204" pitchFamily="34" charset="0"/>
              </a:rPr>
              <a:t>tháng</a:t>
            </a:r>
            <a:r>
              <a:rPr lang="en-US" sz="2400" dirty="0">
                <a:solidFill>
                  <a:prstClr val="black"/>
                </a:solidFill>
                <a:latin typeface="Arial" panose="020B0604020202020204" pitchFamily="34" charset="0"/>
                <a:cs typeface="Arial" panose="020B0604020202020204" pitchFamily="34" charset="0"/>
              </a:rPr>
              <a:t>……</a:t>
            </a:r>
            <a:r>
              <a:rPr lang="en-US" sz="2400" dirty="0" err="1">
                <a:solidFill>
                  <a:prstClr val="black"/>
                </a:solidFill>
                <a:latin typeface="Arial" panose="020B0604020202020204" pitchFamily="34" charset="0"/>
                <a:cs typeface="Arial" panose="020B0604020202020204" pitchFamily="34" charset="0"/>
              </a:rPr>
              <a:t>năm</a:t>
            </a:r>
            <a:r>
              <a:rPr lang="en-US" sz="2400" dirty="0">
                <a:solidFill>
                  <a:prstClr val="black"/>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E03CC297-C84A-4139-8002-2936B3B2C04C}"/>
              </a:ext>
            </a:extLst>
          </p:cNvPr>
          <p:cNvSpPr txBox="1"/>
          <p:nvPr/>
        </p:nvSpPr>
        <p:spPr>
          <a:xfrm>
            <a:off x="2285922" y="2850108"/>
            <a:ext cx="7931940" cy="2718949"/>
          </a:xfrm>
          <a:prstGeom prst="rect">
            <a:avLst/>
          </a:prstGeom>
          <a:noFill/>
        </p:spPr>
        <p:txBody>
          <a:bodyPr wrap="square">
            <a:spAutoFit/>
          </a:bodyPr>
          <a:lstStyle/>
          <a:p>
            <a:pPr algn="ctr" defTabSz="609585">
              <a:defRPr/>
            </a:pP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267" b="1" dirty="0" err="1">
                <a:solidFill>
                  <a:srgbClr val="00B050"/>
                </a:solidFill>
                <a:latin typeface="Tahoma" panose="020B0604030504040204" pitchFamily="34" charset="0"/>
                <a:ea typeface="Tahoma" panose="020B0604030504040204" pitchFamily="34" charset="0"/>
                <a:cs typeface="Tahoma" panose="020B0604030504040204" pitchFamily="34" charset="0"/>
              </a:rPr>
              <a:t>Bài</a:t>
            </a: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11: DI TÍCH LỊCH SỬ - VĂN HÓA VÀ CẢNH QUAN THIÊN NHIÊN </a:t>
            </a:r>
          </a:p>
          <a:p>
            <a:pPr algn="ctr" defTabSz="609585">
              <a:defRPr/>
            </a:pPr>
            <a:r>
              <a:rPr lang="en-US" sz="4267" b="1" dirty="0">
                <a:solidFill>
                  <a:sysClr val="windowText" lastClr="000000"/>
                </a:solidFill>
                <a:latin typeface="Cambria" panose="02040503050406030204" pitchFamily="18" charset="0"/>
                <a:ea typeface="Cambria" panose="02040503050406030204" pitchFamily="18" charset="0"/>
                <a:cs typeface="Tahoma" panose="020B0604030504040204" pitchFamily="34" charset="0"/>
              </a:rPr>
              <a:t>TIẾT 3</a:t>
            </a: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4" name="Picture 23">
            <a:extLst>
              <a:ext uri="{FF2B5EF4-FFF2-40B4-BE49-F238E27FC236}">
                <a16:creationId xmlns:a16="http://schemas.microsoft.com/office/drawing/2014/main" id="{F558130E-4EBC-4017-AA5A-AB4444A67B60}"/>
              </a:ext>
            </a:extLst>
          </p:cNvPr>
          <p:cNvPicPr>
            <a:picLocks noChangeAspect="1"/>
          </p:cNvPicPr>
          <p:nvPr/>
        </p:nvPicPr>
        <p:blipFill>
          <a:blip r:embed="rId22"/>
          <a:stretch>
            <a:fillRect/>
          </a:stretch>
        </p:blipFill>
        <p:spPr>
          <a:xfrm>
            <a:off x="2171929" y="732528"/>
            <a:ext cx="8791195" cy="3816427"/>
          </a:xfrm>
          <a:prstGeom prst="rect">
            <a:avLst/>
          </a:prstGeom>
        </p:spPr>
      </p:pic>
    </p:spTree>
    <p:extLst>
      <p:ext uri="{BB962C8B-B14F-4D97-AF65-F5344CB8AC3E}">
        <p14:creationId xmlns:p14="http://schemas.microsoft.com/office/powerpoint/2010/main" val="39117699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CE09F562-1CC2-4E9B-9BAF-12663ED5D339}"/>
              </a:ext>
            </a:extLst>
          </p:cNvPr>
          <p:cNvPicPr>
            <a:picLocks noChangeAspect="1"/>
          </p:cNvPicPr>
          <p:nvPr/>
        </p:nvPicPr>
        <p:blipFill>
          <a:blip r:embed="rId10"/>
          <a:stretch>
            <a:fillRect/>
          </a:stretch>
        </p:blipFill>
        <p:spPr>
          <a:xfrm>
            <a:off x="2782897" y="2301909"/>
            <a:ext cx="7102456" cy="2139881"/>
          </a:xfrm>
          <a:prstGeom prst="rect">
            <a:avLst/>
          </a:prstGeom>
        </p:spPr>
      </p:pic>
    </p:spTree>
    <p:extLst>
      <p:ext uri="{BB962C8B-B14F-4D97-AF65-F5344CB8AC3E}">
        <p14:creationId xmlns:p14="http://schemas.microsoft.com/office/powerpoint/2010/main" val="32095591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1"/>
            <a:ext cx="12226925" cy="6865620"/>
          </a:xfrm>
          <a:prstGeom prst="rect">
            <a:avLst/>
          </a:prstGeom>
        </p:spPr>
      </p:pic>
      <p:sp>
        <p:nvSpPr>
          <p:cNvPr id="10" name="矩形 9"/>
          <p:cNvSpPr/>
          <p:nvPr/>
        </p:nvSpPr>
        <p:spPr>
          <a:xfrm>
            <a:off x="178540" y="215501"/>
            <a:ext cx="11885869" cy="643339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pic>
        <p:nvPicPr>
          <p:cNvPr id="11" name="图片 9">
            <a:extLst>
              <a:ext uri="{FF2B5EF4-FFF2-40B4-BE49-F238E27FC236}">
                <a16:creationId xmlns:a16="http://schemas.microsoft.com/office/drawing/2014/main" id="{BC7EE304-C427-4665-B2EC-9FFC6271B4EF}"/>
              </a:ext>
            </a:extLst>
          </p:cNvPr>
          <p:cNvPicPr>
            <a:picLocks noChangeAspect="1"/>
          </p:cNvPicPr>
          <p:nvPr/>
        </p:nvPicPr>
        <p:blipFill>
          <a:blip r:embed="rId4"/>
          <a:stretch>
            <a:fillRect/>
          </a:stretch>
        </p:blipFill>
        <p:spPr>
          <a:xfrm>
            <a:off x="11645226" y="5221917"/>
            <a:ext cx="520237" cy="902287"/>
          </a:xfrm>
          <a:prstGeom prst="rect">
            <a:avLst/>
          </a:prstGeom>
        </p:spPr>
      </p:pic>
      <p:pic>
        <p:nvPicPr>
          <p:cNvPr id="13" name="图片 11">
            <a:extLst>
              <a:ext uri="{FF2B5EF4-FFF2-40B4-BE49-F238E27FC236}">
                <a16:creationId xmlns:a16="http://schemas.microsoft.com/office/drawing/2014/main" id="{C806BB20-7511-43AE-8344-A6050C11D4F1}"/>
              </a:ext>
            </a:extLst>
          </p:cNvPr>
          <p:cNvPicPr>
            <a:picLocks noChangeAspect="1"/>
          </p:cNvPicPr>
          <p:nvPr/>
        </p:nvPicPr>
        <p:blipFill>
          <a:blip r:embed="rId5"/>
          <a:stretch>
            <a:fillRect/>
          </a:stretch>
        </p:blipFill>
        <p:spPr>
          <a:xfrm>
            <a:off x="11647390" y="2131649"/>
            <a:ext cx="569009" cy="2292295"/>
          </a:xfrm>
          <a:prstGeom prst="rect">
            <a:avLst/>
          </a:prstGeom>
        </p:spPr>
      </p:pic>
      <p:sp>
        <p:nvSpPr>
          <p:cNvPr id="17" name="TextBox 16">
            <a:extLst>
              <a:ext uri="{FF2B5EF4-FFF2-40B4-BE49-F238E27FC236}">
                <a16:creationId xmlns:a16="http://schemas.microsoft.com/office/drawing/2014/main" id="{57E58A8C-C95A-48BA-8ACF-8AEE12F0065E}"/>
              </a:ext>
            </a:extLst>
          </p:cNvPr>
          <p:cNvSpPr txBox="1"/>
          <p:nvPr/>
        </p:nvSpPr>
        <p:spPr>
          <a:xfrm>
            <a:off x="633986" y="257195"/>
            <a:ext cx="10796108" cy="1077218"/>
          </a:xfrm>
          <a:prstGeom prst="rect">
            <a:avLst/>
          </a:prstGeom>
          <a:noFill/>
        </p:spPr>
        <p:txBody>
          <a:bodyPr wrap="square" rtlCol="0">
            <a:spAutoFit/>
          </a:bodyPr>
          <a:lstStyle/>
          <a:p>
            <a:pPr algn="ctr" defTabSz="609585"/>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Hãy</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nói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không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mỗi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hình</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Vì</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sao</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7F151DF2-CF10-4809-AB18-48369F3DDBBF}"/>
              </a:ext>
            </a:extLst>
          </p:cNvPr>
          <p:cNvPicPr>
            <a:picLocks noChangeAspect="1"/>
          </p:cNvPicPr>
          <p:nvPr/>
        </p:nvPicPr>
        <p:blipFill>
          <a:blip r:embed="rId6"/>
          <a:stretch>
            <a:fillRect/>
          </a:stretch>
        </p:blipFill>
        <p:spPr>
          <a:xfrm>
            <a:off x="157163" y="1404937"/>
            <a:ext cx="4014120" cy="3567113"/>
          </a:xfrm>
          <a:prstGeom prst="rect">
            <a:avLst/>
          </a:prstGeom>
        </p:spPr>
      </p:pic>
      <p:pic>
        <p:nvPicPr>
          <p:cNvPr id="6" name="Picture 5">
            <a:extLst>
              <a:ext uri="{FF2B5EF4-FFF2-40B4-BE49-F238E27FC236}">
                <a16:creationId xmlns:a16="http://schemas.microsoft.com/office/drawing/2014/main" id="{A96DE8A6-D42E-4FAA-A87B-32562E0803FB}"/>
              </a:ext>
            </a:extLst>
          </p:cNvPr>
          <p:cNvPicPr>
            <a:picLocks noChangeAspect="1"/>
          </p:cNvPicPr>
          <p:nvPr/>
        </p:nvPicPr>
        <p:blipFill>
          <a:blip r:embed="rId7"/>
          <a:stretch>
            <a:fillRect/>
          </a:stretch>
        </p:blipFill>
        <p:spPr>
          <a:xfrm>
            <a:off x="4100512" y="1471612"/>
            <a:ext cx="4311712" cy="3414713"/>
          </a:xfrm>
          <a:prstGeom prst="rect">
            <a:avLst/>
          </a:prstGeom>
        </p:spPr>
      </p:pic>
      <p:pic>
        <p:nvPicPr>
          <p:cNvPr id="8" name="Picture 7">
            <a:extLst>
              <a:ext uri="{FF2B5EF4-FFF2-40B4-BE49-F238E27FC236}">
                <a16:creationId xmlns:a16="http://schemas.microsoft.com/office/drawing/2014/main" id="{D622D2DB-B9E5-4760-A263-0B1420AA18C6}"/>
              </a:ext>
            </a:extLst>
          </p:cNvPr>
          <p:cNvPicPr>
            <a:picLocks noChangeAspect="1"/>
          </p:cNvPicPr>
          <p:nvPr/>
        </p:nvPicPr>
        <p:blipFill>
          <a:blip r:embed="rId8"/>
          <a:stretch>
            <a:fillRect/>
          </a:stretch>
        </p:blipFill>
        <p:spPr>
          <a:xfrm>
            <a:off x="8391525" y="1485900"/>
            <a:ext cx="3800475" cy="3314700"/>
          </a:xfrm>
          <a:prstGeom prst="rect">
            <a:avLst/>
          </a:prstGeom>
        </p:spPr>
      </p:pic>
      <p:pic>
        <p:nvPicPr>
          <p:cNvPr id="9" name="Picture 8">
            <a:extLst>
              <a:ext uri="{FF2B5EF4-FFF2-40B4-BE49-F238E27FC236}">
                <a16:creationId xmlns:a16="http://schemas.microsoft.com/office/drawing/2014/main" id="{85D189A6-7BB8-4663-9C28-4BD4B7BB00C9}"/>
              </a:ext>
            </a:extLst>
          </p:cNvPr>
          <p:cNvPicPr>
            <a:picLocks noChangeAspect="1"/>
          </p:cNvPicPr>
          <p:nvPr/>
        </p:nvPicPr>
        <p:blipFill>
          <a:blip r:embed="rId9"/>
          <a:stretch>
            <a:fillRect/>
          </a:stretch>
        </p:blipFill>
        <p:spPr>
          <a:xfrm>
            <a:off x="4095750" y="4729344"/>
            <a:ext cx="4357484" cy="2128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9"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1"/>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4"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5" cy="3236395"/>
          </a:xfrm>
          <a:prstGeom prst="rect">
            <a:avLst/>
          </a:prstGeom>
          <a:solidFill>
            <a:srgbClr val="FFFFFF"/>
          </a:solidFill>
          <a:ln>
            <a:noFill/>
          </a:ln>
        </p:spPr>
        <p:txBody>
          <a:bodyPr spcFirstLastPara="1" wrap="square" lIns="121900" tIns="121900" rIns="121900" bIns="121900" anchor="t" anchorCtr="0">
            <a:noAutofit/>
          </a:bodyPr>
          <a:lstStyle/>
          <a:p>
            <a:pPr algn="ctr" defTabSz="121914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7"/>
            <a:ext cx="1091037" cy="132884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7" y="1211636"/>
            <a:ext cx="109103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1"/>
            <a:ext cx="5877496" cy="7911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8"/>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612219"/>
            <a:ext cx="4182679" cy="3725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724400" cy="403187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Các bạn nhỏ nên xếp thành hàng và nghe theo sự chỉ dẫn của hướng dẫn viên và cô giáo vì trong khu di tích rất đông người, nếu các bạn không xếp thành hàng sẽ dễ đi lạc.</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8806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817677"/>
            <a:ext cx="4182679"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704850"/>
            <a:ext cx="7987174" cy="58674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419349" y="781050"/>
            <a:ext cx="4886325" cy="5170646"/>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Bạn nhỏ không nên giờ vào hiện vật vì các hiện vật đã được bảo quản và lưu giữ rất cẩn thận, có hiện vật lên đến cả nghìn năm. </a:t>
            </a:r>
            <a:endParaRPr lang="en-US" sz="30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Nếu sờ vào hiện vật là vi phạm nội quy và có thể gây hỏng hóc, xước và không còn nguyên như trạng thái ban đầu.</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59653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1074" y="1817677"/>
            <a:ext cx="3800530"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486275" cy="3970318"/>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Các bạn nhỏ nên thu gom hết rác thải sau khi ra về để tránh làm ô nhiễm và giữ cảnh quan thiên nhiên luôn sạch sẽ và đẹp đẽ.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4355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4"/>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16" name="Picture 15">
            <a:extLst>
              <a:ext uri="{FF2B5EF4-FFF2-40B4-BE49-F238E27FC236}">
                <a16:creationId xmlns:a16="http://schemas.microsoft.com/office/drawing/2014/main" id="{6B9BAE2C-D5E7-4695-84CC-692183469FFB}"/>
              </a:ext>
            </a:extLst>
          </p:cNvPr>
          <p:cNvPicPr>
            <a:picLocks noChangeAspect="1"/>
          </p:cNvPicPr>
          <p:nvPr/>
        </p:nvPicPr>
        <p:blipFill>
          <a:blip r:embed="rId5"/>
          <a:stretch>
            <a:fillRect/>
          </a:stretch>
        </p:blipFill>
        <p:spPr>
          <a:xfrm>
            <a:off x="0" y="3252968"/>
            <a:ext cx="6505575" cy="3178011"/>
          </a:xfrm>
          <a:prstGeom prst="rect">
            <a:avLst/>
          </a:prstGeom>
        </p:spPr>
      </p:pic>
      <p:sp>
        <p:nvSpPr>
          <p:cNvPr id="17" name="help-web-button_18436">
            <a:extLst>
              <a:ext uri="{FF2B5EF4-FFF2-40B4-BE49-F238E27FC236}">
                <a16:creationId xmlns:a16="http://schemas.microsoft.com/office/drawing/2014/main" id="{2CA3BFD7-6EC3-4AF4-8EE7-F097F2F115D9}"/>
              </a:ext>
            </a:extLst>
          </p:cNvPr>
          <p:cNvSpPr>
            <a:spLocks noChangeAspect="1"/>
          </p:cNvSpPr>
          <p:nvPr/>
        </p:nvSpPr>
        <p:spPr bwMode="auto">
          <a:xfrm>
            <a:off x="3633623" y="1113823"/>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18" name="TextBox 17">
            <a:extLst>
              <a:ext uri="{FF2B5EF4-FFF2-40B4-BE49-F238E27FC236}">
                <a16:creationId xmlns:a16="http://schemas.microsoft.com/office/drawing/2014/main" id="{56690FC1-4544-4EF9-BA73-112F16CD661F}"/>
              </a:ext>
            </a:extLst>
          </p:cNvPr>
          <p:cNvSpPr txBox="1"/>
          <p:nvPr/>
        </p:nvSpPr>
        <p:spPr>
          <a:xfrm>
            <a:off x="4372283" y="1104570"/>
            <a:ext cx="7200592"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hiện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sự</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tôn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trọng</a:t>
            </a:r>
            <a:r>
              <a:rPr lang="en-US" sz="3800" dirty="0">
                <a:latin typeface="Calibri" panose="020F0502020204030204" pitchFamily="34" charset="0"/>
                <a:cs typeface="Calibri" panose="020F0502020204030204" pitchFamily="34" charset="0"/>
              </a:rPr>
              <a:t> di </a:t>
            </a:r>
            <a:r>
              <a:rPr lang="en-US" sz="3800" dirty="0" err="1">
                <a:latin typeface="Calibri" panose="020F0502020204030204" pitchFamily="34" charset="0"/>
                <a:cs typeface="Calibri" panose="020F0502020204030204" pitchFamily="34" charset="0"/>
              </a:rPr>
              <a:t>tích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lịch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sử</a:t>
            </a:r>
            <a:r>
              <a:rPr lang="en-US" sz="3800" dirty="0">
                <a:latin typeface="Calibri" panose="020F0502020204030204" pitchFamily="34" charset="0"/>
                <a:cs typeface="Calibri" panose="020F0502020204030204" pitchFamily="34" charset="0"/>
              </a:rPr>
              <a:t> - </a:t>
            </a:r>
            <a:r>
              <a:rPr lang="en-US" sz="3800" dirty="0" err="1">
                <a:latin typeface="Calibri" panose="020F0502020204030204" pitchFamily="34" charset="0"/>
                <a:cs typeface="Calibri" panose="020F0502020204030204" pitchFamily="34" charset="0"/>
              </a:rPr>
              <a:t>văn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hóa</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cảnh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thiên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nhiên</a:t>
            </a:r>
            <a:r>
              <a:rPr lang="en-US" sz="3800" dirty="0">
                <a:latin typeface="Calibri" panose="020F0502020204030204" pitchFamily="34" charset="0"/>
                <a:cs typeface="Calibri" panose="020F0502020204030204" pitchFamily="34" charset="0"/>
              </a:rPr>
              <a:t>?</a:t>
            </a:r>
          </a:p>
        </p:txBody>
      </p:sp>
      <p:sp>
        <p:nvSpPr>
          <p:cNvPr id="19" name="help-web-button_18436">
            <a:extLst>
              <a:ext uri="{FF2B5EF4-FFF2-40B4-BE49-F238E27FC236}">
                <a16:creationId xmlns:a16="http://schemas.microsoft.com/office/drawing/2014/main" id="{7AEE4EBF-8BE9-4424-A6ED-8ED3CFC3D703}"/>
              </a:ext>
            </a:extLst>
          </p:cNvPr>
          <p:cNvSpPr>
            <a:spLocks noChangeAspect="1"/>
          </p:cNvSpPr>
          <p:nvPr/>
        </p:nvSpPr>
        <p:spPr bwMode="auto">
          <a:xfrm>
            <a:off x="5138573" y="3504598"/>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0" name="TextBox 19">
            <a:extLst>
              <a:ext uri="{FF2B5EF4-FFF2-40B4-BE49-F238E27FC236}">
                <a16:creationId xmlns:a16="http://schemas.microsoft.com/office/drawing/2014/main" id="{77EE72BB-D413-4FBB-A174-8B610FE89A11}"/>
              </a:ext>
            </a:extLst>
          </p:cNvPr>
          <p:cNvSpPr txBox="1"/>
          <p:nvPr/>
        </p:nvSpPr>
        <p:spPr>
          <a:xfrm>
            <a:off x="5877233" y="3495345"/>
            <a:ext cx="6086167"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giữ</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vệ</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sinh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khi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tham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26346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481</Words>
  <Application>Microsoft Office PowerPoint</Application>
  <PresentationFormat>Widescreen</PresentationFormat>
  <Paragraphs>49</Paragraphs>
  <Slides>20</Slides>
  <Notes>19</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等线</vt:lpstr>
      <vt:lpstr>等线 Light</vt:lpstr>
      <vt:lpstr>Arial</vt:lpstr>
      <vt:lpstr>Calibri</vt:lpstr>
      <vt:lpstr>Calibri Light</vt:lpstr>
      <vt:lpstr>Cambria</vt:lpstr>
      <vt:lpstr>Georgia</vt:lpstr>
      <vt:lpstr>Tahoma</vt:lpstr>
      <vt:lpstr>UTM Avo</vt:lpstr>
      <vt:lpstr>UTM Cookies</vt:lpstr>
      <vt:lpstr>5_Office 主题​​</vt:lpstr>
      <vt:lpstr>3_Office 主题​​</vt:lpstr>
      <vt:lpstr>1_Simple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23</cp:revision>
  <dcterms:created xsi:type="dcterms:W3CDTF">2022-11-25T10:13:25Z</dcterms:created>
  <dcterms:modified xsi:type="dcterms:W3CDTF">2023-12-12T02:03:01Z</dcterms:modified>
</cp:coreProperties>
</file>