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0"/>
  </p:notesMasterIdLst>
  <p:sldIdLst>
    <p:sldId id="258" r:id="rId4"/>
    <p:sldId id="259" r:id="rId5"/>
    <p:sldId id="261" r:id="rId6"/>
    <p:sldId id="262" r:id="rId7"/>
    <p:sldId id="265" r:id="rId8"/>
    <p:sldId id="263" r:id="rId9"/>
    <p:sldId id="266" r:id="rId10"/>
    <p:sldId id="260" r:id="rId11"/>
    <p:sldId id="267" r:id="rId12"/>
    <p:sldId id="294" r:id="rId13"/>
    <p:sldId id="295" r:id="rId14"/>
    <p:sldId id="345" r:id="rId15"/>
    <p:sldId id="346" r:id="rId16"/>
    <p:sldId id="347" r:id="rId17"/>
    <p:sldId id="348" r:id="rId18"/>
    <p:sldId id="299" r:id="rId19"/>
    <p:sldId id="301" r:id="rId20"/>
    <p:sldId id="349" r:id="rId21"/>
    <p:sldId id="350" r:id="rId22"/>
    <p:sldId id="351" r:id="rId23"/>
    <p:sldId id="352" r:id="rId24"/>
    <p:sldId id="354" r:id="rId25"/>
    <p:sldId id="353" r:id="rId26"/>
    <p:sldId id="310" r:id="rId27"/>
    <p:sldId id="356"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8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19028-AA9F-43BC-B9D9-9A2A103040F3}"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993FC-C4E1-4DB2-BF7D-DE55F27DCF1D}" type="slidenum">
              <a:rPr lang="en-US" smtClean="0"/>
              <a:t>‹#›</a:t>
            </a:fld>
            <a:endParaRPr lang="en-US"/>
          </a:p>
        </p:txBody>
      </p:sp>
    </p:spTree>
    <p:extLst>
      <p:ext uri="{BB962C8B-B14F-4D97-AF65-F5344CB8AC3E}">
        <p14:creationId xmlns:p14="http://schemas.microsoft.com/office/powerpoint/2010/main" val="394251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9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7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5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F6057-F991-4DF8-BC75-718A754F43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AD05BAD-1538-438C-B242-387C7CE20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11A13A-8B5D-415A-803F-DEF824A58CC2}"/>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AD053866-74F3-42FE-A6BE-18507C04F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D96614-7274-466E-BC40-D51E6F8F25A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75217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29BF6-11C7-440A-B359-D3B2684C3B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A13C2C-72EE-4C4F-8365-D4C963C3A3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4033B1-A943-49A4-9AB2-7FC8A9827C67}"/>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F22DACC8-DBBB-4303-80C4-C0192118BC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522F92-6F83-4274-B857-7381AF62665A}"/>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4388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9A3C5-4277-462B-8528-DD673E40DFE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3AFCB-5C4C-445F-A0C4-2E47B8C4E4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1C33A-CC67-4AB8-A068-4CE5CF6778CB}"/>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1554F584-95AE-40EE-A4A9-CCB6686FDA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E9003-9F8E-454F-BF78-76928D05C1D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84500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831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899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558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582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672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0549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3492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5A054-8D83-49EF-ABC4-ABCD22D82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8DB923-8511-45BA-8C0C-09DCC37CD8F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A80A2B-DFD4-410D-B424-1D69146A65C7}"/>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DCB32CF4-AA05-48A6-B9BC-D04B052EE0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5964F3-7965-48F6-A6F0-C6AD4C335E0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61178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1024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413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60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238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56767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540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194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2980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989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48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AE5B2-865B-4399-B330-81C494252F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BFD347-9585-4F40-89E4-258FC7C58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2651CA-53FA-4F88-A262-A9AC6A5362EA}"/>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671CC0E4-165D-4E35-93F6-8393DBB23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A8E0DF-ACA1-4A46-A0FD-6EA47D272C3E}"/>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0558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4403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629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63645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2611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4828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72849-5F0B-4AE2-9558-5A72DEE73B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3F51D0-6EF8-40BB-A245-EA87FCE424B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682FAFE-D55C-4F82-B819-1E9720592AD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7D5953-D271-424D-9B69-08D7A2CAB8CC}"/>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329C8D6F-067C-4668-A1A9-4DBB390CBE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FF586F-5DD3-4B81-B2EF-38480FC8AD34}"/>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47987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AEBC5-008F-4738-8BE5-7BE2A740E6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7478B2-4366-4BD7-96AF-32B4470AE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928DEC-2056-463C-B0F6-753AFD8533D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AED03AC-35DD-4F86-AC03-4C797B15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92C6B4-B117-4FC7-8F3B-D7BE6C180D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5BDF8F5-C230-4537-A45A-22C39AF87F97}"/>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8" name="页脚占位符 7">
            <a:extLst>
              <a:ext uri="{FF2B5EF4-FFF2-40B4-BE49-F238E27FC236}">
                <a16:creationId xmlns:a16="http://schemas.microsoft.com/office/drawing/2014/main" id="{F9B97F2A-6686-40EC-A855-15421C3B523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F2C25A3-BD3B-4615-86B2-9AC837852EB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21157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D139A-A3AB-432D-A8FF-1A26F6751B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9A84532-771F-4EA6-B154-8EF2BA27CBC0}"/>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4" name="页脚占位符 3">
            <a:extLst>
              <a:ext uri="{FF2B5EF4-FFF2-40B4-BE49-F238E27FC236}">
                <a16:creationId xmlns:a16="http://schemas.microsoft.com/office/drawing/2014/main" id="{C59C488B-70DA-4E44-927D-C982015C34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FB423B-0026-4032-8BC2-64BFA81A969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0833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7493DA-29BF-4916-9C12-3DEEB0207A05}"/>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3" name="页脚占位符 2">
            <a:extLst>
              <a:ext uri="{FF2B5EF4-FFF2-40B4-BE49-F238E27FC236}">
                <a16:creationId xmlns:a16="http://schemas.microsoft.com/office/drawing/2014/main" id="{7D4F1920-C9C5-4743-A11C-96D24D7CA9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1D37BE4-5C55-45C7-8A43-9A1439A0314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307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4BE6F-A3F0-4A37-8A0F-6B3EC00C08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A1B667-90F5-4BC5-9A53-26F07BB3A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473803-A9EF-4787-B0E7-4F4D734E0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09D745-CEDE-4721-8533-84BFAC65059E}"/>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24C0E3DA-93E2-4E96-9BC8-D9400CC509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F778E-6D7A-44FF-B99B-DD26007099C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6405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55077-9798-4450-8A9A-29D13B2CC3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48728C-C5DD-4A14-B6C2-0348C831C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87FA8CD-63AC-4EE2-BEA7-828553F62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4BE398-5B7A-4639-ABDC-8AD13442203D}"/>
              </a:ext>
            </a:extLst>
          </p:cNvPr>
          <p:cNvSpPr>
            <a:spLocks noGrp="1"/>
          </p:cNvSpPr>
          <p:nvPr>
            <p:ph type="dt" sz="half" idx="10"/>
          </p:nvPr>
        </p:nvSpPr>
        <p:spPr/>
        <p:txBody>
          <a:bodyPr/>
          <a:lstStyle/>
          <a:p>
            <a:fld id="{AD211035-CFCD-4D80-BFD1-13F2BFF303F2}"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CABDAB70-E492-425B-9FCE-CFE786C2F7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5D369C-B1EE-4440-9E84-C7C918DBA09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41358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5D4517D-3AA5-4F48-B5EE-66CF21BB28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401613-DCF5-4129-BCCE-8514294FD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4A3386-E67D-4805-8EE5-217F6D4DA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11035-CFCD-4D80-BFD1-13F2BFF303F2}"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A2CDE19C-1A07-407E-9D84-67C7F1FC3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161144-3F2F-432D-95AD-B8B990613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9855C-DBB5-4C49-9C1C-D7D235F16AB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B3E32C1-2772-42E1-999E-C7921E6B98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500" y="304800"/>
            <a:ext cx="1381124" cy="1381124"/>
          </a:xfrm>
          <a:prstGeom prst="rect">
            <a:avLst/>
          </a:prstGeom>
        </p:spPr>
      </p:pic>
    </p:spTree>
    <p:extLst>
      <p:ext uri="{BB962C8B-B14F-4D97-AF65-F5344CB8AC3E}">
        <p14:creationId xmlns:p14="http://schemas.microsoft.com/office/powerpoint/2010/main" val="3680231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063241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27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7.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3.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2" name="TextBox 11">
            <a:extLst>
              <a:ext uri="{FF2B5EF4-FFF2-40B4-BE49-F238E27FC236}">
                <a16:creationId xmlns:a16="http://schemas.microsoft.com/office/drawing/2014/main" id="{321FACDB-9C47-4F98-A90B-A90F69F20342}"/>
              </a:ext>
            </a:extLst>
          </p:cNvPr>
          <p:cNvSpPr txBox="1"/>
          <p:nvPr/>
        </p:nvSpPr>
        <p:spPr>
          <a:xfrm>
            <a:off x="4434093" y="89805"/>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4" name="Picture 13">
            <a:extLst>
              <a:ext uri="{FF2B5EF4-FFF2-40B4-BE49-F238E27FC236}">
                <a16:creationId xmlns:a16="http://schemas.microsoft.com/office/drawing/2014/main" id="{BF5813EE-8CE1-4F0B-A0D8-E4D56C8261C4}"/>
              </a:ext>
            </a:extLst>
          </p:cNvPr>
          <p:cNvPicPr>
            <a:picLocks noChangeAspect="1"/>
          </p:cNvPicPr>
          <p:nvPr/>
        </p:nvPicPr>
        <p:blipFill>
          <a:blip r:embed="rId12"/>
          <a:stretch>
            <a:fillRect/>
          </a:stretch>
        </p:blipFill>
        <p:spPr>
          <a:xfrm>
            <a:off x="5339844" y="656263"/>
            <a:ext cx="4279763" cy="719390"/>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id="{E2DB6A15-5472-4566-A554-F7524417FEE6}"/>
              </a:ext>
            </a:extLst>
          </p:cNvPr>
          <p:cNvPicPr>
            <a:picLocks noChangeAspect="1"/>
          </p:cNvPicPr>
          <p:nvPr/>
        </p:nvPicPr>
        <p:blipFill>
          <a:blip r:embed="rId13"/>
          <a:stretch>
            <a:fillRect/>
          </a:stretch>
        </p:blipFill>
        <p:spPr>
          <a:xfrm>
            <a:off x="3209852" y="1861266"/>
            <a:ext cx="8169348" cy="2584928"/>
          </a:xfrm>
          <a:prstGeom prst="rect">
            <a:avLst/>
          </a:prstGeom>
        </p:spPr>
      </p:pic>
      <p:pic>
        <p:nvPicPr>
          <p:cNvPr id="23" name="Picture 22">
            <a:extLst>
              <a:ext uri="{FF2B5EF4-FFF2-40B4-BE49-F238E27FC236}">
                <a16:creationId xmlns:a16="http://schemas.microsoft.com/office/drawing/2014/main" id="{3140D400-FD5C-447C-BED4-0A96D9712761}"/>
              </a:ext>
            </a:extLst>
          </p:cNvPr>
          <p:cNvPicPr>
            <a:picLocks noChangeAspect="1"/>
          </p:cNvPicPr>
          <p:nvPr/>
        </p:nvPicPr>
        <p:blipFill>
          <a:blip r:embed="rId14"/>
          <a:stretch>
            <a:fillRect/>
          </a:stretch>
        </p:blipFill>
        <p:spPr>
          <a:xfrm>
            <a:off x="6077670" y="4439091"/>
            <a:ext cx="3304318" cy="1286367"/>
          </a:xfrm>
          <a:prstGeom prst="rect">
            <a:avLst/>
          </a:prstGeom>
        </p:spPr>
      </p:pic>
    </p:spTree>
    <p:extLst>
      <p:ext uri="{BB962C8B-B14F-4D97-AF65-F5344CB8AC3E}">
        <p14:creationId xmlns:p14="http://schemas.microsoft.com/office/powerpoint/2010/main" val="1878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5258" y="1130744"/>
            <a:ext cx="5917825"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5258" y="1999219"/>
            <a:ext cx="5880225" cy="791566"/>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Văn Miếu-Quốc Tử Giám ở Thủ đô Hà Nội</a:t>
            </a:r>
            <a:r>
              <a:rPr lang="en-US" sz="2300" b="1" dirty="0">
                <a:solidFill>
                  <a:srgbClr val="FF0000"/>
                </a:solidFill>
                <a:latin typeface="Calibri" panose="020F0502020204030204" pitchFamily="34" charset="0"/>
                <a:cs typeface="Calibri" panose="020F0502020204030204" pitchFamily="34" charset="0"/>
              </a:rPr>
              <a:t>, l</a:t>
            </a:r>
            <a:r>
              <a:rPr lang="vi-VN" sz="2300" b="1" dirty="0">
                <a:solidFill>
                  <a:srgbClr val="FF0000"/>
                </a:solidFill>
                <a:latin typeface="Calibri" panose="020F0502020204030204" pitchFamily="34" charset="0"/>
                <a:cs typeface="Calibri" panose="020F0502020204030204" pitchFamily="34" charset="0"/>
              </a:rPr>
              <a:t>à quần thể di tích đa dạng và phong phú hàng đầu của thành phố Hà Nội.</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Nơi đây thờ Khổng Tử và thầy giáo Chu Văn An. Quốc Tử Giám được coi là trường đại học đầu tiên của Việt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Mỗi dịp Tết đến Xuân về, mọi người thường lên đây để xin chữ đầu năm với mong muốn mình trong năm mới sẽ học hành đỗ đạt và giỏi giang hơn.</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0D137953-2D54-4E18-BA6F-57CCF9156B2C}"/>
              </a:ext>
            </a:extLst>
          </p:cNvPr>
          <p:cNvPicPr>
            <a:picLocks noChangeAspect="1"/>
          </p:cNvPicPr>
          <p:nvPr/>
        </p:nvPicPr>
        <p:blipFill>
          <a:blip r:embed="rId12"/>
          <a:stretch>
            <a:fillRect/>
          </a:stretch>
        </p:blipFill>
        <p:spPr>
          <a:xfrm>
            <a:off x="419100" y="1876424"/>
            <a:ext cx="4793544" cy="3762375"/>
          </a:xfrm>
          <a:prstGeom prst="rect">
            <a:avLst/>
          </a:prstGeom>
        </p:spPr>
      </p:pic>
    </p:spTree>
    <p:extLst>
      <p:ext uri="{BB962C8B-B14F-4D97-AF65-F5344CB8AC3E}">
        <p14:creationId xmlns:p14="http://schemas.microsoft.com/office/powerpoint/2010/main" val="422254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Phố cổ Hội An, Quảng Nam</a:t>
            </a:r>
            <a:r>
              <a:rPr lang="en-US" sz="2300" b="1" dirty="0">
                <a:solidFill>
                  <a:srgbClr val="FF0000"/>
                </a:solidFill>
                <a:latin typeface="Calibri" panose="020F0502020204030204" pitchFamily="34" charset="0"/>
                <a:cs typeface="Calibri" panose="020F0502020204030204" pitchFamily="34" charset="0"/>
              </a:rPr>
              <a:t> </a:t>
            </a:r>
            <a:r>
              <a:rPr lang="en-US" sz="2300" b="1" dirty="0" err="1">
                <a:solidFill>
                  <a:srgbClr val="FF0000"/>
                </a:solidFill>
                <a:latin typeface="Calibri" panose="020F0502020204030204" pitchFamily="34" charset="0"/>
                <a:cs typeface="Calibri" panose="020F0502020204030204" pitchFamily="34" charset="0"/>
              </a:rPr>
              <a:t>là</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một đô thị cổ nằm ở hạ lưu sông Thu Bồn, thuộc vùng đồng bằng ven biển tỉnh Quảng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nơi lưu giữ được gần như nguyên vẹn với hơn 1000 di tích kiến trúc từ phố xá, nhà cửa, hội quán, đình, chùa, miếu, nhà thờ tộc, giếng cổ… đến các món ăn truyền thống.</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Ngày 4 tháng 12, UNESCO đã công nhận đô thị cổ Hội An là một di sản văn hóa thế giới.</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11" name="Picture 10">
            <a:extLst>
              <a:ext uri="{FF2B5EF4-FFF2-40B4-BE49-F238E27FC236}">
                <a16:creationId xmlns:a16="http://schemas.microsoft.com/office/drawing/2014/main" id="{7369EA6A-7719-4E9A-84FD-83880719B527}"/>
              </a:ext>
            </a:extLst>
          </p:cNvPr>
          <p:cNvPicPr>
            <a:picLocks noChangeAspect="1"/>
          </p:cNvPicPr>
          <p:nvPr/>
        </p:nvPicPr>
        <p:blipFill>
          <a:blip r:embed="rId12"/>
          <a:stretch>
            <a:fillRect/>
          </a:stretch>
        </p:blipFill>
        <p:spPr>
          <a:xfrm>
            <a:off x="414337" y="1671637"/>
            <a:ext cx="4501758" cy="3338513"/>
          </a:xfrm>
          <a:prstGeom prst="rect">
            <a:avLst/>
          </a:prstGeom>
        </p:spPr>
      </p:pic>
    </p:spTree>
    <p:extLst>
      <p:ext uri="{BB962C8B-B14F-4D97-AF65-F5344CB8AC3E}">
        <p14:creationId xmlns:p14="http://schemas.microsoft.com/office/powerpoint/2010/main" val="276865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Bến nhà Rồng, Thành phố Hồ Chí Minh hay còn gọi là bảo tàng Hồ Chí Minh.</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Ngày 5/7/1911, Bác Hồ ra đi tìm đường cứu nước tại bến nhà Rồng. Nơi đây trưng bày rất nhiều hình ảnh về Bác, các hiện vật liên quan đến Bác,…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6" name="Picture 5">
            <a:extLst>
              <a:ext uri="{FF2B5EF4-FFF2-40B4-BE49-F238E27FC236}">
                <a16:creationId xmlns:a16="http://schemas.microsoft.com/office/drawing/2014/main" id="{1AF4012C-71B6-4E2D-BF88-185B422F9AFC}"/>
              </a:ext>
            </a:extLst>
          </p:cNvPr>
          <p:cNvPicPr>
            <a:picLocks noChangeAspect="1"/>
          </p:cNvPicPr>
          <p:nvPr/>
        </p:nvPicPr>
        <p:blipFill>
          <a:blip r:embed="rId12"/>
          <a:stretch>
            <a:fillRect/>
          </a:stretch>
        </p:blipFill>
        <p:spPr>
          <a:xfrm>
            <a:off x="557212" y="1900237"/>
            <a:ext cx="4584430" cy="3081338"/>
          </a:xfrm>
          <a:prstGeom prst="rect">
            <a:avLst/>
          </a:prstGeom>
        </p:spPr>
      </p:pic>
    </p:spTree>
    <p:extLst>
      <p:ext uri="{BB962C8B-B14F-4D97-AF65-F5344CB8AC3E}">
        <p14:creationId xmlns:p14="http://schemas.microsoft.com/office/powerpoint/2010/main" val="37954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Quảng Ninh </a:t>
            </a:r>
            <a:r>
              <a:rPr lang="en-US" sz="2400" b="1" dirty="0" err="1">
                <a:solidFill>
                  <a:srgbClr val="FF0000"/>
                </a:solidFill>
                <a:latin typeface="Calibri" panose="020F0502020204030204" pitchFamily="34" charset="0"/>
                <a:cs typeface="Calibri" panose="020F0502020204030204" pitchFamily="34" charset="0"/>
              </a:rPr>
              <a:t>có</a:t>
            </a:r>
            <a:r>
              <a:rPr lang="vi-VN" sz="2400" b="1" dirty="0">
                <a:solidFill>
                  <a:srgbClr val="FF0000"/>
                </a:solidFill>
                <a:latin typeface="Calibri" panose="020F0502020204030204" pitchFamily="34" charset="0"/>
                <a:cs typeface="Calibri" panose="020F0502020204030204" pitchFamily="34" charset="0"/>
              </a:rPr>
              <a:t> diện tích khoảng 1.553 km² bao gồm 1.969 hòn đảo lớn nhỏ, phần lớn là đảo đá vôi.</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đã vinh dự hai lần đươc UNESCO công nhận là Di sản Thiên nhiên Thế giới vào năm 1994 và 2000.</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lọt vào top 7 kỳ quan thiên nhiên mới của thế giới năm 2011.</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3EB8A564-1179-4A7B-B2A0-0A679A5D782D}"/>
              </a:ext>
            </a:extLst>
          </p:cNvPr>
          <p:cNvPicPr>
            <a:picLocks noChangeAspect="1"/>
          </p:cNvPicPr>
          <p:nvPr/>
        </p:nvPicPr>
        <p:blipFill>
          <a:blip r:embed="rId12"/>
          <a:stretch>
            <a:fillRect/>
          </a:stretch>
        </p:blipFill>
        <p:spPr>
          <a:xfrm>
            <a:off x="452437" y="1543050"/>
            <a:ext cx="4566854" cy="3848100"/>
          </a:xfrm>
          <a:prstGeom prst="rect">
            <a:avLst/>
          </a:prstGeom>
        </p:spPr>
      </p:pic>
    </p:spTree>
    <p:extLst>
      <p:ext uri="{BB962C8B-B14F-4D97-AF65-F5344CB8AC3E}">
        <p14:creationId xmlns:p14="http://schemas.microsoft.com/office/powerpoint/2010/main" val="180481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Quảng Bình. Nằm trong lòng một quần thể núi đá vôi ở độ cao 191m thuộc Vườn Quốc gia Phong Nha Kẻ Bàng.</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có chiều dài hơn 31,4 km, chiều rộng dao động từ 30 đến 100m, nơi rộng nhất lên đến 150m.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F2FF4C17-D51B-424D-BCE3-779B591D793C}"/>
              </a:ext>
            </a:extLst>
          </p:cNvPr>
          <p:cNvPicPr>
            <a:picLocks noChangeAspect="1"/>
          </p:cNvPicPr>
          <p:nvPr/>
        </p:nvPicPr>
        <p:blipFill>
          <a:blip r:embed="rId12"/>
          <a:stretch>
            <a:fillRect/>
          </a:stretch>
        </p:blipFill>
        <p:spPr>
          <a:xfrm>
            <a:off x="581024" y="1638300"/>
            <a:ext cx="4445599" cy="3448050"/>
          </a:xfrm>
          <a:prstGeom prst="rect">
            <a:avLst/>
          </a:prstGeom>
        </p:spPr>
      </p:pic>
    </p:spTree>
    <p:extLst>
      <p:ext uri="{BB962C8B-B14F-4D97-AF65-F5344CB8AC3E}">
        <p14:creationId xmlns:p14="http://schemas.microsoft.com/office/powerpoint/2010/main" val="3998901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78FB0CA5-BE40-4658-BCDC-E908ECDBBF7B}"/>
              </a:ext>
            </a:extLst>
          </p:cNvPr>
          <p:cNvGrpSpPr/>
          <p:nvPr/>
        </p:nvGrpSpPr>
        <p:grpSpPr>
          <a:xfrm>
            <a:off x="3035051" y="1094397"/>
            <a:ext cx="8623549" cy="2325077"/>
            <a:chOff x="961817" y="3547341"/>
            <a:chExt cx="11992183" cy="2193320"/>
          </a:xfrm>
        </p:grpSpPr>
        <p:sp>
          <p:nvSpPr>
            <p:cNvPr id="25" name="Rectangle: Rounded Corners 24">
              <a:extLst>
                <a:ext uri="{FF2B5EF4-FFF2-40B4-BE49-F238E27FC236}">
                  <a16:creationId xmlns:a16="http://schemas.microsoft.com/office/drawing/2014/main" id="{99E31784-2402-455C-AE87-36251BAC53C8}"/>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sp>
          <p:nvSpPr>
            <p:cNvPr id="33" name="Hộp Văn bản 48">
              <a:extLst>
                <a:ext uri="{FF2B5EF4-FFF2-40B4-BE49-F238E27FC236}">
                  <a16:creationId xmlns:a16="http://schemas.microsoft.com/office/drawing/2014/main" id="{7323AE7D-6C6E-4C18-8DB6-0965A2523A05}"/>
                </a:ext>
              </a:extLst>
            </p:cNvPr>
            <p:cNvSpPr txBox="1"/>
            <p:nvPr/>
          </p:nvSpPr>
          <p:spPr>
            <a:xfrm>
              <a:off x="1377197" y="3813743"/>
              <a:ext cx="10967202" cy="1722294"/>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những địa danh trên, địa danh nào là di tích lịch sử - văn hóa, địa danh nào là cảnh quan thiên nhiên.</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E121B7C4-2B19-478D-8B84-8147E23F75B2}"/>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grpSp>
      <p:pic>
        <p:nvPicPr>
          <p:cNvPr id="37" name="Picture 36">
            <a:extLst>
              <a:ext uri="{FF2B5EF4-FFF2-40B4-BE49-F238E27FC236}">
                <a16:creationId xmlns:a16="http://schemas.microsoft.com/office/drawing/2014/main" id="{7094DFB1-41E6-4910-AE04-09979C0581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82695" y="1782769"/>
            <a:ext cx="5918698" cy="4732842"/>
          </a:xfrm>
          <a:prstGeom prst="rect">
            <a:avLst/>
          </a:prstGeom>
        </p:spPr>
      </p:pic>
    </p:spTree>
    <p:extLst>
      <p:ext uri="{BB962C8B-B14F-4D97-AF65-F5344CB8AC3E}">
        <p14:creationId xmlns:p14="http://schemas.microsoft.com/office/powerpoint/2010/main" val="329755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algn="ctr"/>
              <a:r>
                <a:rPr lang="nl-NL" sz="3600" b="1" i="1" dirty="0">
                  <a:effectLst/>
                  <a:latin typeface="Calibri" panose="020F0502020204030204" pitchFamily="34" charset="0"/>
                  <a:ea typeface="Times New Roman" panose="02020603050405020304" pitchFamily="18" charset="0"/>
                  <a:cs typeface="Calibri" panose="020F0502020204030204" pitchFamily="34" charset="0"/>
                </a:rPr>
                <a:t>Địa danh là di tích lịch sử - văn hóa</a:t>
              </a:r>
              <a:endParaRPr lang="en-US" sz="3600" b="1" dirty="0">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D91F3A5C-5F10-4897-B841-E38A71E5CE78}"/>
              </a:ext>
            </a:extLst>
          </p:cNvPr>
          <p:cNvPicPr>
            <a:picLocks noChangeAspect="1"/>
          </p:cNvPicPr>
          <p:nvPr/>
        </p:nvPicPr>
        <p:blipFill>
          <a:blip r:embed="rId12"/>
          <a:stretch>
            <a:fillRect/>
          </a:stretch>
        </p:blipFill>
        <p:spPr>
          <a:xfrm>
            <a:off x="590550" y="2276474"/>
            <a:ext cx="3598050" cy="2752725"/>
          </a:xfrm>
          <a:prstGeom prst="rect">
            <a:avLst/>
          </a:prstGeom>
        </p:spPr>
      </p:pic>
      <p:pic>
        <p:nvPicPr>
          <p:cNvPr id="19" name="Picture 18">
            <a:extLst>
              <a:ext uri="{FF2B5EF4-FFF2-40B4-BE49-F238E27FC236}">
                <a16:creationId xmlns:a16="http://schemas.microsoft.com/office/drawing/2014/main" id="{5E6516AD-601F-4D37-8D42-802CF2205AEF}"/>
              </a:ext>
            </a:extLst>
          </p:cNvPr>
          <p:cNvPicPr>
            <a:picLocks noChangeAspect="1"/>
          </p:cNvPicPr>
          <p:nvPr/>
        </p:nvPicPr>
        <p:blipFill>
          <a:blip r:embed="rId13"/>
          <a:stretch>
            <a:fillRect/>
          </a:stretch>
        </p:blipFill>
        <p:spPr>
          <a:xfrm>
            <a:off x="4152900" y="2280831"/>
            <a:ext cx="3744520" cy="2776944"/>
          </a:xfrm>
          <a:prstGeom prst="rect">
            <a:avLst/>
          </a:prstGeom>
        </p:spPr>
      </p:pic>
      <p:pic>
        <p:nvPicPr>
          <p:cNvPr id="20" name="Picture 19">
            <a:extLst>
              <a:ext uri="{FF2B5EF4-FFF2-40B4-BE49-F238E27FC236}">
                <a16:creationId xmlns:a16="http://schemas.microsoft.com/office/drawing/2014/main" id="{6861DF21-C660-4C8C-8C76-E85CF40CA1BB}"/>
              </a:ext>
            </a:extLst>
          </p:cNvPr>
          <p:cNvPicPr>
            <a:picLocks noChangeAspect="1"/>
          </p:cNvPicPr>
          <p:nvPr/>
        </p:nvPicPr>
        <p:blipFill>
          <a:blip r:embed="rId14"/>
          <a:stretch>
            <a:fillRect/>
          </a:stretch>
        </p:blipFill>
        <p:spPr>
          <a:xfrm>
            <a:off x="7917832" y="2333625"/>
            <a:ext cx="4024660" cy="2705099"/>
          </a:xfrm>
          <a:prstGeom prst="rect">
            <a:avLst/>
          </a:prstGeom>
        </p:spPr>
      </p:pic>
    </p:spTree>
    <p:extLst>
      <p:ext uri="{BB962C8B-B14F-4D97-AF65-F5344CB8AC3E}">
        <p14:creationId xmlns:p14="http://schemas.microsoft.com/office/powerpoint/2010/main" val="279049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Địa danh là cảnh quan thiên nhiên ở địa phương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376A8050-0919-4DAC-BB9F-4B794F24655C}"/>
              </a:ext>
            </a:extLst>
          </p:cNvPr>
          <p:cNvPicPr>
            <a:picLocks noChangeAspect="1"/>
          </p:cNvPicPr>
          <p:nvPr/>
        </p:nvPicPr>
        <p:blipFill>
          <a:blip r:embed="rId12"/>
          <a:stretch>
            <a:fillRect/>
          </a:stretch>
        </p:blipFill>
        <p:spPr>
          <a:xfrm>
            <a:off x="871537" y="2057400"/>
            <a:ext cx="4566854" cy="3848100"/>
          </a:xfrm>
          <a:prstGeom prst="rect">
            <a:avLst/>
          </a:prstGeom>
        </p:spPr>
      </p:pic>
      <p:pic>
        <p:nvPicPr>
          <p:cNvPr id="21" name="Picture 20">
            <a:extLst>
              <a:ext uri="{FF2B5EF4-FFF2-40B4-BE49-F238E27FC236}">
                <a16:creationId xmlns:a16="http://schemas.microsoft.com/office/drawing/2014/main" id="{5211B887-C13B-4CDA-B8C3-24B839D1965C}"/>
              </a:ext>
            </a:extLst>
          </p:cNvPr>
          <p:cNvPicPr>
            <a:picLocks noChangeAspect="1"/>
          </p:cNvPicPr>
          <p:nvPr/>
        </p:nvPicPr>
        <p:blipFill>
          <a:blip r:embed="rId13"/>
          <a:stretch>
            <a:fillRect/>
          </a:stretch>
        </p:blipFill>
        <p:spPr>
          <a:xfrm>
            <a:off x="6038849" y="1962150"/>
            <a:ext cx="5084193" cy="3943350"/>
          </a:xfrm>
          <a:prstGeom prst="rect">
            <a:avLst/>
          </a:prstGeom>
        </p:spPr>
      </p:pic>
    </p:spTree>
    <p:extLst>
      <p:ext uri="{BB962C8B-B14F-4D97-AF65-F5344CB8AC3E}">
        <p14:creationId xmlns:p14="http://schemas.microsoft.com/office/powerpoint/2010/main" val="338868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3" name="Picture 22" descr="A picture containing text, table, indoor, toy&#10;&#10;Description automatically generated">
            <a:extLst>
              <a:ext uri="{FF2B5EF4-FFF2-40B4-BE49-F238E27FC236}">
                <a16:creationId xmlns:a16="http://schemas.microsoft.com/office/drawing/2014/main" id="{B0A81D0F-36F0-470A-ADD9-297D465B5B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4876" y="3171825"/>
            <a:ext cx="5213748" cy="3200554"/>
          </a:xfrm>
          <a:prstGeom prst="rect">
            <a:avLst/>
          </a:prstGeom>
        </p:spPr>
      </p:pic>
      <p:sp>
        <p:nvSpPr>
          <p:cNvPr id="24" name="Speech Bubble: Rectangle with Corners Rounded 23">
            <a:extLst>
              <a:ext uri="{FF2B5EF4-FFF2-40B4-BE49-F238E27FC236}">
                <a16:creationId xmlns:a16="http://schemas.microsoft.com/office/drawing/2014/main" id="{47C3AC47-E025-44DA-BCEF-9BD8E05A94D4}"/>
              </a:ext>
            </a:extLst>
          </p:cNvPr>
          <p:cNvSpPr/>
          <p:nvPr/>
        </p:nvSpPr>
        <p:spPr>
          <a:xfrm>
            <a:off x="290194" y="1616171"/>
            <a:ext cx="7767956" cy="2060479"/>
          </a:xfrm>
          <a:prstGeom prst="wedgeRoundRectCallout">
            <a:avLst>
              <a:gd name="adj1" fmla="val 39741"/>
              <a:gd name="adj2" fmla="val 65736"/>
              <a:gd name="adj3" fmla="val 16667"/>
            </a:avLst>
          </a:prstGeom>
          <a:solidFill>
            <a:srgbClr val="CCFFFF"/>
          </a:solidFill>
          <a:ln w="57150" cap="flat" cmpd="sng" algn="ctr">
            <a:solidFill>
              <a:srgbClr val="00206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en-US" sz="4400" b="1" kern="0" dirty="0">
                <a:solidFill>
                  <a:srgbClr val="002060"/>
                </a:solidFill>
                <a:latin typeface="Calibri"/>
              </a:rPr>
              <a:t>K</a:t>
            </a:r>
            <a:r>
              <a:rPr kumimoji="0" lang="vi-VN" sz="4400" b="1" i="0" u="none" strike="noStrike" kern="0" cap="none" spc="0" normalizeH="0" baseline="0" noProof="0" dirty="0">
                <a:ln>
                  <a:noFill/>
                </a:ln>
                <a:solidFill>
                  <a:srgbClr val="002060"/>
                </a:solidFill>
                <a:effectLst/>
                <a:uLnTx/>
                <a:uFillTx/>
                <a:latin typeface="Calibri"/>
                <a:ea typeface="+mn-ea"/>
                <a:cs typeface="+mn-cs"/>
              </a:rPr>
              <a:t>ể tên một số di tích lịch sử - văn hóa, cảnh quan thiên nhiên ở địa phương.</a:t>
            </a:r>
            <a:endParaRPr kumimoji="0" lang="en-US" sz="4000" b="0" i="0" u="none" strike="noStrike" kern="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409035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370E3138-FFD2-4406-8553-BDBDCFA07E33}"/>
              </a:ext>
            </a:extLst>
          </p:cNvPr>
          <p:cNvPicPr>
            <a:picLocks noChangeAspect="1"/>
          </p:cNvPicPr>
          <p:nvPr/>
        </p:nvPicPr>
        <p:blipFill>
          <a:blip r:embed="rId11"/>
          <a:stretch>
            <a:fillRect/>
          </a:stretch>
        </p:blipFill>
        <p:spPr>
          <a:xfrm>
            <a:off x="3564020" y="1836238"/>
            <a:ext cx="6370872" cy="1938696"/>
          </a:xfrm>
          <a:prstGeom prst="rect">
            <a:avLst/>
          </a:prstGeom>
        </p:spPr>
      </p:pic>
    </p:spTree>
    <p:extLst>
      <p:ext uri="{BB962C8B-B14F-4D97-AF65-F5344CB8AC3E}">
        <p14:creationId xmlns:p14="http://schemas.microsoft.com/office/powerpoint/2010/main" val="8613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1ABBF63B-CEDD-4BB2-BD50-EF02C183D5D0}"/>
              </a:ext>
            </a:extLst>
          </p:cNvPr>
          <p:cNvPicPr>
            <a:picLocks noChangeAspect="1"/>
          </p:cNvPicPr>
          <p:nvPr/>
        </p:nvPicPr>
        <p:blipFill>
          <a:blip r:embed="rId11"/>
          <a:stretch>
            <a:fillRect/>
          </a:stretch>
        </p:blipFill>
        <p:spPr>
          <a:xfrm>
            <a:off x="3973975" y="1814220"/>
            <a:ext cx="5444200" cy="2353260"/>
          </a:xfrm>
          <a:prstGeom prst="rect">
            <a:avLst/>
          </a:prstGeom>
        </p:spPr>
      </p:pic>
    </p:spTree>
    <p:extLst>
      <p:ext uri="{BB962C8B-B14F-4D97-AF65-F5344CB8AC3E}">
        <p14:creationId xmlns:p14="http://schemas.microsoft.com/office/powerpoint/2010/main" val="3455630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476248" y="141085"/>
            <a:ext cx="11182352" cy="10685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1. </a:t>
            </a:r>
            <a:r>
              <a:rPr lang="vi-VN" sz="3200" dirty="0">
                <a:solidFill>
                  <a:schemeClr val="tx1"/>
                </a:solidFill>
                <a:latin typeface="Calibri" panose="020F0502020204030204" pitchFamily="34" charset="0"/>
                <a:cs typeface="Calibri" panose="020F0502020204030204" pitchFamily="34" charset="0"/>
              </a:rPr>
              <a:t>Đặt câu hỏi để tìm hiểu về một di tích lịch sử-văn hóa hoặc cảnh quan thiên nhiên ở địa phương em theo gợi ý dưới đây.</a:t>
            </a:r>
          </a:p>
        </p:txBody>
      </p:sp>
      <p:pic>
        <p:nvPicPr>
          <p:cNvPr id="7" name="Picture 6">
            <a:extLst>
              <a:ext uri="{FF2B5EF4-FFF2-40B4-BE49-F238E27FC236}">
                <a16:creationId xmlns:a16="http://schemas.microsoft.com/office/drawing/2014/main" id="{A6B95A5B-4DD7-49DA-A63B-1503D48D2B49}"/>
              </a:ext>
            </a:extLst>
          </p:cNvPr>
          <p:cNvPicPr>
            <a:picLocks noChangeAspect="1"/>
          </p:cNvPicPr>
          <p:nvPr/>
        </p:nvPicPr>
        <p:blipFill>
          <a:blip r:embed="rId7"/>
          <a:stretch>
            <a:fillRect/>
          </a:stretch>
        </p:blipFill>
        <p:spPr>
          <a:xfrm>
            <a:off x="2505075" y="1443037"/>
            <a:ext cx="7143750" cy="5095875"/>
          </a:xfrm>
          <a:prstGeom prst="rect">
            <a:avLst/>
          </a:prstGeom>
        </p:spPr>
      </p:pic>
    </p:spTree>
    <p:extLst>
      <p:ext uri="{BB962C8B-B14F-4D97-AF65-F5344CB8AC3E}">
        <p14:creationId xmlns:p14="http://schemas.microsoft.com/office/powerpoint/2010/main" val="190233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171450" y="127782"/>
            <a:ext cx="11748192"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3428998" y="0"/>
            <a:ext cx="5362577" cy="72390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Thu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thông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FE06521-D73C-4C93-BDED-AA972B3A3E95}"/>
              </a:ext>
            </a:extLst>
          </p:cNvPr>
          <p:cNvPicPr>
            <a:picLocks noChangeAspect="1"/>
          </p:cNvPicPr>
          <p:nvPr/>
        </p:nvPicPr>
        <p:blipFill>
          <a:blip r:embed="rId7"/>
          <a:stretch>
            <a:fillRect/>
          </a:stretch>
        </p:blipFill>
        <p:spPr>
          <a:xfrm>
            <a:off x="547687" y="866775"/>
            <a:ext cx="6711798" cy="3067050"/>
          </a:xfrm>
          <a:prstGeom prst="rect">
            <a:avLst/>
          </a:prstGeom>
        </p:spPr>
      </p:pic>
      <p:pic>
        <p:nvPicPr>
          <p:cNvPr id="8" name="Picture 7">
            <a:extLst>
              <a:ext uri="{FF2B5EF4-FFF2-40B4-BE49-F238E27FC236}">
                <a16:creationId xmlns:a16="http://schemas.microsoft.com/office/drawing/2014/main" id="{4B7E4CC3-B555-42F9-8A85-E770B71109CD}"/>
              </a:ext>
            </a:extLst>
          </p:cNvPr>
          <p:cNvPicPr>
            <a:picLocks noChangeAspect="1"/>
          </p:cNvPicPr>
          <p:nvPr/>
        </p:nvPicPr>
        <p:blipFill>
          <a:blip r:embed="rId8"/>
          <a:stretch>
            <a:fillRect/>
          </a:stretch>
        </p:blipFill>
        <p:spPr>
          <a:xfrm>
            <a:off x="7243762" y="776287"/>
            <a:ext cx="4314825" cy="4276725"/>
          </a:xfrm>
          <a:prstGeom prst="rect">
            <a:avLst/>
          </a:prstGeom>
        </p:spPr>
      </p:pic>
      <p:pic>
        <p:nvPicPr>
          <p:cNvPr id="10" name="Picture 9">
            <a:extLst>
              <a:ext uri="{FF2B5EF4-FFF2-40B4-BE49-F238E27FC236}">
                <a16:creationId xmlns:a16="http://schemas.microsoft.com/office/drawing/2014/main" id="{DEE8FC12-FE91-4941-A495-F9BFE45325C7}"/>
              </a:ext>
            </a:extLst>
          </p:cNvPr>
          <p:cNvPicPr>
            <a:picLocks noChangeAspect="1"/>
          </p:cNvPicPr>
          <p:nvPr/>
        </p:nvPicPr>
        <p:blipFill>
          <a:blip r:embed="rId9"/>
          <a:stretch>
            <a:fillRect/>
          </a:stretch>
        </p:blipFill>
        <p:spPr>
          <a:xfrm>
            <a:off x="485775" y="4038600"/>
            <a:ext cx="6629400" cy="2313062"/>
          </a:xfrm>
          <a:prstGeom prst="rect">
            <a:avLst/>
          </a:prstGeom>
        </p:spPr>
      </p:pic>
    </p:spTree>
    <p:extLst>
      <p:ext uri="{BB962C8B-B14F-4D97-AF65-F5344CB8AC3E}">
        <p14:creationId xmlns:p14="http://schemas.microsoft.com/office/powerpoint/2010/main" val="21293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D0FA42F1-086A-4D57-A79D-BC4BF29C28F6}"/>
              </a:ext>
            </a:extLst>
          </p:cNvPr>
          <p:cNvGrpSpPr/>
          <p:nvPr/>
        </p:nvGrpSpPr>
        <p:grpSpPr>
          <a:xfrm>
            <a:off x="892354" y="3758439"/>
            <a:ext cx="4278451" cy="2175001"/>
            <a:chOff x="892354" y="3758439"/>
            <a:chExt cx="4278451" cy="2175001"/>
          </a:xfrm>
        </p:grpSpPr>
        <p:pic>
          <p:nvPicPr>
            <p:cNvPr id="20" name="Picture 9">
              <a:extLst>
                <a:ext uri="{FF2B5EF4-FFF2-40B4-BE49-F238E27FC236}">
                  <a16:creationId xmlns:a16="http://schemas.microsoft.com/office/drawing/2014/main" id="{4C8E33D4-7867-44F8-8C8F-F88C7A0D96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C234396D-29F8-4217-A9BC-5938D4D810D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618B0764-4468-4786-90E7-BEF3CBF5D5D8}"/>
              </a:ext>
            </a:extLst>
          </p:cNvPr>
          <p:cNvSpPr/>
          <p:nvPr/>
        </p:nvSpPr>
        <p:spPr>
          <a:xfrm>
            <a:off x="4071611" y="1506181"/>
            <a:ext cx="6187440" cy="1151294"/>
          </a:xfrm>
          <a:custGeom>
            <a:avLst/>
            <a:gdLst>
              <a:gd name="connsiteX0" fmla="*/ 0 w 6187440"/>
              <a:gd name="connsiteY0" fmla="*/ 191886 h 1151294"/>
              <a:gd name="connsiteX1" fmla="*/ 191886 w 6187440"/>
              <a:gd name="connsiteY1" fmla="*/ 0 h 1151294"/>
              <a:gd name="connsiteX2" fmla="*/ 611563 w 6187440"/>
              <a:gd name="connsiteY2" fmla="*/ 0 h 1151294"/>
              <a:gd name="connsiteX3" fmla="*/ 1031240 w 6187440"/>
              <a:gd name="connsiteY3" fmla="*/ 0 h 1151294"/>
              <a:gd name="connsiteX4" fmla="*/ 1031240 w 6187440"/>
              <a:gd name="connsiteY4" fmla="*/ 0 h 1151294"/>
              <a:gd name="connsiteX5" fmla="*/ 1546860 w 6187440"/>
              <a:gd name="connsiteY5" fmla="*/ 0 h 1151294"/>
              <a:gd name="connsiteX6" fmla="*/ 2062480 w 6187440"/>
              <a:gd name="connsiteY6" fmla="*/ 0 h 1151294"/>
              <a:gd name="connsiteX7" fmla="*/ 2578100 w 6187440"/>
              <a:gd name="connsiteY7" fmla="*/ 0 h 1151294"/>
              <a:gd name="connsiteX8" fmla="*/ 3216025 w 6187440"/>
              <a:gd name="connsiteY8" fmla="*/ 0 h 1151294"/>
              <a:gd name="connsiteX9" fmla="*/ 3683077 w 6187440"/>
              <a:gd name="connsiteY9" fmla="*/ 0 h 1151294"/>
              <a:gd name="connsiteX10" fmla="*/ 4150129 w 6187440"/>
              <a:gd name="connsiteY10" fmla="*/ 0 h 1151294"/>
              <a:gd name="connsiteX11" fmla="*/ 4753879 w 6187440"/>
              <a:gd name="connsiteY11" fmla="*/ 0 h 1151294"/>
              <a:gd name="connsiteX12" fmla="*/ 5391804 w 6187440"/>
              <a:gd name="connsiteY12" fmla="*/ 0 h 1151294"/>
              <a:gd name="connsiteX13" fmla="*/ 5995554 w 6187440"/>
              <a:gd name="connsiteY13" fmla="*/ 0 h 1151294"/>
              <a:gd name="connsiteX14" fmla="*/ 6187440 w 6187440"/>
              <a:gd name="connsiteY14" fmla="*/ 191886 h 1151294"/>
              <a:gd name="connsiteX15" fmla="*/ 6187440 w 6187440"/>
              <a:gd name="connsiteY15" fmla="*/ 671588 h 1151294"/>
              <a:gd name="connsiteX16" fmla="*/ 6187440 w 6187440"/>
              <a:gd name="connsiteY16" fmla="*/ 671588 h 1151294"/>
              <a:gd name="connsiteX17" fmla="*/ 6187440 w 6187440"/>
              <a:gd name="connsiteY17" fmla="*/ 959412 h 1151294"/>
              <a:gd name="connsiteX18" fmla="*/ 6187440 w 6187440"/>
              <a:gd name="connsiteY18" fmla="*/ 959408 h 1151294"/>
              <a:gd name="connsiteX19" fmla="*/ 5995554 w 6187440"/>
              <a:gd name="connsiteY19" fmla="*/ 1151294 h 1151294"/>
              <a:gd name="connsiteX20" fmla="*/ 5391804 w 6187440"/>
              <a:gd name="connsiteY20" fmla="*/ 1151294 h 1151294"/>
              <a:gd name="connsiteX21" fmla="*/ 4822228 w 6187440"/>
              <a:gd name="connsiteY21" fmla="*/ 1151294 h 1151294"/>
              <a:gd name="connsiteX22" fmla="*/ 4184303 w 6187440"/>
              <a:gd name="connsiteY22" fmla="*/ 1151294 h 1151294"/>
              <a:gd name="connsiteX23" fmla="*/ 3683077 w 6187440"/>
              <a:gd name="connsiteY23" fmla="*/ 1151294 h 1151294"/>
              <a:gd name="connsiteX24" fmla="*/ 3113501 w 6187440"/>
              <a:gd name="connsiteY24" fmla="*/ 1151294 h 1151294"/>
              <a:gd name="connsiteX25" fmla="*/ 2578100 w 6187440"/>
              <a:gd name="connsiteY25" fmla="*/ 1151294 h 1151294"/>
              <a:gd name="connsiteX26" fmla="*/ 1976560 w 6187440"/>
              <a:gd name="connsiteY26" fmla="*/ 1182955 h 1151294"/>
              <a:gd name="connsiteX27" fmla="*/ 1402363 w 6187440"/>
              <a:gd name="connsiteY27" fmla="*/ 1213176 h 1151294"/>
              <a:gd name="connsiteX28" fmla="*/ 937537 w 6187440"/>
              <a:gd name="connsiteY28" fmla="*/ 1237641 h 1151294"/>
              <a:gd name="connsiteX29" fmla="*/ 390683 w 6187440"/>
              <a:gd name="connsiteY29" fmla="*/ 1266424 h 1151294"/>
              <a:gd name="connsiteX30" fmla="*/ -156171 w 6187440"/>
              <a:gd name="connsiteY30" fmla="*/ 1295206 h 1151294"/>
              <a:gd name="connsiteX31" fmla="*/ 449409 w 6187440"/>
              <a:gd name="connsiteY31" fmla="*/ 1221811 h 1151294"/>
              <a:gd name="connsiteX32" fmla="*/ 1031240 w 6187440"/>
              <a:gd name="connsiteY32" fmla="*/ 1151294 h 1151294"/>
              <a:gd name="connsiteX33" fmla="*/ 628350 w 6187440"/>
              <a:gd name="connsiteY33" fmla="*/ 1151294 h 1151294"/>
              <a:gd name="connsiteX34" fmla="*/ 191886 w 6187440"/>
              <a:gd name="connsiteY34" fmla="*/ 1151294 h 1151294"/>
              <a:gd name="connsiteX35" fmla="*/ 0 w 6187440"/>
              <a:gd name="connsiteY35" fmla="*/ 959408 h 1151294"/>
              <a:gd name="connsiteX36" fmla="*/ 0 w 6187440"/>
              <a:gd name="connsiteY36" fmla="*/ 959412 h 1151294"/>
              <a:gd name="connsiteX37" fmla="*/ 0 w 6187440"/>
              <a:gd name="connsiteY37" fmla="*/ 671588 h 1151294"/>
              <a:gd name="connsiteX38" fmla="*/ 0 w 6187440"/>
              <a:gd name="connsiteY38" fmla="*/ 671588 h 1151294"/>
              <a:gd name="connsiteX39" fmla="*/ 0 w 6187440"/>
              <a:gd name="connsiteY39" fmla="*/ 191886 h 11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151294" fill="none" extrusionOk="0">
                <a:moveTo>
                  <a:pt x="0" y="191886"/>
                </a:moveTo>
                <a:cubicBezTo>
                  <a:pt x="-2958" y="81696"/>
                  <a:pt x="83695" y="-4085"/>
                  <a:pt x="191886" y="0"/>
                </a:cubicBezTo>
                <a:cubicBezTo>
                  <a:pt x="322925" y="-35518"/>
                  <a:pt x="414217" y="20791"/>
                  <a:pt x="611563" y="0"/>
                </a:cubicBezTo>
                <a:cubicBezTo>
                  <a:pt x="808909" y="-20791"/>
                  <a:pt x="885890" y="46352"/>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896212" y="-48269"/>
                  <a:pt x="3002063" y="41285"/>
                  <a:pt x="3216025" y="0"/>
                </a:cubicBezTo>
                <a:cubicBezTo>
                  <a:pt x="3429988" y="-41285"/>
                  <a:pt x="3543609" y="50606"/>
                  <a:pt x="3683077" y="0"/>
                </a:cubicBezTo>
                <a:cubicBezTo>
                  <a:pt x="3822545" y="-50606"/>
                  <a:pt x="3956017" y="24748"/>
                  <a:pt x="4150129" y="0"/>
                </a:cubicBezTo>
                <a:cubicBezTo>
                  <a:pt x="4344241" y="-24748"/>
                  <a:pt x="4490244" y="5854"/>
                  <a:pt x="4753879" y="0"/>
                </a:cubicBezTo>
                <a:cubicBezTo>
                  <a:pt x="5017514" y="-5854"/>
                  <a:pt x="5219483" y="54497"/>
                  <a:pt x="5391804" y="0"/>
                </a:cubicBezTo>
                <a:cubicBezTo>
                  <a:pt x="5564126" y="-54497"/>
                  <a:pt x="5772399" y="70007"/>
                  <a:pt x="5995554" y="0"/>
                </a:cubicBezTo>
                <a:cubicBezTo>
                  <a:pt x="6073766" y="-2626"/>
                  <a:pt x="6206079" y="65451"/>
                  <a:pt x="6187440" y="191886"/>
                </a:cubicBezTo>
                <a:cubicBezTo>
                  <a:pt x="6208085" y="381079"/>
                  <a:pt x="6154132" y="517929"/>
                  <a:pt x="6187440" y="671588"/>
                </a:cubicBezTo>
                <a:lnTo>
                  <a:pt x="6187440" y="671588"/>
                </a:lnTo>
                <a:cubicBezTo>
                  <a:pt x="6196821" y="789885"/>
                  <a:pt x="6153472" y="863592"/>
                  <a:pt x="6187440" y="959412"/>
                </a:cubicBezTo>
                <a:lnTo>
                  <a:pt x="6187440" y="959408"/>
                </a:lnTo>
                <a:cubicBezTo>
                  <a:pt x="6197868" y="1052628"/>
                  <a:pt x="6087806" y="1160794"/>
                  <a:pt x="5995554" y="1151294"/>
                </a:cubicBezTo>
                <a:cubicBezTo>
                  <a:pt x="5711384" y="1167917"/>
                  <a:pt x="5679980" y="1124188"/>
                  <a:pt x="5391804" y="1151294"/>
                </a:cubicBezTo>
                <a:cubicBezTo>
                  <a:pt x="5103628" y="1178400"/>
                  <a:pt x="5032966" y="1085860"/>
                  <a:pt x="4822228" y="1151294"/>
                </a:cubicBezTo>
                <a:cubicBezTo>
                  <a:pt x="4611490" y="1216728"/>
                  <a:pt x="4391230" y="1112165"/>
                  <a:pt x="4184303" y="1151294"/>
                </a:cubicBezTo>
                <a:cubicBezTo>
                  <a:pt x="3977376" y="1190423"/>
                  <a:pt x="3785604" y="1100402"/>
                  <a:pt x="3683077" y="1151294"/>
                </a:cubicBezTo>
                <a:cubicBezTo>
                  <a:pt x="3580550" y="1202186"/>
                  <a:pt x="3322225" y="1097282"/>
                  <a:pt x="3113501" y="1151294"/>
                </a:cubicBezTo>
                <a:cubicBezTo>
                  <a:pt x="2904777" y="1205306"/>
                  <a:pt x="2725974" y="1097483"/>
                  <a:pt x="2578100" y="1151294"/>
                </a:cubicBezTo>
                <a:cubicBezTo>
                  <a:pt x="2423082" y="1208793"/>
                  <a:pt x="2095607" y="1108796"/>
                  <a:pt x="1976560" y="1182955"/>
                </a:cubicBezTo>
                <a:cubicBezTo>
                  <a:pt x="1857513" y="1257114"/>
                  <a:pt x="1566761" y="1145998"/>
                  <a:pt x="1402363" y="1213176"/>
                </a:cubicBezTo>
                <a:cubicBezTo>
                  <a:pt x="1237965" y="1280354"/>
                  <a:pt x="1047983" y="1209504"/>
                  <a:pt x="937537" y="1237641"/>
                </a:cubicBezTo>
                <a:cubicBezTo>
                  <a:pt x="827091" y="1265778"/>
                  <a:pt x="513923" y="1207078"/>
                  <a:pt x="390683" y="1266424"/>
                </a:cubicBezTo>
                <a:cubicBezTo>
                  <a:pt x="267443" y="1325770"/>
                  <a:pt x="77196" y="1227203"/>
                  <a:pt x="-156171" y="1295206"/>
                </a:cubicBezTo>
                <a:cubicBezTo>
                  <a:pt x="-12474" y="1213845"/>
                  <a:pt x="293858" y="1253765"/>
                  <a:pt x="449409" y="1221811"/>
                </a:cubicBezTo>
                <a:cubicBezTo>
                  <a:pt x="604960" y="1189857"/>
                  <a:pt x="897638" y="1233202"/>
                  <a:pt x="1031240" y="1151294"/>
                </a:cubicBezTo>
                <a:cubicBezTo>
                  <a:pt x="877440" y="1176807"/>
                  <a:pt x="746342" y="1114988"/>
                  <a:pt x="628350" y="1151294"/>
                </a:cubicBezTo>
                <a:cubicBezTo>
                  <a:pt x="510358" y="1187600"/>
                  <a:pt x="348183" y="1133447"/>
                  <a:pt x="191886" y="1151294"/>
                </a:cubicBezTo>
                <a:cubicBezTo>
                  <a:pt x="59959" y="1138771"/>
                  <a:pt x="-18523" y="1084839"/>
                  <a:pt x="0" y="959408"/>
                </a:cubicBezTo>
                <a:lnTo>
                  <a:pt x="0" y="959412"/>
                </a:lnTo>
                <a:cubicBezTo>
                  <a:pt x="-16956" y="819528"/>
                  <a:pt x="9553" y="775496"/>
                  <a:pt x="0" y="671588"/>
                </a:cubicBezTo>
                <a:lnTo>
                  <a:pt x="0" y="671588"/>
                </a:lnTo>
                <a:cubicBezTo>
                  <a:pt x="-8035" y="472585"/>
                  <a:pt x="19897" y="330526"/>
                  <a:pt x="0" y="191886"/>
                </a:cubicBezTo>
                <a:close/>
              </a:path>
              <a:path w="6187440" h="1151294" stroke="0" extrusionOk="0">
                <a:moveTo>
                  <a:pt x="0" y="191886"/>
                </a:moveTo>
                <a:cubicBezTo>
                  <a:pt x="-4505" y="78365"/>
                  <a:pt x="88314" y="2795"/>
                  <a:pt x="191886" y="0"/>
                </a:cubicBezTo>
                <a:cubicBezTo>
                  <a:pt x="389188" y="-31636"/>
                  <a:pt x="444257" y="42587"/>
                  <a:pt x="594776" y="0"/>
                </a:cubicBezTo>
                <a:cubicBezTo>
                  <a:pt x="745295" y="-42587"/>
                  <a:pt x="910781" y="23354"/>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85383" y="-73396"/>
                  <a:pt x="2913655" y="50187"/>
                  <a:pt x="3216025" y="0"/>
                </a:cubicBezTo>
                <a:cubicBezTo>
                  <a:pt x="3518396" y="-50187"/>
                  <a:pt x="3585853" y="60109"/>
                  <a:pt x="3819775" y="0"/>
                </a:cubicBezTo>
                <a:cubicBezTo>
                  <a:pt x="4053697" y="-60109"/>
                  <a:pt x="4278425" y="72435"/>
                  <a:pt x="4457700" y="0"/>
                </a:cubicBezTo>
                <a:cubicBezTo>
                  <a:pt x="4636976" y="-72435"/>
                  <a:pt x="4804481" y="27190"/>
                  <a:pt x="4993101" y="0"/>
                </a:cubicBezTo>
                <a:cubicBezTo>
                  <a:pt x="5181721" y="-27190"/>
                  <a:pt x="5764842" y="85338"/>
                  <a:pt x="5995554" y="0"/>
                </a:cubicBezTo>
                <a:cubicBezTo>
                  <a:pt x="6095181" y="-3058"/>
                  <a:pt x="6175069" y="62397"/>
                  <a:pt x="6187440" y="191886"/>
                </a:cubicBezTo>
                <a:cubicBezTo>
                  <a:pt x="6190081" y="416469"/>
                  <a:pt x="6177031" y="433517"/>
                  <a:pt x="6187440" y="671588"/>
                </a:cubicBezTo>
                <a:lnTo>
                  <a:pt x="6187440" y="671588"/>
                </a:lnTo>
                <a:cubicBezTo>
                  <a:pt x="6205817" y="762367"/>
                  <a:pt x="6168099" y="858577"/>
                  <a:pt x="6187440" y="959412"/>
                </a:cubicBezTo>
                <a:lnTo>
                  <a:pt x="6187440" y="959408"/>
                </a:lnTo>
                <a:cubicBezTo>
                  <a:pt x="6206821" y="1055985"/>
                  <a:pt x="6079672" y="1157516"/>
                  <a:pt x="5995554" y="1151294"/>
                </a:cubicBezTo>
                <a:cubicBezTo>
                  <a:pt x="5888275" y="1203780"/>
                  <a:pt x="5718296" y="1132358"/>
                  <a:pt x="5528502" y="1151294"/>
                </a:cubicBezTo>
                <a:cubicBezTo>
                  <a:pt x="5338708" y="1170230"/>
                  <a:pt x="5025208" y="1146449"/>
                  <a:pt x="4890577" y="1151294"/>
                </a:cubicBezTo>
                <a:cubicBezTo>
                  <a:pt x="4755946" y="1156139"/>
                  <a:pt x="4623005" y="1127148"/>
                  <a:pt x="4389351" y="1151294"/>
                </a:cubicBezTo>
                <a:cubicBezTo>
                  <a:pt x="4155697" y="1175440"/>
                  <a:pt x="4042729" y="1133293"/>
                  <a:pt x="3922299" y="1151294"/>
                </a:cubicBezTo>
                <a:cubicBezTo>
                  <a:pt x="3801869" y="1169295"/>
                  <a:pt x="3592774" y="1147780"/>
                  <a:pt x="3386897" y="1151294"/>
                </a:cubicBezTo>
                <a:cubicBezTo>
                  <a:pt x="3181020" y="1154808"/>
                  <a:pt x="2885650" y="1091379"/>
                  <a:pt x="2578100" y="1151294"/>
                </a:cubicBezTo>
                <a:cubicBezTo>
                  <a:pt x="2481388" y="1190010"/>
                  <a:pt x="2301022" y="1155896"/>
                  <a:pt x="2113274" y="1175759"/>
                </a:cubicBezTo>
                <a:cubicBezTo>
                  <a:pt x="1925526" y="1195622"/>
                  <a:pt x="1809494" y="1164056"/>
                  <a:pt x="1593762" y="1203102"/>
                </a:cubicBezTo>
                <a:cubicBezTo>
                  <a:pt x="1378030" y="1242148"/>
                  <a:pt x="1204942" y="1223560"/>
                  <a:pt x="1019566" y="1233324"/>
                </a:cubicBezTo>
                <a:cubicBezTo>
                  <a:pt x="834190" y="1243087"/>
                  <a:pt x="604340" y="1248155"/>
                  <a:pt x="445369" y="1263545"/>
                </a:cubicBezTo>
                <a:cubicBezTo>
                  <a:pt x="286398" y="1278935"/>
                  <a:pt x="12469" y="1230669"/>
                  <a:pt x="-156171" y="1295206"/>
                </a:cubicBezTo>
                <a:cubicBezTo>
                  <a:pt x="-28378" y="1245375"/>
                  <a:pt x="288908" y="1247871"/>
                  <a:pt x="401912" y="1227567"/>
                </a:cubicBezTo>
                <a:cubicBezTo>
                  <a:pt x="514916" y="1207263"/>
                  <a:pt x="792860" y="1252894"/>
                  <a:pt x="1031240" y="1151294"/>
                </a:cubicBezTo>
                <a:cubicBezTo>
                  <a:pt x="887449" y="1178590"/>
                  <a:pt x="738362" y="1121853"/>
                  <a:pt x="619957" y="1151294"/>
                </a:cubicBezTo>
                <a:cubicBezTo>
                  <a:pt x="501552" y="1180735"/>
                  <a:pt x="328327" y="1136227"/>
                  <a:pt x="191886" y="1151294"/>
                </a:cubicBezTo>
                <a:cubicBezTo>
                  <a:pt x="85972" y="1164291"/>
                  <a:pt x="1352" y="1092408"/>
                  <a:pt x="0" y="959408"/>
                </a:cubicBezTo>
                <a:lnTo>
                  <a:pt x="0" y="959412"/>
                </a:lnTo>
                <a:cubicBezTo>
                  <a:pt x="-10151" y="875598"/>
                  <a:pt x="15857" y="741407"/>
                  <a:pt x="0" y="671588"/>
                </a:cubicBezTo>
                <a:lnTo>
                  <a:pt x="0" y="671588"/>
                </a:lnTo>
                <a:cubicBezTo>
                  <a:pt x="-12932" y="539262"/>
                  <a:pt x="4703" y="352969"/>
                  <a:pt x="0" y="191886"/>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a:solidFill>
                  <a:srgbClr val="00B050"/>
                </a:solidFill>
                <a:latin typeface="Calibri" panose="020F0502020204030204" pitchFamily="34" charset="0"/>
                <a:cs typeface="Calibri" panose="020F0502020204030204" pitchFamily="34" charset="0"/>
              </a:rPr>
              <a:t>Hình 1 các bạn thu thập thông tin bằng cách nào?</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4D69306F-9761-43F0-BD7D-438BC2CA756B}"/>
              </a:ext>
            </a:extLst>
          </p:cNvPr>
          <p:cNvSpPr/>
          <p:nvPr/>
        </p:nvSpPr>
        <p:spPr>
          <a:xfrm>
            <a:off x="5305348" y="316353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dirty="0" err="1">
                <a:solidFill>
                  <a:srgbClr val="00B050"/>
                </a:solidFill>
                <a:latin typeface="Calibri" panose="020F0502020204030204" pitchFamily="34" charset="0"/>
                <a:cs typeface="Calibri" panose="020F0502020204030204" pitchFamily="34" charset="0"/>
              </a:rPr>
              <a:t>Hình</a:t>
            </a:r>
            <a:r>
              <a:rPr lang="en-US" sz="3200" b="1" dirty="0">
                <a:solidFill>
                  <a:srgbClr val="00B050"/>
                </a:solidFill>
                <a:latin typeface="Calibri" panose="020F0502020204030204" pitchFamily="34" charset="0"/>
                <a:cs typeface="Calibri" panose="020F0502020204030204" pitchFamily="34" charset="0"/>
              </a:rPr>
              <a:t> 2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bạn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thập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thông</a:t>
            </a:r>
            <a:r>
              <a:rPr lang="en-US" sz="3200" b="1" dirty="0">
                <a:solidFill>
                  <a:srgbClr val="00B050"/>
                </a:solidFill>
                <a:latin typeface="Calibri" panose="020F0502020204030204" pitchFamily="34" charset="0"/>
                <a:cs typeface="Calibri" panose="020F0502020204030204" pitchFamily="34" charset="0"/>
              </a:rPr>
              <a:t> tin </a:t>
            </a:r>
            <a:r>
              <a:rPr lang="en-US" sz="3200" b="1" dirty="0" err="1">
                <a:solidFill>
                  <a:srgbClr val="00B050"/>
                </a:solidFill>
                <a:latin typeface="Calibri" panose="020F0502020204030204" pitchFamily="34" charset="0"/>
                <a:cs typeface="Calibri" panose="020F0502020204030204" pitchFamily="34" charset="0"/>
              </a:rPr>
              <a:t>bằng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nào</a:t>
            </a:r>
            <a:r>
              <a:rPr lang="en-US" sz="3200" b="1" dirty="0">
                <a:solidFill>
                  <a:srgbClr val="00B05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3" name="Speech Bubble: Rectangle with Corners Rounded 22">
            <a:extLst>
              <a:ext uri="{FF2B5EF4-FFF2-40B4-BE49-F238E27FC236}">
                <a16:creationId xmlns:a16="http://schemas.microsoft.com/office/drawing/2014/main" id="{A12A26FF-9352-4B57-94E5-99B7BD58B8DA}"/>
              </a:ext>
            </a:extLst>
          </p:cNvPr>
          <p:cNvSpPr/>
          <p:nvPr/>
        </p:nvSpPr>
        <p:spPr>
          <a:xfrm>
            <a:off x="5799474" y="475949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3072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2FDFE8AF-3B49-40FB-8731-DF3FF07D5572}"/>
              </a:ext>
            </a:extLst>
          </p:cNvPr>
          <p:cNvPicPr>
            <a:picLocks noChangeAspect="1"/>
          </p:cNvPicPr>
          <p:nvPr/>
        </p:nvPicPr>
        <p:blipFill>
          <a:blip r:embed="rId11"/>
          <a:stretch>
            <a:fillRect/>
          </a:stretch>
        </p:blipFill>
        <p:spPr>
          <a:xfrm>
            <a:off x="4089483" y="2101368"/>
            <a:ext cx="5419814" cy="2566638"/>
          </a:xfrm>
          <a:prstGeom prst="rect">
            <a:avLst/>
          </a:prstGeom>
        </p:spPr>
      </p:pic>
      <p:sp>
        <p:nvSpPr>
          <p:cNvPr id="16" name="TextBox 15">
            <a:extLst>
              <a:ext uri="{FF2B5EF4-FFF2-40B4-BE49-F238E27FC236}">
                <a16:creationId xmlns:a16="http://schemas.microsoft.com/office/drawing/2014/main" id="{94ABD86C-D1E0-41C5-86CE-5562B3733C13}"/>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tranthao121004@gmail.com</a:t>
            </a:r>
          </a:p>
        </p:txBody>
      </p:sp>
      <p:pic>
        <p:nvPicPr>
          <p:cNvPr id="14" name="Picture 13" descr="Shape&#10;&#10;Description automatically generated with medium confidence">
            <a:extLst>
              <a:ext uri="{FF2B5EF4-FFF2-40B4-BE49-F238E27FC236}">
                <a16:creationId xmlns:a16="http://schemas.microsoft.com/office/drawing/2014/main" id="{D34628F3-29A1-4220-9E55-B3D7DA9712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388678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257982" cy="304698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Ở địa phương em có những di tích lịch sử -</a:t>
            </a:r>
            <a:r>
              <a:rPr lang="en-US" sz="3200">
                <a:solidFill>
                  <a:prstClr val="black"/>
                </a:solidFill>
                <a:latin typeface="Calibri" panose="020F0502020204030204"/>
                <a:sym typeface="Wingdings 2" panose="05020102010507070707" pitchFamily="18" charset="2"/>
              </a:rPr>
              <a:t> </a:t>
            </a:r>
            <a:r>
              <a:rPr lang="vi-VN" sz="3200">
                <a:solidFill>
                  <a:prstClr val="black"/>
                </a:solidFill>
                <a:latin typeface="Calibri" panose="020F0502020204030204"/>
                <a:sym typeface="Wingdings 2" panose="05020102010507070707" pitchFamily="18" charset="2"/>
              </a:rPr>
              <a:t>văn </a:t>
            </a:r>
            <a:r>
              <a:rPr lang="vi-VN" sz="3200" dirty="0">
                <a:solidFill>
                  <a:prstClr val="black"/>
                </a:solidFill>
                <a:latin typeface="Calibri" panose="020F0502020204030204"/>
                <a:sym typeface="Wingdings 2" panose="05020102010507070707" pitchFamily="18" charset="2"/>
              </a:rPr>
              <a:t>hóa hoặc cảnh quan thiên nhiên nào?</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đi đến nơi đó khi nào? Cùng đi với ai?</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thích điều gì ở nơi đó? Vì sao?</a:t>
            </a:r>
          </a:p>
        </p:txBody>
      </p:sp>
      <p:sp>
        <p:nvSpPr>
          <p:cNvPr id="4" name="TextBox 3">
            <a:extLst>
              <a:ext uri="{FF2B5EF4-FFF2-40B4-BE49-F238E27FC236}">
                <a16:creationId xmlns:a16="http://schemas.microsoft.com/office/drawing/2014/main" id="{7148F870-F2DA-96A8-CF6A-1C70DC0B4983}"/>
              </a:ext>
            </a:extLst>
          </p:cNvPr>
          <p:cNvSpPr txBox="1"/>
          <p:nvPr/>
        </p:nvSpPr>
        <p:spPr>
          <a:xfrm>
            <a:off x="542926" y="94738"/>
            <a:ext cx="111537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9050">
                  <a:solidFill>
                    <a:srgbClr val="ED7D31">
                      <a:lumMod val="50000"/>
                    </a:srgbClr>
                  </a:solidFill>
                </a:ln>
                <a:solidFill>
                  <a:srgbClr val="FF9900"/>
                </a:solidFill>
                <a:latin typeface="Tahoma" panose="020B0604030504040204" pitchFamily="34" charset="0"/>
                <a:ea typeface="Tahoma" panose="020B0604030504040204" pitchFamily="34" charset="0"/>
                <a:cs typeface="Tahoma" panose="020B0604030504040204" pitchFamily="34" charset="0"/>
              </a:rPr>
              <a:t>K</a:t>
            </a:r>
            <a:r>
              <a:rPr kumimoji="0" lang="vi-VN"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rPr>
              <a:t>ể nhanh một di tích lịch sử - văn hóa hoặc cảnh quan thiên nhiên ở địa phương mà em biết </a:t>
            </a:r>
            <a:endParaRPr kumimoji="0" lang="en-US"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4">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425863-AEA3-4658-8802-862D48B60702}"/>
              </a:ext>
            </a:extLst>
          </p:cNvPr>
          <p:cNvPicPr>
            <a:picLocks noChangeAspect="1"/>
          </p:cNvPicPr>
          <p:nvPr/>
        </p:nvPicPr>
        <p:blipFill>
          <a:blip r:embed="rId13"/>
          <a:stretch>
            <a:fillRect/>
          </a:stretch>
        </p:blipFill>
        <p:spPr>
          <a:xfrm>
            <a:off x="2827792" y="1856826"/>
            <a:ext cx="8583912" cy="3023878"/>
          </a:xfrm>
          <a:prstGeom prst="rect">
            <a:avLst/>
          </a:prstGeom>
        </p:spPr>
      </p:pic>
      <p:sp>
        <p:nvSpPr>
          <p:cNvPr id="19" name="TextBox 18">
            <a:extLst>
              <a:ext uri="{FF2B5EF4-FFF2-40B4-BE49-F238E27FC236}">
                <a16:creationId xmlns:a16="http://schemas.microsoft.com/office/drawing/2014/main" id="{CE26D28A-0F83-4AFC-8F7B-DD912A7DD21A}"/>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zalo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0972115126</a:t>
            </a:r>
          </a:p>
        </p:txBody>
      </p:sp>
    </p:spTree>
    <p:extLst>
      <p:ext uri="{BB962C8B-B14F-4D97-AF65-F5344CB8AC3E}">
        <p14:creationId xmlns:p14="http://schemas.microsoft.com/office/powerpoint/2010/main" val="224965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7E919AB0-347D-4B6A-9D65-629E15DB3589}"/>
              </a:ext>
            </a:extLst>
          </p:cNvPr>
          <p:cNvPicPr>
            <a:picLocks noChangeAspect="1"/>
          </p:cNvPicPr>
          <p:nvPr/>
        </p:nvPicPr>
        <p:blipFill>
          <a:blip r:embed="rId7"/>
          <a:stretch>
            <a:fillRect/>
          </a:stretch>
        </p:blipFill>
        <p:spPr>
          <a:xfrm>
            <a:off x="5058371" y="1453688"/>
            <a:ext cx="6748857" cy="3548180"/>
          </a:xfrm>
          <a:prstGeom prst="rect">
            <a:avLst/>
          </a:prstGeom>
        </p:spPr>
      </p:pic>
    </p:spTree>
    <p:extLst>
      <p:ext uri="{BB962C8B-B14F-4D97-AF65-F5344CB8AC3E}">
        <p14:creationId xmlns:p14="http://schemas.microsoft.com/office/powerpoint/2010/main" val="34371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Giới thiệu về Văn Miếu Quốc Tử Giám - Trường đại học đầu tiên của Việt Nam">
            <a:extLst>
              <a:ext uri="{FF2B5EF4-FFF2-40B4-BE49-F238E27FC236}">
                <a16:creationId xmlns:a16="http://schemas.microsoft.com/office/drawing/2014/main" id="{944EE204-59B3-440C-89B1-938F400A94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179" y="1423986"/>
            <a:ext cx="5926683" cy="40100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0B006A-964E-41EC-B7D8-C0D620E6C867}"/>
              </a:ext>
            </a:extLst>
          </p:cNvPr>
          <p:cNvSpPr txBox="1"/>
          <p:nvPr/>
        </p:nvSpPr>
        <p:spPr>
          <a:xfrm>
            <a:off x="2940171" y="5768026"/>
            <a:ext cx="872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Văn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Miếu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Quốc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Tử</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37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144587" y="5735365"/>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Vịnh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Hạ</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Long</a:t>
            </a:r>
          </a:p>
        </p:txBody>
      </p:sp>
      <p:pic>
        <p:nvPicPr>
          <p:cNvPr id="3" name="Picture 2" descr="ĐÀ NẴNG - NINH BÌNH - HẠ LONG - Viet Nam TravelMART">
            <a:extLst>
              <a:ext uri="{FF2B5EF4-FFF2-40B4-BE49-F238E27FC236}">
                <a16:creationId xmlns:a16="http://schemas.microsoft.com/office/drawing/2014/main" id="{51BE24C9-96EA-4473-BF87-0F3CFA3EE2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9176" y="1206790"/>
            <a:ext cx="6644584" cy="442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252795"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676350" y="5709357"/>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Chùa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50" name="Picture 2" descr="HÀ NỘI 1 NGÀY">
            <a:extLst>
              <a:ext uri="{FF2B5EF4-FFF2-40B4-BE49-F238E27FC236}">
                <a16:creationId xmlns:a16="http://schemas.microsoft.com/office/drawing/2014/main" id="{07C6570C-E84D-47DA-8DC9-FCF880463C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6427" y="1276607"/>
            <a:ext cx="6593840" cy="432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0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6" name="Picture 5">
            <a:extLst>
              <a:ext uri="{FF2B5EF4-FFF2-40B4-BE49-F238E27FC236}">
                <a16:creationId xmlns:a16="http://schemas.microsoft.com/office/drawing/2014/main" id="{DE4737AD-0AD9-44E3-9F90-80F8BB0FB42F}"/>
              </a:ext>
            </a:extLst>
          </p:cNvPr>
          <p:cNvPicPr>
            <a:picLocks noChangeAspect="1"/>
          </p:cNvPicPr>
          <p:nvPr/>
        </p:nvPicPr>
        <p:blipFill>
          <a:blip r:embed="rId11"/>
          <a:stretch>
            <a:fillRect/>
          </a:stretch>
        </p:blipFill>
        <p:spPr>
          <a:xfrm>
            <a:off x="3463642" y="1722569"/>
            <a:ext cx="6785436" cy="2938527"/>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DA5969EB-A35E-4D75-85BA-918DA363A2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260437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7D7656B0-7CC8-44FA-BF81-BABDA0DD5F2B}"/>
              </a:ext>
            </a:extLst>
          </p:cNvPr>
          <p:cNvSpPr txBox="1"/>
          <p:nvPr/>
        </p:nvSpPr>
        <p:spPr>
          <a:xfrm>
            <a:off x="5324475" y="2143125"/>
            <a:ext cx="6048375" cy="1569660"/>
          </a:xfrm>
          <a:prstGeom prst="rect">
            <a:avLst/>
          </a:prstGeom>
          <a:noFill/>
        </p:spPr>
        <p:txBody>
          <a:bodyPr wrap="square" rtlCol="0">
            <a:spAutoFit/>
          </a:bodyPr>
          <a:lstStyle/>
          <a:p>
            <a:pPr algn="ctr"/>
            <a:r>
              <a:rPr lang="nl-NL"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1. Tìm hiểu một di tích lịch sự - văn hóa hoặc cảnh quan thiên nhiên ở địa phương.</a:t>
            </a:r>
            <a:endParaRPr lang="en-US"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625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ED8C2D18-EBBA-4CF2-8CF9-CC63B9CA3B62}"/>
              </a:ext>
            </a:extLst>
          </p:cNvPr>
          <p:cNvSpPr txBox="1"/>
          <p:nvPr/>
        </p:nvSpPr>
        <p:spPr>
          <a:xfrm>
            <a:off x="791453" y="232341"/>
            <a:ext cx="10901680" cy="954107"/>
          </a:xfrm>
          <a:prstGeom prst="rect">
            <a:avLst/>
          </a:prstGeom>
          <a:noFill/>
        </p:spPr>
        <p:txBody>
          <a:bodyPr wrap="square" rtlCol="0">
            <a:spAutoFit/>
          </a:bodyPr>
          <a:lstStyle/>
          <a:p>
            <a:pPr lvl="0" algn="ctr"/>
            <a:r>
              <a:rPr lang="vi-VN" sz="2800" b="1" dirty="0">
                <a:solidFill>
                  <a:prstClr val="black"/>
                </a:solidFill>
                <a:latin typeface="Calibri" panose="020F0502020204030204" pitchFamily="34" charset="0"/>
                <a:cs typeface="Calibri" panose="020F0502020204030204" pitchFamily="34" charset="0"/>
              </a:rPr>
              <a:t>Hãy nói về một di tích lịch sử - văn hóa hoặc cảnh quan thiên nhiên của đất nước Việt Nam.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DACE74D-2C7E-4437-9A08-4E98089DDC33}"/>
              </a:ext>
            </a:extLst>
          </p:cNvPr>
          <p:cNvPicPr>
            <a:picLocks noChangeAspect="1"/>
          </p:cNvPicPr>
          <p:nvPr/>
        </p:nvPicPr>
        <p:blipFill>
          <a:blip r:embed="rId11"/>
          <a:stretch>
            <a:fillRect/>
          </a:stretch>
        </p:blipFill>
        <p:spPr>
          <a:xfrm>
            <a:off x="390525" y="1147762"/>
            <a:ext cx="6953250" cy="2676525"/>
          </a:xfrm>
          <a:prstGeom prst="rect">
            <a:avLst/>
          </a:prstGeom>
        </p:spPr>
      </p:pic>
      <p:pic>
        <p:nvPicPr>
          <p:cNvPr id="10" name="Picture 9">
            <a:extLst>
              <a:ext uri="{FF2B5EF4-FFF2-40B4-BE49-F238E27FC236}">
                <a16:creationId xmlns:a16="http://schemas.microsoft.com/office/drawing/2014/main" id="{30673BD2-6960-49CE-A3A7-270C907F2E9A}"/>
              </a:ext>
            </a:extLst>
          </p:cNvPr>
          <p:cNvPicPr>
            <a:picLocks noChangeAspect="1"/>
          </p:cNvPicPr>
          <p:nvPr/>
        </p:nvPicPr>
        <p:blipFill>
          <a:blip r:embed="rId12"/>
          <a:stretch>
            <a:fillRect/>
          </a:stretch>
        </p:blipFill>
        <p:spPr>
          <a:xfrm>
            <a:off x="7315200" y="1119187"/>
            <a:ext cx="4000500" cy="2581275"/>
          </a:xfrm>
          <a:prstGeom prst="rect">
            <a:avLst/>
          </a:prstGeom>
        </p:spPr>
      </p:pic>
      <p:grpSp>
        <p:nvGrpSpPr>
          <p:cNvPr id="22" name="Group 21">
            <a:extLst>
              <a:ext uri="{FF2B5EF4-FFF2-40B4-BE49-F238E27FC236}">
                <a16:creationId xmlns:a16="http://schemas.microsoft.com/office/drawing/2014/main" id="{21D13505-3B3F-4F6B-B0C4-A9DAE6ADFCA9}"/>
              </a:ext>
            </a:extLst>
          </p:cNvPr>
          <p:cNvGrpSpPr/>
          <p:nvPr/>
        </p:nvGrpSpPr>
        <p:grpSpPr>
          <a:xfrm>
            <a:off x="7826554" y="4482339"/>
            <a:ext cx="4278451" cy="2175001"/>
            <a:chOff x="892354" y="3758439"/>
            <a:chExt cx="4278451" cy="2175001"/>
          </a:xfrm>
        </p:grpSpPr>
        <p:pic>
          <p:nvPicPr>
            <p:cNvPr id="24" name="Picture 9">
              <a:extLst>
                <a:ext uri="{FF2B5EF4-FFF2-40B4-BE49-F238E27FC236}">
                  <a16:creationId xmlns:a16="http://schemas.microsoft.com/office/drawing/2014/main" id="{F6EE9075-B2E9-47BE-9739-D8BEB8B3201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a:ext uri="{FF2B5EF4-FFF2-40B4-BE49-F238E27FC236}">
                  <a16:creationId xmlns:a16="http://schemas.microsoft.com/office/drawing/2014/main" id="{D4AE5977-558D-462A-9684-976B8EBBA50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grpSp>
      <p:pic>
        <p:nvPicPr>
          <p:cNvPr id="16" name="Picture 15">
            <a:extLst>
              <a:ext uri="{FF2B5EF4-FFF2-40B4-BE49-F238E27FC236}">
                <a16:creationId xmlns:a16="http://schemas.microsoft.com/office/drawing/2014/main" id="{805E8AE1-8A6D-452D-BDF0-8A4D07183D79}"/>
              </a:ext>
            </a:extLst>
          </p:cNvPr>
          <p:cNvPicPr>
            <a:picLocks noChangeAspect="1"/>
          </p:cNvPicPr>
          <p:nvPr/>
        </p:nvPicPr>
        <p:blipFill>
          <a:blip r:embed="rId14"/>
          <a:stretch>
            <a:fillRect/>
          </a:stretch>
        </p:blipFill>
        <p:spPr>
          <a:xfrm>
            <a:off x="490537" y="3976687"/>
            <a:ext cx="6738938" cy="2640121"/>
          </a:xfrm>
          <a:prstGeom prst="rect">
            <a:avLst/>
          </a:prstGeom>
        </p:spPr>
      </p:pic>
    </p:spTree>
    <p:extLst>
      <p:ext uri="{BB962C8B-B14F-4D97-AF65-F5344CB8AC3E}">
        <p14:creationId xmlns:p14="http://schemas.microsoft.com/office/powerpoint/2010/main" val="222067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745</Words>
  <Application>Microsoft Office PowerPoint</Application>
  <PresentationFormat>Widescreen</PresentationFormat>
  <Paragraphs>47</Paragraphs>
  <Slides>26</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等线</vt:lpstr>
      <vt:lpstr>等线 Light</vt:lpstr>
      <vt:lpstr>Arial</vt:lpstr>
      <vt:lpstr>Calibri</vt:lpstr>
      <vt:lpstr>Calibri Light</vt:lpstr>
      <vt:lpstr>Georgia</vt:lpstr>
      <vt:lpstr>iCiel Cadena</vt:lpstr>
      <vt:lpstr>Tahoma</vt:lpstr>
      <vt:lpstr>Wingdings</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2022-11-19T10:02:00Z</dcterms:created>
  <dcterms:modified xsi:type="dcterms:W3CDTF">2022-12-08T07:47:42Z</dcterms:modified>
</cp:coreProperties>
</file>