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315" r:id="rId3"/>
    <p:sldId id="318" r:id="rId4"/>
    <p:sldId id="319" r:id="rId5"/>
    <p:sldId id="271" r:id="rId6"/>
    <p:sldId id="258" r:id="rId7"/>
    <p:sldId id="310" r:id="rId8"/>
    <p:sldId id="312" r:id="rId9"/>
    <p:sldId id="311" r:id="rId10"/>
    <p:sldId id="328" r:id="rId11"/>
    <p:sldId id="322" r:id="rId12"/>
    <p:sldId id="329" r:id="rId13"/>
    <p:sldId id="330" r:id="rId14"/>
    <p:sldId id="321" r:id="rId15"/>
    <p:sldId id="283" r:id="rId16"/>
    <p:sldId id="266" r:id="rId17"/>
    <p:sldId id="284" r:id="rId18"/>
    <p:sldId id="285" r:id="rId19"/>
    <p:sldId id="286" r:id="rId20"/>
    <p:sldId id="3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901E7-AB8A-41A2-9A29-4C3A78F138B0}" type="datetimeFigureOut">
              <a:rPr lang="en-US" smtClean="0"/>
              <a:t>04/12/2023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A8608-DAC6-4F48-BB31-176C93847C94}" type="slidenum">
              <a:rPr lang="en-US" smtClean="0"/>
              <a:t>‹#›</a:t>
            </a:fld>
            <a:endParaRPr lang="en-US"/>
          </a:p>
        </p:txBody>
      </p:sp>
    </p:spTree>
    <p:extLst>
      <p:ext uri="{BB962C8B-B14F-4D97-AF65-F5344CB8AC3E}">
        <p14:creationId xmlns:p14="http://schemas.microsoft.com/office/powerpoint/2010/main" val="262412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570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30854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7870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46699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6496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071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45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1772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897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18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950967" y="518167"/>
            <a:ext cx="102812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1281018" y="3628067"/>
            <a:ext cx="2113081" cy="1036432"/>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21"/>
          <p:cNvGrpSpPr/>
          <p:nvPr/>
        </p:nvGrpSpPr>
        <p:grpSpPr>
          <a:xfrm>
            <a:off x="11314916" y="2408933"/>
            <a:ext cx="2113081" cy="1036432"/>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3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3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31"/>
        <p:cNvGrpSpPr/>
        <p:nvPr/>
      </p:nvGrpSpPr>
      <p:grpSpPr>
        <a:xfrm>
          <a:off x="0" y="0"/>
          <a:ext cx="0" cy="0"/>
          <a:chOff x="0" y="0"/>
          <a:chExt cx="0" cy="0"/>
        </a:xfrm>
      </p:grpSpPr>
      <p:sp>
        <p:nvSpPr>
          <p:cNvPr id="633" name="Google Shape;633;p30"/>
          <p:cNvSpPr/>
          <p:nvPr/>
        </p:nvSpPr>
        <p:spPr>
          <a:xfrm>
            <a:off x="0" y="0"/>
            <a:ext cx="12192000" cy="160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4" name="Google Shape;634;p30"/>
          <p:cNvGrpSpPr/>
          <p:nvPr/>
        </p:nvGrpSpPr>
        <p:grpSpPr>
          <a:xfrm>
            <a:off x="6725849" y="6041800"/>
            <a:ext cx="2113081" cy="1036432"/>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30"/>
          <p:cNvGrpSpPr/>
          <p:nvPr/>
        </p:nvGrpSpPr>
        <p:grpSpPr>
          <a:xfrm>
            <a:off x="-1172118" y="2910784"/>
            <a:ext cx="2113081" cy="1036432"/>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30"/>
          <p:cNvGrpSpPr/>
          <p:nvPr/>
        </p:nvGrpSpPr>
        <p:grpSpPr>
          <a:xfrm>
            <a:off x="11092282" y="3772617"/>
            <a:ext cx="2113081" cy="1036432"/>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46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3251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34449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8624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29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9886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6798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698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887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4190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454863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7538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7023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180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3422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7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08840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0671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9300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46051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654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867402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06735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4716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5362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96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5422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4612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2222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567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82861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3830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43503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6428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38256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40FBFFC-1173-41B6-E3DF-AE9622E650E8}"/>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319784" y="361950"/>
            <a:ext cx="1174242" cy="1174242"/>
          </a:xfrm>
          <a:prstGeom prst="rect">
            <a:avLst/>
          </a:prstGeom>
        </p:spPr>
      </p:pic>
    </p:spTree>
    <p:extLst>
      <p:ext uri="{BB962C8B-B14F-4D97-AF65-F5344CB8AC3E}">
        <p14:creationId xmlns:p14="http://schemas.microsoft.com/office/powerpoint/2010/main" val="14667515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6996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microsoft.com/office/2007/relationships/hdphoto" Target="../media/hdphoto2.wdp"/><Relationship Id="rId2" Type="http://schemas.microsoft.com/office/2007/relationships/media" Target="../media/media1.mp3"/><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sp>
        <p:nvSpPr>
          <p:cNvPr id="20" name="TextBox 19">
            <a:extLst>
              <a:ext uri="{FF2B5EF4-FFF2-40B4-BE49-F238E27FC236}">
                <a16:creationId xmlns:a16="http://schemas.microsoft.com/office/drawing/2014/main" id="{A38EFDC4-40CD-BADB-131E-83B25F2A6FFA}"/>
              </a:ext>
            </a:extLst>
          </p:cNvPr>
          <p:cNvSpPr txBox="1"/>
          <p:nvPr/>
        </p:nvSpPr>
        <p:spPr>
          <a:xfrm>
            <a:off x="5135526" y="4657060"/>
            <a:ext cx="34874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a:t>
            </a:r>
            <a:r>
              <a:rPr kumimoji="0" lang="en-US" sz="4000" b="1" i="0" u="none" strike="noStrike" kern="1200" cap="none" spc="0" normalizeH="0" baseline="0" noProof="0" dirty="0" err="1">
                <a:ln>
                  <a:noFill/>
                </a:ln>
                <a:solidFill>
                  <a:srgbClr val="000000"/>
                </a:solidFill>
                <a:effectLst/>
                <a:uLnTx/>
                <a:uFillTx/>
                <a:latin typeface="Arial"/>
                <a:ea typeface="+mn-ea"/>
                <a:cs typeface="+mn-cs"/>
              </a:rPr>
              <a:t>Tiết</a:t>
            </a:r>
            <a:r>
              <a:rPr kumimoji="0" lang="en-US" sz="4000" b="1" i="0" u="none" strike="noStrike" kern="1200" cap="none" spc="0" normalizeH="0" baseline="0" noProof="0" dirty="0">
                <a:ln>
                  <a:noFill/>
                </a:ln>
                <a:solidFill>
                  <a:srgbClr val="000000"/>
                </a:solidFill>
                <a:effectLst/>
                <a:uLnTx/>
                <a:uFillTx/>
                <a:latin typeface="Arial"/>
                <a:ea typeface="+mn-ea"/>
                <a:cs typeface="+mn-cs"/>
              </a:rPr>
              <a:t> 2)</a:t>
            </a:r>
          </a:p>
        </p:txBody>
      </p:sp>
      <p:pic>
        <p:nvPicPr>
          <p:cNvPr id="4" name="Picture 3">
            <a:extLst>
              <a:ext uri="{FF2B5EF4-FFF2-40B4-BE49-F238E27FC236}">
                <a16:creationId xmlns:a16="http://schemas.microsoft.com/office/drawing/2014/main" id="{38883A99-A40C-B2A4-6DE9-B0CF8432AAF1}"/>
              </a:ext>
            </a:extLst>
          </p:cNvPr>
          <p:cNvPicPr>
            <a:picLocks noChangeAspect="1"/>
          </p:cNvPicPr>
          <p:nvPr/>
        </p:nvPicPr>
        <p:blipFill>
          <a:blip r:embed="rId7"/>
          <a:stretch>
            <a:fillRect/>
          </a:stretch>
        </p:blipFill>
        <p:spPr>
          <a:xfrm>
            <a:off x="2534107" y="1395604"/>
            <a:ext cx="7791363" cy="3432345"/>
          </a:xfrm>
          <a:prstGeom prst="rect">
            <a:avLst/>
          </a:prstGeom>
        </p:spPr>
      </p:pic>
      <p:sp>
        <p:nvSpPr>
          <p:cNvPr id="139" name="Rectangle 138"/>
          <p:cNvSpPr/>
          <p:nvPr/>
        </p:nvSpPr>
        <p:spPr>
          <a:xfrm>
            <a:off x="2004879" y="91925"/>
            <a:ext cx="8282525"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TRƯỜNG TIỂU HỌC ÁI MỘ A</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40" name="Rectangle: Rounded Corners 39">
            <a:extLst>
              <a:ext uri="{FF2B5EF4-FFF2-40B4-BE49-F238E27FC236}">
                <a16:creationId xmlns:a16="http://schemas.microsoft.com/office/drawing/2014/main" id="{E0D52EF6-95EB-F51F-3817-B5A464BBED86}"/>
              </a:ext>
            </a:extLst>
          </p:cNvPr>
          <p:cNvSpPr/>
          <p:nvPr/>
        </p:nvSpPr>
        <p:spPr>
          <a:xfrm>
            <a:off x="338328" y="219075"/>
            <a:ext cx="11539728" cy="62548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52E88227-7CEF-DB31-1D58-809D7F0EC24E}"/>
              </a:ext>
            </a:extLst>
          </p:cNvPr>
          <p:cNvPicPr>
            <a:picLocks noChangeAspect="1"/>
          </p:cNvPicPr>
          <p:nvPr/>
        </p:nvPicPr>
        <p:blipFill>
          <a:blip r:embed="rId3"/>
          <a:stretch>
            <a:fillRect/>
          </a:stretch>
        </p:blipFill>
        <p:spPr>
          <a:xfrm>
            <a:off x="823912" y="433387"/>
            <a:ext cx="962025" cy="885825"/>
          </a:xfrm>
          <a:prstGeom prst="rect">
            <a:avLst/>
          </a:prstGeom>
        </p:spPr>
      </p:pic>
      <p:sp>
        <p:nvSpPr>
          <p:cNvPr id="8" name="TextBox 7">
            <a:extLst>
              <a:ext uri="{FF2B5EF4-FFF2-40B4-BE49-F238E27FC236}">
                <a16:creationId xmlns:a16="http://schemas.microsoft.com/office/drawing/2014/main" id="{17F8F2AE-7C93-74A7-02B3-7AD95BB06A3C}"/>
              </a:ext>
            </a:extLst>
          </p:cNvPr>
          <p:cNvSpPr txBox="1"/>
          <p:nvPr/>
        </p:nvSpPr>
        <p:spPr>
          <a:xfrm>
            <a:off x="1819275" y="466725"/>
            <a:ext cx="9363075"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Một bác thợ may đính khuy vào áo sơ mi nam dài tay, mỗi chiếc áo có 13 cái khuy. Bác thợ may có 104 cái khuy. Hỏi bác đính được vào bao nhiêu chiếc áo?</a:t>
            </a:r>
            <a:endParaRPr lang="en-US" sz="2800" b="1" dirty="0">
              <a:latin typeface="Calibri" panose="020F0502020204030204" pitchFamily="34" charset="0"/>
              <a:cs typeface="Calibri" panose="020F0502020204030204" pitchFamily="34" charset="0"/>
            </a:endParaRPr>
          </a:p>
        </p:txBody>
      </p:sp>
      <p:pic>
        <p:nvPicPr>
          <p:cNvPr id="10" name="Picture 9" descr="A person sewing on a sewing machine&#10;&#10;Description automatically generated">
            <a:extLst>
              <a:ext uri="{FF2B5EF4-FFF2-40B4-BE49-F238E27FC236}">
                <a16:creationId xmlns:a16="http://schemas.microsoft.com/office/drawing/2014/main" id="{A7B7B06C-CFC6-1F6E-606C-B7D53EC8E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499" y="1285871"/>
            <a:ext cx="3362329" cy="3362329"/>
          </a:xfrm>
          <a:prstGeom prst="rect">
            <a:avLst/>
          </a:prstGeom>
        </p:spPr>
      </p:pic>
      <p:sp>
        <p:nvSpPr>
          <p:cNvPr id="11" name="TextBox 10">
            <a:extLst>
              <a:ext uri="{FF2B5EF4-FFF2-40B4-BE49-F238E27FC236}">
                <a16:creationId xmlns:a16="http://schemas.microsoft.com/office/drawing/2014/main" id="{2376A22B-F385-1B0C-6079-4235CDBDEB89}"/>
              </a:ext>
            </a:extLst>
          </p:cNvPr>
          <p:cNvSpPr txBox="1"/>
          <p:nvPr/>
        </p:nvSpPr>
        <p:spPr>
          <a:xfrm>
            <a:off x="1162050" y="2286000"/>
            <a:ext cx="6238875" cy="1569660"/>
          </a:xfrm>
          <a:prstGeom prst="rect">
            <a:avLst/>
          </a:prstGeom>
          <a:noFill/>
        </p:spPr>
        <p:txBody>
          <a:bodyPr wrap="square" rtlCol="0">
            <a:spAutoFit/>
          </a:bodyPr>
          <a:lstStyle/>
          <a:p>
            <a:pPr algn="ctr" latinLnBrk="0"/>
            <a:r>
              <a:rPr lang="en-US" sz="3200" b="1" i="0" dirty="0" err="1">
                <a:solidFill>
                  <a:srgbClr val="000000"/>
                </a:solidFill>
                <a:effectLst/>
                <a:latin typeface="Cambria" panose="02040503050406030204" pitchFamily="18" charset="0"/>
                <a:ea typeface="Cambria" panose="02040503050406030204" pitchFamily="18" charset="0"/>
              </a:rPr>
              <a:t>Tóm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tắt</a:t>
            </a:r>
            <a:endParaRPr lang="en-US" sz="3200" b="1"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13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endParaRPr lang="en-US" sz="3200" b="0"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104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r>
              <a:rPr lang="en-US" sz="3200" b="0" i="0" dirty="0">
                <a:solidFill>
                  <a:srgbClr val="000000"/>
                </a:solidFill>
                <a:effectLst/>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21D3CB5F-6535-4F66-A9CD-D565AC7D0D91}"/>
              </a:ext>
            </a:extLst>
          </p:cNvPr>
          <p:cNvSpPr txBox="1"/>
          <p:nvPr/>
        </p:nvSpPr>
        <p:spPr>
          <a:xfrm>
            <a:off x="1257300" y="4114800"/>
            <a:ext cx="9029700" cy="2062103"/>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Bác thợ may đính được số chiếc áo là:</a:t>
            </a:r>
          </a:p>
          <a:p>
            <a:pPr algn="ctr"/>
            <a:r>
              <a:rPr lang="vi-VN" sz="3200" b="1" dirty="0">
                <a:solidFill>
                  <a:srgbClr val="FF0000"/>
                </a:solidFill>
                <a:latin typeface="Cambria" panose="02040503050406030204" pitchFamily="18" charset="0"/>
                <a:ea typeface="Cambria" panose="02040503050406030204" pitchFamily="18" charset="0"/>
              </a:rPr>
              <a:t>104 : 13 = 8 (chiếc)</a:t>
            </a:r>
          </a:p>
          <a:p>
            <a:pPr algn="r"/>
            <a:r>
              <a:rPr lang="vi-VN" sz="3200" b="1" dirty="0">
                <a:solidFill>
                  <a:srgbClr val="FF0000"/>
                </a:solidFill>
                <a:latin typeface="Cambria" panose="02040503050406030204" pitchFamily="18" charset="0"/>
                <a:ea typeface="Cambria" panose="02040503050406030204" pitchFamily="18" charset="0"/>
              </a:rPr>
              <a:t>Đáp số: 8 chiếc áo.</a:t>
            </a:r>
          </a:p>
        </p:txBody>
      </p:sp>
    </p:spTree>
    <p:extLst>
      <p:ext uri="{BB962C8B-B14F-4D97-AF65-F5344CB8AC3E}">
        <p14:creationId xmlns:p14="http://schemas.microsoft.com/office/powerpoint/2010/main" val="19233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3</a:t>
            </a:r>
          </a:p>
        </p:txBody>
      </p:sp>
      <p:sp>
        <p:nvSpPr>
          <p:cNvPr id="3" name="TextBox 2">
            <a:extLst>
              <a:ext uri="{FF2B5EF4-FFF2-40B4-BE49-F238E27FC236}">
                <a16:creationId xmlns:a16="http://schemas.microsoft.com/office/drawing/2014/main" id="{1879B0A3-D93A-27DD-9CD9-1C34E3EA265B}"/>
              </a:ext>
            </a:extLst>
          </p:cNvPr>
          <p:cNvSpPr txBox="1"/>
          <p:nvPr/>
        </p:nvSpPr>
        <p:spPr>
          <a:xfrm>
            <a:off x="1294257" y="553212"/>
            <a:ext cx="9866376" cy="58477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Tìm các tấm thẻ viết phép chia có thương lớn hơn 5.</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64A61DB1-DF94-C054-B4DA-BB2FB2696D81}"/>
              </a:ext>
            </a:extLst>
          </p:cNvPr>
          <p:cNvPicPr>
            <a:picLocks noChangeAspect="1"/>
          </p:cNvPicPr>
          <p:nvPr/>
        </p:nvPicPr>
        <p:blipFill>
          <a:blip r:embed="rId4"/>
          <a:stretch>
            <a:fillRect/>
          </a:stretch>
        </p:blipFill>
        <p:spPr>
          <a:xfrm>
            <a:off x="1519237" y="1233487"/>
            <a:ext cx="8734425" cy="5019675"/>
          </a:xfrm>
          <a:prstGeom prst="rect">
            <a:avLst/>
          </a:prstGeom>
        </p:spPr>
      </p:pic>
      <p:sp>
        <p:nvSpPr>
          <p:cNvPr id="12" name="TextBox 11">
            <a:extLst>
              <a:ext uri="{FF2B5EF4-FFF2-40B4-BE49-F238E27FC236}">
                <a16:creationId xmlns:a16="http://schemas.microsoft.com/office/drawing/2014/main" id="{AD364AA5-4B3F-39D2-0449-8F0F7CF3770A}"/>
              </a:ext>
            </a:extLst>
          </p:cNvPr>
          <p:cNvSpPr txBox="1"/>
          <p:nvPr/>
        </p:nvSpPr>
        <p:spPr>
          <a:xfrm>
            <a:off x="1704975" y="33994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43) </a:t>
            </a:r>
            <a:endParaRPr lang="en-US" sz="3200" b="1" dirty="0">
              <a:solidFill>
                <a:srgbClr val="0070C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2FFA6E3-A254-40CA-64AA-01D63FDE666F}"/>
              </a:ext>
            </a:extLst>
          </p:cNvPr>
          <p:cNvSpPr txBox="1"/>
          <p:nvPr/>
        </p:nvSpPr>
        <p:spPr>
          <a:xfrm>
            <a:off x="4686300" y="33613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70) </a:t>
            </a:r>
            <a:endParaRPr lang="en-US" sz="3200" b="1" dirty="0">
              <a:solidFill>
                <a:srgbClr val="0070C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24C4580-008B-7666-4425-4F6307B64A1B}"/>
              </a:ext>
            </a:extLst>
          </p:cNvPr>
          <p:cNvSpPr txBox="1"/>
          <p:nvPr/>
        </p:nvSpPr>
        <p:spPr>
          <a:xfrm>
            <a:off x="7743825" y="338042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8 (dư 16)</a:t>
            </a:r>
            <a:endParaRPr lang="en-US" sz="3200" b="1" dirty="0">
              <a:solidFill>
                <a:srgbClr val="0070C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CD60849-3B8E-DDD1-EDF1-1FCB20D1CDB1}"/>
              </a:ext>
            </a:extLst>
          </p:cNvPr>
          <p:cNvSpPr txBox="1"/>
          <p:nvPr/>
        </p:nvSpPr>
        <p:spPr>
          <a:xfrm>
            <a:off x="1714500" y="5885496"/>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5 (dư 2) </a:t>
            </a:r>
            <a:endParaRPr lang="en-US" sz="32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6C23EC-A199-6180-C429-97BBB9AF390E}"/>
              </a:ext>
            </a:extLst>
          </p:cNvPr>
          <p:cNvSpPr txBox="1"/>
          <p:nvPr/>
        </p:nvSpPr>
        <p:spPr>
          <a:xfrm>
            <a:off x="5295900" y="5914071"/>
            <a:ext cx="132110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 8</a:t>
            </a:r>
            <a:endParaRPr lang="en-US" sz="3200" b="1" dirty="0">
              <a:solidFill>
                <a:srgbClr val="0070C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73DDA0F-DCB6-4A31-77F5-32D44A230769}"/>
              </a:ext>
            </a:extLst>
          </p:cNvPr>
          <p:cNvSpPr txBox="1"/>
          <p:nvPr/>
        </p:nvSpPr>
        <p:spPr>
          <a:xfrm>
            <a:off x="8172449" y="5914071"/>
            <a:ext cx="1578277"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a:t>
            </a:r>
            <a:r>
              <a:rPr lang="en-US" sz="3200" b="1" dirty="0">
                <a:solidFill>
                  <a:srgbClr val="0070C0"/>
                </a:solidFill>
                <a:latin typeface="Cambria" panose="02040503050406030204" pitchFamily="18" charset="0"/>
                <a:ea typeface="Cambria" panose="02040503050406030204" pitchFamily="18" charset="0"/>
              </a:rPr>
              <a:t>8</a:t>
            </a:r>
          </a:p>
        </p:txBody>
      </p:sp>
      <p:pic>
        <p:nvPicPr>
          <p:cNvPr id="21" name="Picture 20" descr="A green tick mark on a black background&#10;&#10;Description automatically generated">
            <a:extLst>
              <a:ext uri="{FF2B5EF4-FFF2-40B4-BE49-F238E27FC236}">
                <a16:creationId xmlns:a16="http://schemas.microsoft.com/office/drawing/2014/main" id="{BD480B1E-AEFD-3E3C-0A70-DCBAE961F4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6134" y="2085975"/>
            <a:ext cx="1417478" cy="1200150"/>
          </a:xfrm>
          <a:prstGeom prst="rect">
            <a:avLst/>
          </a:prstGeom>
        </p:spPr>
      </p:pic>
      <p:pic>
        <p:nvPicPr>
          <p:cNvPr id="22" name="Picture 21" descr="A green tick mark on a black background&#10;&#10;Description automatically generated">
            <a:extLst>
              <a:ext uri="{FF2B5EF4-FFF2-40B4-BE49-F238E27FC236}">
                <a16:creationId xmlns:a16="http://schemas.microsoft.com/office/drawing/2014/main" id="{A9FA03A2-62C8-4C9C-0A47-ED9A3DCBA5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90059" y="4324350"/>
            <a:ext cx="1417478" cy="1200150"/>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0CDC6686-E737-7C41-E739-FEBC7250FC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28509" y="4219575"/>
            <a:ext cx="1417478" cy="1200150"/>
          </a:xfrm>
          <a:prstGeom prst="rect">
            <a:avLst/>
          </a:prstGeom>
        </p:spPr>
      </p:pic>
    </p:spTree>
    <p:extLst>
      <p:ext uri="{BB962C8B-B14F-4D97-AF65-F5344CB8AC3E}">
        <p14:creationId xmlns:p14="http://schemas.microsoft.com/office/powerpoint/2010/main" val="3928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4" grpId="0" animBg="1"/>
      <p:bldP spid="15" grpId="0" animBg="1"/>
      <p:bldP spid="16"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4</a:t>
            </a:r>
          </a:p>
        </p:txBody>
      </p:sp>
      <p:sp>
        <p:nvSpPr>
          <p:cNvPr id="3" name="TextBox 2">
            <a:extLst>
              <a:ext uri="{FF2B5EF4-FFF2-40B4-BE49-F238E27FC236}">
                <a16:creationId xmlns:a16="http://schemas.microsoft.com/office/drawing/2014/main" id="{1879B0A3-D93A-27DD-9CD9-1C34E3EA265B}"/>
              </a:ext>
            </a:extLst>
          </p:cNvPr>
          <p:cNvSpPr txBox="1"/>
          <p:nvPr/>
        </p:nvSpPr>
        <p:spPr>
          <a:xfrm>
            <a:off x="1399031" y="438912"/>
            <a:ext cx="10230993" cy="1384995"/>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Một trường phổ thông dân tộc bán trú tiểu học có 252 học sinh, nhà trường thành lập các nhóm tự quản giữ gìn vệ sinh môi trường, mỗi nhóm có 28 học sinh. Hỏi có tất cả bao nhiêu nhóm?</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95ADD441-5D63-4E6C-9143-84AC46FC3BC4}"/>
              </a:ext>
            </a:extLst>
          </p:cNvPr>
          <p:cNvPicPr>
            <a:picLocks noChangeAspect="1"/>
          </p:cNvPicPr>
          <p:nvPr/>
        </p:nvPicPr>
        <p:blipFill>
          <a:blip r:embed="rId3"/>
          <a:stretch>
            <a:fillRect/>
          </a:stretch>
        </p:blipFill>
        <p:spPr>
          <a:xfrm>
            <a:off x="6138032" y="2038350"/>
            <a:ext cx="5620580" cy="2376487"/>
          </a:xfrm>
          <a:prstGeom prst="rect">
            <a:avLst/>
          </a:prstGeom>
        </p:spPr>
      </p:pic>
      <p:sp>
        <p:nvSpPr>
          <p:cNvPr id="11" name="TextBox 10">
            <a:extLst>
              <a:ext uri="{FF2B5EF4-FFF2-40B4-BE49-F238E27FC236}">
                <a16:creationId xmlns:a16="http://schemas.microsoft.com/office/drawing/2014/main" id="{CAEDA689-062D-4C28-C5A4-E59F57F30B41}"/>
              </a:ext>
            </a:extLst>
          </p:cNvPr>
          <p:cNvSpPr txBox="1"/>
          <p:nvPr/>
        </p:nvSpPr>
        <p:spPr>
          <a:xfrm>
            <a:off x="1390650" y="2114550"/>
            <a:ext cx="4533900" cy="1384995"/>
          </a:xfrm>
          <a:prstGeom prst="rect">
            <a:avLst/>
          </a:prstGeom>
          <a:noFill/>
        </p:spPr>
        <p:txBody>
          <a:bodyPr wrap="square" rtlCol="0">
            <a:spAutoFit/>
          </a:bodyPr>
          <a:lstStyle/>
          <a:p>
            <a:pPr algn="ctr" latinLnBrk="0"/>
            <a:r>
              <a:rPr lang="en-US" sz="2800" b="1" i="0" dirty="0" err="1">
                <a:solidFill>
                  <a:srgbClr val="000000"/>
                </a:solidFill>
                <a:effectLst/>
                <a:latin typeface="Cambria" panose="02040503050406030204" pitchFamily="18" charset="0"/>
                <a:ea typeface="Cambria" panose="02040503050406030204" pitchFamily="18" charset="0"/>
              </a:rPr>
              <a:t>Tóm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tắt</a:t>
            </a:r>
            <a:r>
              <a:rPr lang="en-US" sz="2800" b="1" i="0" dirty="0">
                <a:solidFill>
                  <a:srgbClr val="000000"/>
                </a:solidFill>
                <a:effectLst/>
                <a:latin typeface="Cambria" panose="02040503050406030204" pitchFamily="18" charset="0"/>
                <a:ea typeface="Cambria" panose="02040503050406030204" pitchFamily="18"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rPr>
              <a:t>28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1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rPr>
              <a:t>252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 ?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5A2945D-5ED3-EAB5-8EF1-049394FF1A0A}"/>
              </a:ext>
            </a:extLst>
          </p:cNvPr>
          <p:cNvSpPr txBox="1"/>
          <p:nvPr/>
        </p:nvSpPr>
        <p:spPr>
          <a:xfrm>
            <a:off x="390525" y="4019550"/>
            <a:ext cx="6705600" cy="1815882"/>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Bài giải</a:t>
            </a:r>
          </a:p>
          <a:p>
            <a:pPr algn="ctr"/>
            <a:r>
              <a:rPr lang="vi-VN" sz="2800" b="1" dirty="0">
                <a:solidFill>
                  <a:srgbClr val="FF0000"/>
                </a:solidFill>
                <a:latin typeface="Cambria" panose="02040503050406030204" pitchFamily="18" charset="0"/>
                <a:ea typeface="Cambria" panose="02040503050406030204" pitchFamily="18" charset="0"/>
              </a:rPr>
              <a:t>Số nhóm được thành lập là:</a:t>
            </a:r>
          </a:p>
          <a:p>
            <a:pPr algn="ctr"/>
            <a:r>
              <a:rPr lang="vi-VN" sz="2800" b="1" dirty="0">
                <a:solidFill>
                  <a:srgbClr val="FF0000"/>
                </a:solidFill>
                <a:latin typeface="Cambria" panose="02040503050406030204" pitchFamily="18" charset="0"/>
                <a:ea typeface="Cambria" panose="02040503050406030204" pitchFamily="18" charset="0"/>
              </a:rPr>
              <a:t>252 : 28 = 9 (nhóm)</a:t>
            </a:r>
          </a:p>
          <a:p>
            <a:pPr algn="r"/>
            <a:r>
              <a:rPr lang="vi-VN" sz="2800" b="1" dirty="0">
                <a:solidFill>
                  <a:srgbClr val="FF0000"/>
                </a:solidFill>
                <a:latin typeface="Cambria" panose="02040503050406030204" pitchFamily="18" charset="0"/>
                <a:ea typeface="Cambria" panose="02040503050406030204" pitchFamily="18" charset="0"/>
              </a:rPr>
              <a:t>Đáp số: 9 nhóm</a:t>
            </a:r>
            <a:endParaRPr lang="en-US"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42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133577" y="22403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C82A053F-EDEE-A3DC-8250-CD3C912829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pic>
        <p:nvPicPr>
          <p:cNvPr id="3" name="Picture 2">
            <a:extLst>
              <a:ext uri="{FF2B5EF4-FFF2-40B4-BE49-F238E27FC236}">
                <a16:creationId xmlns:a16="http://schemas.microsoft.com/office/drawing/2014/main" id="{111703B1-7CD8-9F12-1BC2-C476AA0E7EB6}"/>
              </a:ext>
            </a:extLst>
          </p:cNvPr>
          <p:cNvPicPr>
            <a:picLocks noChangeAspect="1"/>
          </p:cNvPicPr>
          <p:nvPr/>
        </p:nvPicPr>
        <p:blipFill>
          <a:blip r:embed="rId6"/>
          <a:stretch>
            <a:fillRect/>
          </a:stretch>
        </p:blipFill>
        <p:spPr>
          <a:xfrm>
            <a:off x="6354880" y="1600070"/>
            <a:ext cx="4602879" cy="2999492"/>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nvGrpSpPr>
          <p:cNvPr id="16" name="Group 15"/>
          <p:cNvGrpSpPr/>
          <p:nvPr/>
        </p:nvGrpSpPr>
        <p:grpSpPr>
          <a:xfrm>
            <a:off x="7123170" y="1010724"/>
            <a:ext cx="4553451" cy="4553451"/>
            <a:chOff x="4964953" y="1076075"/>
            <a:chExt cx="4553451" cy="4553451"/>
          </a:xfrm>
        </p:grpSpPr>
        <p:pic>
          <p:nvPicPr>
            <p:cNvPr id="5" name="图形 4">
              <a:extLst>
                <a:ext uri="{FF2B5EF4-FFF2-40B4-BE49-F238E27FC236}">
                  <a16:creationId xmlns:a16="http://schemas.microsoft.com/office/drawing/2014/main" id="{545D4408-46AB-4A84-9B3A-3B806FF0014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964953" y="1076075"/>
              <a:ext cx="4553451" cy="4553451"/>
            </a:xfrm>
            <a:prstGeom prst="rect">
              <a:avLst/>
            </a:prstGeom>
          </p:spPr>
        </p:pic>
        <p:sp>
          <p:nvSpPr>
            <p:cNvPr id="10"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1"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2"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3"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20" b="58556" l="54248" r="96541">
                        <a14:foregroundMark x1="68325" y1="14563" x2="71420" y2="14320"/>
                        <a14:foregroundMark x1="60801" y1="19842" x2="63410" y2="21663"/>
                        <a14:backgroundMark x1="76092" y1="9891" x2="78580" y2="8738"/>
                        <a14:backgroundMark x1="72755" y1="22755" x2="72755" y2="22755"/>
                        <a14:backgroundMark x1="70085" y1="29672" x2="70085" y2="29672"/>
                        <a14:backgroundMark x1="70085" y1="42294" x2="70085" y2="42294"/>
                        <a14:backgroundMark x1="65413" y1="46784" x2="65413" y2="46784"/>
                        <a14:backgroundMark x1="70085" y1="36529" x2="70085" y2="36529"/>
                      </a14:backgroundRemoval>
                    </a14:imgEffect>
                  </a14:imgLayer>
                </a14:imgProps>
              </a:ext>
              <a:ext uri="{28A0092B-C50C-407E-A947-70E740481C1C}">
                <a14:useLocalDpi xmlns:a14="http://schemas.microsoft.com/office/drawing/2010/main" val="0"/>
              </a:ext>
            </a:extLst>
          </a:blip>
          <a:srcRect l="53662" b="41244"/>
          <a:stretch/>
        </p:blipFill>
        <p:spPr>
          <a:xfrm>
            <a:off x="412652" y="1010724"/>
            <a:ext cx="3537831" cy="4485917"/>
          </a:xfrm>
          <a:prstGeom prst="rect">
            <a:avLst/>
          </a:prstGeom>
        </p:spPr>
      </p:pic>
      <p:pic>
        <p:nvPicPr>
          <p:cNvPr id="17" name="Picture 16"/>
          <p:cNvPicPr>
            <a:picLocks noChangeAspect="1"/>
          </p:cNvPicPr>
          <p:nvPr/>
        </p:nvPicPr>
        <p:blipFill>
          <a:blip r:embed="rId8"/>
          <a:stretch>
            <a:fillRect/>
          </a:stretch>
        </p:blipFill>
        <p:spPr>
          <a:xfrm>
            <a:off x="3676953" y="1249491"/>
            <a:ext cx="3444539" cy="4359018"/>
          </a:xfrm>
          <a:prstGeom prst="rect">
            <a:avLst/>
          </a:prstGeom>
        </p:spPr>
      </p:pic>
    </p:spTree>
    <p:extLst>
      <p:ext uri="{BB962C8B-B14F-4D97-AF65-F5344CB8AC3E}">
        <p14:creationId xmlns:p14="http://schemas.microsoft.com/office/powerpoint/2010/main" val="2551259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3"/>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26" name="Group 25"/>
          <p:cNvGrpSpPr/>
          <p:nvPr/>
        </p:nvGrpSpPr>
        <p:grpSpPr>
          <a:xfrm>
            <a:off x="600076" y="1175315"/>
            <a:ext cx="2619374" cy="1546918"/>
            <a:chOff x="4462259" y="2293439"/>
            <a:chExt cx="2619374" cy="1546918"/>
          </a:xfrm>
        </p:grpSpPr>
        <p:sp>
          <p:nvSpPr>
            <p:cNvPr id="21" name="TextBox 20"/>
            <p:cNvSpPr txBox="1"/>
            <p:nvPr/>
          </p:nvSpPr>
          <p:spPr>
            <a:xfrm>
              <a:off x="4462259" y="2350589"/>
              <a:ext cx="15420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2" name="Group 21"/>
            <p:cNvGrpSpPr/>
            <p:nvPr/>
          </p:nvGrpSpPr>
          <p:grpSpPr>
            <a:xfrm>
              <a:off x="6004356" y="2417751"/>
              <a:ext cx="1077277" cy="1422606"/>
              <a:chOff x="6180924" y="878945"/>
              <a:chExt cx="107727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a:cxnSpLocks/>
              </p:cNvCxnSpPr>
              <p:nvPr/>
            </p:nvCxnSpPr>
            <p:spPr>
              <a:xfrm>
                <a:off x="6180924" y="1681688"/>
                <a:ext cx="107727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57683" y="2293439"/>
              <a:ext cx="1085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grpSp>
      <p:grpSp>
        <p:nvGrpSpPr>
          <p:cNvPr id="27" name="Group 26"/>
          <p:cNvGrpSpPr/>
          <p:nvPr/>
        </p:nvGrpSpPr>
        <p:grpSpPr>
          <a:xfrm>
            <a:off x="5314950" y="1317151"/>
            <a:ext cx="2105025" cy="2067531"/>
            <a:chOff x="1069570" y="4341334"/>
            <a:chExt cx="2105025" cy="2067531"/>
          </a:xfrm>
        </p:grpSpPr>
        <p:sp>
          <p:nvSpPr>
            <p:cNvPr id="28" name="TextBox 27"/>
            <p:cNvSpPr txBox="1"/>
            <p:nvPr/>
          </p:nvSpPr>
          <p:spPr>
            <a:xfrm>
              <a:off x="1069570" y="4341334"/>
              <a:ext cx="12906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9280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145770" y="4990379"/>
              <a:ext cx="1247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112</a:t>
              </a:r>
            </a:p>
          </p:txBody>
        </p:sp>
        <p:sp>
          <p:nvSpPr>
            <p:cNvPr id="33" name="TextBox 32"/>
            <p:cNvSpPr txBox="1"/>
            <p:nvPr/>
          </p:nvSpPr>
          <p:spPr>
            <a:xfrm>
              <a:off x="1254568" y="5639424"/>
              <a:ext cx="12818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10</a:t>
              </a:r>
            </a:p>
          </p:txBody>
        </p:sp>
        <p:cxnSp>
          <p:nvCxnSpPr>
            <p:cNvPr id="38" name="Straight Connector 37"/>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spTree>
    <p:extLst>
      <p:ext uri="{BB962C8B-B14F-4D97-AF65-F5344CB8AC3E}">
        <p14:creationId xmlns:p14="http://schemas.microsoft.com/office/powerpoint/2010/main" val="1612547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685800" y="1232465"/>
            <a:ext cx="2272030" cy="1489768"/>
            <a:chOff x="4547983" y="2350589"/>
            <a:chExt cx="2272030" cy="1489768"/>
          </a:xfrm>
        </p:grpSpPr>
        <p:sp>
          <p:nvSpPr>
            <p:cNvPr id="21" name="TextBox 20"/>
            <p:cNvSpPr txBox="1"/>
            <p:nvPr/>
          </p:nvSpPr>
          <p:spPr>
            <a:xfrm>
              <a:off x="4547983" y="2350589"/>
              <a:ext cx="14563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3" y="2350589"/>
              <a:ext cx="8242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ED7D31"/>
                  </a:solidFill>
                  <a:latin typeface="Cambria" panose="02040503050406030204" pitchFamily="18" charset="0"/>
                  <a:ea typeface="Cambria" panose="02040503050406030204" pitchFamily="18" charset="0"/>
                </a:rPr>
                <a:t>9</a:t>
              </a:r>
              <a:endPar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grpSp>
      <p:grpSp>
        <p:nvGrpSpPr>
          <p:cNvPr id="27" name="Group 26"/>
          <p:cNvGrpSpPr/>
          <p:nvPr/>
        </p:nvGrpSpPr>
        <p:grpSpPr>
          <a:xfrm>
            <a:off x="5210174" y="1317151"/>
            <a:ext cx="2381251" cy="2054557"/>
            <a:chOff x="964794" y="4341334"/>
            <a:chExt cx="2381251" cy="2054557"/>
          </a:xfrm>
        </p:grpSpPr>
        <p:sp>
          <p:nvSpPr>
            <p:cNvPr id="28" name="TextBox 27"/>
            <p:cNvSpPr txBox="1"/>
            <p:nvPr/>
          </p:nvSpPr>
          <p:spPr>
            <a:xfrm>
              <a:off x="964796" y="4341334"/>
              <a:ext cx="13954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9</a:t>
              </a:r>
            </a:p>
          </p:txBody>
        </p:sp>
        <p:sp>
          <p:nvSpPr>
            <p:cNvPr id="31" name="TextBox 30"/>
            <p:cNvSpPr txBox="1"/>
            <p:nvPr/>
          </p:nvSpPr>
          <p:spPr>
            <a:xfrm>
              <a:off x="2228339" y="5022188"/>
              <a:ext cx="11177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a:t>
              </a:r>
            </a:p>
          </p:txBody>
        </p:sp>
        <p:sp>
          <p:nvSpPr>
            <p:cNvPr id="32" name="TextBox 31"/>
            <p:cNvSpPr txBox="1"/>
            <p:nvPr/>
          </p:nvSpPr>
          <p:spPr>
            <a:xfrm>
              <a:off x="964794" y="4990379"/>
              <a:ext cx="1381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189</a:t>
              </a:r>
            </a:p>
          </p:txBody>
        </p:sp>
        <p:sp>
          <p:nvSpPr>
            <p:cNvPr id="34" name="TextBox 33"/>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6</a:t>
              </a:r>
            </a:p>
          </p:txBody>
        </p:sp>
        <p:cxnSp>
          <p:nvCxnSpPr>
            <p:cNvPr id="38" name="Straight Connector 37"/>
            <p:cNvCxnSpPr>
              <a:cxnSpLocks/>
            </p:cNvCxnSpPr>
            <p:nvPr/>
          </p:nvCxnSpPr>
          <p:spPr>
            <a:xfrm>
              <a:off x="1155295" y="5689529"/>
              <a:ext cx="1084883" cy="0"/>
            </a:xfrm>
            <a:prstGeom prst="line">
              <a:avLst/>
            </a:prstGeom>
            <a:noFill/>
            <a:ln w="38100" cap="flat" cmpd="sng" algn="ctr">
              <a:solidFill>
                <a:srgbClr val="0070C0"/>
              </a:solidFill>
              <a:prstDash val="solid"/>
              <a:miter lim="800000"/>
            </a:ln>
            <a:effectLst/>
          </p:spPr>
        </p:cxnSp>
      </p:grpSp>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4109350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714376" y="1232465"/>
            <a:ext cx="2552698" cy="1489768"/>
            <a:chOff x="4576559" y="2350589"/>
            <a:chExt cx="2552698" cy="1489768"/>
          </a:xfrm>
        </p:grpSpPr>
        <p:sp>
          <p:nvSpPr>
            <p:cNvPr id="21" name="TextBox 20"/>
            <p:cNvSpPr txBox="1"/>
            <p:nvPr/>
          </p:nvSpPr>
          <p:spPr>
            <a:xfrm>
              <a:off x="4576559" y="2350589"/>
              <a:ext cx="14277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2" y="2350589"/>
              <a:ext cx="113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grpSp>
      <p:grpSp>
        <p:nvGrpSpPr>
          <p:cNvPr id="27" name="Group 26"/>
          <p:cNvGrpSpPr/>
          <p:nvPr/>
        </p:nvGrpSpPr>
        <p:grpSpPr>
          <a:xfrm>
            <a:off x="5295900" y="1764962"/>
            <a:ext cx="2295525" cy="2054557"/>
            <a:chOff x="1006607" y="4341334"/>
            <a:chExt cx="2295525" cy="2054557"/>
          </a:xfrm>
        </p:grpSpPr>
        <p:sp>
          <p:nvSpPr>
            <p:cNvPr id="28" name="TextBox 27"/>
            <p:cNvSpPr txBox="1"/>
            <p:nvPr/>
          </p:nvSpPr>
          <p:spPr>
            <a:xfrm>
              <a:off x="1035182" y="4341334"/>
              <a:ext cx="13250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10555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006607" y="4990379"/>
              <a:ext cx="13536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216</a:t>
              </a:r>
            </a:p>
          </p:txBody>
        </p:sp>
        <p:sp>
          <p:nvSpPr>
            <p:cNvPr id="34" name="TextBox 33"/>
            <p:cNvSpPr txBox="1"/>
            <p:nvPr/>
          </p:nvSpPr>
          <p:spPr>
            <a:xfrm>
              <a:off x="1244732" y="5626450"/>
              <a:ext cx="1160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16</a:t>
              </a:r>
            </a:p>
          </p:txBody>
        </p:sp>
        <p:cxnSp>
          <p:nvCxnSpPr>
            <p:cNvPr id="38" name="Straight Connector 37"/>
            <p:cNvCxnSpPr>
              <a:cxnSpLocks/>
            </p:cNvCxnSpPr>
            <p:nvPr/>
          </p:nvCxnSpPr>
          <p:spPr>
            <a:xfrm>
              <a:off x="1206632" y="5689529"/>
              <a:ext cx="1033546" cy="0"/>
            </a:xfrm>
            <a:prstGeom prst="line">
              <a:avLst/>
            </a:prstGeom>
            <a:noFill/>
            <a:ln w="38100" cap="flat" cmpd="sng" algn="ctr">
              <a:solidFill>
                <a:srgbClr val="0070C0"/>
              </a:solidFill>
              <a:prstDash val="solid"/>
              <a:miter lim="800000"/>
            </a:ln>
            <a:effectLst/>
          </p:spPr>
        </p:cxnSp>
      </p:grpSp>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3117712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7638549" y="2304549"/>
            <a:ext cx="4553451" cy="4553451"/>
            <a:chOff x="7638549" y="2304549"/>
            <a:chExt cx="4553451" cy="4553451"/>
          </a:xfrm>
        </p:grpSpPr>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33" name="椭圆 12">
              <a:extLst>
                <a:ext uri="{FF2B5EF4-FFF2-40B4-BE49-F238E27FC236}">
                  <a16:creationId xmlns:a16="http://schemas.microsoft.com/office/drawing/2014/main" id="{AD4DFCA6-AAEE-47A3-956C-0034BF581321}"/>
                </a:ext>
              </a:extLst>
            </p:cNvPr>
            <p:cNvSpPr/>
            <p:nvPr/>
          </p:nvSpPr>
          <p:spPr>
            <a:xfrm>
              <a:off x="11082618" y="249593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35" name="Group 34"/>
          <p:cNvGrpSpPr/>
          <p:nvPr/>
        </p:nvGrpSpPr>
        <p:grpSpPr>
          <a:xfrm>
            <a:off x="752475" y="1457890"/>
            <a:ext cx="2438400" cy="1508818"/>
            <a:chOff x="4614657" y="2331539"/>
            <a:chExt cx="2438400" cy="1508818"/>
          </a:xfrm>
        </p:grpSpPr>
        <p:sp>
          <p:nvSpPr>
            <p:cNvPr id="36" name="TextBox 35"/>
            <p:cNvSpPr txBox="1"/>
            <p:nvPr/>
          </p:nvSpPr>
          <p:spPr>
            <a:xfrm>
              <a:off x="4614657" y="2350589"/>
              <a:ext cx="15049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37" name="Group 36"/>
            <p:cNvGrpSpPr/>
            <p:nvPr/>
          </p:nvGrpSpPr>
          <p:grpSpPr>
            <a:xfrm>
              <a:off x="6004356" y="2417751"/>
              <a:ext cx="1048701" cy="1422606"/>
              <a:chOff x="6180924" y="878945"/>
              <a:chExt cx="1048701" cy="1422606"/>
            </a:xfrm>
          </p:grpSpPr>
          <p:cxnSp>
            <p:nvCxnSpPr>
              <p:cNvPr id="44" name="Straight Connector 4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45" name="Straight Connector 44"/>
              <p:cNvCxnSpPr>
                <a:cxnSpLocks/>
              </p:cNvCxnSpPr>
              <p:nvPr/>
            </p:nvCxnSpPr>
            <p:spPr>
              <a:xfrm>
                <a:off x="6180924" y="1681688"/>
                <a:ext cx="1048701" cy="0"/>
              </a:xfrm>
              <a:prstGeom prst="line">
                <a:avLst/>
              </a:prstGeom>
              <a:noFill/>
              <a:ln w="38100" cap="flat" cmpd="sng" algn="ctr">
                <a:solidFill>
                  <a:srgbClr val="0070C0"/>
                </a:solidFill>
                <a:prstDash val="solid"/>
                <a:miter lim="800000"/>
              </a:ln>
              <a:effectLst/>
            </p:spPr>
          </p:cxnSp>
        </p:grpSp>
        <p:sp>
          <p:nvSpPr>
            <p:cNvPr id="39" name="TextBox 38"/>
            <p:cNvSpPr txBox="1"/>
            <p:nvPr/>
          </p:nvSpPr>
          <p:spPr>
            <a:xfrm>
              <a:off x="5986258" y="2331539"/>
              <a:ext cx="10382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grpSp>
      <p:grpSp>
        <p:nvGrpSpPr>
          <p:cNvPr id="46" name="Group 45"/>
          <p:cNvGrpSpPr/>
          <p:nvPr/>
        </p:nvGrpSpPr>
        <p:grpSpPr>
          <a:xfrm>
            <a:off x="4914901" y="1588482"/>
            <a:ext cx="2409823" cy="2054557"/>
            <a:chOff x="954012" y="4341334"/>
            <a:chExt cx="2409823" cy="2054557"/>
          </a:xfrm>
        </p:grpSpPr>
        <p:sp>
          <p:nvSpPr>
            <p:cNvPr id="47" name="TextBox 46"/>
            <p:cNvSpPr txBox="1"/>
            <p:nvPr/>
          </p:nvSpPr>
          <p:spPr>
            <a:xfrm>
              <a:off x="954012" y="4341334"/>
              <a:ext cx="1406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48" name="Group 47"/>
            <p:cNvGrpSpPr/>
            <p:nvPr/>
          </p:nvGrpSpPr>
          <p:grpSpPr>
            <a:xfrm>
              <a:off x="2275335" y="4525585"/>
              <a:ext cx="815657" cy="1041192"/>
              <a:chOff x="6096000" y="1051768"/>
              <a:chExt cx="815657" cy="1041192"/>
            </a:xfrm>
          </p:grpSpPr>
          <p:cxnSp>
            <p:nvCxnSpPr>
              <p:cNvPr id="59" name="Straight Connector 58"/>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60" name="Straight Connector 59"/>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49" name="TextBox 48"/>
            <p:cNvSpPr txBox="1"/>
            <p:nvPr/>
          </p:nvSpPr>
          <p:spPr>
            <a:xfrm>
              <a:off x="2246581" y="4360989"/>
              <a:ext cx="10886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sp>
          <p:nvSpPr>
            <p:cNvPr id="50" name="TextBox 49"/>
            <p:cNvSpPr txBox="1"/>
            <p:nvPr/>
          </p:nvSpPr>
          <p:spPr>
            <a:xfrm>
              <a:off x="2228338" y="5022188"/>
              <a:ext cx="1135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15</a:t>
              </a:r>
            </a:p>
          </p:txBody>
        </p:sp>
        <p:sp>
          <p:nvSpPr>
            <p:cNvPr id="51" name="TextBox 50"/>
            <p:cNvSpPr txBox="1"/>
            <p:nvPr/>
          </p:nvSpPr>
          <p:spPr>
            <a:xfrm>
              <a:off x="1087361" y="4990379"/>
              <a:ext cx="1314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180</a:t>
              </a:r>
            </a:p>
          </p:txBody>
        </p:sp>
        <p:sp>
          <p:nvSpPr>
            <p:cNvPr id="52" name="TextBox 51"/>
            <p:cNvSpPr txBox="1"/>
            <p:nvPr/>
          </p:nvSpPr>
          <p:spPr>
            <a:xfrm>
              <a:off x="1224186" y="560791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sp>
          <p:nvSpPr>
            <p:cNvPr id="53" name="TextBox 52"/>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3</a:t>
              </a:r>
            </a:p>
          </p:txBody>
        </p:sp>
        <p:cxnSp>
          <p:nvCxnSpPr>
            <p:cNvPr id="57" name="Straight Connector 56"/>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pic>
        <p:nvPicPr>
          <p:cNvPr id="6"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770485" y="200043"/>
            <a:ext cx="487363" cy="487363"/>
          </a:xfrm>
          <a:prstGeom prst="rect">
            <a:avLst/>
          </a:prstGeom>
        </p:spPr>
      </p:pic>
    </p:spTree>
    <p:extLst>
      <p:ext uri="{BB962C8B-B14F-4D97-AF65-F5344CB8AC3E}">
        <p14:creationId xmlns:p14="http://schemas.microsoft.com/office/powerpoint/2010/main" val="165089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mediacall" presetSubtype="0" fill="hold" nodeType="withEffect">
                                  <p:stCondLst>
                                    <p:cond delay="0"/>
                                  </p:stCondLst>
                                  <p:childTnLst>
                                    <p:cmd type="call" cmd="playFrom(0.0)">
                                      <p:cBhvr>
                                        <p:cTn id="14"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5"/>
          <a:stretch>
            <a:fillRect/>
          </a:stretch>
        </p:blipFill>
        <p:spPr>
          <a:xfrm>
            <a:off x="647879" y="642092"/>
            <a:ext cx="1447203" cy="1432875"/>
          </a:xfrm>
          <a:prstGeom prst="rect">
            <a:avLst/>
          </a:prstGeom>
        </p:spPr>
      </p:pic>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pic>
        <p:nvPicPr>
          <p:cNvPr id="4" name="Picture 3">
            <a:extLst>
              <a:ext uri="{FF2B5EF4-FFF2-40B4-BE49-F238E27FC236}">
                <a16:creationId xmlns:a16="http://schemas.microsoft.com/office/drawing/2014/main" id="{BBE0268F-EABC-7BA6-E4C8-7F067CD6FB9F}"/>
              </a:ext>
            </a:extLst>
          </p:cNvPr>
          <p:cNvPicPr>
            <a:picLocks noChangeAspect="1"/>
          </p:cNvPicPr>
          <p:nvPr/>
        </p:nvPicPr>
        <p:blipFill>
          <a:blip r:embed="rId8"/>
          <a:stretch>
            <a:fillRect/>
          </a:stretch>
        </p:blipFill>
        <p:spPr>
          <a:xfrm>
            <a:off x="2382136" y="1726373"/>
            <a:ext cx="8340051" cy="3694496"/>
          </a:xfrm>
          <a:prstGeom prst="rect">
            <a:avLst/>
          </a:prstGeom>
        </p:spPr>
      </p:pic>
    </p:spTree>
    <p:extLst>
      <p:ext uri="{BB962C8B-B14F-4D97-AF65-F5344CB8AC3E}">
        <p14:creationId xmlns:p14="http://schemas.microsoft.com/office/powerpoint/2010/main" val="26588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850905" y="2286000"/>
            <a:ext cx="3691278" cy="3012693"/>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655282" y="161578"/>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 name="Picture 2">
            <a:extLst>
              <a:ext uri="{FF2B5EF4-FFF2-40B4-BE49-F238E27FC236}">
                <a16:creationId xmlns:a16="http://schemas.microsoft.com/office/drawing/2014/main" id="{02FA40DC-CBA8-3A44-BD3E-D82667BB3FF3}"/>
              </a:ext>
            </a:extLst>
          </p:cNvPr>
          <p:cNvPicPr>
            <a:picLocks noChangeAspect="1"/>
          </p:cNvPicPr>
          <p:nvPr/>
        </p:nvPicPr>
        <p:blipFill>
          <a:blip r:embed="rId4"/>
          <a:stretch>
            <a:fillRect/>
          </a:stretch>
        </p:blipFill>
        <p:spPr>
          <a:xfrm>
            <a:off x="5050981" y="1485589"/>
            <a:ext cx="4450466" cy="3078747"/>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2203000" y="1286165"/>
            <a:ext cx="7850400" cy="4410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0" name="Google Shape;740;p36"/>
          <p:cNvGrpSpPr/>
          <p:nvPr/>
        </p:nvGrpSpPr>
        <p:grpSpPr>
          <a:xfrm>
            <a:off x="475775" y="4302363"/>
            <a:ext cx="2655160" cy="265111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859" name="Google Shape;859;p36"/>
          <p:cNvGrpSpPr/>
          <p:nvPr/>
        </p:nvGrpSpPr>
        <p:grpSpPr>
          <a:xfrm>
            <a:off x="84668" y="2573221"/>
            <a:ext cx="2252019" cy="108731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862" name="Google Shape;862;p36"/>
          <p:cNvGrpSpPr/>
          <p:nvPr/>
        </p:nvGrpSpPr>
        <p:grpSpPr>
          <a:xfrm>
            <a:off x="8590156" y="496787"/>
            <a:ext cx="2662248" cy="153127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65" name="Google Shape;865;p36"/>
          <p:cNvGrpSpPr/>
          <p:nvPr/>
        </p:nvGrpSpPr>
        <p:grpSpPr>
          <a:xfrm>
            <a:off x="8890755" y="462748"/>
            <a:ext cx="2971267" cy="2823133"/>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9183307" y="4140816"/>
            <a:ext cx="2256640" cy="2275725"/>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786933" y="459845"/>
            <a:ext cx="2085288" cy="24244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0CD9DF2C-2EDB-9FDB-7959-BCDD660A0482}"/>
              </a:ext>
            </a:extLst>
          </p:cNvPr>
          <p:cNvPicPr>
            <a:picLocks noChangeAspect="1"/>
          </p:cNvPicPr>
          <p:nvPr/>
        </p:nvPicPr>
        <p:blipFill>
          <a:blip r:embed="rId3"/>
          <a:stretch>
            <a:fillRect/>
          </a:stretch>
        </p:blipFill>
        <p:spPr>
          <a:xfrm>
            <a:off x="2719858" y="1070588"/>
            <a:ext cx="8644877" cy="4163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3626978" y="-17083"/>
            <a:ext cx="2113081" cy="1036432"/>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4" name="Google Shape;2104;p51"/>
          <p:cNvGrpSpPr/>
          <p:nvPr/>
        </p:nvGrpSpPr>
        <p:grpSpPr>
          <a:xfrm>
            <a:off x="9929598" y="4574885"/>
            <a:ext cx="2113081" cy="1036432"/>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9" name="Google Shape;2099;p51"/>
          <p:cNvSpPr/>
          <p:nvPr/>
        </p:nvSpPr>
        <p:spPr>
          <a:xfrm>
            <a:off x="4039879" y="1103251"/>
            <a:ext cx="7850400" cy="3387732"/>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51"/>
          <p:cNvSpPr txBox="1">
            <a:spLocks noGrp="1"/>
          </p:cNvSpPr>
          <p:nvPr>
            <p:ph type="title"/>
          </p:nvPr>
        </p:nvSpPr>
        <p:spPr>
          <a:xfrm>
            <a:off x="4683518" y="1364583"/>
            <a:ext cx="6814388" cy="3126400"/>
          </a:xfrm>
          <a:prstGeom prst="rect">
            <a:avLst/>
          </a:prstGeom>
        </p:spPr>
        <p:txBody>
          <a:bodyPr spcFirstLastPara="1" wrap="square" lIns="121900" tIns="121900" rIns="121900" bIns="121900" anchor="t" anchorCtr="0">
            <a:noAutofit/>
          </a:bodyPr>
          <a:lstStyle/>
          <a:p>
            <a:r>
              <a:rPr lang="en" sz="4000" b="1" dirty="0">
                <a:latin typeface="Calibri" panose="020F0502020204030204" pitchFamily="34" charset="0"/>
                <a:cs typeface="Calibri" panose="020F0502020204030204" pitchFamily="34" charset="0"/>
              </a:rPr>
              <a:t>Tớ đang ở Vương Quốc Đồ Ngọt, hãy cùng tớ khám phá ở nơi này có những người bạn nào chào đón chúng ta nhé !</a:t>
            </a:r>
            <a:endParaRPr sz="4000" b="1" dirty="0">
              <a:solidFill>
                <a:schemeClr val="accent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FE0CE-310B-23BB-8117-6EF1E3E4CA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181266" y="2243470"/>
            <a:ext cx="5665119" cy="45318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5.55556E-7 -3.45679E-6 L 0.06441 -0.0824 C 0.07795 -0.10061 0.09826 -0.11018 0.11945 -0.11018 C 0.1434 -0.11018 0.16285 -0.10061 0.17639 -0.0824 L 0.24115 -3.45679E-6 " pathEditMode="relative" rAng="0" ptsTypes="AAAAA">
                                      <p:cBhvr>
                                        <p:cTn id="19" dur="2000" fill="hold"/>
                                        <p:tgtEl>
                                          <p:spTgt spid="2"/>
                                        </p:tgtEl>
                                        <p:attrNameLst>
                                          <p:attrName>ppt_x</p:attrName>
                                          <p:attrName>ppt_y</p:attrName>
                                        </p:attrNameLst>
                                      </p:cBhvr>
                                      <p:rCtr x="12049" y="-5525"/>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24114 -1.11111E-6 L 0.32274 -0.1216 L 0.36493 -0.1037 L 0.4026 0.1284 " pathEditMode="relative" rAng="0" ptsTypes="AAAA">
                                      <p:cBhvr>
                                        <p:cTn id="23" dur="2000" fill="hold"/>
                                        <p:tgtEl>
                                          <p:spTgt spid="2"/>
                                        </p:tgtEl>
                                        <p:attrNameLst>
                                          <p:attrName>ppt_x</p:attrName>
                                          <p:attrName>ppt_y</p:attrName>
                                        </p:attrNameLst>
                                      </p:cBhvr>
                                      <p:rCtr x="8073" y="340"/>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4026 0.1284 L 0.43472 0.04969 L 0.51667 -0.05771 L 0.55642 -0.11111 L 0.62361 -0.09876 L 0.65851 -0.04105 " pathEditMode="relative" rAng="0" ptsTypes="AAAAAA">
                                      <p:cBhvr>
                                        <p:cTn id="27" dur="2000" fill="hold"/>
                                        <p:tgtEl>
                                          <p:spTgt spid="2"/>
                                        </p:tgtEl>
                                        <p:attrNameLst>
                                          <p:attrName>ppt_x</p:attrName>
                                          <p:attrName>ppt_y</p:attrName>
                                        </p:attrNameLst>
                                      </p:cBhvr>
                                      <p:rCtr x="12795" y="-11975"/>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31" dur="2000" fill="hold"/>
                                        <p:tgtEl>
                                          <p:spTgt spid="2"/>
                                        </p:tgtEl>
                                        <p:attrNameLst>
                                          <p:attrName>ppt_x</p:attrName>
                                          <p:attrName>ppt_y</p:attrName>
                                        </p:attrNameLst>
                                      </p:cBhvr>
                                      <p:rCtr x="6632" y="-8086"/>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81423 0.02593 L 0.86527 -0.02778 L 0.96059 -0.02778 L 0.98628 0.15401 L 1.2026 0.34013 " pathEditMode="relative" ptsTypes="AAAAA">
                                      <p:cBhvr>
                                        <p:cTn id="35"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299010" y="872943"/>
            <a:ext cx="11419225" cy="974800"/>
          </a:xfrm>
          <a:prstGeom prst="rect">
            <a:avLst/>
          </a:prstGeom>
        </p:spPr>
        <p:txBody>
          <a:bodyPr spcFirstLastPara="1" wrap="square" lIns="121900" tIns="121900" rIns="121900" bIns="121900" anchor="ctr" anchorCtr="0">
            <a:noAutofit/>
          </a:bodyPr>
          <a:lstStyle/>
          <a:p>
            <a:r>
              <a:rPr lang="en-US" sz="6000" dirty="0" err="1">
                <a:latin typeface="Cambria" panose="02040503050406030204" pitchFamily="18" charset="0"/>
                <a:ea typeface="Cambria" panose="02040503050406030204" pitchFamily="18" charset="0"/>
              </a:rPr>
              <a:t>Nêu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thứ</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tự</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thực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hiện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phép</a:t>
            </a:r>
            <a:r>
              <a:rPr lang="en-US" sz="6000" dirty="0">
                <a:latin typeface="Cambria" panose="02040503050406030204" pitchFamily="18" charset="0"/>
                <a:ea typeface="Cambria" panose="02040503050406030204" pitchFamily="18" charset="0"/>
              </a:rPr>
              <a:t> chia?</a:t>
            </a:r>
            <a:endParaRPr sz="6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506730" y="2845349"/>
            <a:ext cx="6595279" cy="2531721"/>
            <a:chOff x="197470" y="1727956"/>
            <a:chExt cx="4031630" cy="1612145"/>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Từ</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trái</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sang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phải</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197470" y="1727956"/>
              <a:ext cx="893095" cy="870390"/>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34814" y="2653076"/>
            <a:ext cx="4767873" cy="4096391"/>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1000"/>
                                        <p:tgtEl>
                                          <p:spTgt spid="109"/>
                                        </p:tgtEl>
                                      </p:cBhvr>
                                    </p:animEffect>
                                    <p:anim calcmode="lin" valueType="num">
                                      <p:cBhvr>
                                        <p:cTn id="14" dur="1000" fill="hold"/>
                                        <p:tgtEl>
                                          <p:spTgt spid="109"/>
                                        </p:tgtEl>
                                        <p:attrNameLst>
                                          <p:attrName>ppt_x</p:attrName>
                                        </p:attrNameLst>
                                      </p:cBhvr>
                                      <p:tavLst>
                                        <p:tav tm="0">
                                          <p:val>
                                            <p:strVal val="#ppt_x"/>
                                          </p:val>
                                        </p:tav>
                                        <p:tav tm="100000">
                                          <p:val>
                                            <p:strVal val="#ppt_x"/>
                                          </p:val>
                                        </p:tav>
                                      </p:tavLst>
                                    </p:anim>
                                    <p:anim calcmode="lin" valueType="num">
                                      <p:cBhvr>
                                        <p:cTn id="15" dur="1000" fill="hold"/>
                                        <p:tgtEl>
                                          <p:spTgt spid="10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346665" y="855093"/>
            <a:ext cx="10296400" cy="974800"/>
          </a:xfrm>
          <a:prstGeom prst="rect">
            <a:avLst/>
          </a:prstGeom>
        </p:spPr>
        <p:txBody>
          <a:bodyPr spcFirstLastPara="1" wrap="square" lIns="121900" tIns="121900" rIns="121900" bIns="121900" anchor="ctr" anchorCtr="0">
            <a:noAutofit/>
          </a:bodyPr>
          <a:lstStyle/>
          <a:p>
            <a:r>
              <a:rPr lang="vi-VN" sz="5400" dirty="0">
                <a:latin typeface="Cambria" panose="02040503050406030204" pitchFamily="18" charset="0"/>
                <a:ea typeface="Cambria" panose="02040503050406030204" pitchFamily="18" charset="0"/>
              </a:rPr>
              <a:t>Trong phép chia có dư số dư như thế nào so với số chia?</a:t>
            </a:r>
            <a:endParaRPr sz="5400" dirty="0">
              <a:latin typeface="Cambria" panose="02040503050406030204" pitchFamily="18" charset="0"/>
              <a:ea typeface="Cambria" panose="02040503050406030204" pitchFamily="18" charset="0"/>
            </a:endParaRPr>
          </a:p>
        </p:txBody>
      </p:sp>
      <p:grpSp>
        <p:nvGrpSpPr>
          <p:cNvPr id="49" name="Group 48">
            <a:extLst>
              <a:ext uri="{FF2B5EF4-FFF2-40B4-BE49-F238E27FC236}">
                <a16:creationId xmlns:a16="http://schemas.microsoft.com/office/drawing/2014/main" id="{444CD528-398A-24BF-2246-F64D165148D4}"/>
              </a:ext>
            </a:extLst>
          </p:cNvPr>
          <p:cNvGrpSpPr/>
          <p:nvPr/>
        </p:nvGrpSpPr>
        <p:grpSpPr>
          <a:xfrm>
            <a:off x="1053548" y="3348133"/>
            <a:ext cx="6557171" cy="1540934"/>
            <a:chOff x="4298694" y="2184400"/>
            <a:chExt cx="4248756" cy="115570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dư</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luôn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nhỏ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hơn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chia</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4298694" y="2282322"/>
              <a:ext cx="893095" cy="825855"/>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8274163" y="2491070"/>
            <a:ext cx="3653908" cy="3920665"/>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850605" y="270933"/>
            <a:ext cx="11002728"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1218088" y="859535"/>
            <a:ext cx="10296400" cy="974800"/>
          </a:xfrm>
          <a:prstGeom prst="rect">
            <a:avLst/>
          </a:prstGeom>
        </p:spPr>
        <p:txBody>
          <a:bodyPr spcFirstLastPara="1" wrap="square" lIns="121900" tIns="121900" rIns="121900" bIns="121900" anchor="ctr" anchorCtr="0">
            <a:noAutofit/>
          </a:bodyPr>
          <a:lstStyle/>
          <a:p>
            <a:r>
              <a:rPr lang="en-US" sz="4800" dirty="0">
                <a:latin typeface="Cambria" panose="02040503050406030204" pitchFamily="18" charset="0"/>
                <a:ea typeface="Cambria" panose="02040503050406030204" pitchFamily="18" charset="0"/>
              </a:rPr>
              <a:t>Khi </a:t>
            </a:r>
            <a:r>
              <a:rPr lang="en-US" sz="4800" dirty="0" err="1">
                <a:latin typeface="Cambria" panose="02040503050406030204" pitchFamily="18" charset="0"/>
                <a:ea typeface="Cambria" panose="02040503050406030204" pitchFamily="18" charset="0"/>
              </a:rPr>
              <a:t>thực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phép</a:t>
            </a:r>
            <a:r>
              <a:rPr lang="en-US" sz="4800" dirty="0">
                <a:latin typeface="Cambria" panose="02040503050406030204" pitchFamily="18" charset="0"/>
                <a:ea typeface="Cambria" panose="02040503050406030204" pitchFamily="18" charset="0"/>
              </a:rPr>
              <a:t> chia </a:t>
            </a:r>
            <a:r>
              <a:rPr lang="en-US" sz="4800" dirty="0" err="1">
                <a:latin typeface="Cambria" panose="02040503050406030204" pitchFamily="18" charset="0"/>
                <a:ea typeface="Cambria" panose="02040503050406030204" pitchFamily="18" charset="0"/>
              </a:rPr>
              <a:t>cho</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hai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toán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nhanh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ta </a:t>
            </a:r>
            <a:r>
              <a:rPr lang="en-US" sz="4800" dirty="0" err="1">
                <a:latin typeface="Cambria" panose="02040503050406030204" pitchFamily="18" charset="0"/>
                <a:ea typeface="Cambria" panose="02040503050406030204" pitchFamily="18" charset="0"/>
              </a:rPr>
              <a:t>cần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sz="48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7583128" y="2616270"/>
            <a:ext cx="3872733" cy="4008732"/>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6924F9CB-38E1-24A7-145D-15F79CC7F664}"/>
              </a:ext>
            </a:extLst>
          </p:cNvPr>
          <p:cNvGrpSpPr/>
          <p:nvPr/>
        </p:nvGrpSpPr>
        <p:grpSpPr>
          <a:xfrm>
            <a:off x="576469" y="3773436"/>
            <a:ext cx="6747172" cy="1569632"/>
            <a:chOff x="4238960" y="2184400"/>
            <a:chExt cx="4308490" cy="1177224"/>
          </a:xfrm>
        </p:grpSpPr>
        <p:sp>
          <p:nvSpPr>
            <p:cNvPr id="3" name="Flowchart: Terminator 2">
              <a:extLst>
                <a:ext uri="{FF2B5EF4-FFF2-40B4-BE49-F238E27FC236}">
                  <a16:creationId xmlns:a16="http://schemas.microsoft.com/office/drawing/2014/main" id="{61BAB85E-D64E-C920-0873-16385BA4E563}"/>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kern="0" dirty="0">
                  <a:solidFill>
                    <a:srgbClr val="FF0000"/>
                  </a:solidFill>
                  <a:latin typeface="Cambria" panose="02040503050406030204" pitchFamily="18" charset="0"/>
                  <a:ea typeface="Cambria" panose="02040503050406030204" pitchFamily="18" charset="0"/>
                  <a:sym typeface="Arial"/>
                </a:rPr>
                <a:t>Ta c</a:t>
              </a:r>
              <a:r>
                <a:rPr kumimoji="0" lang="vi-VN"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ần biết cách ước lượng thương.</a:t>
              </a:r>
              <a:endParaRPr kumimoji="0" lang="en-US"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9FA0C6FD-FE9A-1E26-AB87-4B9B322E53A3}"/>
                </a:ext>
              </a:extLst>
            </p:cNvPr>
            <p:cNvPicPr>
              <a:picLocks noChangeAspect="1"/>
            </p:cNvPicPr>
            <p:nvPr/>
          </p:nvPicPr>
          <p:blipFill>
            <a:blip r:embed="rId6"/>
            <a:stretch>
              <a:fillRect/>
            </a:stretch>
          </p:blipFill>
          <p:spPr>
            <a:xfrm>
              <a:off x="4238960" y="2491234"/>
              <a:ext cx="893095" cy="870390"/>
            </a:xfrm>
            <a:prstGeom prst="rect">
              <a:avLst/>
            </a:prstGeom>
          </p:spPr>
        </p:pic>
      </p:grpSp>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487916" y="838859"/>
            <a:ext cx="10296400" cy="974800"/>
          </a:xfrm>
          <a:prstGeom prst="rect">
            <a:avLst/>
          </a:prstGeom>
        </p:spPr>
        <p:txBody>
          <a:bodyPr spcFirstLastPara="1" wrap="square" lIns="121900" tIns="121900" rIns="121900" bIns="121900" anchor="ctr" anchorCtr="0">
            <a:noAutofit/>
          </a:bodyPr>
          <a:lstStyle/>
          <a:p>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thao </a:t>
            </a:r>
            <a:r>
              <a:rPr lang="en-US" sz="5400" dirty="0" err="1">
                <a:latin typeface="Cambria" panose="02040503050406030204" pitchFamily="18" charset="0"/>
                <a:ea typeface="Cambria" panose="02040503050406030204" pitchFamily="18" charset="0"/>
              </a:rPr>
              <a:t>tác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trong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phép</a:t>
            </a:r>
            <a:r>
              <a:rPr lang="en-US" sz="5400" dirty="0">
                <a:latin typeface="Cambria" panose="02040503050406030204" pitchFamily="18" charset="0"/>
                <a:ea typeface="Cambria" panose="02040503050406030204" pitchFamily="18" charset="0"/>
              </a:rPr>
              <a:t> chia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hai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chữ</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sz="54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8208509" y="2861880"/>
            <a:ext cx="3634008" cy="3293791"/>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2DED6BAF-167F-4EF6-03EF-F368FF0608AB}"/>
              </a:ext>
            </a:extLst>
          </p:cNvPr>
          <p:cNvGrpSpPr/>
          <p:nvPr/>
        </p:nvGrpSpPr>
        <p:grpSpPr>
          <a:xfrm>
            <a:off x="278295" y="3141021"/>
            <a:ext cx="7332425" cy="1748048"/>
            <a:chOff x="4228450" y="2029065"/>
            <a:chExt cx="4319000" cy="1311036"/>
          </a:xfrm>
        </p:grpSpPr>
        <p:sp>
          <p:nvSpPr>
            <p:cNvPr id="3" name="Flowchart: Terminator 2">
              <a:extLst>
                <a:ext uri="{FF2B5EF4-FFF2-40B4-BE49-F238E27FC236}">
                  <a16:creationId xmlns:a16="http://schemas.microsoft.com/office/drawing/2014/main" id="{6F50CFA5-0B15-65CF-83B3-98B31F9B462A}"/>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Ư</a:t>
              </a:r>
              <a:r>
                <a:rPr kumimoji="0" lang="vi-VN"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ớc lượng thương; chia – nhân – trừ – hạ</a:t>
              </a:r>
              <a:endPar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60522DB5-FD82-13D7-A1DD-2956FC63EA75}"/>
                </a:ext>
              </a:extLst>
            </p:cNvPr>
            <p:cNvPicPr>
              <a:picLocks noChangeAspect="1"/>
            </p:cNvPicPr>
            <p:nvPr/>
          </p:nvPicPr>
          <p:blipFill>
            <a:blip r:embed="rId6"/>
            <a:stretch>
              <a:fillRect/>
            </a:stretch>
          </p:blipFill>
          <p:spPr>
            <a:xfrm>
              <a:off x="4228450" y="2029065"/>
              <a:ext cx="893095" cy="870390"/>
            </a:xfrm>
            <a:prstGeom prst="rect">
              <a:avLst/>
            </a:prstGeom>
          </p:spPr>
        </p:pic>
      </p:grpSp>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1B89E11D-C191-042A-07EB-61646E35793D}"/>
              </a:ext>
            </a:extLst>
          </p:cNvPr>
          <p:cNvPicPr>
            <a:picLocks noChangeAspect="1"/>
          </p:cNvPicPr>
          <p:nvPr/>
        </p:nvPicPr>
        <p:blipFill>
          <a:blip r:embed="rId4"/>
          <a:stretch>
            <a:fillRect/>
          </a:stretch>
        </p:blipFill>
        <p:spPr>
          <a:xfrm>
            <a:off x="6083209" y="1196629"/>
            <a:ext cx="5547841" cy="3657917"/>
          </a:xfrm>
          <a:prstGeom prst="rect">
            <a:avLst/>
          </a:prstGeom>
        </p:spPr>
      </p:pic>
      <p:pic>
        <p:nvPicPr>
          <p:cNvPr id="3" name="Picture 2">
            <a:extLst>
              <a:ext uri="{FF2B5EF4-FFF2-40B4-BE49-F238E27FC236}">
                <a16:creationId xmlns:a16="http://schemas.microsoft.com/office/drawing/2014/main" id="{F2E91424-5070-EE1F-8E69-03F07B9A97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48</TotalTime>
  <Words>385</Words>
  <Application>Microsoft Office PowerPoint</Application>
  <PresentationFormat>Widescreen</PresentationFormat>
  <Paragraphs>78</Paragraphs>
  <Slides>19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#9Slide03 AmpleSoft Bold</vt:lpstr>
      <vt:lpstr>#9Slide07 Bungee</vt:lpstr>
      <vt:lpstr>Arial</vt:lpstr>
      <vt:lpstr>Bowlby One</vt:lpstr>
      <vt:lpstr>Calibri</vt:lpstr>
      <vt:lpstr>Cambria</vt:lpstr>
      <vt:lpstr>等线</vt:lpstr>
      <vt:lpstr>等线 Light</vt:lpstr>
      <vt:lpstr>Open Sans</vt:lpstr>
      <vt:lpstr>字魂95号-手刻宋</vt:lpstr>
      <vt:lpstr>Summer Pool Party MK Plan by Slidesgo</vt:lpstr>
      <vt:lpstr>Office 主题​​</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Nêu thứ tự thực hiện phép chia?</vt:lpstr>
      <vt:lpstr>Trong phép chia có dư số dư như thế nào so với số chia?</vt:lpstr>
      <vt:lpstr>Khi thực hiện các phép chia cho số có hai chữ số, để tính toán nhanh, chúng ta cần làm gì?</vt:lpstr>
      <vt:lpstr>Các thao tác trong phép chia cho số có hai chữ số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23</cp:revision>
  <dcterms:created xsi:type="dcterms:W3CDTF">2023-11-10T10:23:59Z</dcterms:created>
  <dcterms:modified xsi:type="dcterms:W3CDTF">2023-12-04T06:58:09Z</dcterms:modified>
</cp:coreProperties>
</file>