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9" r:id="rId3"/>
    <p:sldId id="258" r:id="rId4"/>
    <p:sldId id="266" r:id="rId5"/>
    <p:sldId id="265" r:id="rId6"/>
    <p:sldId id="260" r:id="rId7"/>
    <p:sldId id="264" r:id="rId8"/>
    <p:sldId id="263" r:id="rId9"/>
    <p:sldId id="257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62"/>
    <a:srgbClr val="7DB1BE"/>
    <a:srgbClr val="DB543E"/>
    <a:srgbClr val="FFE8E3"/>
    <a:srgbClr val="806875"/>
    <a:srgbClr val="C0E1EA"/>
    <a:srgbClr val="AF8B7F"/>
    <a:srgbClr val="6AAA94"/>
    <a:srgbClr val="F9C9D4"/>
    <a:srgbClr val="D1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49E8-F234-46E1-ABA5-F95E3CED84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5306-0782-463A-A710-AC68C2EA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33582-CED1-4440-BA7B-63B1D4273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9710E2-4C44-448E-B001-4C89CBA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1CE317-E53C-4604-8FFC-FF58AD8F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8CF54-296C-41C6-8357-F178F837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01034B-2D70-4485-B8B3-6B1CB92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03FF25-AD7F-4A15-8CD3-B936376A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FB681-0AB9-457C-8E00-9202717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641D53-7397-444C-A261-744EC12E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F36487-2660-4C87-AAF9-F68E13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DC000B-5522-45BF-82D7-8CE8987E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EEBA8-24B0-496D-9B60-B43DD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F4F1CD6-F156-4944-AC0D-869B52EF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315E53-E11A-4A26-9659-B65DDB8D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791B95-3771-4C34-8FF2-BA8041A6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782F53-E938-4326-88D2-8CE05E9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27A59F-E105-4F0C-9816-671F9E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ECD2BD-EFCD-4614-9BD1-2EEE5C3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F4B42-F738-4387-9794-96FE7033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FE7D48-CDCE-4FA1-8EED-905BD1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B0AC7D-9BFF-476A-82AC-8998EED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23DAE-D929-4651-9AE3-81B3614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8619ED-57FE-45EF-AF84-CB97A9BF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CA512-3538-4379-A43C-73159590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CD2A84-A632-48D3-8E0C-AC023E8A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C60084-90FF-4855-BD38-EDECDB52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CCED52-EFB4-42EB-A83E-4123AB5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3FC523-6B3D-41F9-8B48-129BC085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BD76C-6A35-4DA4-AC46-D05519F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EB1470-12D2-41A0-B726-C0C4E602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E152D2-FF94-4E67-9E91-94CE15C4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212273-5273-4BCF-9B38-520FE6E7C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34B0B8-96B8-4791-871F-42309896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FFC6C9-5E62-4764-A2BA-3732FC30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14A0AE-2EC6-4988-B828-0E8875E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D7680A-F519-4D03-A611-605E07A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A2E68-7DC3-46AF-88B1-34340DA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55E168-767E-409F-9AB3-057D7815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EAAB9F-4A2E-4059-93B3-1739778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6B995C-9012-4FB2-8B8D-576B988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A572D43-C846-4A5C-ADED-3AEFB47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DE7067-71D0-4963-ACC9-D35EC29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778267-EDAE-4CAB-BE20-45D6D08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C23ED-F849-490C-9308-87A1ECD4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9BE93-815E-4165-83FE-2D25CA79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3DC22C-59EC-4713-9730-3E326FF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367E50-46A3-493B-8F06-5A8746E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6EE84C-CA4C-4B18-A677-C6CAA2C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48AC46-FF26-4239-9A7E-1FE059F0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848B72-D30B-490F-904B-B25C9E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441DE74-3A09-40AC-B988-A19004B1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133EDE-111D-41C3-AFE7-A7DFA00D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E04AD8-481E-40F7-9300-F66581B7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C3B329-61CF-4C99-9019-74E75EF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BA732E-530A-4006-A99A-66BD621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6D179B-F1AB-4289-BFE1-0A77587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8BF92E-414D-4133-9FB7-6C06330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8554B6-7FAA-4FC7-B953-7BEB07E95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A87AC5-4BFE-4063-9328-0BAFD651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5D34EA-8791-4E3C-98DE-C6988DF0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TIỂU HỌC ÁI MỘ 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8728" y="2497760"/>
            <a:ext cx="4040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TOÁN 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8486" y="4324466"/>
            <a:ext cx="531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9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=""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=""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33F98BB-F4CC-4844-BBF4-E8E80D9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0" y="995207"/>
            <a:ext cx="7576515" cy="25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còn lại là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 sinh 11 tuổi. Tính số học sinh 11 tuổi của lớp học đó.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=""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5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B120669-CBE6-4342-A475-195ADEDEEF2E}"/>
              </a:ext>
            </a:extLst>
          </p:cNvPr>
          <p:cNvSpPr txBox="1"/>
          <p:nvPr/>
        </p:nvSpPr>
        <p:spPr>
          <a:xfrm>
            <a:off x="3289398" y="2331675"/>
            <a:ext cx="541048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Tóm tắt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(Lớp học) 100% : 32 học sinh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10 tuổi 75% : …học sinh?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11 tuổi          : ...học sinh?</a:t>
            </a:r>
          </a:p>
        </p:txBody>
      </p:sp>
    </p:spTree>
    <p:extLst>
      <p:ext uri="{BB962C8B-B14F-4D97-AF65-F5344CB8AC3E}">
        <p14:creationId xmlns:p14="http://schemas.microsoft.com/office/powerpoint/2010/main" val="15006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661DD46-CCD1-442C-B29B-3130ED3EAC6F}"/>
              </a:ext>
            </a:extLst>
          </p:cNvPr>
          <p:cNvSpPr/>
          <p:nvPr/>
        </p:nvSpPr>
        <p:spPr>
          <a:xfrm>
            <a:off x="6319412" y="2291509"/>
            <a:ext cx="5449349" cy="4181282"/>
          </a:xfrm>
          <a:custGeom>
            <a:avLst/>
            <a:gdLst>
              <a:gd name="connsiteX0" fmla="*/ 0 w 5449349"/>
              <a:gd name="connsiteY0" fmla="*/ 696894 h 4181282"/>
              <a:gd name="connsiteX1" fmla="*/ 696894 w 5449349"/>
              <a:gd name="connsiteY1" fmla="*/ 0 h 4181282"/>
              <a:gd name="connsiteX2" fmla="*/ 1453932 w 5449349"/>
              <a:gd name="connsiteY2" fmla="*/ 0 h 4181282"/>
              <a:gd name="connsiteX3" fmla="*/ 2129859 w 5449349"/>
              <a:gd name="connsiteY3" fmla="*/ 0 h 4181282"/>
              <a:gd name="connsiteX4" fmla="*/ 2765230 w 5449349"/>
              <a:gd name="connsiteY4" fmla="*/ 0 h 4181282"/>
              <a:gd name="connsiteX5" fmla="*/ 3400601 w 5449349"/>
              <a:gd name="connsiteY5" fmla="*/ 0 h 4181282"/>
              <a:gd name="connsiteX6" fmla="*/ 4117084 w 5449349"/>
              <a:gd name="connsiteY6" fmla="*/ 0 h 4181282"/>
              <a:gd name="connsiteX7" fmla="*/ 4752455 w 5449349"/>
              <a:gd name="connsiteY7" fmla="*/ 0 h 4181282"/>
              <a:gd name="connsiteX8" fmla="*/ 5449349 w 5449349"/>
              <a:gd name="connsiteY8" fmla="*/ 696894 h 4181282"/>
              <a:gd name="connsiteX9" fmla="*/ 5449349 w 5449349"/>
              <a:gd name="connsiteY9" fmla="*/ 1338018 h 4181282"/>
              <a:gd name="connsiteX10" fmla="*/ 5449349 w 5449349"/>
              <a:gd name="connsiteY10" fmla="*/ 1951266 h 4181282"/>
              <a:gd name="connsiteX11" fmla="*/ 5449349 w 5449349"/>
              <a:gd name="connsiteY11" fmla="*/ 2676015 h 4181282"/>
              <a:gd name="connsiteX12" fmla="*/ 5449349 w 5449349"/>
              <a:gd name="connsiteY12" fmla="*/ 3484388 h 4181282"/>
              <a:gd name="connsiteX13" fmla="*/ 4752455 w 5449349"/>
              <a:gd name="connsiteY13" fmla="*/ 4181282 h 4181282"/>
              <a:gd name="connsiteX14" fmla="*/ 3995417 w 5449349"/>
              <a:gd name="connsiteY14" fmla="*/ 4181282 h 4181282"/>
              <a:gd name="connsiteX15" fmla="*/ 3319490 w 5449349"/>
              <a:gd name="connsiteY15" fmla="*/ 4181282 h 4181282"/>
              <a:gd name="connsiteX16" fmla="*/ 2684119 w 5449349"/>
              <a:gd name="connsiteY16" fmla="*/ 4181282 h 4181282"/>
              <a:gd name="connsiteX17" fmla="*/ 2048748 w 5449349"/>
              <a:gd name="connsiteY17" fmla="*/ 4181282 h 4181282"/>
              <a:gd name="connsiteX18" fmla="*/ 1332265 w 5449349"/>
              <a:gd name="connsiteY18" fmla="*/ 4181282 h 4181282"/>
              <a:gd name="connsiteX19" fmla="*/ 696894 w 5449349"/>
              <a:gd name="connsiteY19" fmla="*/ 4181282 h 4181282"/>
              <a:gd name="connsiteX20" fmla="*/ 0 w 5449349"/>
              <a:gd name="connsiteY20" fmla="*/ 3484388 h 4181282"/>
              <a:gd name="connsiteX21" fmla="*/ 0 w 5449349"/>
              <a:gd name="connsiteY21" fmla="*/ 2731765 h 4181282"/>
              <a:gd name="connsiteX22" fmla="*/ 0 w 5449349"/>
              <a:gd name="connsiteY22" fmla="*/ 2007016 h 4181282"/>
              <a:gd name="connsiteX23" fmla="*/ 0 w 5449349"/>
              <a:gd name="connsiteY23" fmla="*/ 696894 h 41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49349" h="4181282" extrusionOk="0">
                <a:moveTo>
                  <a:pt x="0" y="696894"/>
                </a:moveTo>
                <a:cubicBezTo>
                  <a:pt x="-75803" y="305347"/>
                  <a:pt x="269803" y="-4763"/>
                  <a:pt x="696894" y="0"/>
                </a:cubicBezTo>
                <a:cubicBezTo>
                  <a:pt x="1000230" y="-14676"/>
                  <a:pt x="1159990" y="28931"/>
                  <a:pt x="1453932" y="0"/>
                </a:cubicBezTo>
                <a:cubicBezTo>
                  <a:pt x="1747874" y="-28931"/>
                  <a:pt x="1870029" y="-18873"/>
                  <a:pt x="2129859" y="0"/>
                </a:cubicBezTo>
                <a:cubicBezTo>
                  <a:pt x="2389689" y="18873"/>
                  <a:pt x="2493784" y="27552"/>
                  <a:pt x="2765230" y="0"/>
                </a:cubicBezTo>
                <a:cubicBezTo>
                  <a:pt x="3036676" y="-27552"/>
                  <a:pt x="3268564" y="28873"/>
                  <a:pt x="3400601" y="0"/>
                </a:cubicBezTo>
                <a:cubicBezTo>
                  <a:pt x="3532638" y="-28873"/>
                  <a:pt x="3799917" y="-31593"/>
                  <a:pt x="4117084" y="0"/>
                </a:cubicBezTo>
                <a:cubicBezTo>
                  <a:pt x="4434251" y="31593"/>
                  <a:pt x="4620207" y="-25656"/>
                  <a:pt x="4752455" y="0"/>
                </a:cubicBezTo>
                <a:cubicBezTo>
                  <a:pt x="5156065" y="32158"/>
                  <a:pt x="5479341" y="317949"/>
                  <a:pt x="5449349" y="696894"/>
                </a:cubicBezTo>
                <a:cubicBezTo>
                  <a:pt x="5426127" y="863259"/>
                  <a:pt x="5444828" y="1131247"/>
                  <a:pt x="5449349" y="1338018"/>
                </a:cubicBezTo>
                <a:cubicBezTo>
                  <a:pt x="5453870" y="1544789"/>
                  <a:pt x="5473066" y="1786796"/>
                  <a:pt x="5449349" y="1951266"/>
                </a:cubicBezTo>
                <a:cubicBezTo>
                  <a:pt x="5425632" y="2115736"/>
                  <a:pt x="5438376" y="2453133"/>
                  <a:pt x="5449349" y="2676015"/>
                </a:cubicBezTo>
                <a:cubicBezTo>
                  <a:pt x="5460322" y="2898897"/>
                  <a:pt x="5462440" y="3260413"/>
                  <a:pt x="5449349" y="3484388"/>
                </a:cubicBezTo>
                <a:cubicBezTo>
                  <a:pt x="5435296" y="3859941"/>
                  <a:pt x="5190108" y="4175946"/>
                  <a:pt x="4752455" y="4181282"/>
                </a:cubicBezTo>
                <a:cubicBezTo>
                  <a:pt x="4409931" y="4192873"/>
                  <a:pt x="4190605" y="4172578"/>
                  <a:pt x="3995417" y="4181282"/>
                </a:cubicBezTo>
                <a:cubicBezTo>
                  <a:pt x="3800229" y="4189986"/>
                  <a:pt x="3532370" y="4179882"/>
                  <a:pt x="3319490" y="4181282"/>
                </a:cubicBezTo>
                <a:cubicBezTo>
                  <a:pt x="3106610" y="4182682"/>
                  <a:pt x="2937751" y="4152532"/>
                  <a:pt x="2684119" y="4181282"/>
                </a:cubicBezTo>
                <a:cubicBezTo>
                  <a:pt x="2430487" y="4210032"/>
                  <a:pt x="2361709" y="4187846"/>
                  <a:pt x="2048748" y="4181282"/>
                </a:cubicBezTo>
                <a:cubicBezTo>
                  <a:pt x="1735787" y="4174718"/>
                  <a:pt x="1637933" y="4202988"/>
                  <a:pt x="1332265" y="4181282"/>
                </a:cubicBezTo>
                <a:cubicBezTo>
                  <a:pt x="1026597" y="4159576"/>
                  <a:pt x="912308" y="4209430"/>
                  <a:pt x="696894" y="4181282"/>
                </a:cubicBezTo>
                <a:cubicBezTo>
                  <a:pt x="379232" y="4239321"/>
                  <a:pt x="70186" y="3831569"/>
                  <a:pt x="0" y="3484388"/>
                </a:cubicBezTo>
                <a:cubicBezTo>
                  <a:pt x="22356" y="3213271"/>
                  <a:pt x="29601" y="2908320"/>
                  <a:pt x="0" y="2731765"/>
                </a:cubicBezTo>
                <a:cubicBezTo>
                  <a:pt x="-29601" y="2555210"/>
                  <a:pt x="-5148" y="2257734"/>
                  <a:pt x="0" y="2007016"/>
                </a:cubicBezTo>
                <a:cubicBezTo>
                  <a:pt x="5148" y="1756298"/>
                  <a:pt x="33995" y="1079586"/>
                  <a:pt x="0" y="69689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18812618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0254552-D6AA-4EF8-A249-725CD432889E}"/>
              </a:ext>
            </a:extLst>
          </p:cNvPr>
          <p:cNvGrpSpPr/>
          <p:nvPr/>
        </p:nvGrpSpPr>
        <p:grpSpPr>
          <a:xfrm>
            <a:off x="212227" y="2335536"/>
            <a:ext cx="4997082" cy="3945046"/>
            <a:chOff x="212227" y="2335536"/>
            <a:chExt cx="4997082" cy="3945046"/>
          </a:xfrm>
          <a:noFill/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23F71BAE-62F2-4551-86BA-0F0172CB5C83}"/>
                </a:ext>
              </a:extLst>
            </p:cNvPr>
            <p:cNvSpPr/>
            <p:nvPr/>
          </p:nvSpPr>
          <p:spPr>
            <a:xfrm>
              <a:off x="423239" y="2345202"/>
              <a:ext cx="4786070" cy="3935380"/>
            </a:xfrm>
            <a:custGeom>
              <a:avLst/>
              <a:gdLst>
                <a:gd name="connsiteX0" fmla="*/ 0 w 4786070"/>
                <a:gd name="connsiteY0" fmla="*/ 655910 h 3935380"/>
                <a:gd name="connsiteX1" fmla="*/ 655910 w 4786070"/>
                <a:gd name="connsiteY1" fmla="*/ 0 h 3935380"/>
                <a:gd name="connsiteX2" fmla="*/ 1316018 w 4786070"/>
                <a:gd name="connsiteY2" fmla="*/ 0 h 3935380"/>
                <a:gd name="connsiteX3" fmla="*/ 1976125 w 4786070"/>
                <a:gd name="connsiteY3" fmla="*/ 0 h 3935380"/>
                <a:gd name="connsiteX4" fmla="*/ 2670975 w 4786070"/>
                <a:gd name="connsiteY4" fmla="*/ 0 h 3935380"/>
                <a:gd name="connsiteX5" fmla="*/ 3331083 w 4786070"/>
                <a:gd name="connsiteY5" fmla="*/ 0 h 3935380"/>
                <a:gd name="connsiteX6" fmla="*/ 4130160 w 4786070"/>
                <a:gd name="connsiteY6" fmla="*/ 0 h 3935380"/>
                <a:gd name="connsiteX7" fmla="*/ 4786070 w 4786070"/>
                <a:gd name="connsiteY7" fmla="*/ 655910 h 3935380"/>
                <a:gd name="connsiteX8" fmla="*/ 4786070 w 4786070"/>
                <a:gd name="connsiteY8" fmla="*/ 1233093 h 3935380"/>
                <a:gd name="connsiteX9" fmla="*/ 4786070 w 4786070"/>
                <a:gd name="connsiteY9" fmla="*/ 1941454 h 3935380"/>
                <a:gd name="connsiteX10" fmla="*/ 4786070 w 4786070"/>
                <a:gd name="connsiteY10" fmla="*/ 2649816 h 3935380"/>
                <a:gd name="connsiteX11" fmla="*/ 4786070 w 4786070"/>
                <a:gd name="connsiteY11" fmla="*/ 3279470 h 3935380"/>
                <a:gd name="connsiteX12" fmla="*/ 4130160 w 4786070"/>
                <a:gd name="connsiteY12" fmla="*/ 3935380 h 3935380"/>
                <a:gd name="connsiteX13" fmla="*/ 3539538 w 4786070"/>
                <a:gd name="connsiteY13" fmla="*/ 3935380 h 3935380"/>
                <a:gd name="connsiteX14" fmla="*/ 2879430 w 4786070"/>
                <a:gd name="connsiteY14" fmla="*/ 3935380 h 3935380"/>
                <a:gd name="connsiteX15" fmla="*/ 2254065 w 4786070"/>
                <a:gd name="connsiteY15" fmla="*/ 3935380 h 3935380"/>
                <a:gd name="connsiteX16" fmla="*/ 1593958 w 4786070"/>
                <a:gd name="connsiteY16" fmla="*/ 3935380 h 3935380"/>
                <a:gd name="connsiteX17" fmla="*/ 655910 w 4786070"/>
                <a:gd name="connsiteY17" fmla="*/ 3935380 h 3935380"/>
                <a:gd name="connsiteX18" fmla="*/ 0 w 4786070"/>
                <a:gd name="connsiteY18" fmla="*/ 3279470 h 3935380"/>
                <a:gd name="connsiteX19" fmla="*/ 0 w 4786070"/>
                <a:gd name="connsiteY19" fmla="*/ 2676051 h 3935380"/>
                <a:gd name="connsiteX20" fmla="*/ 0 w 4786070"/>
                <a:gd name="connsiteY20" fmla="*/ 2020161 h 3935380"/>
                <a:gd name="connsiteX21" fmla="*/ 0 w 4786070"/>
                <a:gd name="connsiteY21" fmla="*/ 1364271 h 3935380"/>
                <a:gd name="connsiteX22" fmla="*/ 0 w 4786070"/>
                <a:gd name="connsiteY22" fmla="*/ 655910 h 39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86070" h="3935380" fill="none" extrusionOk="0">
                  <a:moveTo>
                    <a:pt x="0" y="655910"/>
                  </a:moveTo>
                  <a:cubicBezTo>
                    <a:pt x="-31086" y="242212"/>
                    <a:pt x="246662" y="64433"/>
                    <a:pt x="655910" y="0"/>
                  </a:cubicBezTo>
                  <a:cubicBezTo>
                    <a:pt x="894472" y="-7723"/>
                    <a:pt x="999276" y="-11561"/>
                    <a:pt x="1316018" y="0"/>
                  </a:cubicBezTo>
                  <a:cubicBezTo>
                    <a:pt x="1632760" y="11561"/>
                    <a:pt x="1714803" y="2197"/>
                    <a:pt x="1976125" y="0"/>
                  </a:cubicBezTo>
                  <a:cubicBezTo>
                    <a:pt x="2237447" y="-2197"/>
                    <a:pt x="2391694" y="18826"/>
                    <a:pt x="2670975" y="0"/>
                  </a:cubicBezTo>
                  <a:cubicBezTo>
                    <a:pt x="2950256" y="-18826"/>
                    <a:pt x="3091744" y="-57"/>
                    <a:pt x="3331083" y="0"/>
                  </a:cubicBezTo>
                  <a:cubicBezTo>
                    <a:pt x="3570422" y="57"/>
                    <a:pt x="3783020" y="-6861"/>
                    <a:pt x="4130160" y="0"/>
                  </a:cubicBezTo>
                  <a:cubicBezTo>
                    <a:pt x="4455964" y="50701"/>
                    <a:pt x="4828576" y="291135"/>
                    <a:pt x="4786070" y="655910"/>
                  </a:cubicBezTo>
                  <a:cubicBezTo>
                    <a:pt x="4812464" y="807363"/>
                    <a:pt x="4784060" y="998695"/>
                    <a:pt x="4786070" y="1233093"/>
                  </a:cubicBezTo>
                  <a:cubicBezTo>
                    <a:pt x="4788080" y="1467491"/>
                    <a:pt x="4808863" y="1612336"/>
                    <a:pt x="4786070" y="1941454"/>
                  </a:cubicBezTo>
                  <a:cubicBezTo>
                    <a:pt x="4763277" y="2270572"/>
                    <a:pt x="4793586" y="2322705"/>
                    <a:pt x="4786070" y="2649816"/>
                  </a:cubicBezTo>
                  <a:cubicBezTo>
                    <a:pt x="4778554" y="2976927"/>
                    <a:pt x="4759841" y="3041619"/>
                    <a:pt x="4786070" y="3279470"/>
                  </a:cubicBezTo>
                  <a:cubicBezTo>
                    <a:pt x="4752785" y="3620115"/>
                    <a:pt x="4462880" y="3980059"/>
                    <a:pt x="4130160" y="3935380"/>
                  </a:cubicBezTo>
                  <a:cubicBezTo>
                    <a:pt x="3910564" y="3961274"/>
                    <a:pt x="3691179" y="3949835"/>
                    <a:pt x="3539538" y="3935380"/>
                  </a:cubicBezTo>
                  <a:cubicBezTo>
                    <a:pt x="3387897" y="3920925"/>
                    <a:pt x="3135195" y="3936514"/>
                    <a:pt x="2879430" y="3935380"/>
                  </a:cubicBezTo>
                  <a:cubicBezTo>
                    <a:pt x="2623665" y="3934246"/>
                    <a:pt x="2551470" y="3963539"/>
                    <a:pt x="2254065" y="3935380"/>
                  </a:cubicBezTo>
                  <a:cubicBezTo>
                    <a:pt x="1956661" y="3907221"/>
                    <a:pt x="1850214" y="3908944"/>
                    <a:pt x="1593958" y="3935380"/>
                  </a:cubicBezTo>
                  <a:cubicBezTo>
                    <a:pt x="1337702" y="3961816"/>
                    <a:pt x="906846" y="3976586"/>
                    <a:pt x="655910" y="3935380"/>
                  </a:cubicBezTo>
                  <a:cubicBezTo>
                    <a:pt x="337654" y="3865048"/>
                    <a:pt x="28560" y="3651508"/>
                    <a:pt x="0" y="3279470"/>
                  </a:cubicBezTo>
                  <a:cubicBezTo>
                    <a:pt x="-11254" y="3130985"/>
                    <a:pt x="-11196" y="2968665"/>
                    <a:pt x="0" y="2676051"/>
                  </a:cubicBezTo>
                  <a:cubicBezTo>
                    <a:pt x="11196" y="2383437"/>
                    <a:pt x="-6182" y="2193420"/>
                    <a:pt x="0" y="2020161"/>
                  </a:cubicBezTo>
                  <a:cubicBezTo>
                    <a:pt x="6182" y="1846902"/>
                    <a:pt x="-18154" y="1648622"/>
                    <a:pt x="0" y="1364271"/>
                  </a:cubicBezTo>
                  <a:cubicBezTo>
                    <a:pt x="18154" y="1079920"/>
                    <a:pt x="-1095" y="871614"/>
                    <a:pt x="0" y="655910"/>
                  </a:cubicBezTo>
                  <a:close/>
                </a:path>
                <a:path w="4786070" h="3935380" stroke="0" extrusionOk="0">
                  <a:moveTo>
                    <a:pt x="0" y="655910"/>
                  </a:moveTo>
                  <a:cubicBezTo>
                    <a:pt x="-87331" y="285985"/>
                    <a:pt x="280842" y="-1447"/>
                    <a:pt x="655910" y="0"/>
                  </a:cubicBezTo>
                  <a:cubicBezTo>
                    <a:pt x="1002841" y="36611"/>
                    <a:pt x="1263408" y="-31589"/>
                    <a:pt x="1420245" y="0"/>
                  </a:cubicBezTo>
                  <a:cubicBezTo>
                    <a:pt x="1577082" y="31589"/>
                    <a:pt x="1948784" y="2845"/>
                    <a:pt x="2115095" y="0"/>
                  </a:cubicBezTo>
                  <a:cubicBezTo>
                    <a:pt x="2281406" y="-2845"/>
                    <a:pt x="2491513" y="26468"/>
                    <a:pt x="2775203" y="0"/>
                  </a:cubicBezTo>
                  <a:cubicBezTo>
                    <a:pt x="3058893" y="-26468"/>
                    <a:pt x="3283470" y="22658"/>
                    <a:pt x="3435310" y="0"/>
                  </a:cubicBezTo>
                  <a:cubicBezTo>
                    <a:pt x="3587150" y="-22658"/>
                    <a:pt x="3875636" y="-27223"/>
                    <a:pt x="4130160" y="0"/>
                  </a:cubicBezTo>
                  <a:cubicBezTo>
                    <a:pt x="4431278" y="7156"/>
                    <a:pt x="4820441" y="334566"/>
                    <a:pt x="4786070" y="655910"/>
                  </a:cubicBezTo>
                  <a:cubicBezTo>
                    <a:pt x="4779036" y="894632"/>
                    <a:pt x="4766445" y="1067775"/>
                    <a:pt x="4786070" y="1259329"/>
                  </a:cubicBezTo>
                  <a:cubicBezTo>
                    <a:pt x="4805695" y="1450883"/>
                    <a:pt x="4791143" y="1750985"/>
                    <a:pt x="4786070" y="1915219"/>
                  </a:cubicBezTo>
                  <a:cubicBezTo>
                    <a:pt x="4780998" y="2079453"/>
                    <a:pt x="4761270" y="2291735"/>
                    <a:pt x="4786070" y="2492402"/>
                  </a:cubicBezTo>
                  <a:cubicBezTo>
                    <a:pt x="4810870" y="2693069"/>
                    <a:pt x="4771944" y="3003867"/>
                    <a:pt x="4786070" y="3279470"/>
                  </a:cubicBezTo>
                  <a:cubicBezTo>
                    <a:pt x="4841927" y="3639707"/>
                    <a:pt x="4439828" y="3931023"/>
                    <a:pt x="4130160" y="3935380"/>
                  </a:cubicBezTo>
                  <a:cubicBezTo>
                    <a:pt x="3858705" y="3946002"/>
                    <a:pt x="3796667" y="3938040"/>
                    <a:pt x="3504795" y="3935380"/>
                  </a:cubicBezTo>
                  <a:cubicBezTo>
                    <a:pt x="3212924" y="3932720"/>
                    <a:pt x="2992609" y="3959175"/>
                    <a:pt x="2775203" y="3935380"/>
                  </a:cubicBezTo>
                  <a:cubicBezTo>
                    <a:pt x="2557797" y="3911585"/>
                    <a:pt x="2230932" y="3917529"/>
                    <a:pt x="2080352" y="3935380"/>
                  </a:cubicBezTo>
                  <a:cubicBezTo>
                    <a:pt x="1929772" y="3953231"/>
                    <a:pt x="1711105" y="3957163"/>
                    <a:pt x="1420245" y="3935380"/>
                  </a:cubicBezTo>
                  <a:cubicBezTo>
                    <a:pt x="1129385" y="3913597"/>
                    <a:pt x="984812" y="3945429"/>
                    <a:pt x="655910" y="3935380"/>
                  </a:cubicBezTo>
                  <a:cubicBezTo>
                    <a:pt x="323185" y="3938544"/>
                    <a:pt x="60230" y="3642961"/>
                    <a:pt x="0" y="3279470"/>
                  </a:cubicBezTo>
                  <a:cubicBezTo>
                    <a:pt x="5247" y="2984598"/>
                    <a:pt x="-10943" y="2775120"/>
                    <a:pt x="0" y="2623580"/>
                  </a:cubicBezTo>
                  <a:cubicBezTo>
                    <a:pt x="10943" y="2472040"/>
                    <a:pt x="9098" y="2093486"/>
                    <a:pt x="0" y="1941454"/>
                  </a:cubicBezTo>
                  <a:cubicBezTo>
                    <a:pt x="-9098" y="1789422"/>
                    <a:pt x="664" y="1576254"/>
                    <a:pt x="0" y="1338036"/>
                  </a:cubicBezTo>
                  <a:cubicBezTo>
                    <a:pt x="-664" y="1099818"/>
                    <a:pt x="20951" y="924152"/>
                    <a:pt x="0" y="65591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31881261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9">
              <a:extLst>
                <a:ext uri="{FF2B5EF4-FFF2-40B4-BE49-F238E27FC236}">
                  <a16:creationId xmlns="" xmlns:a16="http://schemas.microsoft.com/office/drawing/2014/main" id="{299B7647-09C5-4266-A18F-4705F21D2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27" y="2826226"/>
              <a:ext cx="4863573" cy="325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10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: 100 x 75 = 24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11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– 24  = 8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            Đáp số: 8 học sinh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="" xmlns:a16="http://schemas.microsoft.com/office/drawing/2014/main" id="{2B3F819F-2C88-45E0-8B4B-A14B69C4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817" y="2335536"/>
              <a:ext cx="272464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CÁCH 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còn lại là học sinh 11 tuổi. Tính số học sinh 11 tuổi của lớp học đó.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502695" y="6641755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235042" y="6482196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=""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9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="" xmlns:a16="http://schemas.microsoft.com/office/drawing/2014/main" id="{D9347A48-EA53-4CBC-9820-E300C851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44" y="2578692"/>
            <a:ext cx="5257202" cy="3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Coi số học sinh cả lớp là 100%.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Số phần trăm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100% - 75% = 25%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Số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32 : 100 x 25 = 8 (học sinh)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Đáp số: 8 học sinh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="" xmlns:a16="http://schemas.microsoft.com/office/drawing/2014/main" id="{F52B6080-BE46-4385-98AF-40901501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5" y="2303378"/>
            <a:ext cx="1509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pic>
        <p:nvPicPr>
          <p:cNvPr id="23" name="Picture 12" descr="Railroad free icon">
            <a:extLst>
              <a:ext uri="{FF2B5EF4-FFF2-40B4-BE49-F238E27FC236}">
                <a16:creationId xmlns="" xmlns:a16="http://schemas.microsoft.com/office/drawing/2014/main" id="{83DE5821-2DBA-472B-84F6-D42EF0D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5637545" y="5732261"/>
            <a:ext cx="1163617" cy="11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08202" y="3817017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880D9D-ABDF-4677-8135-8596B11BDCC8}"/>
              </a:ext>
            </a:extLst>
          </p:cNvPr>
          <p:cNvSpPr txBox="1"/>
          <p:nvPr/>
        </p:nvSpPr>
        <p:spPr>
          <a:xfrm>
            <a:off x="3622147" y="2559857"/>
            <a:ext cx="590339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(Tiền gửi) 100%: </a:t>
            </a:r>
            <a:r>
              <a:rPr lang="en-US" alt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000 000 đồng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(Tiền lãi) 0,5%: …… đồng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tiền gửi và tiền lãi:…….. đồng ?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=""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081760"/>
            <a:ext cx="2711939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4604" y="3790926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=""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" y="4137891"/>
            <a:ext cx="2655808" cy="2655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F6411E-D086-4CE6-B424-944B07CA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7" y="5338571"/>
            <a:ext cx="466899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Đáp số : 5 025 000  đồng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A6F093-6D05-4619-9086-DF20E3F23528}"/>
              </a:ext>
            </a:extLst>
          </p:cNvPr>
          <p:cNvSpPr txBox="1"/>
          <p:nvPr/>
        </p:nvSpPr>
        <p:spPr>
          <a:xfrm>
            <a:off x="3357438" y="2748383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 tiền lãi sau một tháng là: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5A69B-2E64-441B-81D2-70DCB55F250D}"/>
              </a:ext>
            </a:extLst>
          </p:cNvPr>
          <p:cNvSpPr txBox="1"/>
          <p:nvPr/>
        </p:nvSpPr>
        <p:spPr>
          <a:xfrm>
            <a:off x="3881659" y="3419327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5 000 000 : 100 x 0,5 = 25 000 (đồng)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5536CBD-6659-4CAF-95CF-C0D48C8AAD7B}"/>
              </a:ext>
            </a:extLst>
          </p:cNvPr>
          <p:cNvSpPr txBox="1"/>
          <p:nvPr/>
        </p:nvSpPr>
        <p:spPr>
          <a:xfrm>
            <a:off x="3019671" y="4039019"/>
            <a:ext cx="832967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ổng số tiền gửi và tiền lãi sau một tháng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8585F1D-B089-4645-AC61-3109DCB87120}"/>
              </a:ext>
            </a:extLst>
          </p:cNvPr>
          <p:cNvSpPr txBox="1"/>
          <p:nvPr/>
        </p:nvSpPr>
        <p:spPr>
          <a:xfrm>
            <a:off x="3780544" y="4669498"/>
            <a:ext cx="710738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5 000 000 + 25 000 = 5 025 000 (đồng)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=""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49953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=""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" y="4350327"/>
            <a:ext cx="2397190" cy="2397190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=""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="" xmlns:a16="http://schemas.microsoft.com/office/drawing/2014/main" id="{CA25C25B-00FA-41C5-85CB-7F648176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75" y="4462990"/>
            <a:ext cx="9536355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Tổng số tiền gửi và tiền lãi sau một tháng là: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5 000 000 : 100 x 100,5 = 5 025 000 (đồng)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             Đáp số : 5 025 000  đồng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607C451-0340-4FD9-A744-0046E20F1BF8}"/>
              </a:ext>
            </a:extLst>
          </p:cNvPr>
          <p:cNvSpPr txBox="1"/>
          <p:nvPr/>
        </p:nvSpPr>
        <p:spPr>
          <a:xfrm>
            <a:off x="2722417" y="2584009"/>
            <a:ext cx="710738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Coi số tiền gửi là 100%.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B35595-FA71-45FC-9F41-5A318A6021FE}"/>
              </a:ext>
            </a:extLst>
          </p:cNvPr>
          <p:cNvSpPr txBox="1"/>
          <p:nvPr/>
        </p:nvSpPr>
        <p:spPr>
          <a:xfrm>
            <a:off x="2692875" y="3255860"/>
            <a:ext cx="946958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Sau một tháng cả số tiền gửi và tiền lãi chiếm số phần trăm là: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     100% + 0,5% = 100,5%</a:t>
            </a:r>
          </a:p>
        </p:txBody>
      </p:sp>
    </p:spTree>
    <p:extLst>
      <p:ext uri="{BB962C8B-B14F-4D97-AF65-F5344CB8AC3E}">
        <p14:creationId xmlns:p14="http://schemas.microsoft.com/office/powerpoint/2010/main" val="148991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665894" y="381796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557492" y="2417067"/>
            <a:ext cx="5522459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áo:	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345 m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chiếm 40 %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áo 	:   …….. mét ? </a:t>
            </a:r>
          </a:p>
        </p:txBody>
      </p:sp>
      <p:pic>
        <p:nvPicPr>
          <p:cNvPr id="20" name="Picture 2" descr="Snow free icon">
            <a:extLst>
              <a:ext uri="{FF2B5EF4-FFF2-40B4-BE49-F238E27FC236}">
                <a16:creationId xmlns="" xmlns:a16="http://schemas.microsoft.com/office/drawing/2014/main" id="{6FF6477E-7CD4-46CF-AB9E-775E55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rystal ball free icon">
            <a:extLst>
              <a:ext uri="{FF2B5EF4-FFF2-40B4-BE49-F238E27FC236}">
                <a16:creationId xmlns="" xmlns:a16="http://schemas.microsoft.com/office/drawing/2014/main" id="{355AAA6C-6FC0-4090-B229-9A45A50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="" xmlns:a16="http://schemas.microsoft.com/office/drawing/2014/main" id="{F769FAE1-A743-4F1C-89D1-2825DE8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nowflake free icon">
            <a:extLst>
              <a:ext uri="{FF2B5EF4-FFF2-40B4-BE49-F238E27FC236}">
                <a16:creationId xmlns="" xmlns:a16="http://schemas.microsoft.com/office/drawing/2014/main" id="{CF42BE87-BF51-4F3B-80A8-22CC75BA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free icon">
            <a:extLst>
              <a:ext uri="{FF2B5EF4-FFF2-40B4-BE49-F238E27FC236}">
                <a16:creationId xmlns="" xmlns:a16="http://schemas.microsoft.com/office/drawing/2014/main" id="{4715B163-B0EA-48B7-AE73-295A0826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="" xmlns:a16="http://schemas.microsoft.com/office/drawing/2014/main" id="{D847A319-BE7D-420E-A909-0AC2BEB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nowflake free icon">
            <a:extLst>
              <a:ext uri="{FF2B5EF4-FFF2-40B4-BE49-F238E27FC236}">
                <a16:creationId xmlns="" xmlns:a16="http://schemas.microsoft.com/office/drawing/2014/main" id="{EA2EC1F3-F495-4E6E-9C03-B98E0E5D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nowflake free icon">
            <a:extLst>
              <a:ext uri="{FF2B5EF4-FFF2-40B4-BE49-F238E27FC236}">
                <a16:creationId xmlns="" xmlns:a16="http://schemas.microsoft.com/office/drawing/2014/main" id="{307CA662-9CDC-465B-8975-56F8F9EA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owflake free icon">
            <a:extLst>
              <a:ext uri="{FF2B5EF4-FFF2-40B4-BE49-F238E27FC236}">
                <a16:creationId xmlns="" xmlns:a16="http://schemas.microsoft.com/office/drawing/2014/main" id="{A250467D-FFC8-4918-B525-C1E88FB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nowflake free icon">
            <a:extLst>
              <a:ext uri="{FF2B5EF4-FFF2-40B4-BE49-F238E27FC236}">
                <a16:creationId xmlns="" xmlns:a16="http://schemas.microsoft.com/office/drawing/2014/main" id="{B85C5708-139C-4ABB-B63D-AB6DB525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27278" y="244058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774202" y="4403145"/>
            <a:ext cx="53057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vải để may áo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345 – 138 = 207 (m)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	Đáp số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: 207 m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95E658-8CE9-4C08-B87C-EA9E1D985E26}"/>
              </a:ext>
            </a:extLst>
          </p:cNvPr>
          <p:cNvSpPr txBox="1"/>
          <p:nvPr/>
        </p:nvSpPr>
        <p:spPr>
          <a:xfrm>
            <a:off x="2542309" y="2342750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4364C3-507B-456A-9B78-08CBB1BB43D8}"/>
              </a:ext>
            </a:extLst>
          </p:cNvPr>
          <p:cNvSpPr txBox="1"/>
          <p:nvPr/>
        </p:nvSpPr>
        <p:spPr>
          <a:xfrm>
            <a:off x="3840018" y="3071715"/>
            <a:ext cx="71073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Số vải để may quần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345 x 40 : 100 = 138 (m)</a:t>
            </a:r>
          </a:p>
        </p:txBody>
      </p:sp>
      <p:pic>
        <p:nvPicPr>
          <p:cNvPr id="7170" name="Picture 2" descr="Snow free icon">
            <a:extLst>
              <a:ext uri="{FF2B5EF4-FFF2-40B4-BE49-F238E27FC236}">
                <a16:creationId xmlns="" xmlns:a16="http://schemas.microsoft.com/office/drawing/2014/main" id="{6FEDF3A0-476D-4B8B-9016-5473531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ystal ball free icon">
            <a:extLst>
              <a:ext uri="{FF2B5EF4-FFF2-40B4-BE49-F238E27FC236}">
                <a16:creationId xmlns="" xmlns:a16="http://schemas.microsoft.com/office/drawing/2014/main" id="{4470FECC-19B2-43A1-A710-1B5BF965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="" xmlns:a16="http://schemas.microsoft.com/office/drawing/2014/main" id="{468ED1EB-4684-4781-BD5C-6B7DA8A1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free icon">
            <a:extLst>
              <a:ext uri="{FF2B5EF4-FFF2-40B4-BE49-F238E27FC236}">
                <a16:creationId xmlns="" xmlns:a16="http://schemas.microsoft.com/office/drawing/2014/main" id="{4E8B717C-1826-4C06-969C-B41A79D6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="" xmlns:a16="http://schemas.microsoft.com/office/drawing/2014/main" id="{46F4A241-1A5E-4FA0-9FAD-13ACFC6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nowflake free icon">
            <a:extLst>
              <a:ext uri="{FF2B5EF4-FFF2-40B4-BE49-F238E27FC236}">
                <a16:creationId xmlns="" xmlns:a16="http://schemas.microsoft.com/office/drawing/2014/main" id="{3F9936F9-E89A-4B3F-9447-351B5D3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nowflake free icon">
            <a:extLst>
              <a:ext uri="{FF2B5EF4-FFF2-40B4-BE49-F238E27FC236}">
                <a16:creationId xmlns="" xmlns:a16="http://schemas.microsoft.com/office/drawing/2014/main" id="{43639044-28BF-4A21-8188-B814E6A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22860" y="6280801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nowflake free icon">
            <a:extLst>
              <a:ext uri="{FF2B5EF4-FFF2-40B4-BE49-F238E27FC236}">
                <a16:creationId xmlns="" xmlns:a16="http://schemas.microsoft.com/office/drawing/2014/main" id="{73714082-DA6F-4B41-8386-4A3B4F78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nowflake free icon">
            <a:extLst>
              <a:ext uri="{FF2B5EF4-FFF2-40B4-BE49-F238E27FC236}">
                <a16:creationId xmlns="" xmlns:a16="http://schemas.microsoft.com/office/drawing/2014/main" id="{8278380E-16AE-49E8-BF5A-3D55E3B3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="" xmlns:a16="http://schemas.microsoft.com/office/drawing/2014/main" id="{F11963E6-3582-42D6-8303-19FB11C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nowflake free icon">
            <a:extLst>
              <a:ext uri="{FF2B5EF4-FFF2-40B4-BE49-F238E27FC236}">
                <a16:creationId xmlns="" xmlns:a16="http://schemas.microsoft.com/office/drawing/2014/main" id="{474DE87A-7F21-4DDA-9555-B28EFE96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=""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=""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244AB6B-FDC1-4BF6-A19C-890AB94C5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8"/>
          <a:stretch/>
        </p:blipFill>
        <p:spPr>
          <a:xfrm>
            <a:off x="3349895" y="878889"/>
            <a:ext cx="7441640" cy="2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672689" y="1155689"/>
            <a:ext cx="9035156" cy="1020519"/>
          </a:xfrm>
          <a:custGeom>
            <a:avLst/>
            <a:gdLst>
              <a:gd name="connsiteX0" fmla="*/ 0 w 9035156"/>
              <a:gd name="connsiteY0" fmla="*/ 170090 h 1020519"/>
              <a:gd name="connsiteX1" fmla="*/ 170090 w 9035156"/>
              <a:gd name="connsiteY1" fmla="*/ 0 h 1020519"/>
              <a:gd name="connsiteX2" fmla="*/ 925884 w 9035156"/>
              <a:gd name="connsiteY2" fmla="*/ 0 h 1020519"/>
              <a:gd name="connsiteX3" fmla="*/ 1594728 w 9035156"/>
              <a:gd name="connsiteY3" fmla="*/ 0 h 1020519"/>
              <a:gd name="connsiteX4" fmla="*/ 2437472 w 9035156"/>
              <a:gd name="connsiteY4" fmla="*/ 0 h 1020519"/>
              <a:gd name="connsiteX5" fmla="*/ 3019367 w 9035156"/>
              <a:gd name="connsiteY5" fmla="*/ 0 h 1020519"/>
              <a:gd name="connsiteX6" fmla="*/ 3514312 w 9035156"/>
              <a:gd name="connsiteY6" fmla="*/ 0 h 1020519"/>
              <a:gd name="connsiteX7" fmla="*/ 4183156 w 9035156"/>
              <a:gd name="connsiteY7" fmla="*/ 0 h 1020519"/>
              <a:gd name="connsiteX8" fmla="*/ 4591151 w 9035156"/>
              <a:gd name="connsiteY8" fmla="*/ 0 h 1020519"/>
              <a:gd name="connsiteX9" fmla="*/ 5259995 w 9035156"/>
              <a:gd name="connsiteY9" fmla="*/ 0 h 1020519"/>
              <a:gd name="connsiteX10" fmla="*/ 5667990 w 9035156"/>
              <a:gd name="connsiteY10" fmla="*/ 0 h 1020519"/>
              <a:gd name="connsiteX11" fmla="*/ 6336835 w 9035156"/>
              <a:gd name="connsiteY11" fmla="*/ 0 h 1020519"/>
              <a:gd name="connsiteX12" fmla="*/ 7005679 w 9035156"/>
              <a:gd name="connsiteY12" fmla="*/ 0 h 1020519"/>
              <a:gd name="connsiteX13" fmla="*/ 7587573 w 9035156"/>
              <a:gd name="connsiteY13" fmla="*/ 0 h 1020519"/>
              <a:gd name="connsiteX14" fmla="*/ 8082518 w 9035156"/>
              <a:gd name="connsiteY14" fmla="*/ 0 h 1020519"/>
              <a:gd name="connsiteX15" fmla="*/ 8865066 w 9035156"/>
              <a:gd name="connsiteY15" fmla="*/ 0 h 1020519"/>
              <a:gd name="connsiteX16" fmla="*/ 9035156 w 9035156"/>
              <a:gd name="connsiteY16" fmla="*/ 170090 h 1020519"/>
              <a:gd name="connsiteX17" fmla="*/ 9035156 w 9035156"/>
              <a:gd name="connsiteY17" fmla="*/ 850429 h 1020519"/>
              <a:gd name="connsiteX18" fmla="*/ 8865066 w 9035156"/>
              <a:gd name="connsiteY18" fmla="*/ 1020519 h 1020519"/>
              <a:gd name="connsiteX19" fmla="*/ 8457071 w 9035156"/>
              <a:gd name="connsiteY19" fmla="*/ 1020519 h 1020519"/>
              <a:gd name="connsiteX20" fmla="*/ 7788227 w 9035156"/>
              <a:gd name="connsiteY20" fmla="*/ 1020519 h 1020519"/>
              <a:gd name="connsiteX21" fmla="*/ 7293282 w 9035156"/>
              <a:gd name="connsiteY21" fmla="*/ 1020519 h 1020519"/>
              <a:gd name="connsiteX22" fmla="*/ 6624438 w 9035156"/>
              <a:gd name="connsiteY22" fmla="*/ 1020519 h 1020519"/>
              <a:gd name="connsiteX23" fmla="*/ 6129493 w 9035156"/>
              <a:gd name="connsiteY23" fmla="*/ 1020519 h 1020519"/>
              <a:gd name="connsiteX24" fmla="*/ 5634548 w 9035156"/>
              <a:gd name="connsiteY24" fmla="*/ 1020519 h 1020519"/>
              <a:gd name="connsiteX25" fmla="*/ 5226553 w 9035156"/>
              <a:gd name="connsiteY25" fmla="*/ 1020519 h 1020519"/>
              <a:gd name="connsiteX26" fmla="*/ 4731608 w 9035156"/>
              <a:gd name="connsiteY26" fmla="*/ 1020519 h 1020519"/>
              <a:gd name="connsiteX27" fmla="*/ 3888864 w 9035156"/>
              <a:gd name="connsiteY27" fmla="*/ 1020519 h 1020519"/>
              <a:gd name="connsiteX28" fmla="*/ 3220020 w 9035156"/>
              <a:gd name="connsiteY28" fmla="*/ 1020519 h 1020519"/>
              <a:gd name="connsiteX29" fmla="*/ 2464226 w 9035156"/>
              <a:gd name="connsiteY29" fmla="*/ 1020519 h 1020519"/>
              <a:gd name="connsiteX30" fmla="*/ 1621482 w 9035156"/>
              <a:gd name="connsiteY30" fmla="*/ 1020519 h 1020519"/>
              <a:gd name="connsiteX31" fmla="*/ 778738 w 9035156"/>
              <a:gd name="connsiteY31" fmla="*/ 1020519 h 1020519"/>
              <a:gd name="connsiteX32" fmla="*/ 170090 w 9035156"/>
              <a:gd name="connsiteY32" fmla="*/ 1020519 h 1020519"/>
              <a:gd name="connsiteX33" fmla="*/ 0 w 9035156"/>
              <a:gd name="connsiteY33" fmla="*/ 850429 h 1020519"/>
              <a:gd name="connsiteX34" fmla="*/ 0 w 9035156"/>
              <a:gd name="connsiteY34" fmla="*/ 170090 h 10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35156" h="1020519" fill="none" extrusionOk="0">
                <a:moveTo>
                  <a:pt x="0" y="170090"/>
                </a:moveTo>
                <a:cubicBezTo>
                  <a:pt x="9461" y="85328"/>
                  <a:pt x="62355" y="15161"/>
                  <a:pt x="170090" y="0"/>
                </a:cubicBezTo>
                <a:cubicBezTo>
                  <a:pt x="359058" y="5754"/>
                  <a:pt x="648644" y="33606"/>
                  <a:pt x="925884" y="0"/>
                </a:cubicBezTo>
                <a:cubicBezTo>
                  <a:pt x="1203124" y="-33606"/>
                  <a:pt x="1322299" y="-20852"/>
                  <a:pt x="1594728" y="0"/>
                </a:cubicBezTo>
                <a:cubicBezTo>
                  <a:pt x="1867157" y="20852"/>
                  <a:pt x="2257829" y="25645"/>
                  <a:pt x="2437472" y="0"/>
                </a:cubicBezTo>
                <a:cubicBezTo>
                  <a:pt x="2617115" y="-25645"/>
                  <a:pt x="2830325" y="1575"/>
                  <a:pt x="3019367" y="0"/>
                </a:cubicBezTo>
                <a:cubicBezTo>
                  <a:pt x="3208410" y="-1575"/>
                  <a:pt x="3317923" y="-14506"/>
                  <a:pt x="3514312" y="0"/>
                </a:cubicBezTo>
                <a:cubicBezTo>
                  <a:pt x="3710701" y="14506"/>
                  <a:pt x="3885562" y="19339"/>
                  <a:pt x="4183156" y="0"/>
                </a:cubicBezTo>
                <a:cubicBezTo>
                  <a:pt x="4480750" y="-19339"/>
                  <a:pt x="4428164" y="-18944"/>
                  <a:pt x="4591151" y="0"/>
                </a:cubicBezTo>
                <a:cubicBezTo>
                  <a:pt x="4754139" y="18944"/>
                  <a:pt x="4975546" y="-32812"/>
                  <a:pt x="5259995" y="0"/>
                </a:cubicBezTo>
                <a:cubicBezTo>
                  <a:pt x="5544444" y="32812"/>
                  <a:pt x="5506442" y="-15371"/>
                  <a:pt x="5667990" y="0"/>
                </a:cubicBezTo>
                <a:cubicBezTo>
                  <a:pt x="5829538" y="15371"/>
                  <a:pt x="6113547" y="-17104"/>
                  <a:pt x="6336835" y="0"/>
                </a:cubicBezTo>
                <a:cubicBezTo>
                  <a:pt x="6560124" y="17104"/>
                  <a:pt x="6729651" y="20483"/>
                  <a:pt x="7005679" y="0"/>
                </a:cubicBezTo>
                <a:cubicBezTo>
                  <a:pt x="7281707" y="-20483"/>
                  <a:pt x="7453111" y="-27562"/>
                  <a:pt x="7587573" y="0"/>
                </a:cubicBezTo>
                <a:cubicBezTo>
                  <a:pt x="7722035" y="27562"/>
                  <a:pt x="7843464" y="10025"/>
                  <a:pt x="8082518" y="0"/>
                </a:cubicBezTo>
                <a:cubicBezTo>
                  <a:pt x="8321573" y="-10025"/>
                  <a:pt x="8563630" y="18285"/>
                  <a:pt x="8865066" y="0"/>
                </a:cubicBezTo>
                <a:cubicBezTo>
                  <a:pt x="8958293" y="-2232"/>
                  <a:pt x="9043920" y="80275"/>
                  <a:pt x="9035156" y="170090"/>
                </a:cubicBezTo>
                <a:cubicBezTo>
                  <a:pt x="9043867" y="409005"/>
                  <a:pt x="9008042" y="638375"/>
                  <a:pt x="9035156" y="850429"/>
                </a:cubicBezTo>
                <a:cubicBezTo>
                  <a:pt x="9034380" y="939456"/>
                  <a:pt x="8969521" y="1014635"/>
                  <a:pt x="8865066" y="1020519"/>
                </a:cubicBezTo>
                <a:cubicBezTo>
                  <a:pt x="8667921" y="1019689"/>
                  <a:pt x="8639815" y="1015743"/>
                  <a:pt x="8457071" y="1020519"/>
                </a:cubicBezTo>
                <a:cubicBezTo>
                  <a:pt x="8274328" y="1025295"/>
                  <a:pt x="7997981" y="1046892"/>
                  <a:pt x="7788227" y="1020519"/>
                </a:cubicBezTo>
                <a:cubicBezTo>
                  <a:pt x="7578473" y="994146"/>
                  <a:pt x="7539565" y="1033888"/>
                  <a:pt x="7293282" y="1020519"/>
                </a:cubicBezTo>
                <a:cubicBezTo>
                  <a:pt x="7046999" y="1007150"/>
                  <a:pt x="6762857" y="995301"/>
                  <a:pt x="6624438" y="1020519"/>
                </a:cubicBezTo>
                <a:cubicBezTo>
                  <a:pt x="6486019" y="1045737"/>
                  <a:pt x="6276842" y="999849"/>
                  <a:pt x="6129493" y="1020519"/>
                </a:cubicBezTo>
                <a:cubicBezTo>
                  <a:pt x="5982145" y="1041189"/>
                  <a:pt x="5776275" y="1013616"/>
                  <a:pt x="5634548" y="1020519"/>
                </a:cubicBezTo>
                <a:cubicBezTo>
                  <a:pt x="5492821" y="1027422"/>
                  <a:pt x="5359774" y="1017725"/>
                  <a:pt x="5226553" y="1020519"/>
                </a:cubicBezTo>
                <a:cubicBezTo>
                  <a:pt x="5093332" y="1023313"/>
                  <a:pt x="4954784" y="1001328"/>
                  <a:pt x="4731608" y="1020519"/>
                </a:cubicBezTo>
                <a:cubicBezTo>
                  <a:pt x="4508433" y="1039710"/>
                  <a:pt x="4159460" y="982995"/>
                  <a:pt x="3888864" y="1020519"/>
                </a:cubicBezTo>
                <a:cubicBezTo>
                  <a:pt x="3618268" y="1058043"/>
                  <a:pt x="3416340" y="1028396"/>
                  <a:pt x="3220020" y="1020519"/>
                </a:cubicBezTo>
                <a:cubicBezTo>
                  <a:pt x="3023700" y="1012642"/>
                  <a:pt x="2773724" y="1057806"/>
                  <a:pt x="2464226" y="1020519"/>
                </a:cubicBezTo>
                <a:cubicBezTo>
                  <a:pt x="2154728" y="983232"/>
                  <a:pt x="1982588" y="1002483"/>
                  <a:pt x="1621482" y="1020519"/>
                </a:cubicBezTo>
                <a:cubicBezTo>
                  <a:pt x="1260376" y="1038555"/>
                  <a:pt x="1187997" y="1046693"/>
                  <a:pt x="778738" y="1020519"/>
                </a:cubicBezTo>
                <a:cubicBezTo>
                  <a:pt x="369479" y="994345"/>
                  <a:pt x="379877" y="1041937"/>
                  <a:pt x="170090" y="1020519"/>
                </a:cubicBezTo>
                <a:cubicBezTo>
                  <a:pt x="65258" y="1007884"/>
                  <a:pt x="7576" y="955502"/>
                  <a:pt x="0" y="850429"/>
                </a:cubicBezTo>
                <a:cubicBezTo>
                  <a:pt x="-29189" y="553063"/>
                  <a:pt x="-25916" y="498333"/>
                  <a:pt x="0" y="170090"/>
                </a:cubicBezTo>
                <a:close/>
              </a:path>
              <a:path w="9035156" h="1020519" stroke="0" extrusionOk="0">
                <a:moveTo>
                  <a:pt x="0" y="170090"/>
                </a:moveTo>
                <a:cubicBezTo>
                  <a:pt x="2200" y="76432"/>
                  <a:pt x="67228" y="-7206"/>
                  <a:pt x="170090" y="0"/>
                </a:cubicBezTo>
                <a:cubicBezTo>
                  <a:pt x="385472" y="25661"/>
                  <a:pt x="732137" y="-36569"/>
                  <a:pt x="925884" y="0"/>
                </a:cubicBezTo>
                <a:cubicBezTo>
                  <a:pt x="1119631" y="36569"/>
                  <a:pt x="1561675" y="-18193"/>
                  <a:pt x="1768628" y="0"/>
                </a:cubicBezTo>
                <a:cubicBezTo>
                  <a:pt x="1975581" y="18193"/>
                  <a:pt x="2067358" y="10015"/>
                  <a:pt x="2176623" y="0"/>
                </a:cubicBezTo>
                <a:cubicBezTo>
                  <a:pt x="2285888" y="-10015"/>
                  <a:pt x="2486990" y="11417"/>
                  <a:pt x="2584618" y="0"/>
                </a:cubicBezTo>
                <a:cubicBezTo>
                  <a:pt x="2682247" y="-11417"/>
                  <a:pt x="2837288" y="6307"/>
                  <a:pt x="3079563" y="0"/>
                </a:cubicBezTo>
                <a:cubicBezTo>
                  <a:pt x="3321839" y="-6307"/>
                  <a:pt x="3626619" y="-23522"/>
                  <a:pt x="3922307" y="0"/>
                </a:cubicBezTo>
                <a:cubicBezTo>
                  <a:pt x="4217995" y="23522"/>
                  <a:pt x="4291924" y="-7777"/>
                  <a:pt x="4417251" y="0"/>
                </a:cubicBezTo>
                <a:cubicBezTo>
                  <a:pt x="4542578" y="7777"/>
                  <a:pt x="4660852" y="11204"/>
                  <a:pt x="4825246" y="0"/>
                </a:cubicBezTo>
                <a:cubicBezTo>
                  <a:pt x="4989640" y="-11204"/>
                  <a:pt x="5120294" y="6277"/>
                  <a:pt x="5320191" y="0"/>
                </a:cubicBezTo>
                <a:cubicBezTo>
                  <a:pt x="5520088" y="-6277"/>
                  <a:pt x="5551866" y="13565"/>
                  <a:pt x="5728186" y="0"/>
                </a:cubicBezTo>
                <a:cubicBezTo>
                  <a:pt x="5904507" y="-13565"/>
                  <a:pt x="6330340" y="31179"/>
                  <a:pt x="6483980" y="0"/>
                </a:cubicBezTo>
                <a:cubicBezTo>
                  <a:pt x="6637620" y="-31179"/>
                  <a:pt x="7065172" y="-31925"/>
                  <a:pt x="7239774" y="0"/>
                </a:cubicBezTo>
                <a:cubicBezTo>
                  <a:pt x="7414376" y="31925"/>
                  <a:pt x="7551385" y="16210"/>
                  <a:pt x="7821669" y="0"/>
                </a:cubicBezTo>
                <a:cubicBezTo>
                  <a:pt x="8091953" y="-16210"/>
                  <a:pt x="8612961" y="43821"/>
                  <a:pt x="8865066" y="0"/>
                </a:cubicBezTo>
                <a:cubicBezTo>
                  <a:pt x="8955131" y="-178"/>
                  <a:pt x="9043864" y="70965"/>
                  <a:pt x="9035156" y="170090"/>
                </a:cubicBezTo>
                <a:cubicBezTo>
                  <a:pt x="9066355" y="393181"/>
                  <a:pt x="9062684" y="658447"/>
                  <a:pt x="9035156" y="850429"/>
                </a:cubicBezTo>
                <a:cubicBezTo>
                  <a:pt x="9033637" y="934249"/>
                  <a:pt x="8961818" y="1019766"/>
                  <a:pt x="8865066" y="1020519"/>
                </a:cubicBezTo>
                <a:cubicBezTo>
                  <a:pt x="8623883" y="1048853"/>
                  <a:pt x="8415790" y="1012245"/>
                  <a:pt x="8109272" y="1020519"/>
                </a:cubicBezTo>
                <a:cubicBezTo>
                  <a:pt x="7802754" y="1028793"/>
                  <a:pt x="7756164" y="1005114"/>
                  <a:pt x="7527377" y="1020519"/>
                </a:cubicBezTo>
                <a:cubicBezTo>
                  <a:pt x="7298591" y="1035924"/>
                  <a:pt x="7233284" y="1012063"/>
                  <a:pt x="7119382" y="1020519"/>
                </a:cubicBezTo>
                <a:cubicBezTo>
                  <a:pt x="7005480" y="1028975"/>
                  <a:pt x="6743049" y="1030175"/>
                  <a:pt x="6624438" y="1020519"/>
                </a:cubicBezTo>
                <a:cubicBezTo>
                  <a:pt x="6505827" y="1010863"/>
                  <a:pt x="6316040" y="1011957"/>
                  <a:pt x="6216443" y="1020519"/>
                </a:cubicBezTo>
                <a:cubicBezTo>
                  <a:pt x="6116847" y="1029081"/>
                  <a:pt x="5694699" y="1035676"/>
                  <a:pt x="5460648" y="1020519"/>
                </a:cubicBezTo>
                <a:cubicBezTo>
                  <a:pt x="5226597" y="1005362"/>
                  <a:pt x="4965923" y="1010444"/>
                  <a:pt x="4617905" y="1020519"/>
                </a:cubicBezTo>
                <a:cubicBezTo>
                  <a:pt x="4269887" y="1030594"/>
                  <a:pt x="4394547" y="1022494"/>
                  <a:pt x="4209910" y="1020519"/>
                </a:cubicBezTo>
                <a:cubicBezTo>
                  <a:pt x="4025273" y="1018544"/>
                  <a:pt x="3885165" y="1027573"/>
                  <a:pt x="3714965" y="1020519"/>
                </a:cubicBezTo>
                <a:cubicBezTo>
                  <a:pt x="3544765" y="1013465"/>
                  <a:pt x="3268504" y="1030192"/>
                  <a:pt x="2872221" y="1020519"/>
                </a:cubicBezTo>
                <a:cubicBezTo>
                  <a:pt x="2475938" y="1010846"/>
                  <a:pt x="2312364" y="1039170"/>
                  <a:pt x="2029477" y="1020519"/>
                </a:cubicBezTo>
                <a:cubicBezTo>
                  <a:pt x="1746590" y="1001868"/>
                  <a:pt x="1620020" y="1022302"/>
                  <a:pt x="1273683" y="1020519"/>
                </a:cubicBezTo>
                <a:cubicBezTo>
                  <a:pt x="927346" y="1018736"/>
                  <a:pt x="598248" y="1023003"/>
                  <a:pt x="170090" y="1020519"/>
                </a:cubicBezTo>
                <a:cubicBezTo>
                  <a:pt x="62064" y="1017364"/>
                  <a:pt x="-20013" y="933664"/>
                  <a:pt x="0" y="850429"/>
                </a:cubicBezTo>
                <a:cubicBezTo>
                  <a:pt x="32901" y="638190"/>
                  <a:pt x="3641" y="369369"/>
                  <a:pt x="0" y="1700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Lớp 5B có 40 học sinh. Hãy tính nhẩm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5362" name="Picture 2" descr="Christmas ball free icon">
            <a:extLst>
              <a:ext uri="{FF2B5EF4-FFF2-40B4-BE49-F238E27FC236}">
                <a16:creationId xmlns="" xmlns:a16="http://schemas.microsoft.com/office/drawing/2014/main" id="{CF61B066-866C-41FE-86D3-24A5F1D6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-56476"/>
            <a:ext cx="138988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ristmas bell free icon">
            <a:extLst>
              <a:ext uri="{FF2B5EF4-FFF2-40B4-BE49-F238E27FC236}">
                <a16:creationId xmlns="" xmlns:a16="http://schemas.microsoft.com/office/drawing/2014/main" id="{D404255C-2F27-461D-A4AC-99701E8B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" y="-134200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ristmas decoration free icon">
            <a:extLst>
              <a:ext uri="{FF2B5EF4-FFF2-40B4-BE49-F238E27FC236}">
                <a16:creationId xmlns="" xmlns:a16="http://schemas.microsoft.com/office/drawing/2014/main" id="{3F70A569-C52E-464F-AF3C-348C3455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9888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ristmas decoration free icon">
            <a:extLst>
              <a:ext uri="{FF2B5EF4-FFF2-40B4-BE49-F238E27FC236}">
                <a16:creationId xmlns="" xmlns:a16="http://schemas.microsoft.com/office/drawing/2014/main" id="{E921BC2E-98B6-4945-B415-4E377053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33213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hristmas decoration free icon">
            <a:extLst>
              <a:ext uri="{FF2B5EF4-FFF2-40B4-BE49-F238E27FC236}">
                <a16:creationId xmlns="" xmlns:a16="http://schemas.microsoft.com/office/drawing/2014/main" id="{DE337FDF-3451-4A9B-8109-759A3D68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90660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hristmas decoration free icon">
            <a:extLst>
              <a:ext uri="{FF2B5EF4-FFF2-40B4-BE49-F238E27FC236}">
                <a16:creationId xmlns="" xmlns:a16="http://schemas.microsoft.com/office/drawing/2014/main" id="{D0FC3E45-5585-455C-ACD1-E099D70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91046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OSED for CHRISTMAS HOLIDAY - Wednesday, December 26, 2018, 12:00 AM -  Butterfield Library - LocalHop">
            <a:extLst>
              <a:ext uri="{FF2B5EF4-FFF2-40B4-BE49-F238E27FC236}">
                <a16:creationId xmlns="" xmlns:a16="http://schemas.microsoft.com/office/drawing/2014/main" id="{32F84E53-1ABF-452A-8076-68888EA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4" y="-122476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OSED for CHRISTMAS HOLIDAY - Wednesday, December 26, 2018, 12:00 AM -  Butterfield Library - LocalHop">
            <a:extLst>
              <a:ext uri="{FF2B5EF4-FFF2-40B4-BE49-F238E27FC236}">
                <a16:creationId xmlns="" xmlns:a16="http://schemas.microsoft.com/office/drawing/2014/main" id="{C08FE866-811A-4717-B99F-E6A80E1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3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LOSED for CHRISTMAS HOLIDAY - Wednesday, December 26, 2018, 12:00 AM -  Butterfield Library - LocalHop">
            <a:extLst>
              <a:ext uri="{FF2B5EF4-FFF2-40B4-BE49-F238E27FC236}">
                <a16:creationId xmlns="" xmlns:a16="http://schemas.microsoft.com/office/drawing/2014/main" id="{34BC3C99-A363-4984-A09D-F74B8D7B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28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CEB3D8-840D-4696-A914-71C6D8FD2761}"/>
              </a:ext>
            </a:extLst>
          </p:cNvPr>
          <p:cNvGrpSpPr/>
          <p:nvPr/>
        </p:nvGrpSpPr>
        <p:grpSpPr>
          <a:xfrm>
            <a:off x="1672689" y="3015516"/>
            <a:ext cx="8581871" cy="1149998"/>
            <a:chOff x="1501101" y="2358325"/>
            <a:chExt cx="8581871" cy="17386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9BF9B6DB-FC1B-4288-920E-F95E70C83A15}"/>
                </a:ext>
              </a:extLst>
            </p:cNvPr>
            <p:cNvSpPr/>
            <p:nvPr/>
          </p:nvSpPr>
          <p:spPr>
            <a:xfrm>
              <a:off x="2109028" y="2358325"/>
              <a:ext cx="7973944" cy="1542874"/>
            </a:xfrm>
            <a:prstGeom prst="roundRect">
              <a:avLst>
                <a:gd name="adj" fmla="val 10813"/>
              </a:avLst>
            </a:prstGeom>
            <a:solidFill>
              <a:srgbClr val="FFFFFF">
                <a:alpha val="85098"/>
              </a:srgbClr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50% số học sinh của lớp là: ……….. học sinh</a:t>
              </a:r>
            </a:p>
          </p:txBody>
        </p:sp>
        <p:pic>
          <p:nvPicPr>
            <p:cNvPr id="22" name="Graphic 41">
              <a:extLst>
                <a:ext uri="{FF2B5EF4-FFF2-40B4-BE49-F238E27FC236}">
                  <a16:creationId xmlns="" xmlns:a16="http://schemas.microsoft.com/office/drawing/2014/main" id="{C56DE0F0-9391-4217-8C62-4E04655D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1098014">
              <a:off x="1501101" y="2644665"/>
              <a:ext cx="865269" cy="1452286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68B4BE1-FCF0-4FD0-9E71-E608F2CE4A66}"/>
              </a:ext>
            </a:extLst>
          </p:cNvPr>
          <p:cNvSpPr/>
          <p:nvPr/>
        </p:nvSpPr>
        <p:spPr>
          <a:xfrm>
            <a:off x="2280616" y="4808194"/>
            <a:ext cx="7973944" cy="1020519"/>
          </a:xfrm>
          <a:prstGeom prst="roundRect">
            <a:avLst>
              <a:gd name="adj" fmla="val 10813"/>
            </a:avLst>
          </a:prstGeom>
          <a:solidFill>
            <a:srgbClr val="FFFFFF">
              <a:alpha val="85098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25% số học sinh của lớp là: ……….. học sinh</a:t>
            </a:r>
          </a:p>
        </p:txBody>
      </p:sp>
      <p:pic>
        <p:nvPicPr>
          <p:cNvPr id="15372" name="Picture 12" descr="Gift free icon">
            <a:extLst>
              <a:ext uri="{FF2B5EF4-FFF2-40B4-BE49-F238E27FC236}">
                <a16:creationId xmlns="" xmlns:a16="http://schemas.microsoft.com/office/drawing/2014/main" id="{E62E82FF-CE0A-42D1-84C7-61527E4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79">
            <a:off x="1709416" y="5006340"/>
            <a:ext cx="1008867" cy="10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DB945F-7EF8-446B-B4FC-9923AA77151E}"/>
              </a:ext>
            </a:extLst>
          </p:cNvPr>
          <p:cNvSpPr txBox="1"/>
          <p:nvPr/>
        </p:nvSpPr>
        <p:spPr>
          <a:xfrm>
            <a:off x="7767782" y="310583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3F84AA6-CE03-4EF0-974C-3C25842DE6A8}"/>
              </a:ext>
            </a:extLst>
          </p:cNvPr>
          <p:cNvSpPr txBox="1"/>
          <p:nvPr/>
        </p:nvSpPr>
        <p:spPr>
          <a:xfrm>
            <a:off x="7625954" y="487534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227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nowflake free icon">
            <a:extLst>
              <a:ext uri="{FF2B5EF4-FFF2-40B4-BE49-F238E27FC236}">
                <a16:creationId xmlns="" xmlns:a16="http://schemas.microsoft.com/office/drawing/2014/main" id="{E5025AA4-E9DB-4AED-9A23-91CBB0B9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8594" y="15725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E3E847-79AC-4C7B-A974-81BB949D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8"/>
          <a:stretch/>
        </p:blipFill>
        <p:spPr>
          <a:xfrm>
            <a:off x="-6875" y="-19539"/>
            <a:ext cx="12205749" cy="1543050"/>
          </a:xfrm>
          <a:prstGeom prst="rect">
            <a:avLst/>
          </a:prstGeom>
        </p:spPr>
      </p:pic>
      <p:pic>
        <p:nvPicPr>
          <p:cNvPr id="1026" name="Picture 2" descr="Snowflake free icon">
            <a:extLst>
              <a:ext uri="{FF2B5EF4-FFF2-40B4-BE49-F238E27FC236}">
                <a16:creationId xmlns="" xmlns:a16="http://schemas.microsoft.com/office/drawing/2014/main" id="{4AEFC6DD-3AC5-416A-9238-ECFEB1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856" y="42774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owflake free icon">
            <a:extLst>
              <a:ext uri="{FF2B5EF4-FFF2-40B4-BE49-F238E27FC236}">
                <a16:creationId xmlns="" xmlns:a16="http://schemas.microsoft.com/office/drawing/2014/main" id="{0699C4F7-A284-4AA7-AB84-C3248B6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58038" y="3817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owflake free icon">
            <a:extLst>
              <a:ext uri="{FF2B5EF4-FFF2-40B4-BE49-F238E27FC236}">
                <a16:creationId xmlns="" xmlns:a16="http://schemas.microsoft.com/office/drawing/2014/main" id="{41E7F8F3-3B8C-4941-AFC9-737AA5E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01" y="17859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owflake free icon">
            <a:extLst>
              <a:ext uri="{FF2B5EF4-FFF2-40B4-BE49-F238E27FC236}">
                <a16:creationId xmlns="" xmlns:a16="http://schemas.microsoft.com/office/drawing/2014/main" id="{FFE151C7-1139-44F7-A8FB-A5C398DF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0576" y="400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free icon">
            <a:extLst>
              <a:ext uri="{FF2B5EF4-FFF2-40B4-BE49-F238E27FC236}">
                <a16:creationId xmlns="" xmlns:a16="http://schemas.microsoft.com/office/drawing/2014/main" id="{F1D81C02-CFFF-4794-A1B6-2C008BD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6301" y="2209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nowflake free icon">
            <a:extLst>
              <a:ext uri="{FF2B5EF4-FFF2-40B4-BE49-F238E27FC236}">
                <a16:creationId xmlns="" xmlns:a16="http://schemas.microsoft.com/office/drawing/2014/main" id="{08FABD43-0673-4C70-891B-A07831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4839" y="597694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free icon">
            <a:extLst>
              <a:ext uri="{FF2B5EF4-FFF2-40B4-BE49-F238E27FC236}">
                <a16:creationId xmlns="" xmlns:a16="http://schemas.microsoft.com/office/drawing/2014/main" id="{64B332A8-546B-44C7-9408-F18904B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72726" y="37814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="" xmlns:a16="http://schemas.microsoft.com/office/drawing/2014/main" id="{77858960-7E54-4408-B36D-99D7165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1994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E8267FB2-8F9C-4929-B2A4-ED47668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739" y="17907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B80880B9-075B-4D5C-9FFB-74FA687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8481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cane free icon">
            <a:extLst>
              <a:ext uri="{FF2B5EF4-FFF2-40B4-BE49-F238E27FC236}">
                <a16:creationId xmlns="" xmlns:a16="http://schemas.microsoft.com/office/drawing/2014/main" id="{9DAF84EA-640E-4D4A-938C-CABFF10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5193709"/>
            <a:ext cx="1134163" cy="1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="" xmlns:a16="http://schemas.microsoft.com/office/drawing/2014/main" id="{614FF9D2-0D46-44F5-86AB-76544453B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1" y="4624043"/>
            <a:ext cx="3133929" cy="12829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19BD85C-A555-49AD-BD24-0C1F0198D9B8}"/>
              </a:ext>
            </a:extLst>
          </p:cNvPr>
          <p:cNvGrpSpPr/>
          <p:nvPr/>
        </p:nvGrpSpPr>
        <p:grpSpPr>
          <a:xfrm>
            <a:off x="2506631" y="971550"/>
            <a:ext cx="9748926" cy="3712561"/>
            <a:chOff x="2893467" y="997865"/>
            <a:chExt cx="9748926" cy="3712561"/>
          </a:xfrm>
        </p:grpSpPr>
        <p:pic>
          <p:nvPicPr>
            <p:cNvPr id="28" name="Picture 27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025F5A90-6FA6-46A1-A86E-8AB1297D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91" y="1651959"/>
              <a:ext cx="8984795" cy="3048202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="" xmlns:a16="http://schemas.microsoft.com/office/drawing/2014/main" id="{163E3110-0ACC-4F50-BA37-EDD350B5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1812355"/>
              <a:ext cx="9520936" cy="2898071"/>
            </a:xfrm>
            <a:prstGeom prst="rect">
              <a:avLst/>
            </a:prstGeom>
          </p:spPr>
        </p:pic>
        <p:pic>
          <p:nvPicPr>
            <p:cNvPr id="1032" name="Picture 8" descr="Holly free icon">
              <a:extLst>
                <a:ext uri="{FF2B5EF4-FFF2-40B4-BE49-F238E27FC236}">
                  <a16:creationId xmlns="" xmlns:a16="http://schemas.microsoft.com/office/drawing/2014/main" id="{6504FFC6-A31B-4921-8B40-3191496A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2692" y="997865"/>
              <a:ext cx="1229701" cy="122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ailroad free icon">
            <a:extLst>
              <a:ext uri="{FF2B5EF4-FFF2-40B4-BE49-F238E27FC236}">
                <a16:creationId xmlns="" xmlns:a16="http://schemas.microsoft.com/office/drawing/2014/main" id="{405D3031-E31C-4245-A727-BC4975FD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9806295" y="5028348"/>
            <a:ext cx="1551962" cy="1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1952627-8016-4CB0-B983-3BEF711BA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9895" y="2476989"/>
            <a:ext cx="3277411" cy="43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6E7DA028-AD91-416A-B7A4-AEFB62DD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1370" y="4323016"/>
            <a:ext cx="1818302" cy="24080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0F08E08F-0506-455F-AA71-C95F94633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3691"/>
            <a:ext cx="10467496" cy="2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7FAF3D34-CBF6-4310-A4CA-C7E949A9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2"/>
          <a:stretch/>
        </p:blipFill>
        <p:spPr>
          <a:xfrm>
            <a:off x="2710568" y="831273"/>
            <a:ext cx="7185696" cy="2597727"/>
          </a:xfrm>
          <a:prstGeom prst="rect">
            <a:avLst/>
          </a:prstGeom>
        </p:spPr>
      </p:pic>
      <p:pic>
        <p:nvPicPr>
          <p:cNvPr id="2056" name="Picture 8" descr="Christmas present free icon">
            <a:extLst>
              <a:ext uri="{FF2B5EF4-FFF2-40B4-BE49-F238E27FC236}">
                <a16:creationId xmlns=""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=""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Tính tỉ số phần trăm của hai số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13 và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DEFA9E-F6BB-4B2D-9A84-3BE3D6448414}"/>
              </a:ext>
            </a:extLst>
          </p:cNvPr>
          <p:cNvSpPr txBox="1"/>
          <p:nvPr/>
        </p:nvSpPr>
        <p:spPr>
          <a:xfrm>
            <a:off x="4832866" y="3138250"/>
            <a:ext cx="323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13 : 20  =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B72999C8-EC17-462A-9834-F3E34405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318" y="3144912"/>
            <a:ext cx="1506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65%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D51A537C-334D-4C36-9548-25ADA59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10" y="3138251"/>
            <a:ext cx="1954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0,65  =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7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rectangle&#10;&#10;Description automatically generated">
            <a:extLst>
              <a:ext uri="{FF2B5EF4-FFF2-40B4-BE49-F238E27FC236}">
                <a16:creationId xmlns="" xmlns:a16="http://schemas.microsoft.com/office/drawing/2014/main" id="{BA1C30EA-2F23-4844-8313-3BF15EC19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2147765"/>
            <a:ext cx="7132333" cy="1194320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="" xmlns:a16="http://schemas.microsoft.com/office/drawing/2014/main" id="{22BA2895-B654-4C68-93CD-71A01BCAE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3592081"/>
            <a:ext cx="7132333" cy="1592478"/>
          </a:xfrm>
          <a:prstGeom prst="rect">
            <a:avLst/>
          </a:prstGeom>
        </p:spPr>
      </p:pic>
      <p:pic>
        <p:nvPicPr>
          <p:cNvPr id="5122" name="Picture 2" descr="Trees free icon">
            <a:extLst>
              <a:ext uri="{FF2B5EF4-FFF2-40B4-BE49-F238E27FC236}">
                <a16:creationId xmlns="" xmlns:a16="http://schemas.microsoft.com/office/drawing/2014/main" id="{14354E8D-18F8-41C2-A789-CF0E98A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39"/>
            <a:ext cx="4556573" cy="4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F5E6EBE6-476A-4C6C-A343-3BB17100BF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32521"/>
          <a:stretch/>
        </p:blipFill>
        <p:spPr>
          <a:xfrm>
            <a:off x="5280081" y="426128"/>
            <a:ext cx="6559709" cy="95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0B1792-C5EA-4590-AF10-84E8D2777083}"/>
              </a:ext>
            </a:extLst>
          </p:cNvPr>
          <p:cNvSpPr txBox="1"/>
          <p:nvPr/>
        </p:nvSpPr>
        <p:spPr>
          <a:xfrm>
            <a:off x="5436093" y="2264061"/>
            <a:ext cx="675590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515100" algn="l"/>
              </a:tabLst>
            </a:pPr>
            <a:r>
              <a:rPr lang="pt-BR" sz="2800" b="1" spc="-2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 được một số phần trăm của một số</a:t>
            </a:r>
            <a:endParaRPr lang="en-US" sz="28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B40BE1-4CB1-4875-BA91-7FA87C1A9159}"/>
              </a:ext>
            </a:extLst>
          </p:cNvPr>
          <p:cNvSpPr txBox="1"/>
          <p:nvPr/>
        </p:nvSpPr>
        <p:spPr>
          <a:xfrm>
            <a:off x="5481060" y="3729229"/>
            <a:ext cx="6243953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15100" algn="l"/>
              </a:tabLst>
              <a:defRPr/>
            </a:pPr>
            <a:r>
              <a:rPr kumimoji="0" lang="vi-VN" sz="2400" b="1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bài toán đơn giản về tìm giá trị một số phần trăm của một 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Snowflake free icon">
            <a:extLst>
              <a:ext uri="{FF2B5EF4-FFF2-40B4-BE49-F238E27FC236}">
                <a16:creationId xmlns="" xmlns:a16="http://schemas.microsoft.com/office/drawing/2014/main" id="{DCF0C756-01D0-4919-BAF9-BF747A82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5" y="2512453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="" xmlns:a16="http://schemas.microsoft.com/office/drawing/2014/main" id="{20035384-6CA7-4E85-A414-427761F6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6" y="3931101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8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=""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=""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C398C72-A3A0-4026-B4DC-112B058C4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1" y="-133057"/>
            <a:ext cx="7931843" cy="3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3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133523" y="6038825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16" y="57995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="" xmlns:a16="http://schemas.microsoft.com/office/drawing/2014/main" id="{1DBCB09D-FF5D-49F7-B4AE-2466D5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1785" y="530998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=""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5114425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B0143CDE-2807-4688-A808-875AC71D209C}"/>
              </a:ext>
            </a:extLst>
          </p:cNvPr>
          <p:cNvSpPr/>
          <p:nvPr/>
        </p:nvSpPr>
        <p:spPr>
          <a:xfrm>
            <a:off x="1117566" y="334250"/>
            <a:ext cx="9600267" cy="1215273"/>
          </a:xfrm>
          <a:custGeom>
            <a:avLst/>
            <a:gdLst>
              <a:gd name="connsiteX0" fmla="*/ 0 w 9600267"/>
              <a:gd name="connsiteY0" fmla="*/ 202550 h 1215273"/>
              <a:gd name="connsiteX1" fmla="*/ 202550 w 9600267"/>
              <a:gd name="connsiteY1" fmla="*/ 0 h 1215273"/>
              <a:gd name="connsiteX2" fmla="*/ 583493 w 9600267"/>
              <a:gd name="connsiteY2" fmla="*/ 0 h 1215273"/>
              <a:gd name="connsiteX3" fmla="*/ 1240290 w 9600267"/>
              <a:gd name="connsiteY3" fmla="*/ 0 h 1215273"/>
              <a:gd name="connsiteX4" fmla="*/ 1621233 w 9600267"/>
              <a:gd name="connsiteY4" fmla="*/ 0 h 1215273"/>
              <a:gd name="connsiteX5" fmla="*/ 2278031 w 9600267"/>
              <a:gd name="connsiteY5" fmla="*/ 0 h 1215273"/>
              <a:gd name="connsiteX6" fmla="*/ 2658973 w 9600267"/>
              <a:gd name="connsiteY6" fmla="*/ 0 h 1215273"/>
              <a:gd name="connsiteX7" fmla="*/ 3315771 w 9600267"/>
              <a:gd name="connsiteY7" fmla="*/ 0 h 1215273"/>
              <a:gd name="connsiteX8" fmla="*/ 3972568 w 9600267"/>
              <a:gd name="connsiteY8" fmla="*/ 0 h 1215273"/>
              <a:gd name="connsiteX9" fmla="*/ 4537414 w 9600267"/>
              <a:gd name="connsiteY9" fmla="*/ 0 h 1215273"/>
              <a:gd name="connsiteX10" fmla="*/ 5010309 w 9600267"/>
              <a:gd name="connsiteY10" fmla="*/ 0 h 1215273"/>
              <a:gd name="connsiteX11" fmla="*/ 5851010 w 9600267"/>
              <a:gd name="connsiteY11" fmla="*/ 0 h 1215273"/>
              <a:gd name="connsiteX12" fmla="*/ 6691711 w 9600267"/>
              <a:gd name="connsiteY12" fmla="*/ 0 h 1215273"/>
              <a:gd name="connsiteX13" fmla="*/ 7532412 w 9600267"/>
              <a:gd name="connsiteY13" fmla="*/ 0 h 1215273"/>
              <a:gd name="connsiteX14" fmla="*/ 7913354 w 9600267"/>
              <a:gd name="connsiteY14" fmla="*/ 0 h 1215273"/>
              <a:gd name="connsiteX15" fmla="*/ 8478200 w 9600267"/>
              <a:gd name="connsiteY15" fmla="*/ 0 h 1215273"/>
              <a:gd name="connsiteX16" fmla="*/ 9397717 w 9600267"/>
              <a:gd name="connsiteY16" fmla="*/ 0 h 1215273"/>
              <a:gd name="connsiteX17" fmla="*/ 9600267 w 9600267"/>
              <a:gd name="connsiteY17" fmla="*/ 202550 h 1215273"/>
              <a:gd name="connsiteX18" fmla="*/ 9600267 w 9600267"/>
              <a:gd name="connsiteY18" fmla="*/ 591433 h 1215273"/>
              <a:gd name="connsiteX19" fmla="*/ 9600267 w 9600267"/>
              <a:gd name="connsiteY19" fmla="*/ 1012723 h 1215273"/>
              <a:gd name="connsiteX20" fmla="*/ 9397717 w 9600267"/>
              <a:gd name="connsiteY20" fmla="*/ 1215273 h 1215273"/>
              <a:gd name="connsiteX21" fmla="*/ 8557016 w 9600267"/>
              <a:gd name="connsiteY21" fmla="*/ 1215273 h 1215273"/>
              <a:gd name="connsiteX22" fmla="*/ 8084122 w 9600267"/>
              <a:gd name="connsiteY22" fmla="*/ 1215273 h 1215273"/>
              <a:gd name="connsiteX23" fmla="*/ 7243421 w 9600267"/>
              <a:gd name="connsiteY23" fmla="*/ 1215273 h 1215273"/>
              <a:gd name="connsiteX24" fmla="*/ 6586623 w 9600267"/>
              <a:gd name="connsiteY24" fmla="*/ 1215273 h 1215273"/>
              <a:gd name="connsiteX25" fmla="*/ 5837874 w 9600267"/>
              <a:gd name="connsiteY25" fmla="*/ 1215273 h 1215273"/>
              <a:gd name="connsiteX26" fmla="*/ 4997173 w 9600267"/>
              <a:gd name="connsiteY26" fmla="*/ 1215273 h 1215273"/>
              <a:gd name="connsiteX27" fmla="*/ 4156472 w 9600267"/>
              <a:gd name="connsiteY27" fmla="*/ 1215273 h 1215273"/>
              <a:gd name="connsiteX28" fmla="*/ 3775529 w 9600267"/>
              <a:gd name="connsiteY28" fmla="*/ 1215273 h 1215273"/>
              <a:gd name="connsiteX29" fmla="*/ 3118732 w 9600267"/>
              <a:gd name="connsiteY29" fmla="*/ 1215273 h 1215273"/>
              <a:gd name="connsiteX30" fmla="*/ 2737789 w 9600267"/>
              <a:gd name="connsiteY30" fmla="*/ 1215273 h 1215273"/>
              <a:gd name="connsiteX31" fmla="*/ 2172943 w 9600267"/>
              <a:gd name="connsiteY31" fmla="*/ 1215273 h 1215273"/>
              <a:gd name="connsiteX32" fmla="*/ 1700049 w 9600267"/>
              <a:gd name="connsiteY32" fmla="*/ 1215273 h 1215273"/>
              <a:gd name="connsiteX33" fmla="*/ 1227154 w 9600267"/>
              <a:gd name="connsiteY33" fmla="*/ 1215273 h 1215273"/>
              <a:gd name="connsiteX34" fmla="*/ 202550 w 9600267"/>
              <a:gd name="connsiteY34" fmla="*/ 1215273 h 1215273"/>
              <a:gd name="connsiteX35" fmla="*/ 0 w 9600267"/>
              <a:gd name="connsiteY35" fmla="*/ 1012723 h 1215273"/>
              <a:gd name="connsiteX36" fmla="*/ 0 w 9600267"/>
              <a:gd name="connsiteY36" fmla="*/ 631942 h 1215273"/>
              <a:gd name="connsiteX37" fmla="*/ 0 w 9600267"/>
              <a:gd name="connsiteY37" fmla="*/ 202550 h 1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00267" h="1215273" fill="none" extrusionOk="0">
                <a:moveTo>
                  <a:pt x="0" y="202550"/>
                </a:moveTo>
                <a:cubicBezTo>
                  <a:pt x="1060" y="94064"/>
                  <a:pt x="87899" y="4249"/>
                  <a:pt x="202550" y="0"/>
                </a:cubicBezTo>
                <a:cubicBezTo>
                  <a:pt x="385971" y="16931"/>
                  <a:pt x="481342" y="8171"/>
                  <a:pt x="583493" y="0"/>
                </a:cubicBezTo>
                <a:cubicBezTo>
                  <a:pt x="685644" y="-8171"/>
                  <a:pt x="1078985" y="-25353"/>
                  <a:pt x="1240290" y="0"/>
                </a:cubicBezTo>
                <a:cubicBezTo>
                  <a:pt x="1401595" y="25353"/>
                  <a:pt x="1433474" y="-3270"/>
                  <a:pt x="1621233" y="0"/>
                </a:cubicBezTo>
                <a:cubicBezTo>
                  <a:pt x="1808992" y="3270"/>
                  <a:pt x="2042320" y="13149"/>
                  <a:pt x="2278031" y="0"/>
                </a:cubicBezTo>
                <a:cubicBezTo>
                  <a:pt x="2513742" y="-13149"/>
                  <a:pt x="2542010" y="9463"/>
                  <a:pt x="2658973" y="0"/>
                </a:cubicBezTo>
                <a:cubicBezTo>
                  <a:pt x="2775936" y="-9463"/>
                  <a:pt x="3050803" y="24279"/>
                  <a:pt x="3315771" y="0"/>
                </a:cubicBezTo>
                <a:cubicBezTo>
                  <a:pt x="3580739" y="-24279"/>
                  <a:pt x="3701496" y="-15920"/>
                  <a:pt x="3972568" y="0"/>
                </a:cubicBezTo>
                <a:cubicBezTo>
                  <a:pt x="4243640" y="15920"/>
                  <a:pt x="4343071" y="28105"/>
                  <a:pt x="4537414" y="0"/>
                </a:cubicBezTo>
                <a:cubicBezTo>
                  <a:pt x="4731757" y="-28105"/>
                  <a:pt x="4848744" y="16538"/>
                  <a:pt x="5010309" y="0"/>
                </a:cubicBezTo>
                <a:cubicBezTo>
                  <a:pt x="5171874" y="-16538"/>
                  <a:pt x="5661310" y="33518"/>
                  <a:pt x="5851010" y="0"/>
                </a:cubicBezTo>
                <a:cubicBezTo>
                  <a:pt x="6040710" y="-33518"/>
                  <a:pt x="6472806" y="7870"/>
                  <a:pt x="6691711" y="0"/>
                </a:cubicBezTo>
                <a:cubicBezTo>
                  <a:pt x="6910616" y="-7870"/>
                  <a:pt x="7124172" y="-32621"/>
                  <a:pt x="7532412" y="0"/>
                </a:cubicBezTo>
                <a:cubicBezTo>
                  <a:pt x="7940652" y="32621"/>
                  <a:pt x="7780902" y="6536"/>
                  <a:pt x="7913354" y="0"/>
                </a:cubicBezTo>
                <a:cubicBezTo>
                  <a:pt x="8045806" y="-6536"/>
                  <a:pt x="8215163" y="-15237"/>
                  <a:pt x="8478200" y="0"/>
                </a:cubicBezTo>
                <a:cubicBezTo>
                  <a:pt x="8741237" y="15237"/>
                  <a:pt x="9206562" y="-28339"/>
                  <a:pt x="9397717" y="0"/>
                </a:cubicBezTo>
                <a:cubicBezTo>
                  <a:pt x="9501889" y="-12180"/>
                  <a:pt x="9598029" y="84260"/>
                  <a:pt x="9600267" y="202550"/>
                </a:cubicBezTo>
                <a:cubicBezTo>
                  <a:pt x="9581290" y="323002"/>
                  <a:pt x="9599187" y="511370"/>
                  <a:pt x="9600267" y="591433"/>
                </a:cubicBezTo>
                <a:cubicBezTo>
                  <a:pt x="9601347" y="671496"/>
                  <a:pt x="9579394" y="867321"/>
                  <a:pt x="9600267" y="1012723"/>
                </a:cubicBezTo>
                <a:cubicBezTo>
                  <a:pt x="9611559" y="1136239"/>
                  <a:pt x="9532277" y="1199497"/>
                  <a:pt x="9397717" y="1215273"/>
                </a:cubicBezTo>
                <a:cubicBezTo>
                  <a:pt x="9032022" y="1238272"/>
                  <a:pt x="8916158" y="1252671"/>
                  <a:pt x="8557016" y="1215273"/>
                </a:cubicBezTo>
                <a:cubicBezTo>
                  <a:pt x="8197874" y="1177875"/>
                  <a:pt x="8297555" y="1197244"/>
                  <a:pt x="8084122" y="1215273"/>
                </a:cubicBezTo>
                <a:cubicBezTo>
                  <a:pt x="7870689" y="1233302"/>
                  <a:pt x="7603496" y="1239204"/>
                  <a:pt x="7243421" y="1215273"/>
                </a:cubicBezTo>
                <a:cubicBezTo>
                  <a:pt x="6883346" y="1191342"/>
                  <a:pt x="6906939" y="1235598"/>
                  <a:pt x="6586623" y="1215273"/>
                </a:cubicBezTo>
                <a:cubicBezTo>
                  <a:pt x="6266307" y="1194948"/>
                  <a:pt x="6134553" y="1214973"/>
                  <a:pt x="5837874" y="1215273"/>
                </a:cubicBezTo>
                <a:cubicBezTo>
                  <a:pt x="5541195" y="1215573"/>
                  <a:pt x="5242132" y="1239778"/>
                  <a:pt x="4997173" y="1215273"/>
                </a:cubicBezTo>
                <a:cubicBezTo>
                  <a:pt x="4752214" y="1190768"/>
                  <a:pt x="4448258" y="1179866"/>
                  <a:pt x="4156472" y="1215273"/>
                </a:cubicBezTo>
                <a:cubicBezTo>
                  <a:pt x="3864686" y="1250680"/>
                  <a:pt x="3874380" y="1196639"/>
                  <a:pt x="3775529" y="1215273"/>
                </a:cubicBezTo>
                <a:cubicBezTo>
                  <a:pt x="3676678" y="1233907"/>
                  <a:pt x="3425813" y="1203883"/>
                  <a:pt x="3118732" y="1215273"/>
                </a:cubicBezTo>
                <a:cubicBezTo>
                  <a:pt x="2811651" y="1226663"/>
                  <a:pt x="2865443" y="1230612"/>
                  <a:pt x="2737789" y="1215273"/>
                </a:cubicBezTo>
                <a:cubicBezTo>
                  <a:pt x="2610135" y="1199934"/>
                  <a:pt x="2431251" y="1202207"/>
                  <a:pt x="2172943" y="1215273"/>
                </a:cubicBezTo>
                <a:cubicBezTo>
                  <a:pt x="1914635" y="1228339"/>
                  <a:pt x="1887044" y="1195771"/>
                  <a:pt x="1700049" y="1215273"/>
                </a:cubicBezTo>
                <a:cubicBezTo>
                  <a:pt x="1513054" y="1234775"/>
                  <a:pt x="1346169" y="1191693"/>
                  <a:pt x="1227154" y="1215273"/>
                </a:cubicBezTo>
                <a:cubicBezTo>
                  <a:pt x="1108139" y="1238853"/>
                  <a:pt x="613815" y="1216542"/>
                  <a:pt x="202550" y="1215273"/>
                </a:cubicBezTo>
                <a:cubicBezTo>
                  <a:pt x="87990" y="1195923"/>
                  <a:pt x="-16981" y="1112588"/>
                  <a:pt x="0" y="1012723"/>
                </a:cubicBezTo>
                <a:cubicBezTo>
                  <a:pt x="-14504" y="851994"/>
                  <a:pt x="5280" y="735902"/>
                  <a:pt x="0" y="631942"/>
                </a:cubicBezTo>
                <a:cubicBezTo>
                  <a:pt x="-5280" y="527982"/>
                  <a:pt x="18202" y="363947"/>
                  <a:pt x="0" y="202550"/>
                </a:cubicBezTo>
                <a:close/>
              </a:path>
              <a:path w="9600267" h="1215273" stroke="0" extrusionOk="0">
                <a:moveTo>
                  <a:pt x="0" y="202550"/>
                </a:moveTo>
                <a:cubicBezTo>
                  <a:pt x="26044" y="94002"/>
                  <a:pt x="79427" y="-9090"/>
                  <a:pt x="202550" y="0"/>
                </a:cubicBezTo>
                <a:cubicBezTo>
                  <a:pt x="419689" y="32328"/>
                  <a:pt x="768377" y="-14426"/>
                  <a:pt x="951299" y="0"/>
                </a:cubicBezTo>
                <a:cubicBezTo>
                  <a:pt x="1134221" y="14426"/>
                  <a:pt x="1606283" y="-20985"/>
                  <a:pt x="1792000" y="0"/>
                </a:cubicBezTo>
                <a:cubicBezTo>
                  <a:pt x="1977717" y="20985"/>
                  <a:pt x="1983716" y="-18002"/>
                  <a:pt x="2172943" y="0"/>
                </a:cubicBezTo>
                <a:cubicBezTo>
                  <a:pt x="2362170" y="18002"/>
                  <a:pt x="2432109" y="-11694"/>
                  <a:pt x="2553886" y="0"/>
                </a:cubicBezTo>
                <a:cubicBezTo>
                  <a:pt x="2675663" y="11694"/>
                  <a:pt x="2870218" y="11750"/>
                  <a:pt x="3026780" y="0"/>
                </a:cubicBezTo>
                <a:cubicBezTo>
                  <a:pt x="3183342" y="-11750"/>
                  <a:pt x="3531084" y="34057"/>
                  <a:pt x="3867481" y="0"/>
                </a:cubicBezTo>
                <a:cubicBezTo>
                  <a:pt x="4203878" y="-34057"/>
                  <a:pt x="4142506" y="7677"/>
                  <a:pt x="4340375" y="0"/>
                </a:cubicBezTo>
                <a:cubicBezTo>
                  <a:pt x="4538244" y="-7677"/>
                  <a:pt x="4616128" y="-4461"/>
                  <a:pt x="4721318" y="0"/>
                </a:cubicBezTo>
                <a:cubicBezTo>
                  <a:pt x="4826508" y="4461"/>
                  <a:pt x="5015056" y="9642"/>
                  <a:pt x="5194212" y="0"/>
                </a:cubicBezTo>
                <a:cubicBezTo>
                  <a:pt x="5373368" y="-9642"/>
                  <a:pt x="5396347" y="-14866"/>
                  <a:pt x="5575155" y="0"/>
                </a:cubicBezTo>
                <a:cubicBezTo>
                  <a:pt x="5753963" y="14866"/>
                  <a:pt x="5963645" y="-30972"/>
                  <a:pt x="6323904" y="0"/>
                </a:cubicBezTo>
                <a:cubicBezTo>
                  <a:pt x="6684163" y="30972"/>
                  <a:pt x="6788496" y="-13013"/>
                  <a:pt x="7072653" y="0"/>
                </a:cubicBezTo>
                <a:cubicBezTo>
                  <a:pt x="7356810" y="13013"/>
                  <a:pt x="7462027" y="-16239"/>
                  <a:pt x="7637499" y="0"/>
                </a:cubicBezTo>
                <a:cubicBezTo>
                  <a:pt x="7812971" y="16239"/>
                  <a:pt x="8175492" y="-8439"/>
                  <a:pt x="8478200" y="0"/>
                </a:cubicBezTo>
                <a:cubicBezTo>
                  <a:pt x="8780908" y="8439"/>
                  <a:pt x="8963700" y="6280"/>
                  <a:pt x="9397717" y="0"/>
                </a:cubicBezTo>
                <a:cubicBezTo>
                  <a:pt x="9524191" y="-474"/>
                  <a:pt x="9603983" y="81062"/>
                  <a:pt x="9600267" y="202550"/>
                </a:cubicBezTo>
                <a:cubicBezTo>
                  <a:pt x="9597925" y="328510"/>
                  <a:pt x="9614382" y="413195"/>
                  <a:pt x="9600267" y="623840"/>
                </a:cubicBezTo>
                <a:cubicBezTo>
                  <a:pt x="9586153" y="834485"/>
                  <a:pt x="9616756" y="855419"/>
                  <a:pt x="9600267" y="1012723"/>
                </a:cubicBezTo>
                <a:cubicBezTo>
                  <a:pt x="9600057" y="1137760"/>
                  <a:pt x="9522148" y="1219507"/>
                  <a:pt x="9397717" y="1215273"/>
                </a:cubicBezTo>
                <a:cubicBezTo>
                  <a:pt x="9146049" y="1193123"/>
                  <a:pt x="9026641" y="1242978"/>
                  <a:pt x="8740919" y="1215273"/>
                </a:cubicBezTo>
                <a:cubicBezTo>
                  <a:pt x="8455197" y="1187568"/>
                  <a:pt x="8430200" y="1237650"/>
                  <a:pt x="8268025" y="1215273"/>
                </a:cubicBezTo>
                <a:cubicBezTo>
                  <a:pt x="8105850" y="1192896"/>
                  <a:pt x="8056585" y="1199673"/>
                  <a:pt x="7887082" y="1215273"/>
                </a:cubicBezTo>
                <a:cubicBezTo>
                  <a:pt x="7717579" y="1230873"/>
                  <a:pt x="7316796" y="1238471"/>
                  <a:pt x="7138333" y="1215273"/>
                </a:cubicBezTo>
                <a:cubicBezTo>
                  <a:pt x="6959870" y="1192075"/>
                  <a:pt x="6514442" y="1179028"/>
                  <a:pt x="6297632" y="1215273"/>
                </a:cubicBezTo>
                <a:cubicBezTo>
                  <a:pt x="6080822" y="1251518"/>
                  <a:pt x="6026689" y="1232305"/>
                  <a:pt x="5916689" y="1215273"/>
                </a:cubicBezTo>
                <a:cubicBezTo>
                  <a:pt x="5806689" y="1198241"/>
                  <a:pt x="5624658" y="1234300"/>
                  <a:pt x="5443795" y="1215273"/>
                </a:cubicBezTo>
                <a:cubicBezTo>
                  <a:pt x="5262932" y="1196246"/>
                  <a:pt x="4905587" y="1209149"/>
                  <a:pt x="4603094" y="1215273"/>
                </a:cubicBezTo>
                <a:cubicBezTo>
                  <a:pt x="4300601" y="1221397"/>
                  <a:pt x="4058694" y="1239596"/>
                  <a:pt x="3762393" y="1215273"/>
                </a:cubicBezTo>
                <a:cubicBezTo>
                  <a:pt x="3466092" y="1190950"/>
                  <a:pt x="3241303" y="1201587"/>
                  <a:pt x="3013644" y="1215273"/>
                </a:cubicBezTo>
                <a:cubicBezTo>
                  <a:pt x="2785985" y="1228959"/>
                  <a:pt x="2686276" y="1204013"/>
                  <a:pt x="2448798" y="1215273"/>
                </a:cubicBezTo>
                <a:cubicBezTo>
                  <a:pt x="2211320" y="1226533"/>
                  <a:pt x="1818590" y="1227090"/>
                  <a:pt x="1608097" y="1215273"/>
                </a:cubicBezTo>
                <a:cubicBezTo>
                  <a:pt x="1397604" y="1203456"/>
                  <a:pt x="1167851" y="1190349"/>
                  <a:pt x="1043251" y="1215273"/>
                </a:cubicBezTo>
                <a:cubicBezTo>
                  <a:pt x="918651" y="1240197"/>
                  <a:pt x="595086" y="1256577"/>
                  <a:pt x="202550" y="1215273"/>
                </a:cubicBezTo>
                <a:cubicBezTo>
                  <a:pt x="104034" y="1228220"/>
                  <a:pt x="-4745" y="1129802"/>
                  <a:pt x="0" y="1012723"/>
                </a:cubicBezTo>
                <a:cubicBezTo>
                  <a:pt x="-2113" y="808723"/>
                  <a:pt x="3945" y="769842"/>
                  <a:pt x="0" y="599535"/>
                </a:cubicBezTo>
                <a:cubicBezTo>
                  <a:pt x="-3945" y="429228"/>
                  <a:pt x="4101" y="312284"/>
                  <a:pt x="0" y="2025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Ví dụ 1: Một trường tiểu học có 800 học sinh, trong đó số  học sinh nữ chiếm 52,5% . Tính số học sinh nữ của trường đó.</a:t>
            </a:r>
          </a:p>
        </p:txBody>
      </p:sp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823" y="125569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=""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0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918DF8EE-3C72-48F0-87CC-A4003C3F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" y="1712717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Tóm tắt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="" xmlns:a16="http://schemas.microsoft.com/office/drawing/2014/main" id="{8F3ABA5A-0845-4AC0-AAE4-6A490FDC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8" y="3464355"/>
            <a:ext cx="443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(Nữ) 52,5% : ... học sinh?</a:t>
            </a:r>
            <a:endParaRPr lang="ru-RU" altLang="en-US" sz="2800" b="1" dirty="0">
              <a:solidFill>
                <a:srgbClr val="FFE8E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="" xmlns:a16="http://schemas.microsoft.com/office/drawing/2014/main" id="{7B0D0D47-9799-47A8-8BCB-A37E37F9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01" y="2698672"/>
            <a:ext cx="54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(Trường) 100%: 800 học sinh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9FDDF0D-3B05-48AA-AEB2-2E6FFA899CB4}"/>
              </a:ext>
            </a:extLst>
          </p:cNvPr>
          <p:cNvCxnSpPr>
            <a:cxnSpLocks/>
          </p:cNvCxnSpPr>
          <p:nvPr/>
        </p:nvCxnSpPr>
        <p:spPr>
          <a:xfrm>
            <a:off x="4589637" y="2025361"/>
            <a:ext cx="0" cy="3774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="" xmlns:a16="http://schemas.microsoft.com/office/drawing/2014/main" id="{3A780824-6E14-406B-BFBB-77C7C12C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834" y="2194271"/>
            <a:ext cx="495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1% số học sinh toàn trường là: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="" xmlns:a16="http://schemas.microsoft.com/office/drawing/2014/main" id="{DCD16B93-6C26-45C4-9840-6E327C51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35" y="2681752"/>
            <a:ext cx="475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800 : 100   = </a:t>
            </a:r>
            <a:r>
              <a:rPr lang="en-US" altLang="en-US" sz="2800" b="1" dirty="0">
                <a:solidFill>
                  <a:srgbClr val="FFE8E3"/>
                </a:solidFill>
              </a:rPr>
              <a:t>8 (học sinh)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="" xmlns:a16="http://schemas.microsoft.com/office/drawing/2014/main" id="{B0BAB5BE-B7C3-4107-9B4A-E7771D13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96" y="3132584"/>
            <a:ext cx="731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Số HS nữ hay 52,5% số học sinh toàn trường là: 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="" xmlns:a16="http://schemas.microsoft.com/office/drawing/2014/main" id="{7DF3C941-3176-4A68-A675-64976B3B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71" y="3658601"/>
            <a:ext cx="529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   x   52,5  = </a:t>
            </a:r>
            <a:r>
              <a:rPr lang="en-US" altLang="en-US" sz="2800" b="1" dirty="0">
                <a:solidFill>
                  <a:srgbClr val="FFE8E3"/>
                </a:solidFill>
              </a:rPr>
              <a:t>420 (học sinh)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="" xmlns:a16="http://schemas.microsoft.com/office/drawing/2014/main" id="{603A1F9A-B559-4064-8901-1ADB3E09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39" y="4216435"/>
            <a:ext cx="7156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Hai bước tính trên có thể viết gộp thành: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="" xmlns:a16="http://schemas.microsoft.com/office/drawing/2014/main" id="{84D77F66-9AD8-46F9-BB56-F6339F28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96" y="4648796"/>
            <a:ext cx="4887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              800 : 100  x  52,5  =  420 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="" xmlns:a16="http://schemas.microsoft.com/office/drawing/2014/main" id="{E9617624-D4CE-4AAD-AE64-2513BD0F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51" y="5137081"/>
            <a:ext cx="517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hoặc:    800  x  52,5 : 100  =  420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="" xmlns:a16="http://schemas.microsoft.com/office/drawing/2014/main" id="{5D94AF66-3B99-41ED-88C8-57AD74C1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062" y="1659072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C485BB7-A8FC-4741-A7A1-82BC6DA34B51}"/>
              </a:ext>
            </a:extLst>
          </p:cNvPr>
          <p:cNvSpPr txBox="1"/>
          <p:nvPr/>
        </p:nvSpPr>
        <p:spPr>
          <a:xfrm>
            <a:off x="1451867" y="5645820"/>
            <a:ext cx="10490751" cy="1077218"/>
          </a:xfrm>
          <a:custGeom>
            <a:avLst/>
            <a:gdLst>
              <a:gd name="connsiteX0" fmla="*/ 0 w 10490751"/>
              <a:gd name="connsiteY0" fmla="*/ 0 h 1077218"/>
              <a:gd name="connsiteX1" fmla="*/ 10490751 w 10490751"/>
              <a:gd name="connsiteY1" fmla="*/ 0 h 1077218"/>
              <a:gd name="connsiteX2" fmla="*/ 10490751 w 10490751"/>
              <a:gd name="connsiteY2" fmla="*/ 1077218 h 1077218"/>
              <a:gd name="connsiteX3" fmla="*/ 0 w 10490751"/>
              <a:gd name="connsiteY3" fmla="*/ 1077218 h 1077218"/>
              <a:gd name="connsiteX4" fmla="*/ 0 w 10490751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751" h="1077218" fill="none" extrusionOk="0">
                <a:moveTo>
                  <a:pt x="0" y="0"/>
                </a:moveTo>
                <a:cubicBezTo>
                  <a:pt x="2282478" y="92334"/>
                  <a:pt x="8246393" y="145686"/>
                  <a:pt x="10490751" y="0"/>
                </a:cubicBezTo>
                <a:cubicBezTo>
                  <a:pt x="10459215" y="392943"/>
                  <a:pt x="10496563" y="822577"/>
                  <a:pt x="10490751" y="1077218"/>
                </a:cubicBezTo>
                <a:cubicBezTo>
                  <a:pt x="8714076" y="1077835"/>
                  <a:pt x="4049184" y="1025285"/>
                  <a:pt x="0" y="1077218"/>
                </a:cubicBezTo>
                <a:cubicBezTo>
                  <a:pt x="29580" y="860452"/>
                  <a:pt x="-15528" y="159950"/>
                  <a:pt x="0" y="0"/>
                </a:cubicBezTo>
                <a:close/>
              </a:path>
              <a:path w="10490751" h="1077218" stroke="0" extrusionOk="0">
                <a:moveTo>
                  <a:pt x="0" y="0"/>
                </a:moveTo>
                <a:cubicBezTo>
                  <a:pt x="1207938" y="-52642"/>
                  <a:pt x="6050039" y="112190"/>
                  <a:pt x="10490751" y="0"/>
                </a:cubicBezTo>
                <a:cubicBezTo>
                  <a:pt x="10444523" y="435269"/>
                  <a:pt x="10464347" y="789273"/>
                  <a:pt x="10490751" y="1077218"/>
                </a:cubicBezTo>
                <a:cubicBezTo>
                  <a:pt x="7799364" y="967875"/>
                  <a:pt x="3623689" y="907544"/>
                  <a:pt x="0" y="1077218"/>
                </a:cubicBezTo>
                <a:cubicBezTo>
                  <a:pt x="17496" y="926713"/>
                  <a:pt x="-10178" y="45166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9C9FB1B-C733-461E-8F1A-1486CC7CB210}"/>
              </a:ext>
            </a:extLst>
          </p:cNvPr>
          <p:cNvSpPr txBox="1"/>
          <p:nvPr/>
        </p:nvSpPr>
        <p:spPr>
          <a:xfrm>
            <a:off x="2289947" y="5779313"/>
            <a:ext cx="8555734" cy="646331"/>
          </a:xfrm>
          <a:custGeom>
            <a:avLst/>
            <a:gdLst>
              <a:gd name="connsiteX0" fmla="*/ 0 w 8555734"/>
              <a:gd name="connsiteY0" fmla="*/ 0 h 646331"/>
              <a:gd name="connsiteX1" fmla="*/ 8555734 w 8555734"/>
              <a:gd name="connsiteY1" fmla="*/ 0 h 646331"/>
              <a:gd name="connsiteX2" fmla="*/ 8555734 w 8555734"/>
              <a:gd name="connsiteY2" fmla="*/ 646331 h 646331"/>
              <a:gd name="connsiteX3" fmla="*/ 0 w 8555734"/>
              <a:gd name="connsiteY3" fmla="*/ 646331 h 646331"/>
              <a:gd name="connsiteX4" fmla="*/ 0 w 855573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34" h="646331" fill="none" extrusionOk="0">
                <a:moveTo>
                  <a:pt x="0" y="0"/>
                </a:moveTo>
                <a:cubicBezTo>
                  <a:pt x="4212236" y="92334"/>
                  <a:pt x="4751078" y="145686"/>
                  <a:pt x="8555734" y="0"/>
                </a:cubicBezTo>
                <a:cubicBezTo>
                  <a:pt x="8601886" y="90061"/>
                  <a:pt x="8601162" y="342156"/>
                  <a:pt x="8555734" y="646331"/>
                </a:cubicBezTo>
                <a:cubicBezTo>
                  <a:pt x="6462576" y="646948"/>
                  <a:pt x="3197112" y="594398"/>
                  <a:pt x="0" y="646331"/>
                </a:cubicBezTo>
                <a:cubicBezTo>
                  <a:pt x="-9920" y="561242"/>
                  <a:pt x="-16675" y="204130"/>
                  <a:pt x="0" y="0"/>
                </a:cubicBezTo>
                <a:close/>
              </a:path>
              <a:path w="8555734" h="646331" stroke="0" extrusionOk="0">
                <a:moveTo>
                  <a:pt x="0" y="0"/>
                </a:moveTo>
                <a:cubicBezTo>
                  <a:pt x="1391914" y="-52642"/>
                  <a:pt x="4404909" y="112190"/>
                  <a:pt x="8555734" y="0"/>
                </a:cubicBezTo>
                <a:cubicBezTo>
                  <a:pt x="8510701" y="217503"/>
                  <a:pt x="8568839" y="400738"/>
                  <a:pt x="8555734" y="646331"/>
                </a:cubicBezTo>
                <a:cubicBezTo>
                  <a:pt x="5128230" y="536988"/>
                  <a:pt x="4148976" y="476657"/>
                  <a:pt x="0" y="646331"/>
                </a:cubicBezTo>
                <a:cubicBezTo>
                  <a:pt x="-21316" y="458124"/>
                  <a:pt x="-50187" y="153818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Muốn tìm 52,5 % của 800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16056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 animBg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27BE21A-133C-4A1F-86FA-ECEDE13FBDAF}"/>
              </a:ext>
            </a:extLst>
          </p:cNvPr>
          <p:cNvSpPr txBox="1"/>
          <p:nvPr/>
        </p:nvSpPr>
        <p:spPr>
          <a:xfrm>
            <a:off x="856745" y="264864"/>
            <a:ext cx="10182945" cy="1940957"/>
          </a:xfrm>
          <a:custGeom>
            <a:avLst/>
            <a:gdLst>
              <a:gd name="connsiteX0" fmla="*/ 0 w 10182945"/>
              <a:gd name="connsiteY0" fmla="*/ 323499 h 1940957"/>
              <a:gd name="connsiteX1" fmla="*/ 323499 w 10182945"/>
              <a:gd name="connsiteY1" fmla="*/ 0 h 1940957"/>
              <a:gd name="connsiteX2" fmla="*/ 1004638 w 10182945"/>
              <a:gd name="connsiteY2" fmla="*/ 0 h 1940957"/>
              <a:gd name="connsiteX3" fmla="*/ 1685777 w 10182945"/>
              <a:gd name="connsiteY3" fmla="*/ 0 h 1940957"/>
              <a:gd name="connsiteX4" fmla="*/ 2462276 w 10182945"/>
              <a:gd name="connsiteY4" fmla="*/ 0 h 1940957"/>
              <a:gd name="connsiteX5" fmla="*/ 2952696 w 10182945"/>
              <a:gd name="connsiteY5" fmla="*/ 0 h 1940957"/>
              <a:gd name="connsiteX6" fmla="*/ 3824554 w 10182945"/>
              <a:gd name="connsiteY6" fmla="*/ 0 h 1940957"/>
              <a:gd name="connsiteX7" fmla="*/ 4601052 w 10182945"/>
              <a:gd name="connsiteY7" fmla="*/ 0 h 1940957"/>
              <a:gd name="connsiteX8" fmla="*/ 5377551 w 10182945"/>
              <a:gd name="connsiteY8" fmla="*/ 0 h 1940957"/>
              <a:gd name="connsiteX9" fmla="*/ 6154049 w 10182945"/>
              <a:gd name="connsiteY9" fmla="*/ 0 h 1940957"/>
              <a:gd name="connsiteX10" fmla="*/ 6739829 w 10182945"/>
              <a:gd name="connsiteY10" fmla="*/ 0 h 1940957"/>
              <a:gd name="connsiteX11" fmla="*/ 7611687 w 10182945"/>
              <a:gd name="connsiteY11" fmla="*/ 0 h 1940957"/>
              <a:gd name="connsiteX12" fmla="*/ 8197467 w 10182945"/>
              <a:gd name="connsiteY12" fmla="*/ 0 h 1940957"/>
              <a:gd name="connsiteX13" fmla="*/ 8592527 w 10182945"/>
              <a:gd name="connsiteY13" fmla="*/ 0 h 1940957"/>
              <a:gd name="connsiteX14" fmla="*/ 9273666 w 10182945"/>
              <a:gd name="connsiteY14" fmla="*/ 0 h 1940957"/>
              <a:gd name="connsiteX15" fmla="*/ 9859446 w 10182945"/>
              <a:gd name="connsiteY15" fmla="*/ 0 h 1940957"/>
              <a:gd name="connsiteX16" fmla="*/ 10182945 w 10182945"/>
              <a:gd name="connsiteY16" fmla="*/ 323499 h 1940957"/>
              <a:gd name="connsiteX17" fmla="*/ 10182945 w 10182945"/>
              <a:gd name="connsiteY17" fmla="*/ 996358 h 1940957"/>
              <a:gd name="connsiteX18" fmla="*/ 10182945 w 10182945"/>
              <a:gd name="connsiteY18" fmla="*/ 1617458 h 1940957"/>
              <a:gd name="connsiteX19" fmla="*/ 9859446 w 10182945"/>
              <a:gd name="connsiteY19" fmla="*/ 1940957 h 1940957"/>
              <a:gd name="connsiteX20" fmla="*/ 9273666 w 10182945"/>
              <a:gd name="connsiteY20" fmla="*/ 1940957 h 1940957"/>
              <a:gd name="connsiteX21" fmla="*/ 8497168 w 10182945"/>
              <a:gd name="connsiteY21" fmla="*/ 1940957 h 1940957"/>
              <a:gd name="connsiteX22" fmla="*/ 7816029 w 10182945"/>
              <a:gd name="connsiteY22" fmla="*/ 1940957 h 1940957"/>
              <a:gd name="connsiteX23" fmla="*/ 7134890 w 10182945"/>
              <a:gd name="connsiteY23" fmla="*/ 1940957 h 1940957"/>
              <a:gd name="connsiteX24" fmla="*/ 6263032 w 10182945"/>
              <a:gd name="connsiteY24" fmla="*/ 1940957 h 1940957"/>
              <a:gd name="connsiteX25" fmla="*/ 5772612 w 10182945"/>
              <a:gd name="connsiteY25" fmla="*/ 1940957 h 1940957"/>
              <a:gd name="connsiteX26" fmla="*/ 5091473 w 10182945"/>
              <a:gd name="connsiteY26" fmla="*/ 1940957 h 1940957"/>
              <a:gd name="connsiteX27" fmla="*/ 4410333 w 10182945"/>
              <a:gd name="connsiteY27" fmla="*/ 1940957 h 1940957"/>
              <a:gd name="connsiteX28" fmla="*/ 3538475 w 10182945"/>
              <a:gd name="connsiteY28" fmla="*/ 1940957 h 1940957"/>
              <a:gd name="connsiteX29" fmla="*/ 2857336 w 10182945"/>
              <a:gd name="connsiteY29" fmla="*/ 1940957 h 1940957"/>
              <a:gd name="connsiteX30" fmla="*/ 1985478 w 10182945"/>
              <a:gd name="connsiteY30" fmla="*/ 1940957 h 1940957"/>
              <a:gd name="connsiteX31" fmla="*/ 1208980 w 10182945"/>
              <a:gd name="connsiteY31" fmla="*/ 1940957 h 1940957"/>
              <a:gd name="connsiteX32" fmla="*/ 323499 w 10182945"/>
              <a:gd name="connsiteY32" fmla="*/ 1940957 h 1940957"/>
              <a:gd name="connsiteX33" fmla="*/ 0 w 10182945"/>
              <a:gd name="connsiteY33" fmla="*/ 1617458 h 1940957"/>
              <a:gd name="connsiteX34" fmla="*/ 0 w 10182945"/>
              <a:gd name="connsiteY34" fmla="*/ 944599 h 1940957"/>
              <a:gd name="connsiteX35" fmla="*/ 0 w 10182945"/>
              <a:gd name="connsiteY35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82945" h="1940957" fill="none" extrusionOk="0">
                <a:moveTo>
                  <a:pt x="0" y="323499"/>
                </a:moveTo>
                <a:cubicBezTo>
                  <a:pt x="25684" y="152867"/>
                  <a:pt x="149583" y="4993"/>
                  <a:pt x="323499" y="0"/>
                </a:cubicBezTo>
                <a:cubicBezTo>
                  <a:pt x="493932" y="-7189"/>
                  <a:pt x="727695" y="3952"/>
                  <a:pt x="1004638" y="0"/>
                </a:cubicBezTo>
                <a:cubicBezTo>
                  <a:pt x="1281581" y="-3952"/>
                  <a:pt x="1532336" y="-88"/>
                  <a:pt x="1685777" y="0"/>
                </a:cubicBezTo>
                <a:cubicBezTo>
                  <a:pt x="1839218" y="88"/>
                  <a:pt x="2244862" y="-29261"/>
                  <a:pt x="2462276" y="0"/>
                </a:cubicBezTo>
                <a:cubicBezTo>
                  <a:pt x="2679690" y="29261"/>
                  <a:pt x="2821216" y="-6492"/>
                  <a:pt x="2952696" y="0"/>
                </a:cubicBezTo>
                <a:cubicBezTo>
                  <a:pt x="3084176" y="6492"/>
                  <a:pt x="3464446" y="13703"/>
                  <a:pt x="3824554" y="0"/>
                </a:cubicBezTo>
                <a:cubicBezTo>
                  <a:pt x="4184662" y="-13703"/>
                  <a:pt x="4240251" y="-24497"/>
                  <a:pt x="4601052" y="0"/>
                </a:cubicBezTo>
                <a:cubicBezTo>
                  <a:pt x="4961853" y="24497"/>
                  <a:pt x="5077053" y="15954"/>
                  <a:pt x="5377551" y="0"/>
                </a:cubicBezTo>
                <a:cubicBezTo>
                  <a:pt x="5678049" y="-15954"/>
                  <a:pt x="5977552" y="37497"/>
                  <a:pt x="6154049" y="0"/>
                </a:cubicBezTo>
                <a:cubicBezTo>
                  <a:pt x="6330546" y="-37497"/>
                  <a:pt x="6535919" y="-28961"/>
                  <a:pt x="6739829" y="0"/>
                </a:cubicBezTo>
                <a:cubicBezTo>
                  <a:pt x="6943739" y="28961"/>
                  <a:pt x="7306993" y="14942"/>
                  <a:pt x="7611687" y="0"/>
                </a:cubicBezTo>
                <a:cubicBezTo>
                  <a:pt x="7916381" y="-14942"/>
                  <a:pt x="7905890" y="-6639"/>
                  <a:pt x="8197467" y="0"/>
                </a:cubicBezTo>
                <a:cubicBezTo>
                  <a:pt x="8489044" y="6639"/>
                  <a:pt x="8477361" y="-19141"/>
                  <a:pt x="8592527" y="0"/>
                </a:cubicBezTo>
                <a:cubicBezTo>
                  <a:pt x="8707693" y="19141"/>
                  <a:pt x="8960890" y="14451"/>
                  <a:pt x="9273666" y="0"/>
                </a:cubicBezTo>
                <a:cubicBezTo>
                  <a:pt x="9586442" y="-14451"/>
                  <a:pt x="9689317" y="26888"/>
                  <a:pt x="9859446" y="0"/>
                </a:cubicBezTo>
                <a:cubicBezTo>
                  <a:pt x="10045245" y="18904"/>
                  <a:pt x="10206758" y="135725"/>
                  <a:pt x="10182945" y="323499"/>
                </a:cubicBezTo>
                <a:cubicBezTo>
                  <a:pt x="10160049" y="539901"/>
                  <a:pt x="10211340" y="694989"/>
                  <a:pt x="10182945" y="996358"/>
                </a:cubicBezTo>
                <a:cubicBezTo>
                  <a:pt x="10154550" y="1297727"/>
                  <a:pt x="10193264" y="1420114"/>
                  <a:pt x="10182945" y="1617458"/>
                </a:cubicBezTo>
                <a:cubicBezTo>
                  <a:pt x="10181320" y="1800621"/>
                  <a:pt x="10033717" y="1931860"/>
                  <a:pt x="9859446" y="1940957"/>
                </a:cubicBezTo>
                <a:cubicBezTo>
                  <a:pt x="9722927" y="1957711"/>
                  <a:pt x="9411495" y="1962261"/>
                  <a:pt x="9273666" y="1940957"/>
                </a:cubicBezTo>
                <a:cubicBezTo>
                  <a:pt x="9135837" y="1919653"/>
                  <a:pt x="8684129" y="1968642"/>
                  <a:pt x="8497168" y="1940957"/>
                </a:cubicBezTo>
                <a:cubicBezTo>
                  <a:pt x="8310207" y="1913272"/>
                  <a:pt x="8075555" y="1939375"/>
                  <a:pt x="7816029" y="1940957"/>
                </a:cubicBezTo>
                <a:cubicBezTo>
                  <a:pt x="7556503" y="1942539"/>
                  <a:pt x="7336009" y="1970723"/>
                  <a:pt x="7134890" y="1940957"/>
                </a:cubicBezTo>
                <a:cubicBezTo>
                  <a:pt x="6933771" y="1911191"/>
                  <a:pt x="6674580" y="1969200"/>
                  <a:pt x="6263032" y="1940957"/>
                </a:cubicBezTo>
                <a:cubicBezTo>
                  <a:pt x="5851484" y="1912714"/>
                  <a:pt x="5871477" y="1930774"/>
                  <a:pt x="5772612" y="1940957"/>
                </a:cubicBezTo>
                <a:cubicBezTo>
                  <a:pt x="5673747" y="1951140"/>
                  <a:pt x="5279607" y="1955289"/>
                  <a:pt x="5091473" y="1940957"/>
                </a:cubicBezTo>
                <a:cubicBezTo>
                  <a:pt x="4903339" y="1926625"/>
                  <a:pt x="4554376" y="1962271"/>
                  <a:pt x="4410333" y="1940957"/>
                </a:cubicBezTo>
                <a:cubicBezTo>
                  <a:pt x="4266290" y="1919643"/>
                  <a:pt x="3874718" y="1955744"/>
                  <a:pt x="3538475" y="1940957"/>
                </a:cubicBezTo>
                <a:cubicBezTo>
                  <a:pt x="3202232" y="1926170"/>
                  <a:pt x="3029841" y="1922982"/>
                  <a:pt x="2857336" y="1940957"/>
                </a:cubicBezTo>
                <a:cubicBezTo>
                  <a:pt x="2684831" y="1958932"/>
                  <a:pt x="2176290" y="1977378"/>
                  <a:pt x="1985478" y="1940957"/>
                </a:cubicBezTo>
                <a:cubicBezTo>
                  <a:pt x="1794666" y="1904536"/>
                  <a:pt x="1369987" y="1949954"/>
                  <a:pt x="1208980" y="1940957"/>
                </a:cubicBezTo>
                <a:cubicBezTo>
                  <a:pt x="1047973" y="1931960"/>
                  <a:pt x="608002" y="1982996"/>
                  <a:pt x="323499" y="1940957"/>
                </a:cubicBezTo>
                <a:cubicBezTo>
                  <a:pt x="149150" y="1925104"/>
                  <a:pt x="826" y="1781132"/>
                  <a:pt x="0" y="1617458"/>
                </a:cubicBezTo>
                <a:cubicBezTo>
                  <a:pt x="-19709" y="1360905"/>
                  <a:pt x="31512" y="1116100"/>
                  <a:pt x="0" y="944599"/>
                </a:cubicBezTo>
                <a:cubicBezTo>
                  <a:pt x="-31512" y="773098"/>
                  <a:pt x="30803" y="460287"/>
                  <a:pt x="0" y="323499"/>
                </a:cubicBezTo>
                <a:close/>
              </a:path>
              <a:path w="10182945" h="1940957" stroke="0" extrusionOk="0">
                <a:moveTo>
                  <a:pt x="0" y="323499"/>
                </a:moveTo>
                <a:cubicBezTo>
                  <a:pt x="-3610" y="155918"/>
                  <a:pt x="166004" y="-9121"/>
                  <a:pt x="323499" y="0"/>
                </a:cubicBezTo>
                <a:cubicBezTo>
                  <a:pt x="526228" y="-6807"/>
                  <a:pt x="778315" y="23185"/>
                  <a:pt x="1195357" y="0"/>
                </a:cubicBezTo>
                <a:cubicBezTo>
                  <a:pt x="1612399" y="-23185"/>
                  <a:pt x="1555738" y="-7948"/>
                  <a:pt x="1781137" y="0"/>
                </a:cubicBezTo>
                <a:cubicBezTo>
                  <a:pt x="2006536" y="7948"/>
                  <a:pt x="2205503" y="198"/>
                  <a:pt x="2462276" y="0"/>
                </a:cubicBezTo>
                <a:cubicBezTo>
                  <a:pt x="2719049" y="-198"/>
                  <a:pt x="2765752" y="9896"/>
                  <a:pt x="2857336" y="0"/>
                </a:cubicBezTo>
                <a:cubicBezTo>
                  <a:pt x="2948920" y="-9896"/>
                  <a:pt x="3203440" y="-19557"/>
                  <a:pt x="3538475" y="0"/>
                </a:cubicBezTo>
                <a:cubicBezTo>
                  <a:pt x="3873510" y="19557"/>
                  <a:pt x="3784124" y="1910"/>
                  <a:pt x="3933536" y="0"/>
                </a:cubicBezTo>
                <a:cubicBezTo>
                  <a:pt x="4082948" y="-1910"/>
                  <a:pt x="4202932" y="14313"/>
                  <a:pt x="4328597" y="0"/>
                </a:cubicBezTo>
                <a:cubicBezTo>
                  <a:pt x="4454262" y="-14313"/>
                  <a:pt x="4915487" y="-2697"/>
                  <a:pt x="5200455" y="0"/>
                </a:cubicBezTo>
                <a:cubicBezTo>
                  <a:pt x="5485423" y="2697"/>
                  <a:pt x="5562998" y="20374"/>
                  <a:pt x="5881594" y="0"/>
                </a:cubicBezTo>
                <a:cubicBezTo>
                  <a:pt x="6200190" y="-20374"/>
                  <a:pt x="6117041" y="16261"/>
                  <a:pt x="6276654" y="0"/>
                </a:cubicBezTo>
                <a:cubicBezTo>
                  <a:pt x="6436267" y="-16261"/>
                  <a:pt x="6656472" y="29970"/>
                  <a:pt x="6957794" y="0"/>
                </a:cubicBezTo>
                <a:cubicBezTo>
                  <a:pt x="7259116" y="-29970"/>
                  <a:pt x="7367840" y="-3673"/>
                  <a:pt x="7543573" y="0"/>
                </a:cubicBezTo>
                <a:cubicBezTo>
                  <a:pt x="7719306" y="3673"/>
                  <a:pt x="8016890" y="24119"/>
                  <a:pt x="8320072" y="0"/>
                </a:cubicBezTo>
                <a:cubicBezTo>
                  <a:pt x="8623254" y="-24119"/>
                  <a:pt x="8745675" y="33449"/>
                  <a:pt x="9096570" y="0"/>
                </a:cubicBezTo>
                <a:cubicBezTo>
                  <a:pt x="9447465" y="-33449"/>
                  <a:pt x="9594029" y="-9496"/>
                  <a:pt x="9859446" y="0"/>
                </a:cubicBezTo>
                <a:cubicBezTo>
                  <a:pt x="10059807" y="-21775"/>
                  <a:pt x="10157894" y="162597"/>
                  <a:pt x="10182945" y="323499"/>
                </a:cubicBezTo>
                <a:cubicBezTo>
                  <a:pt x="10205943" y="473267"/>
                  <a:pt x="10181546" y="758603"/>
                  <a:pt x="10182945" y="970479"/>
                </a:cubicBezTo>
                <a:cubicBezTo>
                  <a:pt x="10184344" y="1182355"/>
                  <a:pt x="10180229" y="1373677"/>
                  <a:pt x="10182945" y="1617458"/>
                </a:cubicBezTo>
                <a:cubicBezTo>
                  <a:pt x="10185863" y="1785304"/>
                  <a:pt x="10009594" y="1931830"/>
                  <a:pt x="9859446" y="1940957"/>
                </a:cubicBezTo>
                <a:cubicBezTo>
                  <a:pt x="9657209" y="1943801"/>
                  <a:pt x="9594728" y="1933920"/>
                  <a:pt x="9369026" y="1940957"/>
                </a:cubicBezTo>
                <a:cubicBezTo>
                  <a:pt x="9143324" y="1947994"/>
                  <a:pt x="8843766" y="1977022"/>
                  <a:pt x="8592527" y="1940957"/>
                </a:cubicBezTo>
                <a:cubicBezTo>
                  <a:pt x="8341288" y="1904892"/>
                  <a:pt x="8113178" y="1970525"/>
                  <a:pt x="7816029" y="1940957"/>
                </a:cubicBezTo>
                <a:cubicBezTo>
                  <a:pt x="7518880" y="1911389"/>
                  <a:pt x="7317964" y="1967881"/>
                  <a:pt x="6944171" y="1940957"/>
                </a:cubicBezTo>
                <a:cubicBezTo>
                  <a:pt x="6570378" y="1914033"/>
                  <a:pt x="6495167" y="1942136"/>
                  <a:pt x="6358391" y="1940957"/>
                </a:cubicBezTo>
                <a:cubicBezTo>
                  <a:pt x="6221615" y="1939778"/>
                  <a:pt x="6080353" y="1940749"/>
                  <a:pt x="5867971" y="1940957"/>
                </a:cubicBezTo>
                <a:cubicBezTo>
                  <a:pt x="5655589" y="1941165"/>
                  <a:pt x="5504702" y="1945208"/>
                  <a:pt x="5186832" y="1940957"/>
                </a:cubicBezTo>
                <a:cubicBezTo>
                  <a:pt x="4868962" y="1936706"/>
                  <a:pt x="4587698" y="1916416"/>
                  <a:pt x="4314974" y="1940957"/>
                </a:cubicBezTo>
                <a:cubicBezTo>
                  <a:pt x="4042250" y="1965498"/>
                  <a:pt x="3745734" y="1933903"/>
                  <a:pt x="3538475" y="1940957"/>
                </a:cubicBezTo>
                <a:cubicBezTo>
                  <a:pt x="3331216" y="1948011"/>
                  <a:pt x="3192513" y="1944563"/>
                  <a:pt x="3048055" y="1940957"/>
                </a:cubicBezTo>
                <a:cubicBezTo>
                  <a:pt x="2903597" y="1937351"/>
                  <a:pt x="2759257" y="1923954"/>
                  <a:pt x="2652995" y="1940957"/>
                </a:cubicBezTo>
                <a:cubicBezTo>
                  <a:pt x="2546733" y="1957960"/>
                  <a:pt x="2350091" y="1929941"/>
                  <a:pt x="2257934" y="1940957"/>
                </a:cubicBezTo>
                <a:cubicBezTo>
                  <a:pt x="2165777" y="1951973"/>
                  <a:pt x="1800416" y="1977656"/>
                  <a:pt x="1481435" y="1940957"/>
                </a:cubicBezTo>
                <a:cubicBezTo>
                  <a:pt x="1162454" y="1904258"/>
                  <a:pt x="1256363" y="1928989"/>
                  <a:pt x="1086375" y="1940957"/>
                </a:cubicBezTo>
                <a:cubicBezTo>
                  <a:pt x="916387" y="1952925"/>
                  <a:pt x="625880" y="1957576"/>
                  <a:pt x="323499" y="1940957"/>
                </a:cubicBezTo>
                <a:cubicBezTo>
                  <a:pt x="145015" y="1933657"/>
                  <a:pt x="-10361" y="1803083"/>
                  <a:pt x="0" y="1617458"/>
                </a:cubicBezTo>
                <a:cubicBezTo>
                  <a:pt x="-23373" y="1295608"/>
                  <a:pt x="25740" y="1268059"/>
                  <a:pt x="0" y="970479"/>
                </a:cubicBezTo>
                <a:cubicBezTo>
                  <a:pt x="-25740" y="672899"/>
                  <a:pt x="12358" y="608113"/>
                  <a:pt x="0" y="3234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1263693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toán: Lãi suất tiết kiệm là 0,5% một tháng. Một người gửi tiết kiệm 1 000 000 đồng. Tính số tiền lãi sau một tháng.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="" xmlns:a16="http://schemas.microsoft.com/office/drawing/2014/main" id="{315EEACF-E569-4522-9AAB-E8CA4925BFEF}"/>
              </a:ext>
            </a:extLst>
          </p:cNvPr>
          <p:cNvSpPr/>
          <p:nvPr/>
        </p:nvSpPr>
        <p:spPr>
          <a:xfrm>
            <a:off x="-1200751" y="6348388"/>
            <a:ext cx="6197107" cy="2534479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2A89530-22E0-4BAA-B9A3-EEB120271966}"/>
              </a:ext>
            </a:extLst>
          </p:cNvPr>
          <p:cNvSpPr/>
          <p:nvPr/>
        </p:nvSpPr>
        <p:spPr>
          <a:xfrm>
            <a:off x="6693462" y="6434570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41C53285-5632-4A73-AC51-B2E8C7903CD8}"/>
              </a:ext>
            </a:extLst>
          </p:cNvPr>
          <p:cNvSpPr/>
          <p:nvPr/>
        </p:nvSpPr>
        <p:spPr>
          <a:xfrm>
            <a:off x="8984701" y="6369979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966843DB-97DB-4C99-8C3D-D2D123617684}"/>
              </a:ext>
            </a:extLst>
          </p:cNvPr>
          <p:cNvSpPr/>
          <p:nvPr/>
        </p:nvSpPr>
        <p:spPr>
          <a:xfrm rot="328713">
            <a:off x="5692871" y="6631487"/>
            <a:ext cx="5593570" cy="24123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me free icon">
            <a:extLst>
              <a:ext uri="{FF2B5EF4-FFF2-40B4-BE49-F238E27FC236}">
                <a16:creationId xmlns="" xmlns:a16="http://schemas.microsoft.com/office/drawing/2014/main" id="{CE8DD4A3-AD28-4CBC-8553-C0974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523840"/>
            <a:ext cx="2364024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="" xmlns:a16="http://schemas.microsoft.com/office/drawing/2014/main" id="{0AE6BBE8-36D1-47DA-83F3-8705EDE1CABB}"/>
              </a:ext>
            </a:extLst>
          </p:cNvPr>
          <p:cNvSpPr/>
          <p:nvPr/>
        </p:nvSpPr>
        <p:spPr>
          <a:xfrm rot="21409387">
            <a:off x="1761164" y="6570415"/>
            <a:ext cx="5393252" cy="253447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Snowflake free icon">
            <a:extLst>
              <a:ext uri="{FF2B5EF4-FFF2-40B4-BE49-F238E27FC236}">
                <a16:creationId xmlns="" xmlns:a16="http://schemas.microsoft.com/office/drawing/2014/main" id="{9F61C930-B66C-444E-9550-C0931BA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1128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="" xmlns:a16="http://schemas.microsoft.com/office/drawing/2014/main" id="{61B10D46-A486-4946-82AD-3ABBC185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8217" y="15312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="" xmlns:a16="http://schemas.microsoft.com/office/drawing/2014/main" id="{2CF810F7-3033-4BED-ADD1-C085022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32916" y="595087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="" xmlns:a16="http://schemas.microsoft.com/office/drawing/2014/main" id="{68CC2034-3913-48E9-AB88-525B84C0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47910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free icon">
            <a:extLst>
              <a:ext uri="{FF2B5EF4-FFF2-40B4-BE49-F238E27FC236}">
                <a16:creationId xmlns="" xmlns:a16="http://schemas.microsoft.com/office/drawing/2014/main" id="{69D54C12-A2C7-4BA2-9BE7-F9C9C60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0" y="112821"/>
            <a:ext cx="1200727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07B43DD-384A-443E-81CC-34B93011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28"/>
                    </a14:imgEffect>
                    <a14:imgEffect>
                      <a14:saturation sat="3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2964"/>
          <a:stretch/>
        </p:blipFill>
        <p:spPr>
          <a:xfrm>
            <a:off x="8465313" y="4964352"/>
            <a:ext cx="3759397" cy="2016629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DDD52A0-D06B-4D34-9BCC-FFED77EB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52" y="2076706"/>
            <a:ext cx="7241716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lãi sau một tháng là: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25F04CDC-FF74-44F8-81FD-4A7DB87F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02" y="2347522"/>
            <a:ext cx="200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tắt: 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="" xmlns:a16="http://schemas.microsoft.com/office/drawing/2014/main" id="{7F106961-D763-45E8-868A-04F64BC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93359"/>
            <a:ext cx="65116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gửi) 100%: 1 000 000 đồng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="" xmlns:a16="http://schemas.microsoft.com/office/drawing/2014/main" id="{33A19120-3B41-44EA-9811-7B7A248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3" y="3668657"/>
            <a:ext cx="6352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lãi) 0,5%: ……..... đồng?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13C062B-D48E-4696-9E11-F962BE10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06" y="3629019"/>
            <a:ext cx="628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1 000 000 : 100 x 0,5 = 5 000 (đồng)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23A45BB-2B12-4562-B044-9A332FA9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2" y="4275204"/>
            <a:ext cx="428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5 000 đồng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C922431-DB1C-49E0-A406-4FEBEDBBAB12}"/>
              </a:ext>
            </a:extLst>
          </p:cNvPr>
          <p:cNvCxnSpPr/>
          <p:nvPr/>
        </p:nvCxnSpPr>
        <p:spPr>
          <a:xfrm>
            <a:off x="5800039" y="2375795"/>
            <a:ext cx="0" cy="405877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2826306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tìm giá trị phần trăm của một số ta lấy số đó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 lấy số đó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990</Words>
  <Application>Microsoft Office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175968</dc:creator>
  <cp:lastModifiedBy>Dell</cp:lastModifiedBy>
  <cp:revision>8</cp:revision>
  <dcterms:created xsi:type="dcterms:W3CDTF">2021-12-15T14:07:27Z</dcterms:created>
  <dcterms:modified xsi:type="dcterms:W3CDTF">2021-12-23T09:45:13Z</dcterms:modified>
</cp:coreProperties>
</file>