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sldIdLst>
    <p:sldId id="291" r:id="rId3"/>
    <p:sldId id="487" r:id="rId4"/>
    <p:sldId id="481" r:id="rId5"/>
    <p:sldId id="482" r:id="rId6"/>
    <p:sldId id="483" r:id="rId7"/>
    <p:sldId id="484" r:id="rId8"/>
    <p:sldId id="485" r:id="rId9"/>
    <p:sldId id="488" r:id="rId10"/>
    <p:sldId id="490" r:id="rId11"/>
    <p:sldId id="498" r:id="rId12"/>
    <p:sldId id="499" r:id="rId13"/>
    <p:sldId id="500" r:id="rId14"/>
    <p:sldId id="501" r:id="rId15"/>
    <p:sldId id="289" r:id="rId16"/>
    <p:sldId id="324" r:id="rId17"/>
    <p:sldId id="4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867-0927-4CBC-BCAD-2FB43950E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2FFA5-A1CF-43BF-9155-67A02D805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2C62-B899-46B9-967B-092B8E3E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40F4-8846-4DD9-83B9-F3B6D504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95D1-6ED1-4D3D-A610-DA921C31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98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66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5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1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0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36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06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8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9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D0D1-ED57-49E7-97E9-5DEF90BB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2CDD-335E-41C1-8BB5-25C944D9A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55B4-39E9-4CFB-80D6-13A0DE2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01ED-F01E-4752-8965-1F0A71E3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E2FA-AB7F-4FE1-8754-59AC8881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48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45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2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7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53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F3B5-650B-4350-89B3-33BB1608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4FC80-96C0-4DDB-ADEE-E7CD1D36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7A3F5-8341-4758-A425-43A2CAE6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5DF0A-22CD-4AF2-B4B6-76A9DF88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6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85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0F76-4C80-4CFE-B00B-638CA1A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7D1B-D98C-4AA3-9B60-70D38ADB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D40AC-9954-44AC-8E9D-914A2697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2182-6BB0-4D84-8D70-E6E176C9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F13B-018C-4518-801D-D877F2FD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5233-57D2-4F11-B34D-6C3F62A6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5991D-5FE5-44B2-8210-F374A316C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93FB2-0F0D-4FB9-89C0-12D4DFE52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BBB05-470D-446F-9492-8FEF30884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AB037-BE25-4448-8397-03475AB98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7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AB83-9653-4EA4-80E9-AF9418E8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7F6A1-81F4-46B5-8792-698B54934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F7BF-F201-4643-98F0-17FB45309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5324-741A-4190-99DD-74F469DD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D150-D17B-42A7-8E32-E4BE764B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E6CB-A7A8-46A9-B0EE-4C7A23E8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7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244F-52DF-4458-BD8B-CE5D79D2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3CF1A-C8DD-4CA3-BFA5-CDECB945A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96CCF-1A83-4EAC-9BF7-4B0C517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43605-4315-4BEF-836C-D954B475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5C39-334C-4757-992F-CE81860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9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20D2130-AB09-C4D5-0AAA-645D2C170C1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829" y="180485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5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0C9FFE-0CA2-A7CC-77A1-9A1D8EF11B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654" y="260941"/>
            <a:ext cx="1450901" cy="1450901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89F29A-2C90-D4C5-852B-536F0068D4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03" y="-5715316"/>
            <a:ext cx="1450901" cy="14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image" Target="../media/image14.gif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0CEAA-F627-F48C-749F-3842BF5D5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824" y="929962"/>
            <a:ext cx="3423075" cy="1178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915CA-D739-0085-9705-FF6846224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858" y="3173680"/>
            <a:ext cx="5736833" cy="1158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6B354E-C699-68D9-19E3-860F698DC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2806" y="2399880"/>
            <a:ext cx="3974937" cy="896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5374" y="105559"/>
            <a:ext cx="9307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333375" y="152400"/>
            <a:ext cx="11306175" cy="6705600"/>
          </a:xfrm>
          <a:custGeom>
            <a:avLst/>
            <a:gdLst>
              <a:gd name="connsiteX0" fmla="*/ 0 w 10662194"/>
              <a:gd name="connsiteY0" fmla="*/ 516805 h 5182565"/>
              <a:gd name="connsiteX1" fmla="*/ 516805 w 10662194"/>
              <a:gd name="connsiteY1" fmla="*/ 0 h 5182565"/>
              <a:gd name="connsiteX2" fmla="*/ 10145389 w 10662194"/>
              <a:gd name="connsiteY2" fmla="*/ 0 h 5182565"/>
              <a:gd name="connsiteX3" fmla="*/ 10662194 w 10662194"/>
              <a:gd name="connsiteY3" fmla="*/ 516805 h 5182565"/>
              <a:gd name="connsiteX4" fmla="*/ 10662194 w 10662194"/>
              <a:gd name="connsiteY4" fmla="*/ 4665760 h 5182565"/>
              <a:gd name="connsiteX5" fmla="*/ 10145389 w 10662194"/>
              <a:gd name="connsiteY5" fmla="*/ 5182565 h 5182565"/>
              <a:gd name="connsiteX6" fmla="*/ 516805 w 10662194"/>
              <a:gd name="connsiteY6" fmla="*/ 5182565 h 5182565"/>
              <a:gd name="connsiteX7" fmla="*/ 0 w 10662194"/>
              <a:gd name="connsiteY7" fmla="*/ 4665760 h 5182565"/>
              <a:gd name="connsiteX8" fmla="*/ 0 w 10662194"/>
              <a:gd name="connsiteY8" fmla="*/ 516805 h 518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2194" h="5182565" fill="none" extrusionOk="0">
                <a:moveTo>
                  <a:pt x="0" y="516805"/>
                </a:moveTo>
                <a:cubicBezTo>
                  <a:pt x="284" y="239057"/>
                  <a:pt x="246097" y="24699"/>
                  <a:pt x="516805" y="0"/>
                </a:cubicBezTo>
                <a:cubicBezTo>
                  <a:pt x="4645838" y="72427"/>
                  <a:pt x="8094144" y="61419"/>
                  <a:pt x="10145389" y="0"/>
                </a:cubicBezTo>
                <a:cubicBezTo>
                  <a:pt x="10425068" y="-39545"/>
                  <a:pt x="10619271" y="218398"/>
                  <a:pt x="10662194" y="516805"/>
                </a:cubicBezTo>
                <a:cubicBezTo>
                  <a:pt x="10763070" y="1756531"/>
                  <a:pt x="10554881" y="3886881"/>
                  <a:pt x="10662194" y="4665760"/>
                </a:cubicBezTo>
                <a:cubicBezTo>
                  <a:pt x="10666664" y="4928497"/>
                  <a:pt x="10395290" y="5142743"/>
                  <a:pt x="10145389" y="5182565"/>
                </a:cubicBezTo>
                <a:cubicBezTo>
                  <a:pt x="8204279" y="5212392"/>
                  <a:pt x="1574303" y="5103259"/>
                  <a:pt x="516805" y="5182565"/>
                </a:cubicBezTo>
                <a:cubicBezTo>
                  <a:pt x="270176" y="5178179"/>
                  <a:pt x="-43012" y="4959689"/>
                  <a:pt x="0" y="4665760"/>
                </a:cubicBezTo>
                <a:cubicBezTo>
                  <a:pt x="50037" y="3513711"/>
                  <a:pt x="770" y="1720124"/>
                  <a:pt x="0" y="516805"/>
                </a:cubicBezTo>
                <a:close/>
              </a:path>
              <a:path w="10662194" h="5182565" stroke="0" extrusionOk="0">
                <a:moveTo>
                  <a:pt x="0" y="516805"/>
                </a:moveTo>
                <a:cubicBezTo>
                  <a:pt x="32834" y="240331"/>
                  <a:pt x="247347" y="33264"/>
                  <a:pt x="516805" y="0"/>
                </a:cubicBezTo>
                <a:cubicBezTo>
                  <a:pt x="2548467" y="123000"/>
                  <a:pt x="6440675" y="-96860"/>
                  <a:pt x="10145389" y="0"/>
                </a:cubicBezTo>
                <a:cubicBezTo>
                  <a:pt x="10396023" y="-26515"/>
                  <a:pt x="10666048" y="223612"/>
                  <a:pt x="10662194" y="516805"/>
                </a:cubicBezTo>
                <a:cubicBezTo>
                  <a:pt x="10665367" y="1047025"/>
                  <a:pt x="10756461" y="2632819"/>
                  <a:pt x="10662194" y="4665760"/>
                </a:cubicBezTo>
                <a:cubicBezTo>
                  <a:pt x="10655127" y="4953744"/>
                  <a:pt x="10427323" y="5181994"/>
                  <a:pt x="10145389" y="5182565"/>
                </a:cubicBezTo>
                <a:cubicBezTo>
                  <a:pt x="6117060" y="5021858"/>
                  <a:pt x="1488966" y="5222232"/>
                  <a:pt x="516805" y="5182565"/>
                </a:cubicBezTo>
                <a:cubicBezTo>
                  <a:pt x="186606" y="5173522"/>
                  <a:pt x="-20875" y="4941727"/>
                  <a:pt x="0" y="4665760"/>
                </a:cubicBezTo>
                <a:cubicBezTo>
                  <a:pt x="32216" y="2662660"/>
                  <a:pt x="57206" y="2199951"/>
                  <a:pt x="0" y="5168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06175"/>
                      <a:gd name="connsiteY0" fmla="*/ 668681 h 6705600"/>
                      <a:gd name="connsiteX1" fmla="*/ 548019 w 11306175"/>
                      <a:gd name="connsiteY1" fmla="*/ 0 h 6705600"/>
                      <a:gd name="connsiteX2" fmla="*/ 10758155 w 11306175"/>
                      <a:gd name="connsiteY2" fmla="*/ 0 h 6705600"/>
                      <a:gd name="connsiteX3" fmla="*/ 11306175 w 11306175"/>
                      <a:gd name="connsiteY3" fmla="*/ 668681 h 6705600"/>
                      <a:gd name="connsiteX4" fmla="*/ 11306175 w 11306175"/>
                      <a:gd name="connsiteY4" fmla="*/ 6036918 h 6705600"/>
                      <a:gd name="connsiteX5" fmla="*/ 10758155 w 11306175"/>
                      <a:gd name="connsiteY5" fmla="*/ 6705600 h 6705600"/>
                      <a:gd name="connsiteX6" fmla="*/ 548019 w 11306175"/>
                      <a:gd name="connsiteY6" fmla="*/ 6705600 h 6705600"/>
                      <a:gd name="connsiteX7" fmla="*/ 0 w 11306175"/>
                      <a:gd name="connsiteY7" fmla="*/ 6036918 h 6705600"/>
                      <a:gd name="connsiteX8" fmla="*/ 0 w 11306175"/>
                      <a:gd name="connsiteY8" fmla="*/ 668681 h 6705600"/>
                      <a:gd name="connsiteX0" fmla="*/ 0 w 11306175"/>
                      <a:gd name="connsiteY0" fmla="*/ 668681 h 6705600"/>
                      <a:gd name="connsiteX1" fmla="*/ 548019 w 11306175"/>
                      <a:gd name="connsiteY1" fmla="*/ 0 h 6705600"/>
                      <a:gd name="connsiteX2" fmla="*/ 10758155 w 11306175"/>
                      <a:gd name="connsiteY2" fmla="*/ 0 h 6705600"/>
                      <a:gd name="connsiteX3" fmla="*/ 11306175 w 11306175"/>
                      <a:gd name="connsiteY3" fmla="*/ 668681 h 6705600"/>
                      <a:gd name="connsiteX4" fmla="*/ 11306175 w 11306175"/>
                      <a:gd name="connsiteY4" fmla="*/ 6036918 h 6705600"/>
                      <a:gd name="connsiteX5" fmla="*/ 10758155 w 11306175"/>
                      <a:gd name="connsiteY5" fmla="*/ 6705600 h 6705600"/>
                      <a:gd name="connsiteX6" fmla="*/ 548019 w 11306175"/>
                      <a:gd name="connsiteY6" fmla="*/ 6705600 h 6705600"/>
                      <a:gd name="connsiteX7" fmla="*/ 0 w 11306175"/>
                      <a:gd name="connsiteY7" fmla="*/ 6036918 h 6705600"/>
                      <a:gd name="connsiteX8" fmla="*/ 0 w 11306175"/>
                      <a:gd name="connsiteY8" fmla="*/ 668681 h 670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6175" h="6705600" fill="none" extrusionOk="0">
                        <a:moveTo>
                          <a:pt x="0" y="668681"/>
                        </a:moveTo>
                        <a:cubicBezTo>
                          <a:pt x="2420" y="366662"/>
                          <a:pt x="266996" y="42087"/>
                          <a:pt x="548019" y="0"/>
                        </a:cubicBezTo>
                        <a:cubicBezTo>
                          <a:pt x="4631396" y="111222"/>
                          <a:pt x="8645483" y="218667"/>
                          <a:pt x="10758155" y="0"/>
                        </a:cubicBezTo>
                        <a:cubicBezTo>
                          <a:pt x="11051346" y="-74437"/>
                          <a:pt x="11224131" y="271531"/>
                          <a:pt x="11306175" y="668681"/>
                        </a:cubicBezTo>
                        <a:cubicBezTo>
                          <a:pt x="11447572" y="2295770"/>
                          <a:pt x="11111441" y="5188832"/>
                          <a:pt x="11306175" y="6036918"/>
                        </a:cubicBezTo>
                        <a:cubicBezTo>
                          <a:pt x="11319170" y="6334967"/>
                          <a:pt x="11000872" y="6629101"/>
                          <a:pt x="10758155" y="6705600"/>
                        </a:cubicBezTo>
                        <a:cubicBezTo>
                          <a:pt x="8745444" y="6760478"/>
                          <a:pt x="1680831" y="6747165"/>
                          <a:pt x="548019" y="6705600"/>
                        </a:cubicBezTo>
                        <a:cubicBezTo>
                          <a:pt x="339807" y="6693898"/>
                          <a:pt x="-66142" y="6421285"/>
                          <a:pt x="0" y="6036918"/>
                        </a:cubicBezTo>
                        <a:cubicBezTo>
                          <a:pt x="92115" y="4473598"/>
                          <a:pt x="-108493" y="1943659"/>
                          <a:pt x="0" y="668681"/>
                        </a:cubicBezTo>
                        <a:close/>
                      </a:path>
                      <a:path w="11306175" h="6705600" stroke="0" extrusionOk="0">
                        <a:moveTo>
                          <a:pt x="0" y="668681"/>
                        </a:moveTo>
                        <a:cubicBezTo>
                          <a:pt x="20499" y="345248"/>
                          <a:pt x="259305" y="12954"/>
                          <a:pt x="548019" y="0"/>
                        </a:cubicBezTo>
                        <a:cubicBezTo>
                          <a:pt x="2761021" y="-493417"/>
                          <a:pt x="7108837" y="255216"/>
                          <a:pt x="10758155" y="0"/>
                        </a:cubicBezTo>
                        <a:cubicBezTo>
                          <a:pt x="11005581" y="-32458"/>
                          <a:pt x="11376312" y="303584"/>
                          <a:pt x="11306175" y="668681"/>
                        </a:cubicBezTo>
                        <a:cubicBezTo>
                          <a:pt x="11445029" y="1338408"/>
                          <a:pt x="11456263" y="3417163"/>
                          <a:pt x="11306175" y="6036918"/>
                        </a:cubicBezTo>
                        <a:cubicBezTo>
                          <a:pt x="11302867" y="6394676"/>
                          <a:pt x="11024209" y="6686636"/>
                          <a:pt x="10758155" y="6705600"/>
                        </a:cubicBezTo>
                        <a:cubicBezTo>
                          <a:pt x="6502794" y="6329129"/>
                          <a:pt x="1549792" y="6957108"/>
                          <a:pt x="548019" y="6705600"/>
                        </a:cubicBezTo>
                        <a:cubicBezTo>
                          <a:pt x="203999" y="6711535"/>
                          <a:pt x="-28795" y="6361854"/>
                          <a:pt x="0" y="6036918"/>
                        </a:cubicBezTo>
                        <a:cubicBezTo>
                          <a:pt x="34983" y="3433704"/>
                          <a:pt x="68177" y="2727584"/>
                          <a:pt x="0" y="668681"/>
                        </a:cubicBezTo>
                        <a:close/>
                      </a:path>
                      <a:path w="11306175" h="6705600" fill="none" stroke="0" extrusionOk="0">
                        <a:moveTo>
                          <a:pt x="0" y="668681"/>
                        </a:moveTo>
                        <a:cubicBezTo>
                          <a:pt x="55410" y="324332"/>
                          <a:pt x="282520" y="76877"/>
                          <a:pt x="548019" y="0"/>
                        </a:cubicBezTo>
                        <a:cubicBezTo>
                          <a:pt x="5057162" y="181519"/>
                          <a:pt x="8559515" y="107114"/>
                          <a:pt x="10758155" y="0"/>
                        </a:cubicBezTo>
                        <a:cubicBezTo>
                          <a:pt x="11025586" y="-73376"/>
                          <a:pt x="11264052" y="275739"/>
                          <a:pt x="11306175" y="668681"/>
                        </a:cubicBezTo>
                        <a:cubicBezTo>
                          <a:pt x="11469850" y="2224520"/>
                          <a:pt x="11291185" y="4957964"/>
                          <a:pt x="11306175" y="6036918"/>
                        </a:cubicBezTo>
                        <a:cubicBezTo>
                          <a:pt x="11260210" y="6395236"/>
                          <a:pt x="10974922" y="6646182"/>
                          <a:pt x="10758155" y="6705600"/>
                        </a:cubicBezTo>
                        <a:cubicBezTo>
                          <a:pt x="8660193" y="6583342"/>
                          <a:pt x="1576690" y="6651060"/>
                          <a:pt x="548019" y="6705600"/>
                        </a:cubicBezTo>
                        <a:cubicBezTo>
                          <a:pt x="232968" y="6689114"/>
                          <a:pt x="-106114" y="6389815"/>
                          <a:pt x="0" y="6036918"/>
                        </a:cubicBezTo>
                        <a:cubicBezTo>
                          <a:pt x="8248" y="4708139"/>
                          <a:pt x="-202563" y="2301073"/>
                          <a:pt x="0" y="6686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EEE3B-3C9F-923C-D940-38E710D8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4" y="309562"/>
            <a:ext cx="9134601" cy="871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98700B-1648-2463-130F-74FF6C735EE0}"/>
              </a:ext>
            </a:extLst>
          </p:cNvPr>
          <p:cNvSpPr txBox="1"/>
          <p:nvPr/>
        </p:nvSpPr>
        <p:spPr>
          <a:xfrm>
            <a:off x="1209676" y="1028700"/>
            <a:ext cx="10344150" cy="139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Xét tích 87 × 3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 tròn số 87 đến hàng chục ta được số 90.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Vậy tích 87 × 3 có kết quả ước lượng là: </a:t>
            </a:r>
            <a:r>
              <a:rPr lang="nl-N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90 × 3 = 270.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7720C-EE24-09F5-175A-6CB1B8CFC678}"/>
              </a:ext>
            </a:extLst>
          </p:cNvPr>
          <p:cNvSpPr txBox="1"/>
          <p:nvPr/>
        </p:nvSpPr>
        <p:spPr>
          <a:xfrm>
            <a:off x="1190626" y="2495550"/>
            <a:ext cx="10344150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 tích 19 × 8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 tròn số 19 đến hàng chục ta được số 20.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Vậy tích 19 × 8 có kết quả ước lượng là: </a:t>
            </a:r>
            <a:r>
              <a:rPr lang="vi-VN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 × 8 = 160.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A12CF-E5C9-98A7-CD9C-B07D8F979DA9}"/>
              </a:ext>
            </a:extLst>
          </p:cNvPr>
          <p:cNvSpPr txBox="1"/>
          <p:nvPr/>
        </p:nvSpPr>
        <p:spPr>
          <a:xfrm>
            <a:off x="1190626" y="3914775"/>
            <a:ext cx="10344150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 tích 81 × 92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 tròn các số 81 và 92 đến hàng chục ta được các số 80 và 90.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Vậy tích 81 × 92 có kết quả ước lượng là: </a:t>
            </a:r>
            <a:r>
              <a:rPr lang="vi-VN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80 × 90 = 7 200.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6D129-49D3-DDB5-AFB0-8DF26343CC61}"/>
              </a:ext>
            </a:extLst>
          </p:cNvPr>
          <p:cNvSpPr txBox="1"/>
          <p:nvPr/>
        </p:nvSpPr>
        <p:spPr>
          <a:xfrm>
            <a:off x="1190626" y="5296554"/>
            <a:ext cx="10344150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 tích 578 × 54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 tròn các số 578 và 54 đến hàng chục ta được các số 580 và 50.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Vậy tích 578 × 54 có kết quả ước lượng là: </a:t>
            </a:r>
            <a:r>
              <a:rPr lang="vi-VN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580 × 50 = 29 000.</a:t>
            </a:r>
          </a:p>
        </p:txBody>
      </p:sp>
    </p:spTree>
    <p:extLst>
      <p:ext uri="{BB962C8B-B14F-4D97-AF65-F5344CB8AC3E}">
        <p14:creationId xmlns:p14="http://schemas.microsoft.com/office/powerpoint/2010/main" val="718509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CDDEE-710D-4B8A-895A-E78C62EBD543}"/>
              </a:ext>
            </a:extLst>
          </p:cNvPr>
          <p:cNvSpPr/>
          <p:nvPr/>
        </p:nvSpPr>
        <p:spPr bwMode="auto">
          <a:xfrm>
            <a:off x="242497" y="444656"/>
            <a:ext cx="619565" cy="6195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214" tIns="45607" rIns="91214" bIns="45607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F3D35E-B6B3-4C1D-8B15-80FA6F1766AC}"/>
              </a:ext>
            </a:extLst>
          </p:cNvPr>
          <p:cNvSpPr/>
          <p:nvPr/>
        </p:nvSpPr>
        <p:spPr>
          <a:xfrm>
            <a:off x="1047750" y="323850"/>
            <a:ext cx="10553700" cy="20478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DEC2-BB70-4646-93DE-552D00FF6E82}"/>
              </a:ext>
            </a:extLst>
          </p:cNvPr>
          <p:cNvSpPr txBox="1"/>
          <p:nvPr/>
        </p:nvSpPr>
        <p:spPr>
          <a:xfrm>
            <a:off x="1009651" y="361950"/>
            <a:ext cx="1059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Cô Hà có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100 000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 và dự định mua: kem đánh răng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29 000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đồng, dầu gội đầu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41 800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đồng, sữa tắm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37 500 đồng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Hãy làm tròn từng giá tiền đến hàng nghìn và ước lượng xem cô Hà có đủ tiền mua các mặt hàng trên không?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87273-E407-D790-D4E9-13ACC5B54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2586037"/>
            <a:ext cx="4724400" cy="3343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B1CA3-AC74-DFB6-4866-264B5237EA22}"/>
              </a:ext>
            </a:extLst>
          </p:cNvPr>
          <p:cNvSpPr txBox="1"/>
          <p:nvPr/>
        </p:nvSpPr>
        <p:spPr>
          <a:xfrm>
            <a:off x="180975" y="2905125"/>
            <a:ext cx="7286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các số 29 000, 41 800, 37 500 đến hàng nghìn ta được các số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29 000, 42 000, 38 000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Ước lượng số tiền để cô Hà mua đồ là: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29 000 + 42 000 + 38 000 = 109 000 (đồng)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109 000 &gt; 100 000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 cô Hà không đủ tiền mua các mặt hàng.</a:t>
            </a:r>
          </a:p>
        </p:txBody>
      </p:sp>
    </p:spTree>
    <p:extLst>
      <p:ext uri="{BB962C8B-B14F-4D97-AF65-F5344CB8AC3E}">
        <p14:creationId xmlns:p14="http://schemas.microsoft.com/office/powerpoint/2010/main" val="3978199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5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CDDEE-710D-4B8A-895A-E78C62EBD543}"/>
              </a:ext>
            </a:extLst>
          </p:cNvPr>
          <p:cNvSpPr/>
          <p:nvPr/>
        </p:nvSpPr>
        <p:spPr bwMode="auto">
          <a:xfrm>
            <a:off x="242497" y="444656"/>
            <a:ext cx="619565" cy="6195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214" tIns="45607" rIns="91214" bIns="45607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F3D35E-B6B3-4C1D-8B15-80FA6F1766AC}"/>
              </a:ext>
            </a:extLst>
          </p:cNvPr>
          <p:cNvSpPr/>
          <p:nvPr/>
        </p:nvSpPr>
        <p:spPr>
          <a:xfrm>
            <a:off x="1047750" y="323850"/>
            <a:ext cx="10553700" cy="20478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DEC2-BB70-4646-93DE-552D00FF6E82}"/>
              </a:ext>
            </a:extLst>
          </p:cNvPr>
          <p:cNvSpPr txBox="1"/>
          <p:nvPr/>
        </p:nvSpPr>
        <p:spPr>
          <a:xfrm>
            <a:off x="1009651" y="361950"/>
            <a:ext cx="1059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Một công ty kinh doanh xe máy trong năm ngoái bán được</a:t>
            </a:r>
            <a:endParaRPr lang="en-US" sz="3200" dirty="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23 708 </a:t>
            </a:r>
            <a:r>
              <a:rPr lang="vi-VN" sz="320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chiếc. Hãy làm tròn số chiếc xe máy bán được đến hàng nghìn và ước lượng xem mỗi tháng công ty đó bán được bao nhiêu chiếc xe máy.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851EF-AD4C-0E3F-78A2-DC75E23D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2614612"/>
            <a:ext cx="4781550" cy="3286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5BB90-99AE-8F00-BA59-68879509F018}"/>
              </a:ext>
            </a:extLst>
          </p:cNvPr>
          <p:cNvSpPr txBox="1"/>
          <p:nvPr/>
        </p:nvSpPr>
        <p:spPr>
          <a:xfrm>
            <a:off x="323850" y="2867025"/>
            <a:ext cx="7286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23 708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nghìn ta được số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24 000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 lượng mỗi tháng công ty đó bán được số chiếc xe máy là: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24 000 : 12 = 2 000 (chiếc)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2 000 chiếc</a:t>
            </a:r>
            <a:endParaRPr lang="vi-VN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80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5" grpId="0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B09FC-D587-A5B2-2EC9-A68A22278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400" y="2232946"/>
            <a:ext cx="6059949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00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EE3D8-DDC3-B64C-1260-846903833A07}"/>
              </a:ext>
            </a:extLst>
          </p:cNvPr>
          <p:cNvSpPr txBox="1"/>
          <p:nvPr/>
        </p:nvSpPr>
        <p:spPr>
          <a:xfrm>
            <a:off x="695325" y="810955"/>
            <a:ext cx="11029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50 000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28 500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20 500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5F0DE-7D71-6DEB-A6EC-8AA70D3B3F5C}"/>
              </a:ext>
            </a:extLst>
          </p:cNvPr>
          <p:cNvSpPr txBox="1"/>
          <p:nvPr/>
        </p:nvSpPr>
        <p:spPr>
          <a:xfrm>
            <a:off x="1200150" y="3086100"/>
            <a:ext cx="951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các số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28 500, 20 500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 hàng nghìn ta được các số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29 000, 21 000</a:t>
            </a:r>
            <a:endParaRPr lang="vi-VN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Ước lượng số tiền để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29 000 + 21 000 = 50 000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(đồng)</a:t>
            </a:r>
          </a:p>
          <a:p>
            <a:pPr algn="just"/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i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815212" y="396717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805687" y="25252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51" y="418777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01" y="27935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674" y="137531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9B7F1-045E-4E05-84A1-F3D9AB1E1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84" y="-535266"/>
            <a:ext cx="986418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89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Vào http://fb.com/nkpowerskills tải game miễn ph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ĐC SHARE MIỄN PHÍ BỞI NK 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11" y="2757876"/>
            <a:ext cx="3082713" cy="3082713"/>
          </a:xfrm>
          <a:prstGeom prst="rect">
            <a:avLst/>
          </a:prstGeom>
        </p:spPr>
      </p:pic>
      <p:pic>
        <p:nvPicPr>
          <p:cNvPr id="8" name="Vào http://fb.com/nkpowerskills tải game miễn phí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C SHARE MIỄN PHÍ BỞI NK POWERSKILL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CẤM BUÔN BÁN, CẤM REUP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grpSp>
        <p:nvGrpSpPr>
          <p:cNvPr id="2" name="CẤM BUÔN BÁN, CẤM REUP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</p:grpSp>
      <p:grpSp>
        <p:nvGrpSpPr>
          <p:cNvPr id="3" name="Vào http://fb.com/nkpowerskills tải game miễn phí"/>
          <p:cNvGrpSpPr/>
          <p:nvPr/>
        </p:nvGrpSpPr>
        <p:grpSpPr>
          <a:xfrm>
            <a:off x="-1624451" y="3115602"/>
            <a:ext cx="12257011" cy="5691800"/>
            <a:chOff x="75889" y="3370967"/>
            <a:chExt cx="12257011" cy="56918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747" y="3370967"/>
              <a:ext cx="3531306" cy="3111500"/>
            </a:xfrm>
            <a:prstGeom prst="rect">
              <a:avLst/>
            </a:prstGeom>
          </p:spPr>
        </p:pic>
        <p:sp>
          <p:nvSpPr>
            <p:cNvPr id="26" name="Rounded Rectangle 25">
              <a:hlinkClick r:id="rId13"/>
            </p:cNvPr>
            <p:cNvSpPr/>
            <p:nvPr/>
          </p:nvSpPr>
          <p:spPr>
            <a:xfrm>
              <a:off x="75889" y="7328883"/>
              <a:ext cx="12257011" cy="1733884"/>
            </a:xfrm>
            <a:prstGeom prst="round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/>
                <a:cs typeface="+mn-cs"/>
              </a:endParaRPr>
            </a:p>
          </p:txBody>
        </p:sp>
      </p:grpSp>
      <p:sp>
        <p:nvSpPr>
          <p:cNvPr id="5" name="Arrow: Right 4">
            <a:hlinkClick r:id="rId15" action="ppaction://hlinksldjump"/>
            <a:extLst>
              <a:ext uri="{FF2B5EF4-FFF2-40B4-BE49-F238E27FC236}">
                <a16:creationId xmlns:a16="http://schemas.microsoft.com/office/drawing/2014/main" id="{715DE167-39A8-414D-A473-506257C707B5}"/>
              </a:ext>
            </a:extLst>
          </p:cNvPr>
          <p:cNvSpPr/>
          <p:nvPr/>
        </p:nvSpPr>
        <p:spPr>
          <a:xfrm>
            <a:off x="11092721" y="6031906"/>
            <a:ext cx="859555" cy="563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59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5300" y="235974"/>
            <a:ext cx="11372850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80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85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90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674C0-6303-4F48-A72C-4AFCBA668D2A}"/>
              </a:ext>
            </a:extLst>
          </p:cNvPr>
          <p:cNvSpPr/>
          <p:nvPr/>
        </p:nvSpPr>
        <p:spPr>
          <a:xfrm>
            <a:off x="419100" y="858122"/>
            <a:ext cx="105893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 tròn các số hạng đến hàng chục rồi ước lượng kết quả của tổng sau: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+ 2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7547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3074" y="42121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1 100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900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1 000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671600" y="41266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950</a:t>
            </a: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149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9668" y="39032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EF42AD-412F-4AA9-BA9B-2CFAA1BD5385}"/>
              </a:ext>
            </a:extLst>
          </p:cNvPr>
          <p:cNvSpPr/>
          <p:nvPr/>
        </p:nvSpPr>
        <p:spPr>
          <a:xfrm>
            <a:off x="1304925" y="1003922"/>
            <a:ext cx="96773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 tròn các số hạng đến hàng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rồi ước lượng kết quả của tổng sau: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468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6192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9 000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06605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9 500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8 000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10 000</a:t>
            </a: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568AB2-CCC6-4031-A736-D7FB1DFDB56C}"/>
              </a:ext>
            </a:extLst>
          </p:cNvPr>
          <p:cNvSpPr/>
          <p:nvPr/>
        </p:nvSpPr>
        <p:spPr>
          <a:xfrm>
            <a:off x="983269" y="1024020"/>
            <a:ext cx="103278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 tròn các số hạng đến hàng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rồi ước lượng kết quả của tổng sau: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5 726 + 3 270</a:t>
            </a:r>
          </a:p>
        </p:txBody>
      </p:sp>
    </p:spTree>
    <p:extLst>
      <p:ext uri="{BB962C8B-B14F-4D97-AF65-F5344CB8AC3E}">
        <p14:creationId xmlns:p14="http://schemas.microsoft.com/office/powerpoint/2010/main" val="2581974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161925" y="151434"/>
            <a:ext cx="11877675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77675"/>
                      <a:gd name="connsiteY0" fmla="*/ 653678 h 6555131"/>
                      <a:gd name="connsiteX1" fmla="*/ 646295 w 11877675"/>
                      <a:gd name="connsiteY1" fmla="*/ 0 h 6555131"/>
                      <a:gd name="connsiteX2" fmla="*/ 11231379 w 11877675"/>
                      <a:gd name="connsiteY2" fmla="*/ 0 h 6555131"/>
                      <a:gd name="connsiteX3" fmla="*/ 11877675 w 11877675"/>
                      <a:gd name="connsiteY3" fmla="*/ 653678 h 6555131"/>
                      <a:gd name="connsiteX4" fmla="*/ 11877675 w 11877675"/>
                      <a:gd name="connsiteY4" fmla="*/ 5901453 h 6555131"/>
                      <a:gd name="connsiteX5" fmla="*/ 11231379 w 11877675"/>
                      <a:gd name="connsiteY5" fmla="*/ 6555131 h 6555131"/>
                      <a:gd name="connsiteX6" fmla="*/ 646295 w 11877675"/>
                      <a:gd name="connsiteY6" fmla="*/ 6555131 h 6555131"/>
                      <a:gd name="connsiteX7" fmla="*/ 0 w 11877675"/>
                      <a:gd name="connsiteY7" fmla="*/ 5901453 h 6555131"/>
                      <a:gd name="connsiteX8" fmla="*/ 0 w 11877675"/>
                      <a:gd name="connsiteY8" fmla="*/ 653678 h 6555131"/>
                      <a:gd name="connsiteX0" fmla="*/ 0 w 11877675"/>
                      <a:gd name="connsiteY0" fmla="*/ 653678 h 6555131"/>
                      <a:gd name="connsiteX1" fmla="*/ 646295 w 11877675"/>
                      <a:gd name="connsiteY1" fmla="*/ 0 h 6555131"/>
                      <a:gd name="connsiteX2" fmla="*/ 11231379 w 11877675"/>
                      <a:gd name="connsiteY2" fmla="*/ 0 h 6555131"/>
                      <a:gd name="connsiteX3" fmla="*/ 11877675 w 11877675"/>
                      <a:gd name="connsiteY3" fmla="*/ 653678 h 6555131"/>
                      <a:gd name="connsiteX4" fmla="*/ 11877675 w 11877675"/>
                      <a:gd name="connsiteY4" fmla="*/ 5901453 h 6555131"/>
                      <a:gd name="connsiteX5" fmla="*/ 11231379 w 11877675"/>
                      <a:gd name="connsiteY5" fmla="*/ 6555131 h 6555131"/>
                      <a:gd name="connsiteX6" fmla="*/ 646295 w 11877675"/>
                      <a:gd name="connsiteY6" fmla="*/ 6555131 h 6555131"/>
                      <a:gd name="connsiteX7" fmla="*/ 0 w 11877675"/>
                      <a:gd name="connsiteY7" fmla="*/ 5901453 h 6555131"/>
                      <a:gd name="connsiteX8" fmla="*/ 0 w 11877675"/>
                      <a:gd name="connsiteY8" fmla="*/ 653678 h 6555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77675" h="6555131" fill="none" extrusionOk="0">
                        <a:moveTo>
                          <a:pt x="0" y="653678"/>
                        </a:moveTo>
                        <a:cubicBezTo>
                          <a:pt x="3289" y="382439"/>
                          <a:pt x="318027" y="48534"/>
                          <a:pt x="646295" y="0"/>
                        </a:cubicBezTo>
                        <a:cubicBezTo>
                          <a:pt x="4801047" y="82154"/>
                          <a:pt x="8187849" y="497733"/>
                          <a:pt x="11231379" y="0"/>
                        </a:cubicBezTo>
                        <a:cubicBezTo>
                          <a:pt x="11574182" y="-97802"/>
                          <a:pt x="11772433" y="260623"/>
                          <a:pt x="11877675" y="653678"/>
                        </a:cubicBezTo>
                        <a:cubicBezTo>
                          <a:pt x="11999529" y="2080885"/>
                          <a:pt x="11678210" y="4755728"/>
                          <a:pt x="11877675" y="5901453"/>
                        </a:cubicBezTo>
                        <a:cubicBezTo>
                          <a:pt x="11896832" y="6164720"/>
                          <a:pt x="11540094" y="6500640"/>
                          <a:pt x="11231379" y="6555131"/>
                        </a:cubicBezTo>
                        <a:cubicBezTo>
                          <a:pt x="9508570" y="6786284"/>
                          <a:pt x="5787080" y="6653358"/>
                          <a:pt x="646295" y="6555131"/>
                        </a:cubicBezTo>
                        <a:cubicBezTo>
                          <a:pt x="382497" y="6544529"/>
                          <a:pt x="-128180" y="6287939"/>
                          <a:pt x="0" y="5901453"/>
                        </a:cubicBezTo>
                        <a:cubicBezTo>
                          <a:pt x="93859" y="4191610"/>
                          <a:pt x="-86640" y="1912568"/>
                          <a:pt x="0" y="653678"/>
                        </a:cubicBezTo>
                        <a:close/>
                      </a:path>
                      <a:path w="11877675" h="6555131" stroke="0" extrusionOk="0">
                        <a:moveTo>
                          <a:pt x="0" y="653678"/>
                        </a:moveTo>
                        <a:cubicBezTo>
                          <a:pt x="4333" y="299594"/>
                          <a:pt x="307548" y="-8443"/>
                          <a:pt x="646295" y="0"/>
                        </a:cubicBezTo>
                        <a:cubicBezTo>
                          <a:pt x="3213974" y="-470064"/>
                          <a:pt x="7374367" y="148444"/>
                          <a:pt x="11231379" y="0"/>
                        </a:cubicBezTo>
                        <a:cubicBezTo>
                          <a:pt x="11499642" y="-29160"/>
                          <a:pt x="11905607" y="288281"/>
                          <a:pt x="11877675" y="653678"/>
                        </a:cubicBezTo>
                        <a:cubicBezTo>
                          <a:pt x="11964374" y="2581167"/>
                          <a:pt x="11991345" y="3314097"/>
                          <a:pt x="11877675" y="5901453"/>
                        </a:cubicBezTo>
                        <a:cubicBezTo>
                          <a:pt x="11865220" y="6222377"/>
                          <a:pt x="11521532" y="6524503"/>
                          <a:pt x="11231379" y="6555131"/>
                        </a:cubicBezTo>
                        <a:cubicBezTo>
                          <a:pt x="8743636" y="5940254"/>
                          <a:pt x="5049983" y="7280846"/>
                          <a:pt x="646295" y="6555131"/>
                        </a:cubicBezTo>
                        <a:cubicBezTo>
                          <a:pt x="298010" y="6610132"/>
                          <a:pt x="-37951" y="6192006"/>
                          <a:pt x="0" y="5901453"/>
                        </a:cubicBezTo>
                        <a:cubicBezTo>
                          <a:pt x="36521" y="5095116"/>
                          <a:pt x="80002" y="2307062"/>
                          <a:pt x="0" y="653678"/>
                        </a:cubicBezTo>
                        <a:close/>
                      </a:path>
                      <a:path w="11877675" h="6555131" fill="none" stroke="0" extrusionOk="0">
                        <a:moveTo>
                          <a:pt x="0" y="653678"/>
                        </a:moveTo>
                        <a:cubicBezTo>
                          <a:pt x="29482" y="367082"/>
                          <a:pt x="338767" y="94554"/>
                          <a:pt x="646295" y="0"/>
                        </a:cubicBezTo>
                        <a:cubicBezTo>
                          <a:pt x="5366335" y="342056"/>
                          <a:pt x="7802734" y="284110"/>
                          <a:pt x="11231379" y="0"/>
                        </a:cubicBezTo>
                        <a:cubicBezTo>
                          <a:pt x="11568612" y="-54245"/>
                          <a:pt x="11849381" y="211266"/>
                          <a:pt x="11877675" y="653678"/>
                        </a:cubicBezTo>
                        <a:cubicBezTo>
                          <a:pt x="12030985" y="2020537"/>
                          <a:pt x="11840183" y="4522101"/>
                          <a:pt x="11877675" y="5901453"/>
                        </a:cubicBezTo>
                        <a:cubicBezTo>
                          <a:pt x="11859836" y="6226224"/>
                          <a:pt x="11524995" y="6512057"/>
                          <a:pt x="11231379" y="6555131"/>
                        </a:cubicBezTo>
                        <a:cubicBezTo>
                          <a:pt x="8922973" y="6498081"/>
                          <a:pt x="5637931" y="6545866"/>
                          <a:pt x="646295" y="6555131"/>
                        </a:cubicBezTo>
                        <a:cubicBezTo>
                          <a:pt x="301466" y="6539572"/>
                          <a:pt x="-60823" y="6270544"/>
                          <a:pt x="0" y="5901453"/>
                        </a:cubicBezTo>
                        <a:cubicBezTo>
                          <a:pt x="25162" y="4362038"/>
                          <a:pt x="-67039" y="2163176"/>
                          <a:pt x="0" y="6536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CDDEE-710D-4B8A-895A-E78C62EBD543}"/>
              </a:ext>
            </a:extLst>
          </p:cNvPr>
          <p:cNvSpPr/>
          <p:nvPr/>
        </p:nvSpPr>
        <p:spPr bwMode="auto">
          <a:xfrm>
            <a:off x="242497" y="444656"/>
            <a:ext cx="619565" cy="6195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214" tIns="45607" rIns="91214" bIns="45607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F3D35E-B6B3-4C1D-8B15-80FA6F1766AC}"/>
              </a:ext>
            </a:extLst>
          </p:cNvPr>
          <p:cNvSpPr/>
          <p:nvPr/>
        </p:nvSpPr>
        <p:spPr>
          <a:xfrm>
            <a:off x="1047750" y="323850"/>
            <a:ext cx="10553700" cy="9810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DEC2-BB70-4646-93DE-552D00FF6E82}"/>
              </a:ext>
            </a:extLst>
          </p:cNvPr>
          <p:cNvSpPr txBox="1"/>
          <p:nvPr/>
        </p:nvSpPr>
        <p:spPr>
          <a:xfrm>
            <a:off x="962025" y="314325"/>
            <a:ext cx="10687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Làm tròn các thừa số đến hàng chục rồi ước lượng kết quả của các tích sau (theo mẫu):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vi-VN" sz="3000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5A2F4-368B-9536-9C5B-9CDF77774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1854418"/>
            <a:ext cx="8915400" cy="41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621</Words>
  <Application>Microsoft Office PowerPoint</Application>
  <PresentationFormat>Widescreen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Cambria</vt:lpstr>
      <vt:lpstr>等线</vt:lpstr>
      <vt:lpstr>Times New Roman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25</cp:revision>
  <dcterms:created xsi:type="dcterms:W3CDTF">2023-11-24T08:25:43Z</dcterms:created>
  <dcterms:modified xsi:type="dcterms:W3CDTF">2023-12-18T00:48:30Z</dcterms:modified>
</cp:coreProperties>
</file>