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Lst>
  <p:notesMasterIdLst>
    <p:notesMasterId r:id="rId27"/>
  </p:notesMasterIdLst>
  <p:sldIdLst>
    <p:sldId id="3373" r:id="rId6"/>
    <p:sldId id="534" r:id="rId7"/>
    <p:sldId id="470" r:id="rId8"/>
    <p:sldId id="2601" r:id="rId9"/>
    <p:sldId id="2007577112" r:id="rId10"/>
    <p:sldId id="371" r:id="rId11"/>
    <p:sldId id="299" r:id="rId12"/>
    <p:sldId id="360" r:id="rId13"/>
    <p:sldId id="300" r:id="rId14"/>
    <p:sldId id="301" r:id="rId15"/>
    <p:sldId id="2007577132" r:id="rId16"/>
    <p:sldId id="2007577133" r:id="rId17"/>
    <p:sldId id="2007577134" r:id="rId18"/>
    <p:sldId id="2007577114" r:id="rId19"/>
    <p:sldId id="2007577135" r:id="rId20"/>
    <p:sldId id="2007577138" r:id="rId21"/>
    <p:sldId id="2007577139" r:id="rId22"/>
    <p:sldId id="2007577140" r:id="rId23"/>
    <p:sldId id="2007577141" r:id="rId24"/>
    <p:sldId id="2007577142" r:id="rId25"/>
    <p:sldId id="516"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54"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751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98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376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466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762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7422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783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0769797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703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54886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1018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53582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159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6533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57631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4346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5427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461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508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96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349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83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586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2.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761" r:id="rId2"/>
    <p:sldLayoutId id="2147483760" r:id="rId3"/>
    <p:sldLayoutId id="2147483673" r:id="rId4"/>
    <p:sldLayoutId id="2147483770" r:id="rId5"/>
    <p:sldLayoutId id="2147483769" r:id="rId6"/>
    <p:sldLayoutId id="2147483768" r:id="rId7"/>
    <p:sldLayoutId id="2147483766"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62" r:id="rId3"/>
    <p:sldLayoutId id="214748377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20"/>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76" r:id="rId2"/>
    <p:sldLayoutId id="2147483775" r:id="rId3"/>
    <p:sldLayoutId id="2147483774" r:id="rId4"/>
    <p:sldLayoutId id="2147483773" r:id="rId5"/>
    <p:sldLayoutId id="2147483772" r:id="rId6"/>
    <p:sldLayoutId id="2147483771" r:id="rId7"/>
    <p:sldLayoutId id="2147483764" r:id="rId8"/>
    <p:sldLayoutId id="2147483763"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67" r:id="rId5"/>
    <p:sldLayoutId id="2147483765"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56.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5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56.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56.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56.png"/><Relationship Id="rId5" Type="http://schemas.microsoft.com/office/2007/relationships/hdphoto" Target="../media/hdphoto4.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40.jpe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7.png"/><Relationship Id="rId18" Type="http://schemas.openxmlformats.org/officeDocument/2006/relationships/image" Target="../media/image49.png"/><Relationship Id="rId3" Type="http://schemas.openxmlformats.org/officeDocument/2006/relationships/notesSlide" Target="../notesSlides/notesSlide6.xml"/><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48.png"/><Relationship Id="rId2" Type="http://schemas.openxmlformats.org/officeDocument/2006/relationships/slideLayout" Target="../slideLayouts/slideLayout4.xml"/><Relationship Id="rId16" Type="http://schemas.openxmlformats.org/officeDocument/2006/relationships/image" Target="../media/image25.png"/><Relationship Id="rId1" Type="http://schemas.openxmlformats.org/officeDocument/2006/relationships/themeOverride" Target="../theme/themeOverride1.xml"/><Relationship Id="rId6" Type="http://schemas.openxmlformats.org/officeDocument/2006/relationships/image" Target="../media/image42.png"/><Relationship Id="rId11" Type="http://schemas.openxmlformats.org/officeDocument/2006/relationships/image" Target="../media/image15.png"/><Relationship Id="rId5" Type="http://schemas.openxmlformats.org/officeDocument/2006/relationships/image" Target="../media/image19.png"/><Relationship Id="rId15" Type="http://schemas.openxmlformats.org/officeDocument/2006/relationships/image" Target="../media/image22.png"/><Relationship Id="rId10"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45.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6A7126C7-1340-410F-AC67-67395AAD47EC}"/>
              </a:ext>
            </a:extLst>
          </p:cNvPr>
          <p:cNvSpPr/>
          <p:nvPr/>
        </p:nvSpPr>
        <p:spPr>
          <a:xfrm>
            <a:off x="1115759" y="862178"/>
            <a:ext cx="9934575" cy="4349833"/>
          </a:xfrm>
          <a:prstGeom prst="roundRect">
            <a:avLst/>
          </a:prstGeom>
          <a:solidFill>
            <a:srgbClr val="FFFFFF"/>
          </a:solidFill>
          <a:ln w="25400" cap="flat" cmpd="sng" algn="ctr">
            <a:solidFill>
              <a:srgbClr val="FFFFFF"/>
            </a:solidFill>
            <a:prstDash val="solid"/>
          </a:ln>
          <a:effectLst/>
        </p:spPr>
        <p:txBody>
          <a:bodyPr rtlCol="0" anchor="ctr"/>
          <a:lstStyle/>
          <a:p>
            <a:pPr algn="just" defTabSz="914377">
              <a:lnSpc>
                <a:spcPts val="2267"/>
              </a:lnSpc>
              <a:spcBef>
                <a:spcPts val="933"/>
              </a:spcBef>
              <a:spcAft>
                <a:spcPts val="933"/>
              </a:spcAft>
              <a:defRPr/>
            </a:pPr>
            <a:endParaRPr lang="en-US" sz="1867"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47847520-FB81-4AF5-A287-C46AD6DAE8D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3374287" y="3969925"/>
            <a:ext cx="4719917" cy="3128683"/>
          </a:xfrm>
          <a:prstGeom prst="rect">
            <a:avLst/>
          </a:prstGeom>
        </p:spPr>
      </p:pic>
      <p:pic>
        <p:nvPicPr>
          <p:cNvPr id="28" name="Picture 27">
            <a:extLst>
              <a:ext uri="{FF2B5EF4-FFF2-40B4-BE49-F238E27FC236}">
                <a16:creationId xmlns:a16="http://schemas.microsoft.com/office/drawing/2014/main" id="{588C63C8-7F24-48E1-974E-3174EE6FC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6" y="4321504"/>
            <a:ext cx="4092215" cy="2536497"/>
          </a:xfrm>
          <a:prstGeom prst="rect">
            <a:avLst/>
          </a:prstGeom>
        </p:spPr>
      </p:pic>
      <p:pic>
        <p:nvPicPr>
          <p:cNvPr id="29" name="Picture 28">
            <a:extLst>
              <a:ext uri="{FF2B5EF4-FFF2-40B4-BE49-F238E27FC236}">
                <a16:creationId xmlns:a16="http://schemas.microsoft.com/office/drawing/2014/main" id="{E4075AB9-8D1D-4FAB-ABBE-5183C1A69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9786" y="4370138"/>
            <a:ext cx="4092215" cy="2536497"/>
          </a:xfrm>
          <a:prstGeom prst="rect">
            <a:avLst/>
          </a:prstGeom>
        </p:spPr>
      </p:pic>
      <p:pic>
        <p:nvPicPr>
          <p:cNvPr id="7" name="Picture 6">
            <a:extLst>
              <a:ext uri="{FF2B5EF4-FFF2-40B4-BE49-F238E27FC236}">
                <a16:creationId xmlns:a16="http://schemas.microsoft.com/office/drawing/2014/main" id="{08820CD8-7686-4632-ADA8-841EF63CFBC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4480420" y="1773012"/>
            <a:ext cx="3231160" cy="926672"/>
          </a:xfrm>
          <a:prstGeom prst="rect">
            <a:avLst/>
          </a:prstGeom>
        </p:spPr>
      </p:pic>
      <p:sp>
        <p:nvSpPr>
          <p:cNvPr id="2" name="Rectangle 1">
            <a:extLst>
              <a:ext uri="{FF2B5EF4-FFF2-40B4-BE49-F238E27FC236}">
                <a16:creationId xmlns:a16="http://schemas.microsoft.com/office/drawing/2014/main" id="{C9D5AF63-1EED-6BAE-4B9D-C7E4690CB0B2}"/>
              </a:ext>
            </a:extLst>
          </p:cNvPr>
          <p:cNvSpPr/>
          <p:nvPr/>
        </p:nvSpPr>
        <p:spPr>
          <a:xfrm>
            <a:off x="4202021" y="2967335"/>
            <a:ext cx="3787961"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effectLst>
                  <a:outerShdw blurRad="12700" dist="38100" dir="2700000" algn="tl" rotWithShape="0">
                    <a:schemeClr val="bg1">
                      <a:lumMod val="50000"/>
                    </a:schemeClr>
                  </a:outerShdw>
                </a:effectLst>
              </a:rPr>
              <a:t>Ôn</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err="1">
                <a:ln w="9525">
                  <a:solidFill>
                    <a:schemeClr val="bg1"/>
                  </a:solidFill>
                  <a:prstDash val="solid"/>
                </a:ln>
                <a:effectLst>
                  <a:outerShdw blurRad="12700" dist="38100" dir="2700000" algn="tl" rotWithShape="0">
                    <a:schemeClr val="bg1">
                      <a:lumMod val="50000"/>
                    </a:schemeClr>
                  </a:outerShdw>
                </a:effectLst>
              </a:rPr>
              <a:t>tập</a:t>
            </a:r>
            <a:r>
              <a:rPr lang="en-US" sz="5400" b="1" dirty="0">
                <a:ln w="9525">
                  <a:solidFill>
                    <a:schemeClr val="bg1"/>
                  </a:solidFill>
                  <a:prstDash val="solid"/>
                </a:ln>
                <a:effectLst>
                  <a:outerShdw blurRad="12700" dist="38100" dir="2700000" algn="tl" rotWithShape="0">
                    <a:schemeClr val="bg1">
                      <a:lumMod val="50000"/>
                    </a:schemeClr>
                  </a:outerShdw>
                </a:effectLst>
              </a:rPr>
              <a:t> </a:t>
            </a:r>
            <a:r>
              <a:rPr lang="en-US" sz="5400" b="1" dirty="0" err="1">
                <a:ln w="9525">
                  <a:solidFill>
                    <a:schemeClr val="bg1"/>
                  </a:solidFill>
                  <a:prstDash val="solid"/>
                </a:ln>
                <a:effectLst>
                  <a:outerShdw blurRad="12700" dist="38100" dir="2700000" algn="tl" rotWithShape="0">
                    <a:schemeClr val="bg1">
                      <a:lumMod val="50000"/>
                    </a:schemeClr>
                  </a:outerShdw>
                </a:effectLst>
              </a:rPr>
              <a:t>tiết</a:t>
            </a:r>
            <a:r>
              <a:rPr lang="en-US" sz="5400" b="1" dirty="0">
                <a:ln w="9525">
                  <a:solidFill>
                    <a:schemeClr val="bg1"/>
                  </a:solidFill>
                  <a:prstDash val="solid"/>
                </a:ln>
                <a:effectLst>
                  <a:outerShdw blurRad="12700" dist="38100" dir="2700000" algn="tl" rotWithShape="0">
                    <a:schemeClr val="bg1">
                      <a:lumMod val="50000"/>
                    </a:schemeClr>
                  </a:outerShdw>
                </a:effectLst>
              </a:rPr>
              <a:t> 6</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TextBox 7">
            <a:extLst>
              <a:ext uri="{FF2B5EF4-FFF2-40B4-BE49-F238E27FC236}">
                <a16:creationId xmlns:a16="http://schemas.microsoft.com/office/drawing/2014/main" id="{7C48D0C7-C6CE-AEF7-DCF2-E81370F3D137}"/>
              </a:ext>
            </a:extLst>
          </p:cNvPr>
          <p:cNvSpPr txBox="1"/>
          <p:nvPr/>
        </p:nvSpPr>
        <p:spPr>
          <a:xfrm>
            <a:off x="2025781" y="101216"/>
            <a:ext cx="7848600" cy="14260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fontAlgn="auto">
              <a:spcBef>
                <a:spcPts val="800"/>
              </a:spcBef>
              <a:spcAft>
                <a:spcPts val="0"/>
              </a:spcAft>
              <a:defRPr/>
            </a:pPr>
            <a:r>
              <a:rPr lang="vi-VN" altLang="en-US" sz="4000" b="1" i="1" dirty="0">
                <a:solidFill>
                  <a:srgbClr val="002060"/>
                </a:solidFill>
                <a:latin typeface="+mj-lt"/>
                <a:cs typeface="Times New Roman" panose="02020603050405020304" pitchFamily="18" charset="0"/>
              </a:rPr>
              <a:t>TRƯỜNG TIỂU HỌC ÁI MỘ A</a:t>
            </a:r>
          </a:p>
          <a:p>
            <a:pPr algn="ctr" defTabSz="1219170" fontAlgn="auto">
              <a:spcBef>
                <a:spcPts val="800"/>
              </a:spcBef>
              <a:spcAft>
                <a:spcPts val="0"/>
              </a:spcAft>
              <a:defRPr/>
            </a:pPr>
            <a:r>
              <a:rPr lang="vi-VN" altLang="en-US" sz="4000" b="1" i="1" dirty="0">
                <a:solidFill>
                  <a:srgbClr val="002060"/>
                </a:solidFill>
                <a:latin typeface="+mj-lt"/>
                <a:cs typeface="Times New Roman" panose="02020603050405020304" pitchFamily="18" charset="0"/>
              </a:rPr>
              <a:t>Bài giảng điện tử Lớp 3</a:t>
            </a:r>
            <a:r>
              <a:rPr lang="en-US" altLang="en-US" sz="4000" b="1" i="1" dirty="0">
                <a:solidFill>
                  <a:srgbClr val="002060"/>
                </a:solidFill>
                <a:latin typeface="+mj-lt"/>
                <a:cs typeface="Times New Roman" panose="02020603050405020304" pitchFamily="18" charset="0"/>
              </a:rPr>
              <a:t> </a:t>
            </a:r>
          </a:p>
        </p:txBody>
      </p:sp>
    </p:spTree>
    <p:extLst>
      <p:ext uri="{BB962C8B-B14F-4D97-AF65-F5344CB8AC3E}">
        <p14:creationId xmlns:p14="http://schemas.microsoft.com/office/powerpoint/2010/main" val="738686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36847" y="1262855"/>
            <a:ext cx="10874128" cy="820674"/>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Tỉnh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35F5F4C-8361-433D-B705-725C52499DDD}"/>
              </a:ext>
            </a:extLst>
          </p:cNvPr>
          <p:cNvPicPr>
            <a:picLocks noChangeAspect="1"/>
          </p:cNvPicPr>
          <p:nvPr/>
        </p:nvPicPr>
        <p:blipFill>
          <a:blip r:embed="rId2"/>
          <a:stretch>
            <a:fillRect/>
          </a:stretch>
        </p:blipFill>
        <p:spPr>
          <a:xfrm>
            <a:off x="3894620" y="2533650"/>
            <a:ext cx="4563580" cy="3194506"/>
          </a:xfrm>
          <a:prstGeom prst="rect">
            <a:avLst/>
          </a:prstGeom>
        </p:spPr>
      </p:pic>
    </p:spTree>
    <p:extLst>
      <p:ext uri="{BB962C8B-B14F-4D97-AF65-F5344CB8AC3E}">
        <p14:creationId xmlns:p14="http://schemas.microsoft.com/office/powerpoint/2010/main" val="3400371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Trâm</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bầu</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mọc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nhiều</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Nam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050" name="Picture 2" descr="Trâm bầu – Wikipedia tiếng Việt">
            <a:extLst>
              <a:ext uri="{FF2B5EF4-FFF2-40B4-BE49-F238E27FC236}">
                <a16:creationId xmlns:a16="http://schemas.microsoft.com/office/drawing/2014/main" id="{226BDE1A-7765-473B-A88D-C6DA87EE8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1632595"/>
            <a:ext cx="6114950"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596304" y="632947"/>
            <a:ext cx="6756996"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mj-lt"/>
                  <a:ea typeface="Arial-Rounded" panose="020B0500000000000000" pitchFamily="34" charset="0"/>
                  <a:cs typeface="Arial-Rounded" panose="020B0500000000000000" pitchFamily="34" charset="0"/>
                </a:rPr>
                <a:t>a. Mấy chị em đang chơi trò gì cùng nhau?</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818140" y="4211379"/>
            <a:ext cx="7762061" cy="823752"/>
          </a:xfrm>
          <a:prstGeom prst="rect">
            <a:avLst/>
          </a:prstGeom>
        </p:spPr>
        <p:txBody>
          <a:bodyPr wrap="none">
            <a:spAutoFit/>
          </a:bodyPr>
          <a:lstStyle/>
          <a:p>
            <a:pPr>
              <a:lnSpc>
                <a:spcPct val="150000"/>
              </a:lnSpc>
            </a:pPr>
            <a:r>
              <a:rPr lang="vi-VN" sz="3600" b="1" dirty="0">
                <a:solidFill>
                  <a:srgbClr val="FF0000"/>
                </a:solidFill>
                <a:latin typeface="+mj-lt"/>
                <a:ea typeface="Arial-Rounded" panose="020B0500000000000000" pitchFamily="34" charset="0"/>
                <a:cs typeface="Arial-Rounded" panose="020B0500000000000000" pitchFamily="34" charset="0"/>
              </a:rPr>
              <a:t>Mấy chị em chơi trò đi học cùng nhau.</a:t>
            </a:r>
          </a:p>
        </p:txBody>
      </p:sp>
    </p:spTree>
    <p:extLst>
      <p:ext uri="{BB962C8B-B14F-4D97-AF65-F5344CB8AC3E}">
        <p14:creationId xmlns:p14="http://schemas.microsoft.com/office/powerpoint/2010/main" val="2580385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304800" y="742950"/>
            <a:ext cx="7658100" cy="354384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74277"/>
              <a:ext cx="5843238" cy="1174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 Trong câu chuyện trên, em thích bạn nhỏ nào nhất?</a:t>
              </a:r>
            </a:p>
          </p:txBody>
        </p:sp>
      </p:grpSp>
    </p:spTree>
    <p:extLst>
      <p:ext uri="{BB962C8B-B14F-4D97-AF65-F5344CB8AC3E}">
        <p14:creationId xmlns:p14="http://schemas.microsoft.com/office/powerpoint/2010/main" val="1883212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2989192"/>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5" y="742950"/>
            <a:ext cx="10953750" cy="5666727"/>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EC3B812-AE4C-4D9E-8C21-2AC080024A3A}"/>
              </a:ext>
            </a:extLst>
          </p:cNvPr>
          <p:cNvPicPr>
            <a:picLocks noChangeAspect="1"/>
          </p:cNvPicPr>
          <p:nvPr/>
        </p:nvPicPr>
        <p:blipFill>
          <a:blip r:embed="rId3"/>
          <a:stretch>
            <a:fillRect/>
          </a:stretch>
        </p:blipFill>
        <p:spPr>
          <a:xfrm>
            <a:off x="3510672" y="-88172"/>
            <a:ext cx="5608806" cy="1072989"/>
          </a:xfrm>
          <a:prstGeom prst="rect">
            <a:avLst/>
          </a:prstGeom>
        </p:spPr>
      </p:pic>
      <p:pic>
        <p:nvPicPr>
          <p:cNvPr id="6" name="Picture 5">
            <a:extLst>
              <a:ext uri="{FF2B5EF4-FFF2-40B4-BE49-F238E27FC236}">
                <a16:creationId xmlns:a16="http://schemas.microsoft.com/office/drawing/2014/main" id="{24CE8B51-D8A1-4E2F-A2A3-3B24DE516BE2}"/>
              </a:ext>
            </a:extLst>
          </p:cNvPr>
          <p:cNvPicPr>
            <a:picLocks noChangeAspect="1"/>
          </p:cNvPicPr>
          <p:nvPr/>
        </p:nvPicPr>
        <p:blipFill>
          <a:blip r:embed="rId4"/>
          <a:stretch>
            <a:fillRect/>
          </a:stretch>
        </p:blipFill>
        <p:spPr>
          <a:xfrm>
            <a:off x="6096000" y="4819650"/>
            <a:ext cx="6096000" cy="2038350"/>
          </a:xfrm>
          <a:prstGeom prst="rect">
            <a:avLst/>
          </a:prstGeom>
        </p:spPr>
      </p:pic>
      <p:sp>
        <p:nvSpPr>
          <p:cNvPr id="18" name="TextBox 17">
            <a:extLst>
              <a:ext uri="{FF2B5EF4-FFF2-40B4-BE49-F238E27FC236}">
                <a16:creationId xmlns:a16="http://schemas.microsoft.com/office/drawing/2014/main" id="{3236F99A-6DF1-4808-8702-CA6C2F792347}"/>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C4A2D2BD-73DF-4D7F-9A74-2BB44A5400AE}"/>
              </a:ext>
            </a:extLst>
          </p:cNvPr>
          <p:cNvSpPr txBox="1"/>
          <p:nvPr/>
        </p:nvSpPr>
        <p:spPr>
          <a:xfrm>
            <a:off x="4953000" y="733246"/>
            <a:ext cx="3962400" cy="4493538"/>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a:p>
            <a:r>
              <a:rPr lang="vi-VN" sz="2600" dirty="0">
                <a:latin typeface="Arial-Rounded" panose="020B0500000000000000" pitchFamily="34" charset="0"/>
                <a:ea typeface="Arial-Rounded" panose="020B0500000000000000" pitchFamily="34" charset="0"/>
                <a:cs typeface="Arial-Rounded" panose="020B0500000000000000" pitchFamily="34" charset="0"/>
              </a:rPr>
              <a:t>Cây gạo đầu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Hoa nở chói ngời</a:t>
            </a:r>
          </a:p>
          <a:p>
            <a:r>
              <a:rPr lang="vi-VN" sz="2600" dirty="0">
                <a:latin typeface="Arial-Rounded" panose="020B0500000000000000" pitchFamily="34" charset="0"/>
                <a:ea typeface="Arial-Rounded" panose="020B0500000000000000" pitchFamily="34" charset="0"/>
                <a:cs typeface="Arial-Rounded" panose="020B0500000000000000" pitchFamily="34" charset="0"/>
              </a:rPr>
              <a:t>A! nắng lên rồi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Mặt trời đỏ chót</a:t>
            </a:r>
          </a:p>
          <a:p>
            <a:r>
              <a:rPr lang="vi-VN" sz="2600" dirty="0">
                <a:latin typeface="Arial-Rounded" panose="020B0500000000000000" pitchFamily="34" charset="0"/>
                <a:ea typeface="Arial-Rounded" panose="020B0500000000000000" pitchFamily="34" charset="0"/>
                <a:cs typeface="Arial-Rounded" panose="020B0500000000000000" pitchFamily="34" charset="0"/>
              </a:rPr>
              <a:t>Lá cờ Tổ quốc</a:t>
            </a:r>
          </a:p>
          <a:p>
            <a:r>
              <a:rPr lang="vi-VN" sz="2600" dirty="0">
                <a:latin typeface="Arial-Rounded" panose="020B0500000000000000" pitchFamily="34" charset="0"/>
                <a:ea typeface="Arial-Rounded" panose="020B0500000000000000" pitchFamily="34" charset="0"/>
                <a:cs typeface="Arial-Rounded" panose="020B0500000000000000" pitchFamily="34" charset="0"/>
              </a:rPr>
              <a:t>Bay giữa trời xanh...</a:t>
            </a:r>
          </a:p>
        </p:txBody>
      </p:sp>
      <p:sp>
        <p:nvSpPr>
          <p:cNvPr id="13" name="TextBox 12">
            <a:extLst>
              <a:ext uri="{FF2B5EF4-FFF2-40B4-BE49-F238E27FC236}">
                <a16:creationId xmlns:a16="http://schemas.microsoft.com/office/drawing/2014/main" id="{0185EB8F-9843-4306-909C-39F5E5C6EFD3}"/>
              </a:ext>
            </a:extLst>
          </p:cNvPr>
          <p:cNvSpPr txBox="1"/>
          <p:nvPr/>
        </p:nvSpPr>
        <p:spPr>
          <a:xfrm>
            <a:off x="8429625" y="898554"/>
            <a:ext cx="3105150" cy="892552"/>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Chị ơi bức tranh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Quê ta đẹp quá!</a:t>
            </a:r>
            <a:endParaRPr lang="en-US" sz="2600" dirty="0"/>
          </a:p>
        </p:txBody>
      </p:sp>
      <p:sp>
        <p:nvSpPr>
          <p:cNvPr id="21" name="TextBox 20">
            <a:extLst>
              <a:ext uri="{FF2B5EF4-FFF2-40B4-BE49-F238E27FC236}">
                <a16:creationId xmlns:a16="http://schemas.microsoft.com/office/drawing/2014/main" id="{8F724A2A-2DDE-40B8-A806-D6187CE60DE2}"/>
              </a:ext>
            </a:extLst>
          </p:cNvPr>
          <p:cNvSpPr txBox="1"/>
          <p:nvPr/>
        </p:nvSpPr>
        <p:spPr>
          <a:xfrm>
            <a:off x="9534525" y="1800810"/>
            <a:ext cx="3105150" cy="492443"/>
          </a:xfrm>
          <a:prstGeom prst="rect">
            <a:avLst/>
          </a:prstGeom>
          <a:noFill/>
        </p:spPr>
        <p:txBody>
          <a:bodyPr wrap="square" rtlCol="0">
            <a:spAutoFit/>
          </a:bodyPr>
          <a:lstStyle/>
          <a:p>
            <a:r>
              <a:rPr lang="en-US" sz="2600" dirty="0">
                <a:latin typeface="Arial-Rounded" panose="020B0500000000000000" pitchFamily="34" charset="0"/>
                <a:ea typeface="Arial-Rounded" panose="020B0500000000000000" pitchFamily="34" charset="0"/>
                <a:cs typeface="Arial-Rounded" panose="020B0500000000000000" pitchFamily="34" charset="0"/>
              </a:rPr>
              <a:t>(</a:t>
            </a:r>
            <a:r>
              <a:rPr lang="en-US" sz="2600" dirty="0" err="1">
                <a:latin typeface="Arial-Rounded" panose="020B0500000000000000" pitchFamily="34" charset="0"/>
                <a:ea typeface="Arial-Rounded" panose="020B0500000000000000" pitchFamily="34" charset="0"/>
                <a:cs typeface="Arial-Rounded" panose="020B0500000000000000" pitchFamily="34" charset="0"/>
              </a:rPr>
              <a:t>Định</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Hải</a:t>
            </a:r>
            <a:r>
              <a:rPr lang="en-US" sz="2600" dirty="0">
                <a:latin typeface="Arial-Rounded" panose="020B0500000000000000" pitchFamily="34" charset="0"/>
                <a:ea typeface="Arial-Rounded" panose="020B0500000000000000" pitchFamily="34" charset="0"/>
                <a:cs typeface="Arial-Rounded" panose="020B0500000000000000" pitchFamily="34" charset="0"/>
              </a:rPr>
              <a:t>)</a:t>
            </a:r>
            <a:endParaRPr lang="en-US" sz="2600" dirty="0"/>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199301" y="6115050"/>
            <a:ext cx="331137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
              </a:rPr>
              <a:t>Đọc</a:t>
            </a:r>
            <a:r>
              <a:rPr lang="en-US" sz="3200" dirty="0">
                <a:solidFill>
                  <a:prstClr val="white"/>
                </a:solidFill>
                <a:latin typeface="Arial"/>
              </a:rPr>
              <a:t> </a:t>
            </a:r>
            <a:r>
              <a:rPr lang="en-US" sz="3200" dirty="0" err="1">
                <a:solidFill>
                  <a:prstClr val="white"/>
                </a:solidFill>
                <a:latin typeface="Arial"/>
              </a:rPr>
              <a:t>thầm</a:t>
            </a:r>
            <a:r>
              <a:rPr lang="en-US" sz="3200" dirty="0">
                <a:solidFill>
                  <a:prstClr val="white"/>
                </a:solidFill>
                <a:latin typeface="Arial"/>
              </a:rPr>
              <a:t> </a:t>
            </a:r>
            <a:r>
              <a:rPr lang="en-US" sz="3200" dirty="0" err="1">
                <a:solidFill>
                  <a:prstClr val="white"/>
                </a:solidFill>
                <a:latin typeface="Arial"/>
              </a:rPr>
              <a:t>bài</a:t>
            </a:r>
            <a:r>
              <a:rPr lang="en-US" sz="3200" dirty="0">
                <a:solidFill>
                  <a:prstClr val="white"/>
                </a:solidFill>
                <a:latin typeface="Arial"/>
              </a:rPr>
              <a:t> </a:t>
            </a:r>
            <a:r>
              <a:rPr lang="en-US" sz="3200" dirty="0" err="1">
                <a:solidFill>
                  <a:prstClr val="white"/>
                </a:solidFill>
                <a:latin typeface="Arial"/>
              </a:rPr>
              <a:t>thơ</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52559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9" grpId="0"/>
      <p:bldP spid="13" grpId="0"/>
      <p:bldP spid="21"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632947"/>
            <a:ext cx="72866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mj-lt"/>
                  <a:ea typeface="Arial-Rounded" panose="020B0500000000000000" pitchFamily="34" charset="0"/>
                  <a:cs typeface="Arial-Rounded" panose="020B0500000000000000" pitchFamily="34" charset="0"/>
                </a:rPr>
                <a:t>a. Chiếc bút chì của bạn nhỏ được tả như thế nào?</a:t>
              </a:r>
              <a:endParaRPr kumimoji="0" lang="vi-VN" sz="3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741940" y="3969256"/>
            <a:ext cx="7611485" cy="1640962"/>
          </a:xfrm>
          <a:prstGeom prst="rect">
            <a:avLst/>
          </a:prstGeom>
        </p:spPr>
        <p:txBody>
          <a:bodyPr wrap="square">
            <a:spAutoFit/>
          </a:bodyPr>
          <a:lstStyle/>
          <a:p>
            <a:pPr lvl="0" algn="ctr">
              <a:lnSpc>
                <a:spcPct val="150000"/>
              </a:lnSpc>
            </a:pPr>
            <a:r>
              <a:rPr lang="vi-VN" sz="3600" b="1" dirty="0">
                <a:solidFill>
                  <a:srgbClr val="FF0000"/>
                </a:solidFill>
                <a:latin typeface="+mj-lt"/>
                <a:ea typeface="Arial-Rounded" panose="020B0500000000000000" pitchFamily="34" charset="0"/>
                <a:cs typeface="Arial-Rounded" panose="020B0500000000000000" pitchFamily="34" charset="0"/>
              </a:rPr>
              <a:t>a. Chiếc bút chì được tả với hai màu xanh, đỏ; được gọt 2 đầu</a:t>
            </a:r>
          </a:p>
        </p:txBody>
      </p:sp>
    </p:spTree>
    <p:extLst>
      <p:ext uri="{BB962C8B-B14F-4D97-AF65-F5344CB8AC3E}">
        <p14:creationId xmlns:p14="http://schemas.microsoft.com/office/powerpoint/2010/main" val="1095104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66675" y="-1171575"/>
            <a:ext cx="9353550" cy="5458368"/>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545198"/>
            </a:xfrm>
            <a:prstGeom prst="rect">
              <a:avLst/>
            </a:prstGeom>
          </p:spPr>
          <p:txBody>
            <a:bodyPr wrap="square">
              <a:spAutoFit/>
            </a:bodyPr>
            <a:lstStyle/>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b. Kể tiếp các từ chỉ màu sắc được nói đến trong bài: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xanh, xanh tươi,…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đỏ, đỏ thắm,…</a:t>
              </a:r>
            </a:p>
          </p:txBody>
        </p:sp>
      </p:grpSp>
      <p:sp>
        <p:nvSpPr>
          <p:cNvPr id="17" name="Rectangle 16">
            <a:extLst>
              <a:ext uri="{FF2B5EF4-FFF2-40B4-BE49-F238E27FC236}">
                <a16:creationId xmlns:a16="http://schemas.microsoft.com/office/drawing/2014/main" id="{3CD90DB0-B5CB-4758-984D-CDB691D00FB3}"/>
              </a:ext>
            </a:extLst>
          </p:cNvPr>
          <p:cNvSpPr/>
          <p:nvPr/>
        </p:nvSpPr>
        <p:spPr>
          <a:xfrm>
            <a:off x="693001" y="3429000"/>
            <a:ext cx="7611485" cy="2308324"/>
          </a:xfrm>
          <a:prstGeom prst="rect">
            <a:avLst/>
          </a:prstGeom>
        </p:spPr>
        <p:txBody>
          <a:bodyPr wrap="square">
            <a:spAutoFit/>
          </a:bodyPr>
          <a:lstStyle/>
          <a:p>
            <a:pPr lvl="0" algn="just"/>
            <a:r>
              <a:rPr lang="vi-VN" sz="3600" dirty="0">
                <a:solidFill>
                  <a:srgbClr val="FF0000"/>
                </a:solidFill>
                <a:latin typeface="+mj-lt"/>
                <a:ea typeface="Arial-Rounded" panose="020B0500000000000000" pitchFamily="34" charset="0"/>
                <a:cs typeface="Arial-Rounded" panose="020B0500000000000000" pitchFamily="34" charset="0"/>
              </a:rPr>
              <a:t>b. Các từ chỉ màu sắc được nói đến trong bài</a:t>
            </a:r>
          </a:p>
          <a:p>
            <a:pPr lvl="0" algn="just"/>
            <a:r>
              <a:rPr lang="vi-VN" sz="3600" dirty="0">
                <a:solidFill>
                  <a:srgbClr val="FF0000"/>
                </a:solidFill>
                <a:latin typeface="+mj-lt"/>
                <a:ea typeface="Arial-Rounded" panose="020B0500000000000000" pitchFamily="34" charset="0"/>
                <a:cs typeface="Arial-Rounded" panose="020B0500000000000000" pitchFamily="34" charset="0"/>
              </a:rPr>
              <a:t>- xanh, xanh tươi, xanh mát, xanh ngắt</a:t>
            </a:r>
          </a:p>
          <a:p>
            <a:pPr lvl="0" algn="just"/>
            <a:r>
              <a:rPr lang="vi-VN" sz="3600" dirty="0">
                <a:solidFill>
                  <a:srgbClr val="FF0000"/>
                </a:solidFill>
                <a:latin typeface="+mj-lt"/>
                <a:ea typeface="Arial-Rounded" panose="020B0500000000000000" pitchFamily="34" charset="0"/>
                <a:cs typeface="Arial-Rounded" panose="020B0500000000000000" pitchFamily="34" charset="0"/>
              </a:rPr>
              <a:t>- đỏ, đỏ thắm, đỏ tươi, đỏ chót</a:t>
            </a:r>
          </a:p>
        </p:txBody>
      </p:sp>
    </p:spTree>
    <p:extLst>
      <p:ext uri="{BB962C8B-B14F-4D97-AF65-F5344CB8AC3E}">
        <p14:creationId xmlns:p14="http://schemas.microsoft.com/office/powerpoint/2010/main" val="2984061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85775" y="-1171575"/>
            <a:ext cx="9906000" cy="8362950"/>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423853"/>
              <a:ext cx="5843238" cy="1492620"/>
            </a:xfrm>
            <a:prstGeom prst="rect">
              <a:avLst/>
            </a:prstGeom>
          </p:spPr>
          <p:txBody>
            <a:bodyPr wrap="square">
              <a:spAutoFit/>
            </a:bodyPr>
            <a:lstStyle/>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c. Theo em, vì sao bạn nhỏ thấy bức tranh quê mình rất đẹp? Chọn câu trả lời hoặc nêu ý kiến khác của em.</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quê hương mình đẹp.</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bạn nhỏ vẽ giỏi.</a:t>
              </a:r>
            </a:p>
            <a:p>
              <a:pPr algn="l"/>
              <a:r>
                <a:rPr lang="vi-VN" sz="3600" b="0" i="0" dirty="0">
                  <a:solidFill>
                    <a:srgbClr val="000000"/>
                  </a:solidFill>
                  <a:effectLst/>
                  <a:latin typeface="+mj-lt"/>
                  <a:ea typeface="Arial-Rounded" panose="020B0500000000000000" pitchFamily="34" charset="0"/>
                  <a:cs typeface="Arial-Rounded" panose="020B0500000000000000" pitchFamily="34" charset="0"/>
                </a:rPr>
                <a:t>□ Vì bạn nhỏ yêu quê hương mình.</a:t>
              </a:r>
            </a:p>
          </p:txBody>
        </p:sp>
      </p:grpSp>
      <p:pic>
        <p:nvPicPr>
          <p:cNvPr id="4" name="Picture 3" descr="Shape&#10;&#10;Description automatically generated">
            <a:extLst>
              <a:ext uri="{FF2B5EF4-FFF2-40B4-BE49-F238E27FC236}">
                <a16:creationId xmlns:a16="http://schemas.microsoft.com/office/drawing/2014/main" id="{8B234C8E-52C6-4B39-B9D3-6E6DBE13466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5007" y="3449556"/>
            <a:ext cx="1271230" cy="1076325"/>
          </a:xfrm>
          <a:prstGeom prst="rect">
            <a:avLst/>
          </a:prstGeom>
        </p:spPr>
      </p:pic>
    </p:spTree>
    <p:extLst>
      <p:ext uri="{BB962C8B-B14F-4D97-AF65-F5344CB8AC3E}">
        <p14:creationId xmlns:p14="http://schemas.microsoft.com/office/powerpoint/2010/main" val="2938820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40105" y="1411390"/>
            <a:ext cx="3038525" cy="5828932"/>
          </a:xfrm>
          <a:prstGeom prst="rect">
            <a:avLst/>
          </a:prstGeom>
        </p:spPr>
      </p:pic>
      <p:sp>
        <p:nvSpPr>
          <p:cNvPr id="10" name="TextBox 9">
            <a:extLst>
              <a:ext uri="{FF2B5EF4-FFF2-40B4-BE49-F238E27FC236}">
                <a16:creationId xmlns:a16="http://schemas.microsoft.com/office/drawing/2014/main" id="{40312C1C-6320-4E21-BECE-EEF28BAF8374}"/>
              </a:ext>
            </a:extLst>
          </p:cNvPr>
          <p:cNvSpPr txBox="1"/>
          <p:nvPr/>
        </p:nvSpPr>
        <p:spPr>
          <a:xfrm>
            <a:off x="1813838" y="268926"/>
            <a:ext cx="8374626" cy="646331"/>
          </a:xfrm>
          <a:prstGeom prst="rect">
            <a:avLst/>
          </a:prstGeom>
          <a:noFill/>
        </p:spPr>
        <p:txBody>
          <a:bodyPr wrap="square">
            <a:spAutoFit/>
          </a:bodyPr>
          <a:lstStyle/>
          <a:p>
            <a:r>
              <a:rPr lang="vi-VN" sz="3600" b="1" i="0" dirty="0">
                <a:solidFill>
                  <a:srgbClr val="FF0000"/>
                </a:solidFill>
                <a:effectLst/>
                <a:latin typeface="+mj-lt"/>
                <a:ea typeface="Arial-Rounded" panose="020B0500000000000000" pitchFamily="34" charset="0"/>
                <a:cs typeface="Arial-Rounded" panose="020B0500000000000000" pitchFamily="34" charset="0"/>
              </a:rPr>
              <a:t>d. Xếp các từ ngữ dưới đây vào 2 nhóm:</a:t>
            </a:r>
            <a:endParaRPr lang="en-US" sz="3600" b="1" dirty="0">
              <a:solidFill>
                <a:srgbClr val="FF0000"/>
              </a:solidFill>
              <a:latin typeface="+mj-lt"/>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F701A36A-3C62-4AB9-AA2B-874DF4882F01}"/>
              </a:ext>
            </a:extLst>
          </p:cNvPr>
          <p:cNvSpPr/>
          <p:nvPr/>
        </p:nvSpPr>
        <p:spPr>
          <a:xfrm>
            <a:off x="504825" y="1257299"/>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tô</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Cloud 12">
            <a:extLst>
              <a:ext uri="{FF2B5EF4-FFF2-40B4-BE49-F238E27FC236}">
                <a16:creationId xmlns:a16="http://schemas.microsoft.com/office/drawing/2014/main" id="{22A850AF-AC22-464A-8250-447F95EE4219}"/>
              </a:ext>
            </a:extLst>
          </p:cNvPr>
          <p:cNvSpPr/>
          <p:nvPr/>
        </p:nvSpPr>
        <p:spPr>
          <a:xfrm>
            <a:off x="348179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chì</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a:extLst>
              <a:ext uri="{FF2B5EF4-FFF2-40B4-BE49-F238E27FC236}">
                <a16:creationId xmlns:a16="http://schemas.microsoft.com/office/drawing/2014/main" id="{F19558AE-7D37-4720-ABCC-7BCEEB039959}"/>
              </a:ext>
            </a:extLst>
          </p:cNvPr>
          <p:cNvSpPr/>
          <p:nvPr/>
        </p:nvSpPr>
        <p:spPr>
          <a:xfrm>
            <a:off x="6223010" y="1257298"/>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gạo</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17">
            <a:extLst>
              <a:ext uri="{FF2B5EF4-FFF2-40B4-BE49-F238E27FC236}">
                <a16:creationId xmlns:a16="http://schemas.microsoft.com/office/drawing/2014/main" id="{98CB0480-9BD8-43B5-B5EF-62077124EDD8}"/>
              </a:ext>
            </a:extLst>
          </p:cNvPr>
          <p:cNvSpPr/>
          <p:nvPr/>
        </p:nvSpPr>
        <p:spPr>
          <a:xfrm>
            <a:off x="69056"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Cloud 18">
            <a:extLst>
              <a:ext uri="{FF2B5EF4-FFF2-40B4-BE49-F238E27FC236}">
                <a16:creationId xmlns:a16="http://schemas.microsoft.com/office/drawing/2014/main" id="{5F10BD6B-0156-4A17-86B8-07416CC436EA}"/>
              </a:ext>
            </a:extLst>
          </p:cNvPr>
          <p:cNvSpPr/>
          <p:nvPr/>
        </p:nvSpPr>
        <p:spPr>
          <a:xfrm>
            <a:off x="2362200"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vẽ</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A258BA88-06E4-4222-893E-5BEB87F38D85}"/>
              </a:ext>
            </a:extLst>
          </p:cNvPr>
          <p:cNvSpPr/>
          <p:nvPr/>
        </p:nvSpPr>
        <p:spPr>
          <a:xfrm>
            <a:off x="4967689" y="2581274"/>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xóm</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46D727FB-66B8-4721-848C-3B0B5D2B2595}"/>
              </a:ext>
            </a:extLst>
          </p:cNvPr>
          <p:cNvSpPr/>
          <p:nvPr/>
        </p:nvSpPr>
        <p:spPr>
          <a:xfrm>
            <a:off x="7487052" y="2581273"/>
            <a:ext cx="2066925" cy="1019175"/>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gọt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819DD3FB-BADE-430F-A967-39B05E9C8223}"/>
              </a:ext>
            </a:extLst>
          </p:cNvPr>
          <p:cNvSpPr/>
          <p:nvPr/>
        </p:nvSpPr>
        <p:spPr>
          <a:xfrm>
            <a:off x="209550" y="3757992"/>
            <a:ext cx="4219575" cy="10858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4186F758-702C-4660-A54D-27DEEF904021}"/>
              </a:ext>
            </a:extLst>
          </p:cNvPr>
          <p:cNvSpPr/>
          <p:nvPr/>
        </p:nvSpPr>
        <p:spPr>
          <a:xfrm>
            <a:off x="5843210" y="3741366"/>
            <a:ext cx="4219575" cy="108585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6011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0.00912 -0.01806 L 0.42383 0.5037 " pathEditMode="relative" rAng="0" ptsTypes="AA">
                                      <p:cBhvr>
                                        <p:cTn id="45" dur="2000" fill="hold"/>
                                        <p:tgtEl>
                                          <p:spTgt spid="5"/>
                                        </p:tgtEl>
                                        <p:attrNameLst>
                                          <p:attrName>ppt_x</p:attrName>
                                          <p:attrName>ppt_y</p:attrName>
                                        </p:attrNameLst>
                                      </p:cBhvr>
                                      <p:rCtr x="20729" y="26088"/>
                                    </p:animMotion>
                                  </p:childTnLst>
                                </p:cTn>
                              </p:par>
                            </p:childTnLst>
                          </p:cTn>
                        </p:par>
                        <p:par>
                          <p:cTn id="46" fill="hold">
                            <p:stCondLst>
                              <p:cond delay="2000"/>
                            </p:stCondLst>
                            <p:childTnLst>
                              <p:par>
                                <p:cTn id="47" presetID="6" presetClass="emph" presetSubtype="0" fill="hold" grpId="2" nodeType="afterEffect">
                                  <p:stCondLst>
                                    <p:cond delay="0"/>
                                  </p:stCondLst>
                                  <p:childTnLst>
                                    <p:animScale>
                                      <p:cBhvr>
                                        <p:cTn id="48" dur="2000" fill="hold"/>
                                        <p:tgtEl>
                                          <p:spTgt spid="5"/>
                                        </p:tgtEl>
                                      </p:cBhvr>
                                      <p:by x="50000" y="50000"/>
                                    </p:animScale>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5E-6 1.11111E-6 L -0.29297 0.49653 " pathEditMode="relative" rAng="0" ptsTypes="AA">
                                      <p:cBhvr>
                                        <p:cTn id="52" dur="2000" fill="hold"/>
                                        <p:tgtEl>
                                          <p:spTgt spid="13"/>
                                        </p:tgtEl>
                                        <p:attrNameLst>
                                          <p:attrName>ppt_x</p:attrName>
                                          <p:attrName>ppt_y</p:attrName>
                                        </p:attrNameLst>
                                      </p:cBhvr>
                                      <p:rCtr x="-14648" y="24815"/>
                                    </p:animMotion>
                                  </p:childTnLst>
                                </p:cTn>
                              </p:par>
                            </p:childTnLst>
                          </p:cTn>
                        </p:par>
                        <p:par>
                          <p:cTn id="53" fill="hold">
                            <p:stCondLst>
                              <p:cond delay="2000"/>
                            </p:stCondLst>
                            <p:childTnLst>
                              <p:par>
                                <p:cTn id="54" presetID="6" presetClass="emph" presetSubtype="0" fill="hold" grpId="2" nodeType="afterEffect">
                                  <p:stCondLst>
                                    <p:cond delay="0"/>
                                  </p:stCondLst>
                                  <p:childTnLst>
                                    <p:animScale>
                                      <p:cBhvr>
                                        <p:cTn id="55" dur="2000" fill="hold"/>
                                        <p:tgtEl>
                                          <p:spTgt spid="13"/>
                                        </p:tgtEl>
                                      </p:cBhvr>
                                      <p:by x="50000" y="50000"/>
                                    </p:animScale>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29167E-6 1.11111E-6 L -0.39284 0.50069 " pathEditMode="relative" rAng="0" ptsTypes="AA">
                                      <p:cBhvr>
                                        <p:cTn id="59" dur="2000" fill="hold"/>
                                        <p:tgtEl>
                                          <p:spTgt spid="17"/>
                                        </p:tgtEl>
                                        <p:attrNameLst>
                                          <p:attrName>ppt_x</p:attrName>
                                          <p:attrName>ppt_y</p:attrName>
                                        </p:attrNameLst>
                                      </p:cBhvr>
                                      <p:rCtr x="-19648" y="25023"/>
                                    </p:animMotion>
                                  </p:childTnLst>
                                </p:cTn>
                              </p:par>
                            </p:childTnLst>
                          </p:cTn>
                        </p:par>
                        <p:par>
                          <p:cTn id="60" fill="hold">
                            <p:stCondLst>
                              <p:cond delay="2000"/>
                            </p:stCondLst>
                            <p:childTnLst>
                              <p:par>
                                <p:cTn id="61" presetID="6" presetClass="emph" presetSubtype="0" fill="hold" grpId="2" nodeType="afterEffect">
                                  <p:stCondLst>
                                    <p:cond delay="0"/>
                                  </p:stCondLst>
                                  <p:childTnLst>
                                    <p:animScale>
                                      <p:cBhvr>
                                        <p:cTn id="62" dur="2000" fill="hold"/>
                                        <p:tgtEl>
                                          <p:spTgt spid="17"/>
                                        </p:tgtEl>
                                      </p:cBhvr>
                                      <p:by x="50000" y="50000"/>
                                    </p:animScale>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58333E-6 -4.44444E-6 L 0.2198 0.3132 " pathEditMode="relative" rAng="0" ptsTypes="AA">
                                      <p:cBhvr>
                                        <p:cTn id="66" dur="2000" fill="hold"/>
                                        <p:tgtEl>
                                          <p:spTgt spid="18"/>
                                        </p:tgtEl>
                                        <p:attrNameLst>
                                          <p:attrName>ppt_x</p:attrName>
                                          <p:attrName>ppt_y</p:attrName>
                                        </p:attrNameLst>
                                      </p:cBhvr>
                                      <p:rCtr x="10990" y="15648"/>
                                    </p:animMotion>
                                  </p:childTnLst>
                                </p:cTn>
                              </p:par>
                            </p:childTnLst>
                          </p:cTn>
                        </p:par>
                        <p:par>
                          <p:cTn id="67" fill="hold">
                            <p:stCondLst>
                              <p:cond delay="2000"/>
                            </p:stCondLst>
                            <p:childTnLst>
                              <p:par>
                                <p:cTn id="68" presetID="6" presetClass="emph" presetSubtype="0" fill="hold" grpId="2" nodeType="afterEffect">
                                  <p:stCondLst>
                                    <p:cond delay="0"/>
                                  </p:stCondLst>
                                  <p:childTnLst>
                                    <p:animScale>
                                      <p:cBhvr>
                                        <p:cTn id="69" dur="2000" fill="hold"/>
                                        <p:tgtEl>
                                          <p:spTgt spid="18"/>
                                        </p:tgtEl>
                                      </p:cBhvr>
                                      <p:by x="50000" y="50000"/>
                                    </p:animScale>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375E-6 -4.44444E-6 L 0.3957 0.30903 " pathEditMode="relative" rAng="0" ptsTypes="AA">
                                      <p:cBhvr>
                                        <p:cTn id="73" dur="2000" fill="hold"/>
                                        <p:tgtEl>
                                          <p:spTgt spid="19"/>
                                        </p:tgtEl>
                                        <p:attrNameLst>
                                          <p:attrName>ppt_x</p:attrName>
                                          <p:attrName>ppt_y</p:attrName>
                                        </p:attrNameLst>
                                      </p:cBhvr>
                                      <p:rCtr x="19779" y="15440"/>
                                    </p:animMotion>
                                  </p:childTnLst>
                                </p:cTn>
                              </p:par>
                            </p:childTnLst>
                          </p:cTn>
                        </p:par>
                        <p:par>
                          <p:cTn id="74" fill="hold">
                            <p:stCondLst>
                              <p:cond delay="2000"/>
                            </p:stCondLst>
                            <p:childTnLst>
                              <p:par>
                                <p:cTn id="75" presetID="6" presetClass="emph" presetSubtype="0" fill="hold" grpId="2" nodeType="afterEffect">
                                  <p:stCondLst>
                                    <p:cond delay="0"/>
                                  </p:stCondLst>
                                  <p:childTnLst>
                                    <p:animScale>
                                      <p:cBhvr>
                                        <p:cTn id="76" dur="2000" fill="hold"/>
                                        <p:tgtEl>
                                          <p:spTgt spid="19"/>
                                        </p:tgtEl>
                                      </p:cBhvr>
                                      <p:by x="50000" y="50000"/>
                                    </p:animScale>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0.00925 -0.04097 L -0.0918 0.31713 " pathEditMode="relative" rAng="0" ptsTypes="AA">
                                      <p:cBhvr>
                                        <p:cTn id="80" dur="2000" fill="hold"/>
                                        <p:tgtEl>
                                          <p:spTgt spid="20"/>
                                        </p:tgtEl>
                                        <p:attrNameLst>
                                          <p:attrName>ppt_x</p:attrName>
                                          <p:attrName>ppt_y</p:attrName>
                                        </p:attrNameLst>
                                      </p:cBhvr>
                                      <p:rCtr x="-4128" y="17894"/>
                                    </p:animMotion>
                                  </p:childTnLst>
                                </p:cTn>
                              </p:par>
                            </p:childTnLst>
                          </p:cTn>
                        </p:par>
                        <p:par>
                          <p:cTn id="81" fill="hold">
                            <p:stCondLst>
                              <p:cond delay="2000"/>
                            </p:stCondLst>
                            <p:childTnLst>
                              <p:par>
                                <p:cTn id="82" presetID="6" presetClass="emph" presetSubtype="0" fill="hold" grpId="2" nodeType="afterEffect">
                                  <p:stCondLst>
                                    <p:cond delay="0"/>
                                  </p:stCondLst>
                                  <p:childTnLst>
                                    <p:animScale>
                                      <p:cBhvr>
                                        <p:cTn id="83" dur="2000" fill="hold"/>
                                        <p:tgtEl>
                                          <p:spTgt spid="20"/>
                                        </p:tgtEl>
                                      </p:cBhvr>
                                      <p:by x="50000" y="50000"/>
                                    </p:animScale>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875E-6 -0.01342 L 0.09193 0.29676 " pathEditMode="relative" rAng="0" ptsTypes="AA">
                                      <p:cBhvr>
                                        <p:cTn id="87" dur="2000" fill="hold"/>
                                        <p:tgtEl>
                                          <p:spTgt spid="21"/>
                                        </p:tgtEl>
                                        <p:attrNameLst>
                                          <p:attrName>ppt_x</p:attrName>
                                          <p:attrName>ppt_y</p:attrName>
                                        </p:attrNameLst>
                                      </p:cBhvr>
                                      <p:rCtr x="4596" y="15509"/>
                                    </p:animMotion>
                                  </p:childTnLst>
                                </p:cTn>
                              </p:par>
                            </p:childTnLst>
                          </p:cTn>
                        </p:par>
                        <p:par>
                          <p:cTn id="88" fill="hold">
                            <p:stCondLst>
                              <p:cond delay="2000"/>
                            </p:stCondLst>
                            <p:childTnLst>
                              <p:par>
                                <p:cTn id="89" presetID="6" presetClass="emph" presetSubtype="0" fill="hold" grpId="2" nodeType="afterEffect">
                                  <p:stCondLst>
                                    <p:cond delay="0"/>
                                  </p:stCondLst>
                                  <p:childTnLst>
                                    <p:animScale>
                                      <p:cBhvr>
                                        <p:cTn id="90" dur="2000" fill="hold"/>
                                        <p:tgtEl>
                                          <p:spTgt spid="2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Calibri" panose="020F0502020204030204" pitchFamily="34" charset="0"/>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3202C1F-A4E9-47F2-A0FE-34B2AEB99D5B}"/>
              </a:ext>
            </a:extLst>
          </p:cNvPr>
          <p:cNvSpPr txBox="1"/>
          <p:nvPr/>
        </p:nvSpPr>
        <p:spPr>
          <a:xfrm>
            <a:off x="1095375" y="0"/>
            <a:ext cx="10420349" cy="2746008"/>
          </a:xfrm>
          <a:prstGeom prst="rect">
            <a:avLst/>
          </a:prstGeom>
          <a:noFill/>
        </p:spPr>
        <p:txBody>
          <a:bodyPr wrap="square">
            <a:spAutoFit/>
          </a:bodyPr>
          <a:lstStyle/>
          <a:p>
            <a:pPr algn="ctr">
              <a:lnSpc>
                <a:spcPct val="150000"/>
              </a:lnSpc>
            </a:pPr>
            <a:r>
              <a:rPr lang="vi-VN" sz="4000" b="1" i="0" dirty="0">
                <a:solidFill>
                  <a:srgbClr val="FF0000"/>
                </a:solidFill>
                <a:effectLst/>
                <a:latin typeface="+mj-lt"/>
                <a:ea typeface="Arial-Rounded" panose="020B0500000000000000" pitchFamily="34" charset="0"/>
                <a:cs typeface="Arial-Rounded" panose="020B0500000000000000" pitchFamily="34" charset="0"/>
              </a:rPr>
              <a:t>e. Điền dấu câu thích hợp vào ô trống.</a:t>
            </a:r>
          </a:p>
          <a:p>
            <a:pPr algn="just">
              <a:lnSpc>
                <a:spcPct val="150000"/>
              </a:lnSpc>
            </a:pPr>
            <a:r>
              <a:rPr lang="vi-VN" sz="4000" b="0" i="0" dirty="0">
                <a:solidFill>
                  <a:srgbClr val="000000"/>
                </a:solidFill>
                <a:effectLst/>
                <a:latin typeface="+mj-lt"/>
                <a:ea typeface="Arial-Rounded" panose="020B0500000000000000" pitchFamily="34" charset="0"/>
                <a:cs typeface="Arial-Rounded" panose="020B0500000000000000" pitchFamily="34" charset="0"/>
              </a:rPr>
              <a:t>Bức tranh của bạn nhỏ có nhiều cảnh vật□ làng xóm□ sông máng□ trường học□ trời mây,…</a:t>
            </a:r>
          </a:p>
        </p:txBody>
      </p:sp>
      <p:sp>
        <p:nvSpPr>
          <p:cNvPr id="3" name="TextBox 2">
            <a:extLst>
              <a:ext uri="{FF2B5EF4-FFF2-40B4-BE49-F238E27FC236}">
                <a16:creationId xmlns:a16="http://schemas.microsoft.com/office/drawing/2014/main" id="{A7360286-B27F-4D39-8FD0-75DD077A0BE1}"/>
              </a:ext>
            </a:extLst>
          </p:cNvPr>
          <p:cNvSpPr txBox="1"/>
          <p:nvPr/>
        </p:nvSpPr>
        <p:spPr>
          <a:xfrm>
            <a:off x="383458" y="3429000"/>
            <a:ext cx="10766323" cy="1938992"/>
          </a:xfrm>
          <a:prstGeom prst="rect">
            <a:avLst/>
          </a:prstGeom>
          <a:noFill/>
        </p:spPr>
        <p:txBody>
          <a:bodyPr wrap="square" rtlCol="0">
            <a:spAutoFit/>
          </a:bodyPr>
          <a:lstStyle/>
          <a:p>
            <a:pPr algn="ctr"/>
            <a:r>
              <a:rPr lang="en-US" sz="40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40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u="sng"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a:t>
            </a:r>
            <a:r>
              <a:rPr lang="en-US" sz="4000" u="sng"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vi-VN" sz="4000" dirty="0">
                <a:latin typeface="Times New Roman" panose="02020603050405020304" pitchFamily="18" charset="0"/>
                <a:ea typeface="Arial-Rounded" panose="020B0500000000000000" pitchFamily="34" charset="0"/>
                <a:cs typeface="Times New Roman" panose="02020603050405020304" pitchFamily="18" charset="0"/>
              </a:rPr>
              <a:t>Bức tranh của bạn nhỏ có nhiều cảnh vật</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làng xóm</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dirty="0">
                <a:latin typeface="Times New Roman" panose="02020603050405020304" pitchFamily="18" charset="0"/>
                <a:ea typeface="Arial-Rounded" panose="020B0500000000000000" pitchFamily="34" charset="0"/>
                <a:cs typeface="Times New Roman" panose="02020603050405020304" pitchFamily="18" charset="0"/>
              </a:rPr>
              <a:t> sông máng</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dirty="0">
                <a:latin typeface="Times New Roman" panose="02020603050405020304" pitchFamily="18" charset="0"/>
                <a:ea typeface="Arial-Rounded" panose="020B0500000000000000" pitchFamily="34" charset="0"/>
                <a:cs typeface="Times New Roman" panose="02020603050405020304" pitchFamily="18" charset="0"/>
              </a:rPr>
              <a:t>trường học</a:t>
            </a: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latin typeface="Times New Roman" panose="02020603050405020304" pitchFamily="18" charset="0"/>
                <a:ea typeface="Arial-Rounded" panose="020B0500000000000000" pitchFamily="34" charset="0"/>
                <a:cs typeface="Times New Roman" panose="02020603050405020304" pitchFamily="18" charset="0"/>
              </a:rPr>
              <a:t> </a:t>
            </a:r>
            <a:r>
              <a:rPr lang="vi-VN"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trời mây,…</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14662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96168" y="2769466"/>
            <a:ext cx="859966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70213" y="1084564"/>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525162" y="192241"/>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267"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267"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8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267"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8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286141" y="89333"/>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C2F8EE-EC08-49DE-A35E-2C57E9DDDB76}"/>
              </a:ext>
            </a:extLst>
          </p:cNvPr>
          <p:cNvPicPr>
            <a:picLocks noChangeAspect="1"/>
          </p:cNvPicPr>
          <p:nvPr/>
        </p:nvPicPr>
        <p:blipFill>
          <a:blip r:embed="rId3"/>
          <a:stretch>
            <a:fillRect/>
          </a:stretch>
        </p:blipFill>
        <p:spPr>
          <a:xfrm>
            <a:off x="4403420" y="0"/>
            <a:ext cx="4109060" cy="859611"/>
          </a:xfrm>
          <a:prstGeom prst="rect">
            <a:avLst/>
          </a:prstGeom>
        </p:spPr>
      </p:pic>
      <p:sp>
        <p:nvSpPr>
          <p:cNvPr id="29" name="TextBox 28">
            <a:extLst>
              <a:ext uri="{FF2B5EF4-FFF2-40B4-BE49-F238E27FC236}">
                <a16:creationId xmlns:a16="http://schemas.microsoft.com/office/drawing/2014/main" id="{3F0C49C1-5D3C-4191-8C87-B50B35CF666F}"/>
              </a:ext>
            </a:extLst>
          </p:cNvPr>
          <p:cNvSpPr txBox="1"/>
          <p:nvPr/>
        </p:nvSpPr>
        <p:spPr>
          <a:xfrm>
            <a:off x="381000" y="463385"/>
            <a:ext cx="11515725" cy="6463308"/>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Bé nói với các em:</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 Bây giờ chơi đi học, nghen! Đứa nào học giỏi, mai mốt má cho đi học thiệt.</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600" dirty="0">
                <a:latin typeface="Times New Roman" panose="02020603050405020304" pitchFamily="18" charset="0"/>
                <a:ea typeface="Arial-Rounded" panose="020B0500000000000000" pitchFamily="34" charset="0"/>
                <a:cs typeface="Times New Roman" panose="02020603050405020304" pitchFamily="18" charset="0"/>
              </a:rPr>
              <a:t>   </a:t>
            </a:r>
            <a:r>
              <a:rPr lang="vi-VN" sz="2600" dirty="0">
                <a:latin typeface="Times New Roman" panose="02020603050405020304" pitchFamily="18" charset="0"/>
                <a:ea typeface="Arial-Rounded" panose="020B0500000000000000" pitchFamily="34" charset="0"/>
                <a:cs typeface="Times New Roman" panose="02020603050405020304" pitchFamily="18"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endParaRPr lang="en-US" sz="2600" dirty="0">
              <a:latin typeface="Times New Roman" panose="02020603050405020304" pitchFamily="18" charset="0"/>
              <a:ea typeface="Arial-Rounded" panose="020B0500000000000000" pitchFamily="34" charset="0"/>
              <a:cs typeface="Times New Roman" panose="02020603050405020304" pitchFamily="18"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(Theo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04105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4763984" cy="2067570"/>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76515" y="240638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nghen</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3246796"/>
            <a:ext cx="4526700" cy="1967857"/>
            <a:chOff x="6544421" y="2819090"/>
            <a:chExt cx="4526700"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412900" y="3956997"/>
              <a:ext cx="23007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núng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nính</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5" y="3221903"/>
            <a:ext cx="4744635" cy="1992750"/>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51755" y="3969893"/>
              <a:ext cx="31192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gọng</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líu</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4526701" cy="1846815"/>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49106" y="2431552"/>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tròn</a:t>
              </a:r>
              <a:r>
                <a:rPr kumimoji="0" lang="en-US" altLang="zh-C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trịa</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5 1.03287 L -0.025 1.03333 C -0.02578 1.02569 -0.02656 1.01852 -0.02708 1.01157 C -0.0276 1.00532 -0.02786 0.99861 -0.02812 0.99236 C -0.0289 0.98102 -0.02981 0.96968 -0.0302 0.95833 C -0.03424 0.8706 -0.0302 0.92986 -0.03437 0.87315 C -0.03372 0.78796 -0.03359 0.70255 -0.03229 0.61759 C -0.03229 0.60949 -0.03086 0.60185 -0.0302 0.59398 C -0.02981 0.58912 -0.02968 0.58403 -0.02916 0.57917 C -0.02825 0.56829 -0.02669 0.55787 -0.02604 0.54722 C -0.02487 0.52338 -0.02422 0.5037 -0.02187 0.48125 C -0.02148 0.47616 -0.02057 0.47106 -0.01979 0.4662 C -0.01914 0.45394 -0.01862 0.4419 -0.0177 0.43009 C -0.01653 0.40995 -0.01445 0.39028 -0.01354 0.37037 C -0.01328 0.36181 -0.01315 0.35301 -0.0125 0.34491 C -0.01185 0.33472 -0.01054 0.32477 -0.00937 0.31481 C -0.00911 0.31204 -0.00872 0.30903 -0.00833 0.30648 C -0.00768 0.29792 -0.00729 0.28912 -0.00625 0.28079 C -0.00573 0.27546 -0.00338 0.26644 -0.00208 0.26181 C -0.00182 0.2537 -0.00169 0.24606 -0.00104 0.23819 C -0.00026 0.22731 0.00078 0.21667 0.00209 0.20625 C 0.00235 0.20347 0.00287 0.20046 0.00313 0.19769 C 0.00508 0.17361 0.00287 0.18796 0.00521 0.17431 C 0.00482 0.15301 0.00469 0.13148 0.00417 0.11042 C 0.00391 0.10532 0.00339 0.10023 0.00313 0.0956 C 0.00261 0.08843 0.00261 0.08125 0.00209 0.07431 C 0.00157 0.06898 0.00013 0.06435 -3.33333E-6 0.05926 C -0.00065 0.03935 -3.33333E-6 0.01944 -3.33333E-6 -0.00023 L -3.33333E-6 0 " pathEditMode="relative" rAng="0" ptsTypes="AAAAAAAAAAAAAAAAAAAAAAAAAAAAA">
                                      <p:cBhvr>
                                        <p:cTn id="6" dur="2000" fill="hold"/>
                                        <p:tgtEl>
                                          <p:spTgt spid="46"/>
                                        </p:tgtEl>
                                        <p:attrNameLst>
                                          <p:attrName>ppt_x</p:attrName>
                                          <p:attrName>ppt_y</p:attrName>
                                        </p:attrNameLst>
                                      </p:cBhvr>
                                      <p:rCtr x="1042" y="-51644"/>
                                    </p:animMotion>
                                  </p:childTnLst>
                                </p:cTn>
                              </p:par>
                            </p:childTnLst>
                          </p:cTn>
                        </p:par>
                        <p:par>
                          <p:cTn id="7" fill="hold">
                            <p:stCondLst>
                              <p:cond delay="2000"/>
                            </p:stCondLst>
                            <p:childTnLst>
                              <p:par>
                                <p:cTn id="8" presetID="12" presetClass="entr" presetSubtype="8" fill="hold" nodeType="after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p:tgtEl>
                                          <p:spTgt spid="39"/>
                                        </p:tgtEl>
                                        <p:attrNameLst>
                                          <p:attrName>ppt_x</p:attrName>
                                        </p:attrNameLst>
                                      </p:cBhvr>
                                      <p:tavLst>
                                        <p:tav tm="0">
                                          <p:val>
                                            <p:strVal val="#ppt_x-#ppt_w*1.125000"/>
                                          </p:val>
                                        </p:tav>
                                        <p:tav tm="100000">
                                          <p:val>
                                            <p:strVal val="#ppt_x"/>
                                          </p:val>
                                        </p:tav>
                                      </p:tavLst>
                                    </p:anim>
                                    <p:animEffect transition="in" filter="wipe(right)">
                                      <p:cBhvr>
                                        <p:cTn id="11" dur="500"/>
                                        <p:tgtEl>
                                          <p:spTgt spid="39"/>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par>
                          <p:cTn id="17" fill="hold">
                            <p:stCondLst>
                              <p:cond delay="3000"/>
                            </p:stCondLst>
                            <p:childTnLst>
                              <p:par>
                                <p:cTn id="18" presetID="1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par>
                          <p:cTn id="22" fill="hold">
                            <p:stCondLst>
                              <p:cond delay="3500"/>
                            </p:stCondLst>
                            <p:childTnLst>
                              <p:par>
                                <p:cTn id="23" presetID="12" presetClass="entr" presetSubtype="8"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ppt_x</p:attrName>
                                        </p:attrNameLst>
                                      </p:cBhvr>
                                      <p:tavLst>
                                        <p:tav tm="0">
                                          <p:val>
                                            <p:strVal val="#ppt_x-#ppt_w*1.125000"/>
                                          </p:val>
                                        </p:tav>
                                        <p:tav tm="100000">
                                          <p:val>
                                            <p:strVal val="#ppt_x"/>
                                          </p:val>
                                        </p:tav>
                                      </p:tavLst>
                                    </p:anim>
                                    <p:animEffect transition="in" filter="wipe(right)">
                                      <p:cBhvr>
                                        <p:cTn id="26" dur="500"/>
                                        <p:tgtEl>
                                          <p:spTgt spid="41"/>
                                        </p:tgtEl>
                                      </p:cBhvr>
                                    </p:animEffect>
                                  </p:childTnLst>
                                </p:cTn>
                              </p:par>
                              <p:par>
                                <p:cTn id="27" presetID="10" presetClass="entr" presetSubtype="0" fill="hold" nodeType="withEffect">
                                  <p:stCondLst>
                                    <p:cond delay="40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8" presetClass="emph" presetSubtype="0" repeatCount="indefinite" fill="hold" nodeType="withEffect">
                                  <p:stCondLst>
                                    <p:cond delay="400"/>
                                  </p:stCondLst>
                                  <p:childTnLst>
                                    <p:animRot by="21600000">
                                      <p:cBhvr>
                                        <p:cTn id="31" dur="2700" fill="hold"/>
                                        <p:tgtEl>
                                          <p:spTgt spid="53"/>
                                        </p:tgtEl>
                                        <p:attrNameLst>
                                          <p:attrName>r</p:attrName>
                                        </p:attrNameLst>
                                      </p:cBhvr>
                                    </p:animRot>
                                  </p:childTnLst>
                                </p:cTn>
                              </p:par>
                              <p:par>
                                <p:cTn id="32" presetID="42" presetClass="entr" presetSubtype="0" fill="hold" nodeType="withEffect">
                                  <p:stCondLst>
                                    <p:cond delay="20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3752"/>
          </a:xfrm>
          <a:prstGeom prst="rect">
            <a:avLst/>
          </a:prstGeom>
        </p:spPr>
        <p:txBody>
          <a:bodyPr wrap="square">
            <a:spAutoFit/>
          </a:bodyPr>
          <a:lstStyle/>
          <a:p>
            <a:pPr lvl="0" algn="just">
              <a:lnSpc>
                <a:spcPct val="150000"/>
              </a:lnSpc>
              <a:defRPr/>
            </a:pP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Khoan</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thong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nhẹ</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nhàng</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F5FBB907-F111-44B4-9330-80DDC517023A}"/>
              </a:ext>
            </a:extLst>
          </p:cNvPr>
          <p:cNvSpPr/>
          <p:nvPr/>
        </p:nvSpPr>
        <p:spPr>
          <a:xfrm>
            <a:off x="4758008" y="20596"/>
            <a:ext cx="3311371" cy="563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Giải</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nghĩa</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từ</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026" name="Picture 2" descr="Dáng đi của bạn như thế nào? Câu trả lời sẽ tiết lộ những điều bí ẩn v –  ULA Vietnam">
            <a:extLst>
              <a:ext uri="{FF2B5EF4-FFF2-40B4-BE49-F238E27FC236}">
                <a16:creationId xmlns:a16="http://schemas.microsoft.com/office/drawing/2014/main" id="{59694009-0898-4B39-93A6-7309AE5F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66492"/>
            <a:ext cx="3335338" cy="444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04340306"/>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242</TotalTime>
  <Words>797</Words>
  <Application>Microsoft Office PowerPoint</Application>
  <PresentationFormat>Widescreen</PresentationFormat>
  <Paragraphs>109</Paragraphs>
  <Slides>21</Slides>
  <Notes>17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21</vt:i4>
      </vt:variant>
    </vt:vector>
  </HeadingPairs>
  <TitlesOfParts>
    <vt:vector size="40" baseType="lpstr">
      <vt:lpstr>等线</vt:lpstr>
      <vt:lpstr>等线</vt:lpstr>
      <vt:lpstr>Microsoft YaHei</vt:lpstr>
      <vt:lpstr>Arial</vt:lpstr>
      <vt:lpstr>Arial Black</vt:lpstr>
      <vt:lpstr>Arial-Rounded</vt:lpstr>
      <vt:lpstr>Calibri</vt:lpstr>
      <vt:lpstr>Calibri Light</vt:lpstr>
      <vt:lpstr>Coiny</vt:lpstr>
      <vt:lpstr>Lato Hairline</vt:lpstr>
      <vt:lpstr>Lato Light</vt:lpstr>
      <vt:lpstr>Lato Regular</vt:lpstr>
      <vt:lpstr>Times New Roman</vt:lpstr>
      <vt:lpstr>UTM Avo</vt:lpstr>
      <vt:lpstr>2_Office 主题​​</vt:lpstr>
      <vt:lpstr>1_Office Theme</vt:lpstr>
      <vt:lpstr>4_Office 主题</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42</cp:revision>
  <dcterms:created xsi:type="dcterms:W3CDTF">2022-06-29T15:12:02Z</dcterms:created>
  <dcterms:modified xsi:type="dcterms:W3CDTF">2022-11-02T06:13:56Z</dcterms:modified>
</cp:coreProperties>
</file>