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6" r:id="rId5"/>
    <p:sldId id="318" r:id="rId6"/>
    <p:sldId id="329" r:id="rId7"/>
    <p:sldId id="330" r:id="rId8"/>
    <p:sldId id="327" r:id="rId9"/>
    <p:sldId id="337" r:id="rId10"/>
    <p:sldId id="332" r:id="rId11"/>
    <p:sldId id="333"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80" autoAdjust="0"/>
  </p:normalViewPr>
  <p:slideViewPr>
    <p:cSldViewPr snapToGrid="0">
      <p:cViewPr varScale="1">
        <p:scale>
          <a:sx n="70" d="100"/>
          <a:sy n="70" d="100"/>
        </p:scale>
        <p:origin x="73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xmlns=""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gif"/><Relationship Id="rId4" Type="http://schemas.openxmlformats.org/officeDocument/2006/relationships/image" Target="../media/image10.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xmlns=""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72D1BE2-E04F-4047-8D91-79129529E0DF}"/>
              </a:ext>
            </a:extLst>
          </p:cNvPr>
          <p:cNvSpPr txBox="1"/>
          <p:nvPr/>
        </p:nvSpPr>
        <p:spPr>
          <a:xfrm>
            <a:off x="2692087" y="854822"/>
            <a:ext cx="48141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2BB200E9-744A-4EDD-BDD4-B9F1C294C2DA}"/>
              </a:ext>
            </a:extLst>
          </p:cNvPr>
          <p:cNvSpPr txBox="1"/>
          <p:nvPr/>
        </p:nvSpPr>
        <p:spPr>
          <a:xfrm>
            <a:off x="605224" y="1719277"/>
            <a:ext cx="7283117" cy="4524315"/>
          </a:xfrm>
          <a:prstGeom prst="rect">
            <a:avLst/>
          </a:prstGeom>
          <a:noFill/>
        </p:spPr>
        <p:txBody>
          <a:bodyPr wrap="square">
            <a:spAutoFit/>
          </a:bodyPr>
          <a:lstStyle/>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a:t>
            </a:r>
            <a:r>
              <a:rPr lang="vi-VN" sz="32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 gái em thường phụ giúp em nấu cơm, rửa bát và lau nhà. Khi có em gái làm cùng, em cảm thấy vui hơn vì công việc được san sẻ và có người để nói chuyện, đùa nghịch.</a:t>
            </a:r>
          </a:p>
          <a:p>
            <a:pPr lvl="0" algn="just"/>
            <a:endPar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a:t>
            </a:r>
            <a:r>
              <a:rPr lang="vi-VN" sz="32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 mong muốn có người anh thể hiện tình cảm với em nhiều hơn. Vì anh trai em là người ít nói.</a:t>
            </a:r>
            <a:endPar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xmlns=""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xmlns="" id="{A2638D3D-94A8-4AD0-9A86-3612CC0D0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xmlns=""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T</a:t>
            </a:r>
          </a:p>
        </p:txBody>
      </p:sp>
      <p:sp>
        <p:nvSpPr>
          <p:cNvPr id="3" name="TextBox 2">
            <a:extLst>
              <a:ext uri="{FF2B5EF4-FFF2-40B4-BE49-F238E27FC236}">
                <a16:creationId xmlns:a16="http://schemas.microsoft.com/office/drawing/2014/main" xmlns="" id="{2AE45330-B738-09A5-7079-37FBB0C95BCB}"/>
              </a:ext>
            </a:extLst>
          </p:cNvPr>
          <p:cNvSpPr txBox="1"/>
          <p:nvPr/>
        </p:nvSpPr>
        <p:spPr>
          <a:xfrm>
            <a:off x="2939868" y="2953697"/>
            <a:ext cx="63122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spc="-150" dirty="0">
                <a:solidFill>
                  <a:srgbClr val="C00000"/>
                </a:solidFill>
                <a:effectLst>
                  <a:outerShdw blurRad="50800" dist="38100" dir="5400000" algn="t"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rPr>
              <a:t>Tình cảm anh chị em</a:t>
            </a:r>
            <a:endParaRPr kumimoji="0" lang="en-US" sz="4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xmlns=""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xmlns="" id="{F4CF01D1-7C92-4837-A6D1-F116F54E85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xmlns="" id="{B306B8B1-338C-4BF4-A240-8F11C483E61B}"/>
              </a:ext>
            </a:extLst>
          </p:cNvPr>
          <p:cNvSpPr txBox="1"/>
          <p:nvPr/>
        </p:nvSpPr>
        <p:spPr>
          <a:xfrm>
            <a:off x="1432956" y="2650453"/>
            <a:ext cx="3199606" cy="3416320"/>
          </a:xfrm>
          <a:prstGeom prst="rect">
            <a:avLst/>
          </a:prstGeom>
          <a:noFill/>
        </p:spPr>
        <p:txBody>
          <a:bodyPr wrap="square">
            <a:spAutoFit/>
          </a:bodyPr>
          <a:lstStyle/>
          <a:p>
            <a:pPr lvl="0" algn="ctr"/>
            <a:r>
              <a:rPr lang="vi-VN" sz="3600" b="1">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1. Cùng bạn trao đổi để hiểu nghĩa của các câu tục ngữ, ca dao dưới đây:</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xmlns="" id="{99334F5C-64D4-433B-B326-B9A9ACDA5D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E94D1D1E-DA58-4C80-9266-0F2B4D6FC2AE}"/>
              </a:ext>
            </a:extLst>
          </p:cNvPr>
          <p:cNvSpPr txBox="1"/>
          <p:nvPr/>
        </p:nvSpPr>
        <p:spPr>
          <a:xfrm>
            <a:off x="6754415" y="2192083"/>
            <a:ext cx="4940968" cy="584775"/>
          </a:xfrm>
          <a:prstGeom prst="rect">
            <a:avLst/>
          </a:prstGeom>
          <a:noFill/>
        </p:spPr>
        <p:txBody>
          <a:bodyPr wrap="square">
            <a:spAutoFit/>
          </a:bodyPr>
          <a:lstStyle/>
          <a:p>
            <a:pPr lvl="0"/>
            <a:r>
              <a:rPr lang="pt-BR"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Chị ngã em nâng.</a:t>
            </a:r>
          </a:p>
        </p:txBody>
      </p:sp>
      <p:sp>
        <p:nvSpPr>
          <p:cNvPr id="39" name="TextBox 38">
            <a:extLst>
              <a:ext uri="{FF2B5EF4-FFF2-40B4-BE49-F238E27FC236}">
                <a16:creationId xmlns:a16="http://schemas.microsoft.com/office/drawing/2014/main" xmlns="" id="{74E164D9-2F2B-4D73-A02E-C31AB5F47F93}"/>
              </a:ext>
            </a:extLst>
          </p:cNvPr>
          <p:cNvSpPr txBox="1"/>
          <p:nvPr/>
        </p:nvSpPr>
        <p:spPr>
          <a:xfrm>
            <a:off x="5049672" y="3429798"/>
            <a:ext cx="6671274" cy="1077218"/>
          </a:xfrm>
          <a:prstGeom prst="rect">
            <a:avLst/>
          </a:prstGeom>
          <a:noFill/>
        </p:spPr>
        <p:txBody>
          <a:bodyPr wrap="square">
            <a:spAutoFit/>
          </a:bodyPr>
          <a:lstStyle/>
          <a:p>
            <a:pPr lvl="0" algn="ctr"/>
            <a:r>
              <a:rPr lang="vi-VN" sz="320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Anh em như thể chân tay</a:t>
            </a:r>
          </a:p>
          <a:p>
            <a:pPr lvl="0" algn="ctr"/>
            <a:r>
              <a:rPr lang="vi-VN" sz="320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Rách lành đùm bọc, dở hay đỡ đần</a:t>
            </a: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2" descr="Pin by Lara (Adriana) O&amp;amp;#39;Meany on Cute,Cute,Cute! | Funny emoticons, Love  stickers, Cute gif">
            <a:extLst>
              <a:ext uri="{FF2B5EF4-FFF2-40B4-BE49-F238E27FC236}">
                <a16:creationId xmlns:a16="http://schemas.microsoft.com/office/drawing/2014/main" xmlns="" id="{96ED7D9B-301B-43CE-81D8-93CBBBD425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xmlns=""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xmlns=""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xmlns=""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xmlns=""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xmlns=""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xmlns=""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xmlns=""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xmlns=""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xmlns="" id="{47CE269D-F972-4EBD-A8AC-314322216A53}"/>
              </a:ext>
            </a:extLst>
          </p:cNvPr>
          <p:cNvSpPr txBox="1"/>
          <p:nvPr/>
        </p:nvSpPr>
        <p:spPr>
          <a:xfrm>
            <a:off x="3846443" y="1182757"/>
            <a:ext cx="6341166" cy="3970318"/>
          </a:xfrm>
          <a:prstGeom prst="rect">
            <a:avLst/>
          </a:prstGeom>
          <a:noFill/>
        </p:spPr>
        <p:txBody>
          <a:bodyPr wrap="square" rtlCol="0">
            <a:spAutoFit/>
          </a:bodyPr>
          <a:lstStyle/>
          <a:p>
            <a:pPr algn="just"/>
            <a:r>
              <a:rPr lang="vi-VN" sz="2800" b="1" u="sng"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1. Nghĩa của các câu tục ngữ, ca dao:</a:t>
            </a:r>
          </a:p>
          <a:p>
            <a:pPr algn="just"/>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Wingdings" panose="05000000000000000000" pitchFamily="2" charset="2"/>
              <a:buChar cha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Chị ngã em nâng: chị em đoàn kết, giúp đỡ nhau khi hoạn nạn.</a:t>
            </a:r>
          </a:p>
          <a:p>
            <a:pPr marL="457200" indent="-457200" algn="just">
              <a:buFont typeface="Wingdings" panose="05000000000000000000" pitchFamily="2" charset="2"/>
              <a:buChar cha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Anh em ... đỡ đần: anh em dù giỏi giang hay kém cỏi, giàu hay nghèo cần phải biết yêu thương, đùm bọc lẫn nhau, san sẻ, giúp đỡ nhau trong cuộc sống.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xmlns=""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xmlns=""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xmlns="" id="{F4CF01D1-7C92-4837-A6D1-F116F54E8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xmlns=""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xmlns=""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xmlns=""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latin typeface="Times New Roman" panose="02020603050405020304" pitchFamily="18" charset="0"/>
                  <a:cs typeface="Times New Roman" panose="02020603050405020304" pitchFamily="18" charset="0"/>
                </a:rPr>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xmlns="" id="{E74A7A1F-5C18-4ADE-B158-C8A321F6EB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xmlns="" id="{55F46CF2-CB41-4C52-BC27-5DD78B93322C}"/>
              </a:ext>
            </a:extLst>
          </p:cNvPr>
          <p:cNvGrpSpPr/>
          <p:nvPr/>
        </p:nvGrpSpPr>
        <p:grpSpPr>
          <a:xfrm>
            <a:off x="5687231" y="4330841"/>
            <a:ext cx="5360389" cy="1522194"/>
            <a:chOff x="6095999" y="3631069"/>
            <a:chExt cx="5360389" cy="1522194"/>
          </a:xfrm>
        </p:grpSpPr>
        <p:sp>
          <p:nvSpPr>
            <p:cNvPr id="45" name="TextBox 44">
              <a:extLst>
                <a:ext uri="{FF2B5EF4-FFF2-40B4-BE49-F238E27FC236}">
                  <a16:creationId xmlns:a16="http://schemas.microsoft.com/office/drawing/2014/main" xmlns=""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latin typeface="Times New Roman" panose="02020603050405020304" pitchFamily="18" charset="0"/>
                  <a:cs typeface="Times New Roman" panose="02020603050405020304" pitchFamily="18" charset="0"/>
                </a:rPr>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xmlns="" id="{7CC555D9-DB1D-420E-B561-70F17F0365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xmlns="" id="{512BF9EC-2B25-45C7-B8CE-FA6F4B3937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xmlns=""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xmlns=""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xmlns="" id="{C907D582-8BA5-4ABA-8941-3608AEF1DD2D}"/>
                </a:ext>
              </a:extLst>
            </p:cNvPr>
            <p:cNvSpPr txBox="1"/>
            <p:nvPr/>
          </p:nvSpPr>
          <p:spPr>
            <a:xfrm>
              <a:off x="2376729" y="1774669"/>
              <a:ext cx="19025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Trình</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ea typeface="微软雅黑"/>
                  <a:cs typeface="Times New Roman" panose="02020603050405020304" pitchFamily="18" charset="0"/>
                </a:rPr>
                <a:t>bày</a:t>
              </a:r>
              <a:endPar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15" name="Group 14">
            <a:extLst>
              <a:ext uri="{FF2B5EF4-FFF2-40B4-BE49-F238E27FC236}">
                <a16:creationId xmlns:a16="http://schemas.microsoft.com/office/drawing/2014/main" xmlns=""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xmlns=""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Nhận</a:t>
              </a:r>
              <a:r>
                <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F3300"/>
                  </a:solidFill>
                  <a:effectLst/>
                  <a:uLnTx/>
                  <a:uFillTx/>
                  <a:latin typeface="Times New Roman" panose="02020603050405020304" pitchFamily="18" charset="0"/>
                  <a:ea typeface="微软雅黑"/>
                  <a:cs typeface="Times New Roman" panose="02020603050405020304" pitchFamily="18" charset="0"/>
                </a:rPr>
                <a:t>xét</a:t>
              </a:r>
              <a:endParaRPr kumimoji="0" lang="en-US" sz="3600" b="0" i="0" u="none" strike="noStrike" kern="1200" cap="none" spc="0" normalizeH="0" baseline="0" noProof="0" dirty="0">
                <a:ln>
                  <a:noFill/>
                </a:ln>
                <a:solidFill>
                  <a:srgbClr val="FF33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xmlns=""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xmlns=""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xmlns=""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283</Words>
  <Application>Microsoft Office PowerPoint</Application>
  <PresentationFormat>Widescreen</PresentationFormat>
  <Paragraphs>27</Paragraphs>
  <Slides>11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微软雅黑</vt:lpstr>
      <vt:lpstr>Arial</vt:lpstr>
      <vt:lpstr>Arial-Rounded</vt:lpstr>
      <vt:lpstr>Calibri</vt:lpstr>
      <vt:lpstr>Cambria</vt:lpstr>
      <vt:lpstr>Coiny</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MrsOanh</cp:lastModifiedBy>
  <cp:revision>23</cp:revision>
  <dcterms:created xsi:type="dcterms:W3CDTF">2022-04-24T14:44:48Z</dcterms:created>
  <dcterms:modified xsi:type="dcterms:W3CDTF">2022-11-26T16:22:48Z</dcterms:modified>
</cp:coreProperties>
</file>