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8"/>
  </p:notesMasterIdLst>
  <p:sldIdLst>
    <p:sldId id="263" r:id="rId2"/>
    <p:sldId id="268" r:id="rId3"/>
    <p:sldId id="270" r:id="rId4"/>
    <p:sldId id="272" r:id="rId5"/>
    <p:sldId id="271" r:id="rId6"/>
    <p:sldId id="257" r:id="rId7"/>
    <p:sldId id="262" r:id="rId8"/>
    <p:sldId id="300" r:id="rId9"/>
    <p:sldId id="301" r:id="rId10"/>
    <p:sldId id="302" r:id="rId11"/>
    <p:sldId id="322" r:id="rId12"/>
    <p:sldId id="323" r:id="rId13"/>
    <p:sldId id="324" r:id="rId14"/>
    <p:sldId id="303" r:id="rId15"/>
    <p:sldId id="293"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0" d="100"/>
          <a:sy n="50" d="100"/>
        </p:scale>
        <p:origin x="66"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24.png"/><Relationship Id="rId10" Type="http://schemas.openxmlformats.org/officeDocument/2006/relationships/image" Target="../media/image42.png"/><Relationship Id="rId4" Type="http://schemas.openxmlformats.org/officeDocument/2006/relationships/image" Target="../media/image32.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47.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44.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png"/><Relationship Id="rId3" Type="http://schemas.microsoft.com/office/2007/relationships/media" Target="../media/media3.mp4"/><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slideLayout" Target="../slideLayouts/slideLayout1.xml"/><Relationship Id="rId15" Type="http://schemas.openxmlformats.org/officeDocument/2006/relationships/image" Target="../media/image15.emf"/><Relationship Id="rId10" Type="http://schemas.openxmlformats.org/officeDocument/2006/relationships/image" Target="../media/image11.png"/><Relationship Id="rId4" Type="http://schemas.openxmlformats.org/officeDocument/2006/relationships/video" Target="../media/media3.mp4"/><Relationship Id="rId9" Type="http://schemas.openxmlformats.org/officeDocument/2006/relationships/image" Target="../media/image1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png"/><Relationship Id="rId3" Type="http://schemas.openxmlformats.org/officeDocument/2006/relationships/video" Target="NULL" TargetMode="Externa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slideLayout" Target="../slideLayouts/slideLayout1.xml"/><Relationship Id="rId15" Type="http://schemas.openxmlformats.org/officeDocument/2006/relationships/image" Target="../media/image17.png"/><Relationship Id="rId10" Type="http://schemas.openxmlformats.org/officeDocument/2006/relationships/image" Target="../media/image11.png"/><Relationship Id="rId4" Type="http://schemas.microsoft.com/office/2007/relationships/media" Target="../media/media4.mp4"/><Relationship Id="rId9" Type="http://schemas.openxmlformats.org/officeDocument/2006/relationships/image" Target="../media/image10.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png"/><Relationship Id="rId3" Type="http://schemas.microsoft.com/office/2007/relationships/media" Target="../media/media5.mp4"/><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slideLayout" Target="../slideLayouts/slideLayout1.xml"/><Relationship Id="rId1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video" Target="../media/media5.mp4"/><Relationship Id="rId9" Type="http://schemas.openxmlformats.org/officeDocument/2006/relationships/image" Target="../media/image10.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3" Type="http://schemas.openxmlformats.org/officeDocument/2006/relationships/slideLayout" Target="../slideLayouts/slideLayout3.xml"/><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6.mp3"/><Relationship Id="rId16" Type="http://schemas.openxmlformats.org/officeDocument/2006/relationships/image" Target="../media/image30.png"/><Relationship Id="rId1" Type="http://schemas.microsoft.com/office/2007/relationships/media" Target="../media/media6.mp3"/><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422275" y="923290"/>
            <a:ext cx="10069195" cy="1573530"/>
          </a:xfrm>
          <a:prstGeom prst="rect">
            <a:avLst/>
          </a:prstGeom>
          <a:noFill/>
          <a:ln w="9525">
            <a:noFill/>
          </a:ln>
        </p:spPr>
      </p:pic>
      <p:sp>
        <p:nvSpPr>
          <p:cNvPr id="6" name="Text Box 5"/>
          <p:cNvSpPr txBox="1"/>
          <p:nvPr/>
        </p:nvSpPr>
        <p:spPr>
          <a:xfrm>
            <a:off x="106289" y="2617470"/>
            <a:ext cx="11618677" cy="1384995"/>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id="{AC8E5E3D-03BF-063E-0BAC-80E15849EB78}"/>
              </a:ext>
            </a:extLst>
          </p:cNvPr>
          <p:cNvSpPr txBox="1"/>
          <p:nvPr/>
        </p:nvSpPr>
        <p:spPr>
          <a:xfrm>
            <a:off x="106289" y="4120449"/>
            <a:ext cx="11618677" cy="1384995"/>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id="{4740F6DC-112F-3C0B-EB64-00399334C559}"/>
              </a:ext>
            </a:extLst>
          </p:cNvPr>
          <p:cNvSpPr txBox="1"/>
          <p:nvPr/>
        </p:nvSpPr>
        <p:spPr>
          <a:xfrm>
            <a:off x="139181" y="5696645"/>
            <a:ext cx="11618677" cy="954107"/>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a:solidFill>
                  <a:srgbClr val="000000"/>
                </a:solidFill>
                <a:latin typeface="Cambria" panose="02040503050406030204" pitchFamily="18" charset="0"/>
                <a:ea typeface="Cambria" panose="02040503050406030204" pitchFamily="18" charset="0"/>
              </a:rPr>
              <a:t>Trong túi vải thô của bà có đủ thứ quà, mùa nào thức nấy: nhãn tháng Sáu, na tháng Bảy, roi mùa hạ, gương sen mùa thu.</a:t>
            </a:r>
            <a:endParaRPr lang="en-US" sz="2800" dirty="0">
              <a:solidFill>
                <a:srgbClr val="000000"/>
              </a:solidFill>
              <a:latin typeface="Cambria" panose="02040503050406030204" pitchFamily="18" charset="0"/>
              <a:ea typeface="Cambria" panose="02040503050406030204" pitchFamily="18" charset="0"/>
            </a:endParaRP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Ma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cách</a:t>
            </a:r>
            <a:r>
              <a:rPr lang="en-US" sz="2800" dirty="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b.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giấy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đặc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điểm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nhiều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vẫn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còn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tươi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nguyên</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Dương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khác</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giấy</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c.   </a:t>
            </a:r>
            <a:r>
              <a:rPr lang="en-US" sz="2800" dirty="0" err="1">
                <a:solidFill>
                  <a:srgbClr val="000000"/>
                </a:solidFill>
                <a:latin typeface="Cambria" panose="02040503050406030204" pitchFamily="18" charset="0"/>
                <a:ea typeface="Cambria" panose="02040503050406030204" pitchFamily="18" charset="0"/>
              </a:rPr>
              <a:t>Chú</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sóc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đẹp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chóp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đuôi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đỏ</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rực</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Ngô</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Quân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Miện</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bộ</a:t>
            </a:r>
            <a:r>
              <a:rPr lang="en-US" sz="2800" dirty="0">
                <a:solidFill>
                  <a:srgbClr val="FF0000"/>
                </a:solidFill>
                <a:latin typeface="Nunito Black" pitchFamily="2" charset="0"/>
              </a:rPr>
              <a:t> </a:t>
            </a:r>
            <a:r>
              <a:rPr lang="en-US" sz="2800" dirty="0" err="1">
                <a:solidFill>
                  <a:srgbClr val="FF0000"/>
                </a:solidFill>
                <a:latin typeface="Nunito Black" pitchFamily="2" charset="0"/>
              </a:rPr>
              <a:t>lông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chú</a:t>
            </a:r>
            <a:r>
              <a:rPr lang="en-US" sz="2800" dirty="0">
                <a:solidFill>
                  <a:srgbClr val="FF0000"/>
                </a:solidFill>
                <a:latin typeface="Nunito Black" pitchFamily="2" charset="0"/>
              </a:rPr>
              <a:t> </a:t>
            </a:r>
            <a:r>
              <a:rPr lang="en-US" sz="2800" dirty="0" err="1">
                <a:solidFill>
                  <a:srgbClr val="FF0000"/>
                </a:solidFill>
                <a:latin typeface="Nunito Black" pitchFamily="2" charset="0"/>
              </a:rPr>
              <a:t>sóc</a:t>
            </a:r>
            <a:r>
              <a:rPr lang="en-US" sz="2800" dirty="0">
                <a:solidFill>
                  <a:srgbClr val="FF0000"/>
                </a:solidFill>
                <a:latin typeface="Nunito Black" pitchFamily="2" charset="0"/>
              </a:rPr>
              <a:t>.</a:t>
            </a: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550126" y="827247"/>
            <a:ext cx="10422674" cy="1573530"/>
          </a:xfrm>
          <a:prstGeom prst="rect">
            <a:avLst/>
          </a:prstGeom>
          <a:noFill/>
          <a:ln w="9525">
            <a:noFill/>
          </a:ln>
        </p:spPr>
      </p:pic>
      <p:sp>
        <p:nvSpPr>
          <p:cNvPr id="6" name="Text Box 5"/>
          <p:cNvSpPr txBox="1"/>
          <p:nvPr/>
        </p:nvSpPr>
        <p:spPr>
          <a:xfrm>
            <a:off x="6504038" y="2813731"/>
            <a:ext cx="5034597" cy="2246769"/>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id="{AC8E5E3D-03BF-063E-0BAC-80E15849EB78}"/>
              </a:ext>
            </a:extLst>
          </p:cNvPr>
          <p:cNvSpPr txBox="1"/>
          <p:nvPr/>
        </p:nvSpPr>
        <p:spPr>
          <a:xfrm>
            <a:off x="150503" y="2616220"/>
            <a:ext cx="5735628" cy="1815882"/>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id="{4740F6DC-112F-3C0B-EB64-00399334C559}"/>
              </a:ext>
            </a:extLst>
          </p:cNvPr>
          <p:cNvSpPr txBox="1"/>
          <p:nvPr/>
        </p:nvSpPr>
        <p:spPr>
          <a:xfrm>
            <a:off x="81712" y="4647545"/>
            <a:ext cx="5804419" cy="1815882"/>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Rectangle 39"/>
          <p:cNvSpPr/>
          <p:nvPr/>
        </p:nvSpPr>
        <p:spPr>
          <a:xfrm>
            <a:off x="4246573" y="4190555"/>
            <a:ext cx="246394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1" name="Straight Connector 40"/>
          <p:cNvCxnSpPr>
            <a:cxnSpLocks/>
            <a:stCxn id="39" idx="3"/>
            <a:endCxn id="42" idx="1"/>
          </p:cNvCxnSpPr>
          <p:nvPr/>
        </p:nvCxnSpPr>
        <p:spPr>
          <a:xfrm flipV="1">
            <a:off x="6494476" y="913272"/>
            <a:ext cx="751229" cy="1038908"/>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45705" y="531589"/>
            <a:ext cx="4158472" cy="7633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572897"/>
            <a:ext cx="4158471" cy="8633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 hiệu phần liệt kê</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đ</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6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6400" y="-2"/>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0" name="TextBox 19"/>
          <p:cNvSpPr txBox="1"/>
          <p:nvPr/>
        </p:nvSpPr>
        <p:spPr>
          <a:xfrm>
            <a:off x="3580485" y="958899"/>
            <a:ext cx="7670071"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TextBox 20"/>
          <p:cNvSpPr txBox="1"/>
          <p:nvPr/>
        </p:nvSpPr>
        <p:spPr>
          <a:xfrm>
            <a:off x="4994671" y="1451734"/>
            <a:ext cx="3193496"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a:t>
            </a:r>
            <a:r>
              <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Việt</a:t>
            </a:r>
            <a:endPar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2" name="TextBox 21"/>
          <p:cNvSpPr txBox="1"/>
          <p:nvPr/>
        </p:nvSpPr>
        <p:spPr>
          <a:xfrm>
            <a:off x="2750252" y="2311165"/>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224530" y="3105912"/>
            <a:ext cx="7291070" cy="2122805"/>
          </a:xfrm>
          <a:prstGeom prst="rect">
            <a:avLst/>
          </a:prstGeom>
          <a:noFill/>
        </p:spPr>
        <p:txBody>
          <a:bodyPr wrap="square" rtlCol="0">
            <a:spAutoFit/>
          </a:bodyPr>
          <a:lstStyle/>
          <a:p>
            <a:pPr algn="ctr"/>
            <a:r>
              <a:rPr lang="en-US" sz="4400" dirty="0" err="1">
                <a:solidFill>
                  <a:schemeClr val="bg1"/>
                </a:solidFill>
                <a:latin typeface="Coiny" panose="02000903060500060000" pitchFamily="2" charset="0"/>
              </a:rPr>
              <a:t>Bài</a:t>
            </a:r>
            <a:r>
              <a:rPr lang="en-US" sz="4400" dirty="0">
                <a:solidFill>
                  <a:schemeClr val="bg1"/>
                </a:solidFill>
                <a:latin typeface="Coiny" panose="02000903060500060000" pitchFamily="2" charset="0"/>
              </a:rPr>
              <a:t> 20 – </a:t>
            </a:r>
            <a:r>
              <a:rPr lang="en-US" sz="4400" dirty="0" err="1">
                <a:solidFill>
                  <a:schemeClr val="bg1"/>
                </a:solidFill>
                <a:latin typeface="Coiny" panose="02000903060500060000" pitchFamily="2" charset="0"/>
              </a:rPr>
              <a:t>Tiết</a:t>
            </a:r>
            <a:r>
              <a:rPr lang="en-US" sz="4400" dirty="0">
                <a:solidFill>
                  <a:schemeClr val="bg1"/>
                </a:solidFill>
                <a:latin typeface="Coiny" panose="02000903060500060000" pitchFamily="2" charset="0"/>
              </a:rPr>
              <a:t> 3</a:t>
            </a:r>
          </a:p>
          <a:p>
            <a:pPr algn="ctr"/>
            <a:r>
              <a:rPr lang="en-US" sz="4400" dirty="0">
                <a:solidFill>
                  <a:schemeClr val="bg1"/>
                </a:solidFill>
                <a:latin typeface="Coiny" panose="02000903060500060000" pitchFamily="2" charset="0"/>
              </a:rPr>
              <a:t>Mở 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by="(-#ppt_w*2)" calcmode="lin" valueType="num">
                                      <p:cBhvr rctx="PPT">
                                        <p:cTn id="21" dur="250" autoRev="1" fill="hold">
                                          <p:stCondLst>
                                            <p:cond delay="0"/>
                                          </p:stCondLst>
                                        </p:cTn>
                                        <p:tgtEl>
                                          <p:spTgt spid="20"/>
                                        </p:tgtEl>
                                        <p:attrNameLst>
                                          <p:attrName>ppt_w</p:attrName>
                                        </p:attrNameLst>
                                      </p:cBhvr>
                                    </p:anim>
                                    <p:anim by="(#ppt_w*0.50)" calcmode="lin" valueType="num">
                                      <p:cBhvr>
                                        <p:cTn id="22" dur="250" decel="50000" autoRev="1" fill="hold">
                                          <p:stCondLst>
                                            <p:cond delay="0"/>
                                          </p:stCondLst>
                                        </p:cTn>
                                        <p:tgtEl>
                                          <p:spTgt spid="20"/>
                                        </p:tgtEl>
                                        <p:attrNameLst>
                                          <p:attrName>ppt_x</p:attrName>
                                        </p:attrNameLst>
                                      </p:cBhvr>
                                    </p:anim>
                                    <p:anim from="(-#ppt_h/2)" to="(#ppt_y)" calcmode="lin" valueType="num">
                                      <p:cBhvr>
                                        <p:cTn id="23" dur="500" fill="hold">
                                          <p:stCondLst>
                                            <p:cond delay="0"/>
                                          </p:stCondLst>
                                        </p:cTn>
                                        <p:tgtEl>
                                          <p:spTgt spid="20"/>
                                        </p:tgtEl>
                                        <p:attrNameLst>
                                          <p:attrName>ppt_y</p:attrName>
                                        </p:attrNameLst>
                                      </p:cBhvr>
                                    </p:anim>
                                    <p:animRot by="21600000">
                                      <p:cBhvr>
                                        <p:cTn id="24" dur="500" fill="hold">
                                          <p:stCondLst>
                                            <p:cond delay="0"/>
                                          </p:stCondLst>
                                        </p:cTn>
                                        <p:tgtEl>
                                          <p:spTgt spid="20"/>
                                        </p:tgtEl>
                                        <p:attrNameLst>
                                          <p:attrName>r</p:attrName>
                                        </p:attrNameLst>
                                      </p:cBhvr>
                                    </p:animRot>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75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0" grpId="0"/>
      <p:bldP spid="21" grpId="0"/>
      <p:bldP spid="22"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10"/>
          <a:stretch>
            <a:fillRect/>
          </a:stretch>
        </p:blipFill>
        <p:spPr>
          <a:xfrm>
            <a:off x="8726634" y="3593824"/>
            <a:ext cx="3467100" cy="3264176"/>
          </a:xfrm>
          <a:prstGeom prst="rect">
            <a:avLst/>
          </a:prstGeom>
        </p:spPr>
      </p:pic>
      <p:sp>
        <p:nvSpPr>
          <p:cNvPr id="36" name="TextBox 35"/>
          <p:cNvSpPr txBox="1"/>
          <p:nvPr/>
        </p:nvSpPr>
        <p:spPr>
          <a:xfrm>
            <a:off x="1143000" y="654685"/>
            <a:ext cx="10043160"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các từ chỉ người thân trong đoạn văn dưới đây:</a:t>
            </a:r>
          </a:p>
        </p:txBody>
      </p:sp>
      <p:sp>
        <p:nvSpPr>
          <p:cNvPr id="37" name="TextBox 36"/>
          <p:cNvSpPr txBox="1"/>
          <p:nvPr/>
        </p:nvSpPr>
        <p:spPr>
          <a:xfrm>
            <a:off x="967873" y="1458951"/>
            <a:ext cx="10424027" cy="2554545"/>
          </a:xfrm>
          <a:prstGeom prst="rect">
            <a:avLst/>
          </a:prstGeom>
          <a:noFill/>
        </p:spPr>
        <p:txBody>
          <a:bodyPr wrap="square">
            <a:spAutoFit/>
          </a:bodyPr>
          <a:lstStyle/>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r>
              <a:rPr lang="en-US" alt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(TheoVũ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Nam)</a:t>
            </a:r>
            <a:endPar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 Box 1"/>
          <p:cNvSpPr txBox="1"/>
          <p:nvPr/>
        </p:nvSpPr>
        <p:spPr>
          <a:xfrm>
            <a:off x="967873" y="4128324"/>
            <a:ext cx="8013393" cy="1569660"/>
          </a:xfrm>
          <a:prstGeom prst="rect">
            <a:avLst/>
          </a:prstGeom>
          <a:noFill/>
        </p:spPr>
        <p:txBody>
          <a:bodyPr wrap="square" rtlCol="0" anchor="t">
            <a:spAutoFit/>
          </a:bodyPr>
          <a:lstStyle/>
          <a:p>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My,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Dấu hai chấm trong câu sau dùng để làm gì?</a:t>
            </a:r>
          </a:p>
        </p:txBody>
      </p:sp>
      <p:sp>
        <p:nvSpPr>
          <p:cNvPr id="4" name="Text Box 3"/>
          <p:cNvSpPr txBox="1"/>
          <p:nvPr/>
        </p:nvSpPr>
        <p:spPr>
          <a:xfrm>
            <a:off x="556895" y="1554480"/>
            <a:ext cx="11057890" cy="1077218"/>
          </a:xfrm>
          <a:prstGeom prst="rect">
            <a:avLst/>
          </a:prstGeom>
          <a:noFill/>
        </p:spPr>
        <p:txBody>
          <a:bodyPr wrap="square" rtlCol="0" anchor="t">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Cảnh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xung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lòng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đang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có</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sự</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hôm</a:t>
            </a:r>
            <a:r>
              <a:rPr lang="en-US" sz="3200" b="1" i="1" dirty="0">
                <a:solidFill>
                  <a:srgbClr val="FF0000"/>
                </a:solidFill>
                <a:latin typeface="Times New Roman" panose="02020603050405020304" pitchFamily="18" charset="0"/>
                <a:cs typeface="Times New Roman" panose="02020603050405020304" pitchFamily="18" charset="0"/>
              </a:rPr>
              <a:t> nay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 Box 4"/>
          <p:cNvSpPr txBox="1"/>
          <p:nvPr/>
        </p:nvSpPr>
        <p:spPr>
          <a:xfrm>
            <a:off x="2371090" y="2944495"/>
            <a:ext cx="6008370" cy="2554545"/>
          </a:xfrm>
          <a:prstGeom prst="rect">
            <a:avLst/>
          </a:prstGeom>
          <a:noFill/>
        </p:spPr>
        <p:txBody>
          <a:bodyPr wrap="square" rtlCol="0" anchor="t">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
                                            <p:txEl>
                                              <p:pRg st="4" end="4"/>
                                            </p:txEl>
                                          </p:spTgt>
                                        </p:tgtEl>
                                      </p:cBhvr>
                                    </p:animEffect>
                                    <p:set>
                                      <p:cBhvr>
                                        <p:cTn id="10"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TotalTime>
  <Words>855</Words>
  <Application>Microsoft Office PowerPoint</Application>
  <PresentationFormat>Widescreen</PresentationFormat>
  <Paragraphs>78</Paragraphs>
  <Slides>16</Slides>
  <Notes>4</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#9Slide02 Noi dung dai</vt:lpstr>
      <vt:lpstr>#9Slide02 Tieu de dai</vt:lpstr>
      <vt:lpstr>Arial</vt:lpstr>
      <vt:lpstr>Arial-Rounded</vt:lpstr>
      <vt:lpstr>Calibri</vt:lpstr>
      <vt:lpstr>Cambria</vt:lpstr>
      <vt:lpstr>Coiny</vt:lpstr>
      <vt:lpstr>iCiel Cadena</vt:lpstr>
      <vt:lpstr>Nunito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những người thân bên nội và bên ngoại.</vt:lpstr>
      <vt:lpstr>Dấu hai chấm trong câu sau dùng để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11</cp:revision>
  <dcterms:created xsi:type="dcterms:W3CDTF">2022-06-21T11:25:00Z</dcterms:created>
  <dcterms:modified xsi:type="dcterms:W3CDTF">2022-11-10T02:05:31Z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