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Lst>
  <p:sldIdLst>
    <p:sldId id="256" r:id="rId5"/>
    <p:sldId id="259" r:id="rId6"/>
    <p:sldId id="258" r:id="rId7"/>
    <p:sldId id="260" r:id="rId8"/>
    <p:sldId id="261" r:id="rId9"/>
    <p:sldId id="265" r:id="rId10"/>
    <p:sldId id="264" r:id="rId11"/>
    <p:sldId id="267" r:id="rId12"/>
    <p:sldId id="268" r:id="rId13"/>
    <p:sldId id="274" r:id="rId14"/>
    <p:sldId id="269" r:id="rId15"/>
    <p:sldId id="266" r:id="rId16"/>
    <p:sldId id="270" r:id="rId17"/>
    <p:sldId id="271" r:id="rId18"/>
    <p:sldId id="272" r:id="rId19"/>
    <p:sldId id="273" r:id="rId20"/>
    <p:sldId id="275" r:id="rId21"/>
    <p:sldId id="276" r:id="rId22"/>
    <p:sldId id="291" r:id="rId23"/>
    <p:sldId id="278" r:id="rId24"/>
    <p:sldId id="279" r:id="rId25"/>
    <p:sldId id="280" r:id="rId26"/>
    <p:sldId id="281" r:id="rId27"/>
    <p:sldId id="282" r:id="rId28"/>
    <p:sldId id="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99CC"/>
    <a:srgbClr val="FFCCCC"/>
    <a:srgbClr val="FFCC99"/>
    <a:srgbClr val="FFFFFF"/>
    <a:srgbClr val="FFFF99"/>
    <a:srgbClr val="FFCC66"/>
    <a:srgbClr val="FFFF66"/>
    <a:srgbClr val="99FF66"/>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592020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812198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413885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22307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47269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27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3997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161055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1186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754784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2993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08922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25539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373600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2022/11/13</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92966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90175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2559559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685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145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348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164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36A11C-9BBA-4DA5-A576-DA3FF68E2598}"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168812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352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1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596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3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167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226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187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0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25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59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36A11C-9BBA-4DA5-A576-DA3FF68E2598}" type="datetimeFigureOut">
              <a:rPr lang="en-US" smtClean="0"/>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74062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286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752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010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8649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29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3363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256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36A11C-9BBA-4DA5-A576-DA3FF68E2598}" type="datetimeFigureOut">
              <a:rPr lang="en-US" smtClean="0"/>
              <a:t>13/11/2022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29344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36A11C-9BBA-4DA5-A576-DA3FF68E2598}" type="datetimeFigureOut">
              <a:rPr lang="en-US" smtClean="0"/>
              <a:t>13/11/2022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279313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36A11C-9BBA-4DA5-A576-DA3FF68E2598}" type="datetimeFigureOut">
              <a:rPr lang="en-US" smtClean="0"/>
              <a:t>13/11/2022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020243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13138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36A11C-9BBA-4DA5-A576-DA3FF68E2598}" type="datetimeFigureOut">
              <a:rPr lang="en-US" smtClean="0"/>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C0655-4D81-4ACB-AA7E-12F7DDECA208}" type="slidenum">
              <a:rPr lang="en-US" smtClean="0"/>
              <a:t>‹#›</a:t>
            </a:fld>
            <a:endParaRPr lang="en-US"/>
          </a:p>
        </p:txBody>
      </p:sp>
    </p:spTree>
    <p:extLst>
      <p:ext uri="{BB962C8B-B14F-4D97-AF65-F5344CB8AC3E}">
        <p14:creationId xmlns:p14="http://schemas.microsoft.com/office/powerpoint/2010/main" val="3616250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36A11C-9BBA-4DA5-A576-DA3FF68E2598}" type="datetimeFigureOut">
              <a:rPr lang="en-US" smtClean="0"/>
              <a:t>13/11/2022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C0655-4D81-4ACB-AA7E-12F7DDECA208}" type="slidenum">
              <a:rPr lang="en-US" smtClean="0"/>
              <a:t>‹#›</a:t>
            </a:fld>
            <a:endParaRPr lang="en-US"/>
          </a:p>
        </p:txBody>
      </p:sp>
    </p:spTree>
    <p:extLst>
      <p:ext uri="{BB962C8B-B14F-4D97-AF65-F5344CB8AC3E}">
        <p14:creationId xmlns:p14="http://schemas.microsoft.com/office/powerpoint/2010/main" val="300024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t="1000" r="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8638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A78E-A6A1-4FC7-80C7-614CA0CBECE6}"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9ED7F7-A522-4CE5-B136-F2C656BEDF5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1580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solidFill>
                  <a:prstClr val="black">
                    <a:tint val="75000"/>
                  </a:prstClr>
                </a:solidFill>
              </a:rPr>
              <a:pPr/>
              <a:t>13/11/2022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3723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microsoft.com/office/2007/relationships/hdphoto" Target="../media/hdphoto6.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1.png"/><Relationship Id="rId3" Type="http://schemas.openxmlformats.org/officeDocument/2006/relationships/image" Target="../media/image36.png"/><Relationship Id="rId7" Type="http://schemas.openxmlformats.org/officeDocument/2006/relationships/image" Target="../media/image38.png"/><Relationship Id="rId12"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0.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1.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11.wdp"/><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9.wdp"/><Relationship Id="rId4" Type="http://schemas.microsoft.com/office/2007/relationships/hdphoto" Target="../media/hdphoto7.wdp"/><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4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7.xml"/><Relationship Id="rId6" Type="http://schemas.microsoft.com/office/2007/relationships/hdphoto" Target="../media/hdphoto15.wdp"/><Relationship Id="rId5" Type="http://schemas.openxmlformats.org/officeDocument/2006/relationships/image" Target="../media/image47.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7.xml"/><Relationship Id="rId6" Type="http://schemas.openxmlformats.org/officeDocument/2006/relationships/image" Target="../media/image51.png"/><Relationship Id="rId5" Type="http://schemas.microsoft.com/office/2007/relationships/hdphoto" Target="../media/hdphoto16.wdp"/><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microsoft.com/office/2007/relationships/hdphoto" Target="../media/hdphoto17.wdp"/><Relationship Id="rId2" Type="http://schemas.openxmlformats.org/officeDocument/2006/relationships/image" Target="../media/image48.jpeg"/><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image" Target="../media/image48.jpeg"/><Relationship Id="rId1" Type="http://schemas.openxmlformats.org/officeDocument/2006/relationships/slideLayout" Target="../slideLayouts/slideLayout37.xml"/><Relationship Id="rId6" Type="http://schemas.openxmlformats.org/officeDocument/2006/relationships/image" Target="../media/image54.png"/><Relationship Id="rId5" Type="http://schemas.openxmlformats.org/officeDocument/2006/relationships/image" Target="../media/image51.png"/><Relationship Id="rId4" Type="http://schemas.microsoft.com/office/2007/relationships/hdphoto" Target="../media/hdphoto16.wdp"/><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8.wdp"/><Relationship Id="rId2" Type="http://schemas.openxmlformats.org/officeDocument/2006/relationships/image" Target="../media/image48.jpeg"/><Relationship Id="rId1" Type="http://schemas.openxmlformats.org/officeDocument/2006/relationships/slideLayout" Target="../slideLayouts/slideLayout37.xml"/><Relationship Id="rId6" Type="http://schemas.openxmlformats.org/officeDocument/2006/relationships/image" Target="../media/image57.png"/><Relationship Id="rId5" Type="http://schemas.openxmlformats.org/officeDocument/2006/relationships/image" Target="../media/image51.png"/><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37.xml"/><Relationship Id="rId5" Type="http://schemas.openxmlformats.org/officeDocument/2006/relationships/image" Target="../media/image51.png"/><Relationship Id="rId4" Type="http://schemas.microsoft.com/office/2007/relationships/hdphoto" Target="../media/hdphoto16.wdp"/></Relationships>
</file>

<file path=ppt/slides/_rels/slide25.xml.rels><?xml version="1.0" encoding="UTF-8" standalone="yes"?>
<Relationships xmlns="http://schemas.openxmlformats.org/package/2006/relationships"><Relationship Id="rId8" Type="http://schemas.openxmlformats.org/officeDocument/2006/relationships/image" Target="../media/image61.gif"/><Relationship Id="rId13" Type="http://schemas.openxmlformats.org/officeDocument/2006/relationships/image" Target="../media/image64.gif"/><Relationship Id="rId3" Type="http://schemas.openxmlformats.org/officeDocument/2006/relationships/slide" Target="slide5.xml"/><Relationship Id="rId7" Type="http://schemas.openxmlformats.org/officeDocument/2006/relationships/slide" Target="slide6.xml"/><Relationship Id="rId12" Type="http://schemas.openxmlformats.org/officeDocument/2006/relationships/image" Target="../media/image63.gif"/><Relationship Id="rId2" Type="http://schemas.openxmlformats.org/officeDocument/2006/relationships/image" Target="../media/image58.png"/><Relationship Id="rId1" Type="http://schemas.openxmlformats.org/officeDocument/2006/relationships/slideLayout" Target="../slideLayouts/slideLayout42.xml"/><Relationship Id="rId6" Type="http://schemas.openxmlformats.org/officeDocument/2006/relationships/image" Target="../media/image60.gif"/><Relationship Id="rId11" Type="http://schemas.openxmlformats.org/officeDocument/2006/relationships/slide" Target="slide9.xml"/><Relationship Id="rId5" Type="http://schemas.openxmlformats.org/officeDocument/2006/relationships/slide" Target="slide7.xml"/><Relationship Id="rId10" Type="http://schemas.openxmlformats.org/officeDocument/2006/relationships/image" Target="../media/image62.gif"/><Relationship Id="rId4" Type="http://schemas.openxmlformats.org/officeDocument/2006/relationships/image" Target="../media/image59.gif"/><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21.png"/><Relationship Id="rId5" Type="http://schemas.microsoft.com/office/2007/relationships/hdphoto" Target="../media/hdphoto4.wdp"/><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Google Shape;1910;p31">
            <a:extLst>
              <a:ext uri="{FF2B5EF4-FFF2-40B4-BE49-F238E27FC236}">
                <a16:creationId xmlns:a16="http://schemas.microsoft.com/office/drawing/2014/main" xmlns="" id="{B4486D36-6C53-75D6-BF08-C59D05FCF23A}"/>
              </a:ext>
            </a:extLst>
          </p:cNvPr>
          <p:cNvSpPr txBox="1">
            <a:spLocks/>
          </p:cNvSpPr>
          <p:nvPr/>
        </p:nvSpPr>
        <p:spPr>
          <a:xfrm>
            <a:off x="3192331" y="2486541"/>
            <a:ext cx="6096000" cy="1960246"/>
          </a:xfrm>
          <a:prstGeom prst="rect">
            <a:avLst/>
          </a:prstGeom>
          <a:noFill/>
          <a:ln>
            <a:noFill/>
          </a:ln>
        </p:spPr>
        <p:txBody>
          <a:bodyPr spcFirstLastPara="1" wrap="square" lIns="91425" tIns="91425" rIns="91425" bIns="91425" numCol="1" anchor="ctr" anchorCtr="0">
            <a:prstTxWarp prst="textArchUp">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b="1" kern="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Nunito Black" pitchFamily="2" charset="0"/>
              </a:rPr>
              <a:t>KHI</a:t>
            </a:r>
            <a:r>
              <a:rPr lang="en-US" sz="8800" b="1" kern="0" dirty="0" smtClean="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Nunito Black" pitchFamily="2" charset="0"/>
              </a:rPr>
              <a:t>CẢ</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Nunito Black" pitchFamily="2" charset="0"/>
              </a:rPr>
              <a:t>NHÀ</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FF3399"/>
                </a:solidFill>
                <a:effectLst>
                  <a:outerShdw blurRad="12700" dist="38100" dir="2700000" algn="tl" rotWithShape="0">
                    <a:schemeClr val="accent5">
                      <a:lumMod val="60000"/>
                      <a:lumOff val="40000"/>
                    </a:schemeClr>
                  </a:outerShdw>
                </a:effectLst>
                <a:latin typeface="Nunito Black" pitchFamily="2" charset="0"/>
              </a:rPr>
              <a:t>BÉ</a:t>
            </a:r>
            <a:r>
              <a:rPr lang="en-US" sz="8800" b="1" kern="0" dirty="0" smtClean="0">
                <a:ln w="9525">
                  <a:solidFill>
                    <a:schemeClr val="bg1"/>
                  </a:solidFill>
                  <a:prstDash val="solid"/>
                </a:ln>
                <a:effectLst>
                  <a:outerShdw blurRad="12700" dist="38100" dir="2700000" algn="tl" rotWithShape="0">
                    <a:schemeClr val="accent5">
                      <a:lumMod val="60000"/>
                      <a:lumOff val="40000"/>
                    </a:schemeClr>
                  </a:outerShdw>
                </a:effectLst>
                <a:latin typeface="Nunito Black" pitchFamily="2" charset="0"/>
              </a:rPr>
              <a:t> </a:t>
            </a:r>
            <a:r>
              <a:rPr lang="en-US" sz="8800" b="1" kern="0" dirty="0" smtClean="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Nunito Black" pitchFamily="2" charset="0"/>
              </a:rPr>
              <a:t>TÍ</a:t>
            </a:r>
            <a:endParaRPr lang="en-US" sz="8800" b="1" kern="0"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Nunito Black" pitchFamily="2" charset="0"/>
            </a:endParaRPr>
          </a:p>
        </p:txBody>
      </p:sp>
      <p:sp>
        <p:nvSpPr>
          <p:cNvPr id="12" name="TextBox 11"/>
          <p:cNvSpPr txBox="1"/>
          <p:nvPr/>
        </p:nvSpPr>
        <p:spPr>
          <a:xfrm>
            <a:off x="2568310" y="337265"/>
            <a:ext cx="8347157" cy="1446550"/>
          </a:xfrm>
          <a:prstGeom prst="rect">
            <a:avLst/>
          </a:prstGeom>
          <a:noFill/>
        </p:spPr>
        <p:txBody>
          <a:bodyPr wrap="none" rtlCol="0">
            <a:spAutoFit/>
          </a:bodyPr>
          <a:lstStyle/>
          <a:p>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Thứ</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ngày</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tháng</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năm</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2022</a:t>
            </a:r>
          </a:p>
          <a:p>
            <a:pPr algn="ct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Tiếng</a:t>
            </a:r>
            <a:r>
              <a:rPr lang="en-US" sz="4400" b="1" dirty="0"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400" b="1" dirty="0" err="1" smtClean="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Việt</a:t>
            </a:r>
            <a:endPar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56766A65-AB59-44B3-F82A-2DEA307661EB}"/>
              </a:ext>
            </a:extLst>
          </p:cNvPr>
          <p:cNvSpPr txBox="1"/>
          <p:nvPr/>
        </p:nvSpPr>
        <p:spPr>
          <a:xfrm>
            <a:off x="-195270" y="2543334"/>
            <a:ext cx="3192331"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a:t>
            </a:r>
            <a:r>
              <a:rPr lang="en-US" sz="5400" b="1" kern="0" smtClean="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19</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407" b="100000" l="0" r="100000">
                        <a14:foregroundMark x1="6192" y1="28049" x2="6192" y2="28049"/>
                        <a14:foregroundMark x1="23839" y1="10569" x2="23839" y2="10569"/>
                        <a14:foregroundMark x1="24149" y1="10569" x2="24149" y2="10569"/>
                        <a14:foregroundMark x1="37461" y1="4878" x2="37461" y2="4878"/>
                        <a14:foregroundMark x1="37461" y1="4878" x2="37461" y2="4878"/>
                        <a14:foregroundMark x1="50155" y1="4472" x2="50155" y2="4472"/>
                        <a14:foregroundMark x1="50155" y1="4472" x2="50155" y2="4472"/>
                        <a14:foregroundMark x1="69040" y1="7724" x2="69040" y2="7724"/>
                        <a14:foregroundMark x1="69040" y1="7724" x2="69040" y2="7724"/>
                        <a14:foregroundMark x1="75542" y1="10163" x2="75542" y2="10163"/>
                        <a14:foregroundMark x1="75851" y1="10163" x2="75851" y2="10163"/>
                        <a14:foregroundMark x1="87307" y1="20325" x2="87307" y2="20325"/>
                        <a14:foregroundMark x1="87307" y1="20325" x2="87307" y2="20325"/>
                        <a14:foregroundMark x1="96285" y1="42683" x2="96285" y2="42683"/>
                        <a14:foregroundMark x1="96594" y1="42683" x2="96594" y2="42683"/>
                        <a14:foregroundMark x1="96594" y1="59350" x2="96594" y2="59350"/>
                        <a14:foregroundMark x1="96594" y1="59350" x2="96594" y2="59350"/>
                        <a14:foregroundMark x1="4025" y1="65041" x2="4025" y2="65041"/>
                        <a14:foregroundMark x1="4025" y1="65041" x2="4025" y2="65041"/>
                        <a14:foregroundMark x1="4025" y1="49593" x2="4025" y2="49593"/>
                        <a14:foregroundMark x1="4025" y1="49593" x2="4025" y2="49593"/>
                        <a14:foregroundMark x1="4644" y1="32927" x2="4644" y2="32927"/>
                        <a14:foregroundMark x1="9907" y1="76829" x2="9907" y2="76829"/>
                        <a14:foregroundMark x1="24768" y1="91870" x2="24768" y2="91870"/>
                        <a14:foregroundMark x1="32508" y1="94715" x2="32508" y2="94715"/>
                        <a14:foregroundMark x1="32508" y1="94715" x2="32508" y2="94715"/>
                        <a14:foregroundMark x1="43653" y1="96748" x2="43653" y2="96748"/>
                        <a14:foregroundMark x1="43653" y1="96748" x2="43653" y2="96748"/>
                        <a14:foregroundMark x1="57895" y1="97561" x2="57895" y2="97561"/>
                        <a14:foregroundMark x1="57895" y1="97561" x2="57895" y2="97561"/>
                      </a14:backgroundRemoval>
                    </a14:imgEffect>
                  </a14:imgLayer>
                </a14:imgProps>
              </a:ext>
            </a:extLst>
          </a:blip>
          <a:stretch>
            <a:fillRect/>
          </a:stretch>
        </p:blipFill>
        <p:spPr>
          <a:xfrm>
            <a:off x="11066143" y="190901"/>
            <a:ext cx="918214" cy="830988"/>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10" b="100000" l="0" r="99823">
                        <a14:foregroundMark x1="33156" y1="9015" x2="33156" y2="9015"/>
                        <a14:foregroundMark x1="61879" y1="14675" x2="61879" y2="14675"/>
                        <a14:foregroundMark x1="67199" y1="89727" x2="67199" y2="89727"/>
                        <a14:foregroundMark x1="64184" y1="89308" x2="64184" y2="89308"/>
                        <a14:foregroundMark x1="19858" y1="30189" x2="19858" y2="30189"/>
                        <a14:foregroundMark x1="10106" y1="14885" x2="10106" y2="14885"/>
                        <a14:foregroundMark x1="84574" y1="85744" x2="84574" y2="85744"/>
                        <a14:foregroundMark x1="85461" y1="80503" x2="85461" y2="80503"/>
                        <a14:foregroundMark x1="34397" y1="9015" x2="34397" y2="9015"/>
                        <a14:backgroundMark x1="10993" y1="18449" x2="10993" y2="18449"/>
                        <a14:backgroundMark x1="28369" y1="20755" x2="28369" y2="20755"/>
                        <a14:backgroundMark x1="13298" y1="23690" x2="13298" y2="23690"/>
                        <a14:backgroundMark x1="22340" y1="24319" x2="22340" y2="24319"/>
                        <a14:backgroundMark x1="24645" y1="20126" x2="24645" y2="20126"/>
                        <a14:backgroundMark x1="20567" y1="24109" x2="20567" y2="24109"/>
                        <a14:backgroundMark x1="10993" y1="20335" x2="10993" y2="20335"/>
                        <a14:backgroundMark x1="14894" y1="23480" x2="14894" y2="23480"/>
                        <a14:backgroundMark x1="57092" y1="30608" x2="57092" y2="30608"/>
                        <a14:backgroundMark x1="33865" y1="22222" x2="33865" y2="22222"/>
                        <a14:backgroundMark x1="54255" y1="79874" x2="54255" y2="79874"/>
                        <a14:backgroundMark x1="54965" y1="78826" x2="54965" y2="78826"/>
                        <a14:backgroundMark x1="88298" y1="83019" x2="88298" y2="83019"/>
                        <a14:backgroundMark x1="88298" y1="81761" x2="88298" y2="81761"/>
                        <a14:backgroundMark x1="77482" y1="63522" x2="77482" y2="63522"/>
                        <a14:backgroundMark x1="77837" y1="64361" x2="77837" y2="64361"/>
                        <a14:backgroundMark x1="78014" y1="66247" x2="78014" y2="66247"/>
                        <a14:backgroundMark x1="31383" y1="10901" x2="31383" y2="10901"/>
                        <a14:backgroundMark x1="36170" y1="5241" x2="36170" y2="5241"/>
                        <a14:backgroundMark x1="31560" y1="14885" x2="31560" y2="14885"/>
                        <a14:backgroundMark x1="50887" y1="18239" x2="50887" y2="18239"/>
                        <a14:backgroundMark x1="33333" y1="20335" x2="33333" y2="20335"/>
                      </a14:backgroundRemoval>
                    </a14:imgEffect>
                  </a14:imgLayer>
                </a14:imgProps>
              </a:ext>
            </a:extLst>
          </a:blip>
          <a:stretch>
            <a:fillRect/>
          </a:stretch>
        </p:blipFill>
        <p:spPr>
          <a:xfrm>
            <a:off x="3657758" y="3004999"/>
            <a:ext cx="4674261" cy="3953231"/>
          </a:xfrm>
          <a:prstGeom prst="rect">
            <a:avLst/>
          </a:prstGeom>
        </p:spPr>
      </p:pic>
      <p:pic>
        <p:nvPicPr>
          <p:cNvPr id="8" name="Picture 7"/>
          <p:cNvPicPr>
            <a:picLocks noChangeAspect="1"/>
          </p:cNvPicPr>
          <p:nvPr/>
        </p:nvPicPr>
        <p:blipFill>
          <a:blip r:embed="rId7"/>
          <a:stretch>
            <a:fillRect/>
          </a:stretch>
        </p:blipFill>
        <p:spPr>
          <a:xfrm>
            <a:off x="0" y="4813042"/>
            <a:ext cx="2037706" cy="2044958"/>
          </a:xfrm>
          <a:prstGeom prst="rect">
            <a:avLst/>
          </a:prstGeom>
        </p:spPr>
      </p:pic>
    </p:spTree>
    <p:extLst>
      <p:ext uri="{BB962C8B-B14F-4D97-AF65-F5344CB8AC3E}">
        <p14:creationId xmlns:p14="http://schemas.microsoft.com/office/powerpoint/2010/main" val="82404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31"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mj-lt"/>
                <a:ea typeface="Cambria" panose="02040503050406030204" pitchFamily="18" charset="0"/>
              </a:rPr>
              <a:t>Khi bà còn bé tí</a:t>
            </a:r>
          </a:p>
          <a:p>
            <a:pPr lvl="0" algn="just"/>
            <a:r>
              <a:rPr lang="vi-VN" sz="2800" b="1" dirty="0">
                <a:solidFill>
                  <a:srgbClr val="002060"/>
                </a:solidFill>
                <a:latin typeface="+mj-lt"/>
                <a:ea typeface="Cambria" panose="02040503050406030204" pitchFamily="18" charset="0"/>
              </a:rPr>
              <a:t>Bà có nghịch lắm không</a:t>
            </a:r>
          </a:p>
          <a:p>
            <a:pPr lvl="0" algn="just"/>
            <a:r>
              <a:rPr lang="vi-VN" sz="2800" b="1" dirty="0">
                <a:solidFill>
                  <a:srgbClr val="002060"/>
                </a:solidFill>
                <a:latin typeface="+mj-lt"/>
                <a:ea typeface="Cambria" panose="02040503050406030204" pitchFamily="18" charset="0"/>
              </a:rPr>
              <a:t>Dáng đi có hơi còng</a:t>
            </a:r>
          </a:p>
          <a:p>
            <a:pPr lvl="0" algn="just"/>
            <a:r>
              <a:rPr lang="vi-VN" sz="2800" b="1" dirty="0">
                <a:solidFill>
                  <a:srgbClr val="002060"/>
                </a:solidFill>
                <a:latin typeface="+mj-lt"/>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ea typeface="Cambria" panose="02040503050406030204" pitchFamily="18" charset="0"/>
              </a:rPr>
              <a:t>Khi ông còn bé tí</a:t>
            </a:r>
          </a:p>
          <a:p>
            <a:r>
              <a:rPr lang="vi-VN" sz="2800" b="1" dirty="0">
                <a:solidFill>
                  <a:srgbClr val="002060"/>
                </a:solidFill>
                <a:latin typeface="+mj-lt"/>
                <a:ea typeface="Cambria" panose="02040503050406030204" pitchFamily="18" charset="0"/>
              </a:rPr>
              <a:t>Có nghiêm như bây giờ,</a:t>
            </a:r>
          </a:p>
          <a:p>
            <a:r>
              <a:rPr lang="vi-VN" sz="2800" b="1" dirty="0">
                <a:solidFill>
                  <a:srgbClr val="002060"/>
                </a:solidFill>
                <a:latin typeface="+mj-lt"/>
                <a:ea typeface="Cambria" panose="02040503050406030204" pitchFamily="18" charset="0"/>
              </a:rPr>
              <a:t>Có chau mặt chơi cờ</a:t>
            </a:r>
          </a:p>
          <a:p>
            <a:r>
              <a:rPr lang="vi-VN" sz="2800" b="1" dirty="0">
                <a:solidFill>
                  <a:srgbClr val="002060"/>
                </a:solidFill>
                <a:latin typeface="+mj-lt"/>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bố</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lái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ô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tô</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mê</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xem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mải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ngồi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cắm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chợ</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gần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khuya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cuốn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mj-lt"/>
                <a:ea typeface="Cambria" panose="02040503050406030204" pitchFamily="18" charset="0"/>
              </a:rPr>
              <a:t>Khi c</a:t>
            </a:r>
            <a:r>
              <a:rPr lang="en-US" sz="2800" b="1" dirty="0">
                <a:solidFill>
                  <a:srgbClr val="002060"/>
                </a:solidFill>
                <a:latin typeface="+mj-lt"/>
                <a:ea typeface="Cambria" panose="02040503050406030204" pitchFamily="18" charset="0"/>
              </a:rPr>
              <a:t>o</a:t>
            </a:r>
            <a:r>
              <a:rPr lang="vi-VN" sz="2800" b="1" dirty="0">
                <a:solidFill>
                  <a:srgbClr val="002060"/>
                </a:solidFill>
                <a:latin typeface="+mj-lt"/>
                <a:ea typeface="Cambria" panose="02040503050406030204" pitchFamily="18" charset="0"/>
              </a:rPr>
              <a:t>n còn bé tí</a:t>
            </a:r>
          </a:p>
          <a:p>
            <a:pPr fontAlgn="t"/>
            <a:r>
              <a:rPr lang="vi-VN" sz="2800" b="1" dirty="0">
                <a:solidFill>
                  <a:srgbClr val="002060"/>
                </a:solidFill>
                <a:latin typeface="+mj-lt"/>
                <a:ea typeface="Cambria" panose="02040503050406030204" pitchFamily="18" charset="0"/>
              </a:rPr>
              <a:t>Chẳng đọc sách, chơi cờ</a:t>
            </a:r>
          </a:p>
          <a:p>
            <a:pPr fontAlgn="t"/>
            <a:r>
              <a:rPr lang="vi-VN" sz="2800" b="1" dirty="0">
                <a:solidFill>
                  <a:srgbClr val="002060"/>
                </a:solidFill>
                <a:latin typeface="+mj-lt"/>
                <a:ea typeface="Cambria" panose="02040503050406030204" pitchFamily="18" charset="0"/>
              </a:rPr>
              <a:t>Chẳng dọn dẹp, chữa đồ</a:t>
            </a:r>
          </a:p>
          <a:p>
            <a:pPr fontAlgn="t"/>
            <a:r>
              <a:rPr lang="vi-VN" sz="2800" b="1" dirty="0">
                <a:solidFill>
                  <a:srgbClr val="002060"/>
                </a:solidFill>
                <a:latin typeface="+mj-lt"/>
                <a:ea typeface="Cambria" panose="02040503050406030204" pitchFamily="18" charset="0"/>
              </a:rPr>
              <a:t>Cả ngày con đùa nghịch.</a:t>
            </a:r>
            <a:endParaRPr lang="vi-VN" sz="2400" b="1" dirty="0">
              <a:solidFill>
                <a:srgbClr val="002060"/>
              </a:solidFill>
              <a:latin typeface="+mj-lt"/>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6" name="Group 35">
            <a:extLst>
              <a:ext uri="{FF2B5EF4-FFF2-40B4-BE49-F238E27FC236}">
                <a16:creationId xmlns="" xmlns:a16="http://schemas.microsoft.com/office/drawing/2014/main" id="{7C63C92D-84AA-4FBF-4C07-278825C6C1AC}"/>
              </a:ext>
            </a:extLst>
          </p:cNvPr>
          <p:cNvGrpSpPr/>
          <p:nvPr/>
        </p:nvGrpSpPr>
        <p:grpSpPr>
          <a:xfrm>
            <a:off x="4481008" y="2393261"/>
            <a:ext cx="3337008" cy="1896158"/>
            <a:chOff x="1548480" y="1985685"/>
            <a:chExt cx="4737655" cy="2075485"/>
          </a:xfrm>
        </p:grpSpPr>
        <p:sp>
          <p:nvSpPr>
            <p:cNvPr id="37" name="Freeform: Shape 8">
              <a:extLst>
                <a:ext uri="{FF2B5EF4-FFF2-40B4-BE49-F238E27FC236}">
                  <a16:creationId xmlns="" xmlns:a16="http://schemas.microsoft.com/office/drawing/2014/main" id="{58245217-77D1-04F5-1A0F-ACEC991A9615}"/>
                </a:ext>
              </a:extLst>
            </p:cNvPr>
            <p:cNvSpPr/>
            <p:nvPr/>
          </p:nvSpPr>
          <p:spPr>
            <a:xfrm>
              <a:off x="1548480" y="1985685"/>
              <a:ext cx="4737655" cy="207548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 xmlns:a16="http://schemas.microsoft.com/office/drawing/2014/main" id="{F5BD5560-E7D2-6AC8-9D2C-A6505DFA0F3C}"/>
                </a:ext>
              </a:extLst>
            </p:cNvPr>
            <p:cNvSpPr txBox="1"/>
            <p:nvPr/>
          </p:nvSpPr>
          <p:spPr>
            <a:xfrm>
              <a:off x="1878440" y="2554028"/>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toàn</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bài</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pic>
        <p:nvPicPr>
          <p:cNvPr id="3" name="Picture 2"/>
          <p:cNvPicPr>
            <a:picLocks noChangeAspect="1"/>
          </p:cNvPicPr>
          <p:nvPr/>
        </p:nvPicPr>
        <p:blipFill>
          <a:blip r:embed="rId5"/>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1061179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03200" y="6006875"/>
            <a:ext cx="812800" cy="812800"/>
          </a:xfrm>
          <a:prstGeom prst="rect">
            <a:avLst/>
          </a:prstGeom>
        </p:spPr>
      </p:pic>
      <p:pic>
        <p:nvPicPr>
          <p:cNvPr id="78" name="Picture 9" descr="C:\Users\ADMIN\Desktop\Tai nguyen thiet ke tro choi\Bảng gỗ\images.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175998" y="51868"/>
            <a:ext cx="4329827" cy="2917283"/>
          </a:xfrm>
          <a:prstGeom prst="rect">
            <a:avLst/>
          </a:prstGeom>
          <a:noFill/>
          <a:extLst>
            <a:ext uri="{909E8E84-426E-40DD-AFC4-6F175D3DCCD1}">
              <a14:hiddenFill xmlns:a14="http://schemas.microsoft.com/office/drawing/2010/main">
                <a:solidFill>
                  <a:srgbClr val="FFFFFF"/>
                </a:solidFill>
              </a14:hiddenFill>
            </a:ext>
          </a:extLst>
        </p:spPr>
      </p:pic>
      <p:sp>
        <p:nvSpPr>
          <p:cNvPr id="81" name="Rounded Rectangle 80"/>
          <p:cNvSpPr/>
          <p:nvPr/>
        </p:nvSpPr>
        <p:spPr>
          <a:xfrm>
            <a:off x="4080607" y="1594175"/>
            <a:ext cx="4193276" cy="120348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Tìm</a:t>
            </a:r>
            <a:r>
              <a:rPr lang="en-US" sz="6600" b="1" dirty="0"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a:t>
            </a:r>
            <a:r>
              <a:rPr lang="en-US" sz="6600" b="1" dirty="0" err="1"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hiểu</a:t>
            </a:r>
            <a:r>
              <a:rPr lang="en-US" sz="6600" b="1" dirty="0"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 </a:t>
            </a:r>
            <a:r>
              <a:rPr lang="en-US" sz="6600" b="1" dirty="0" err="1" smtClean="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rPr>
              <a:t>bài</a:t>
            </a:r>
            <a:endParaRPr lang="en-US" sz="6600" b="1" dirty="0">
              <a:ln w="22225">
                <a:solidFill>
                  <a:schemeClr val="accent2"/>
                </a:solidFill>
                <a:prstDash val="solid"/>
              </a:ln>
              <a:solidFill>
                <a:srgbClr val="FFFF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11208376" y="51868"/>
            <a:ext cx="920576" cy="835224"/>
          </a:xfrm>
          <a:prstGeom prst="rect">
            <a:avLst/>
          </a:prstGeom>
        </p:spPr>
      </p:pic>
      <p:pic>
        <p:nvPicPr>
          <p:cNvPr id="3" name="Picture 2"/>
          <p:cNvPicPr>
            <a:picLocks noChangeAspect="1"/>
          </p:cNvPicPr>
          <p:nvPr/>
        </p:nvPicPr>
        <p:blipFill>
          <a:blip r:embed="rId9"/>
          <a:stretch>
            <a:fillRect/>
          </a:stretch>
        </p:blipFill>
        <p:spPr>
          <a:xfrm>
            <a:off x="3939819" y="2797663"/>
            <a:ext cx="4334064" cy="4192350"/>
          </a:xfrm>
          <a:prstGeom prst="rect">
            <a:avLst/>
          </a:prstGeom>
        </p:spPr>
      </p:pic>
    </p:spTree>
    <p:extLst>
      <p:ext uri="{BB962C8B-B14F-4D97-AF65-F5344CB8AC3E}">
        <p14:creationId xmlns:p14="http://schemas.microsoft.com/office/powerpoint/2010/main" val="2524241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8" repeatCount="indefinite" fill="hold" display="0">
                  <p:stCondLst>
                    <p:cond delay="indefinite"/>
                  </p:stCondLst>
                  <p:endCondLst>
                    <p:cond evt="onStopAudio" delay="0">
                      <p:tgtEl>
                        <p:sldTgt/>
                      </p:tgtEl>
                    </p:cond>
                  </p:endCondLst>
                </p:cTn>
                <p:tgtEl>
                  <p:spTgt spid="18"/>
                </p:tgtEl>
              </p:cMediaNode>
            </p:audio>
          </p:childTnLst>
        </p:cTn>
      </p:par>
    </p:tnLst>
    <p:bldLst>
      <p:bldP spid="8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r>
              <a:rPr lang="en-US" sz="4800" b="1"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Bạn</a:t>
            </a:r>
            <a:r>
              <a:rPr lang="en-US" sz="4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nhỏ</a:t>
            </a:r>
            <a:r>
              <a:rPr lang="en-US" sz="4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đã</a:t>
            </a:r>
            <a:r>
              <a:rPr lang="en-US" sz="4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4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4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ai</a:t>
            </a:r>
            <a:r>
              <a:rPr lang="en-US" sz="4800" b="1" dirty="0"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id-ID" sz="4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nvGrpSpPr>
          <p:cNvPr id="5" name="Group 4"/>
          <p:cNvGrpSpPr/>
          <p:nvPr/>
        </p:nvGrpSpPr>
        <p:grpSpPr>
          <a:xfrm>
            <a:off x="1882591" y="1844196"/>
            <a:ext cx="8856695" cy="1243217"/>
            <a:chOff x="2026394" y="1949954"/>
            <a:chExt cx="8856695" cy="1243217"/>
          </a:xfrm>
        </p:grpSpPr>
        <p:sp>
          <p:nvSpPr>
            <p:cNvPr id="4" name="Wave 3"/>
            <p:cNvSpPr/>
            <p:nvPr/>
          </p:nvSpPr>
          <p:spPr>
            <a:xfrm>
              <a:off x="2026394" y="1949954"/>
              <a:ext cx="8856695" cy="1243217"/>
            </a:xfrm>
            <a:prstGeom prst="wave">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87530" y="2340731"/>
              <a:ext cx="8734425" cy="461665"/>
            </a:xfrm>
            <a:prstGeom prst="rect">
              <a:avLst/>
            </a:prstGeom>
          </p:spPr>
          <p:txBody>
            <a:bodyPr wrap="square">
              <a:prstTxWarp prst="textWave1">
                <a:avLst/>
              </a:prstTxWarp>
              <a:spAutoFit/>
            </a:bodyPr>
            <a:lstStyle/>
            <a:p>
              <a:r>
                <a:rPr lang="vi-VN" sz="2400" b="1" dirty="0">
                  <a:solidFill>
                    <a:srgbClr val="FF0000"/>
                  </a:solidFill>
                  <a:latin typeface="Cambria" panose="02040503050406030204" pitchFamily="18" charset="0"/>
                  <a:ea typeface="Cambria" panose="02040503050406030204" pitchFamily="18" charset="0"/>
                </a:rPr>
                <a:t>Em đọc kĩ các câu thơ đầu của mỗi khổ thơ để trả lời câu hỏi</a:t>
              </a:r>
              <a:r>
                <a:rPr lang="vi-VN" sz="2400" b="1" dirty="0" smtClean="0">
                  <a:solidFill>
                    <a:srgbClr val="FF0000"/>
                  </a:solidFill>
                  <a:latin typeface="Cambria" panose="02040503050406030204" pitchFamily="18" charset="0"/>
                  <a:ea typeface="Cambria" panose="02040503050406030204" pitchFamily="18" charset="0"/>
                </a:rPr>
                <a:t>.</a:t>
              </a:r>
              <a:endParaRPr lang="en-US" sz="2400" b="1" dirty="0">
                <a:solidFill>
                  <a:srgbClr val="FF0000"/>
                </a:solidFill>
                <a:latin typeface="Great Vibes" pitchFamily="2" charset="0"/>
                <a:ea typeface="Cambria" panose="02040503050406030204" pitchFamily="18" charset="0"/>
              </a:endParaRPr>
            </a:p>
          </p:txBody>
        </p:sp>
      </p:gr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88080" y="3206770"/>
            <a:ext cx="2766300" cy="2591025"/>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2087530" y="3227067"/>
            <a:ext cx="2469094" cy="2270957"/>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115179" y="4060202"/>
            <a:ext cx="2179509" cy="2171888"/>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2624" b="98834" l="0" r="97101"/>
                    </a14:imgEffect>
                  </a14:imgLayer>
                </a14:imgProps>
              </a:ext>
            </a:extLst>
          </a:blip>
          <a:stretch>
            <a:fillRect/>
          </a:stretch>
        </p:blipFill>
        <p:spPr>
          <a:xfrm>
            <a:off x="9554380" y="4218297"/>
            <a:ext cx="2369813" cy="2356075"/>
          </a:xfrm>
          <a:prstGeom prst="rect">
            <a:avLst/>
          </a:prstGeom>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301002" y="3606772"/>
            <a:ext cx="3139712" cy="3078747"/>
          </a:xfrm>
          <a:prstGeom prst="rect">
            <a:avLst/>
          </a:prstGeom>
        </p:spPr>
      </p:pic>
      <p:grpSp>
        <p:nvGrpSpPr>
          <p:cNvPr id="23" name="Group 22"/>
          <p:cNvGrpSpPr/>
          <p:nvPr/>
        </p:nvGrpSpPr>
        <p:grpSpPr>
          <a:xfrm>
            <a:off x="2054648" y="1775399"/>
            <a:ext cx="8512580" cy="1233406"/>
            <a:chOff x="3293854" y="3214949"/>
            <a:chExt cx="6315075" cy="1657473"/>
          </a:xfrm>
        </p:grpSpPr>
        <p:sp>
          <p:nvSpPr>
            <p:cNvPr id="22" name="Rounded Rectangle 21"/>
            <p:cNvSpPr/>
            <p:nvPr/>
          </p:nvSpPr>
          <p:spPr>
            <a:xfrm>
              <a:off x="3293854" y="3214949"/>
              <a:ext cx="6315075" cy="1657473"/>
            </a:xfrm>
            <a:prstGeom prst="roundRect">
              <a:avLst/>
            </a:prstGeom>
            <a:solidFill>
              <a:schemeClr val="bg1"/>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31114" y="3539118"/>
              <a:ext cx="6096000" cy="951270"/>
            </a:xfrm>
            <a:prstGeom prst="rect">
              <a:avLst/>
            </a:prstGeom>
          </p:spPr>
          <p:txBody>
            <a:bodyPr>
              <a:spAutoFit/>
            </a:bodyPr>
            <a:lstStyle/>
            <a:p>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Bạn</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nhỏ</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đã</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hỏi</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về</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ông</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bố</a:t>
              </a:r>
              <a:r>
                <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40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grpSp>
      <p:sp>
        <p:nvSpPr>
          <p:cNvPr id="26" name="Wave 25"/>
          <p:cNvSpPr/>
          <p:nvPr/>
        </p:nvSpPr>
        <p:spPr>
          <a:xfrm>
            <a:off x="866164" y="241949"/>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1</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13"/>
          <a:stretch>
            <a:fillRect/>
          </a:stretch>
        </p:blipFill>
        <p:spPr>
          <a:xfrm>
            <a:off x="11271424" y="0"/>
            <a:ext cx="920576" cy="835224"/>
          </a:xfrm>
          <a:prstGeom prst="rect">
            <a:avLst/>
          </a:prstGeom>
        </p:spPr>
      </p:pic>
    </p:spTree>
    <p:extLst>
      <p:ext uri="{BB962C8B-B14F-4D97-AF65-F5344CB8AC3E}">
        <p14:creationId xmlns:p14="http://schemas.microsoft.com/office/powerpoint/2010/main" val="26556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683251" y="1657350"/>
            <a:ext cx="5320278" cy="5392700"/>
          </a:xfrm>
          <a:prstGeom prst="rect">
            <a:avLst/>
          </a:prstGeom>
        </p:spPr>
      </p:pic>
      <p:sp>
        <p:nvSpPr>
          <p:cNvPr id="6" name="Rectangle 5"/>
          <p:cNvSpPr/>
          <p:nvPr/>
        </p:nvSpPr>
        <p:spPr>
          <a:xfrm>
            <a:off x="0" y="-10341"/>
            <a:ext cx="12192000" cy="150434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r>
              <a:rPr lang="en-US" sz="4800" b="1"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Bạn</a:t>
            </a:r>
            <a:r>
              <a:rPr lang="en-US" sz="4800" b="1"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nhỏ</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thắc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mắc</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điều</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gì</a:t>
            </a:r>
            <a:r>
              <a:rPr lang="en-US" sz="4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3713" b="94554" l="9709" r="89806"/>
                    </a14:imgEffect>
                  </a14:imgLayer>
                </a14:imgProps>
              </a:ext>
            </a:extLst>
          </a:blip>
          <a:stretch>
            <a:fillRect/>
          </a:stretch>
        </p:blipFill>
        <p:spPr>
          <a:xfrm>
            <a:off x="-313332" y="3165388"/>
            <a:ext cx="2441725" cy="2394314"/>
          </a:xfrm>
          <a:prstGeom prst="rect">
            <a:avLst/>
          </a:prstGeom>
        </p:spPr>
      </p:pic>
      <p:sp>
        <p:nvSpPr>
          <p:cNvPr id="27" name="TextBox 26">
            <a:extLst>
              <a:ext uri="{FF2B5EF4-FFF2-40B4-BE49-F238E27FC236}">
                <a16:creationId xmlns="" xmlns:a16="http://schemas.microsoft.com/office/drawing/2014/main" id="{4FAEF9A1-8A6E-5257-C2B0-174A007AFF63}"/>
              </a:ext>
            </a:extLst>
          </p:cNvPr>
          <p:cNvSpPr txBox="1"/>
          <p:nvPr/>
        </p:nvSpPr>
        <p:spPr>
          <a:xfrm>
            <a:off x="3193274" y="1849756"/>
            <a:ext cx="5355167" cy="646986"/>
          </a:xfrm>
          <a:prstGeom prst="roundRect">
            <a:avLst/>
          </a:prstGeom>
          <a:solidFill>
            <a:srgbClr val="92D050"/>
          </a:solidFill>
          <a:ln w="25400" cap="flat" cmpd="sng" algn="ctr">
            <a:solidFill>
              <a:srgbClr val="FFFFFF"/>
            </a:solidFill>
            <a:prstDash val="solid"/>
          </a:ln>
          <a:effectLst/>
        </p:spPr>
        <p:txBody>
          <a:bodyPr wrap="square">
            <a:spAutoFit/>
          </a:bodyPr>
          <a:lstStyle/>
          <a:p>
            <a:pPr lvl="0" algn="ctr">
              <a:buClr>
                <a:srgbClr val="000000"/>
              </a:buClr>
            </a:pP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Bạn</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ấy</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thế</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nào</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khi</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còn</a:t>
            </a:r>
            <a:r>
              <a:rPr lang="en-US" sz="3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bé</a:t>
            </a:r>
            <a:r>
              <a:rPr lang="en-US" sz="32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2800" b="1" i="0" u="none" strike="noStrike" kern="0" cap="none" spc="0" normalizeH="0" baseline="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28" name="TextBox 27">
            <a:extLst>
              <a:ext uri="{FF2B5EF4-FFF2-40B4-BE49-F238E27FC236}">
                <a16:creationId xmlns="" xmlns:a16="http://schemas.microsoft.com/office/drawing/2014/main" id="{4FAEF9A1-8A6E-5257-C2B0-174A007AFF63}"/>
              </a:ext>
            </a:extLst>
          </p:cNvPr>
          <p:cNvSpPr txBox="1"/>
          <p:nvPr/>
        </p:nvSpPr>
        <p:spPr>
          <a:xfrm>
            <a:off x="2825361" y="3071078"/>
            <a:ext cx="6541276" cy="646986"/>
          </a:xfrm>
          <a:prstGeom prst="roundRect">
            <a:avLst/>
          </a:prstGeom>
          <a:solidFill>
            <a:srgbClr val="00B050"/>
          </a:solidFill>
          <a:ln w="25400" cap="flat" cmpd="sng" algn="ctr">
            <a:solidFill>
              <a:srgbClr val="FFFFFF"/>
            </a:solidFill>
            <a:prstDash val="solid"/>
          </a:ln>
          <a:effectLst/>
        </p:spPr>
        <p:txBody>
          <a:bodyPr wrap="square">
            <a:spAutoFit/>
          </a:bodyPr>
          <a:lstStyle/>
          <a:p>
            <a:r>
              <a:rPr lang="vi-VN" sz="3200" dirty="0">
                <a:solidFill>
                  <a:schemeClr val="bg1"/>
                </a:solidFill>
                <a:latin typeface="+mj-lt"/>
                <a:ea typeface="Cambria" panose="02040503050406030204" pitchFamily="18" charset="0"/>
              </a:rPr>
              <a:t>b. Mọi người thế nào khi còn bé</a:t>
            </a:r>
            <a:r>
              <a:rPr lang="vi-VN" sz="3200" dirty="0" smtClean="0">
                <a:solidFill>
                  <a:schemeClr val="bg1"/>
                </a:solidFill>
                <a:latin typeface="+mj-lt"/>
                <a:ea typeface="Cambria" panose="02040503050406030204" pitchFamily="18" charset="0"/>
              </a:rPr>
              <a:t>?</a:t>
            </a:r>
            <a:endParaRPr lang="en-US" sz="3200" dirty="0">
              <a:solidFill>
                <a:schemeClr val="bg1"/>
              </a:solidFill>
              <a:latin typeface="+mj-lt"/>
              <a:ea typeface="Cambria" panose="02040503050406030204" pitchFamily="18" charset="0"/>
            </a:endParaRPr>
          </a:p>
        </p:txBody>
      </p:sp>
      <p:sp>
        <p:nvSpPr>
          <p:cNvPr id="29" name="TextBox 28">
            <a:extLst>
              <a:ext uri="{FF2B5EF4-FFF2-40B4-BE49-F238E27FC236}">
                <a16:creationId xmlns="" xmlns:a16="http://schemas.microsoft.com/office/drawing/2014/main" id="{4FAEF9A1-8A6E-5257-C2B0-174A007AFF63}"/>
              </a:ext>
            </a:extLst>
          </p:cNvPr>
          <p:cNvSpPr txBox="1"/>
          <p:nvPr/>
        </p:nvSpPr>
        <p:spPr>
          <a:xfrm>
            <a:off x="1838325" y="4362545"/>
            <a:ext cx="8762999" cy="646986"/>
          </a:xfrm>
          <a:prstGeom prst="roundRect">
            <a:avLst/>
          </a:prstGeom>
          <a:solidFill>
            <a:srgbClr val="008000"/>
          </a:solidFill>
          <a:ln w="25400" cap="flat" cmpd="sng" algn="ctr">
            <a:solidFill>
              <a:srgbClr val="FFFFFF"/>
            </a:solidFill>
            <a:prstDash val="solid"/>
          </a:ln>
          <a:effectLst/>
        </p:spPr>
        <p:txBody>
          <a:bodyPr wrap="square">
            <a:spAutoFit/>
          </a:bodyPr>
          <a:lstStyle/>
          <a:p>
            <a:r>
              <a:rPr lang="vi-VN" sz="3200" dirty="0">
                <a:solidFill>
                  <a:schemeClr val="bg1"/>
                </a:solidFill>
                <a:latin typeface="+mj-lt"/>
                <a:ea typeface="Cambria" panose="02040503050406030204" pitchFamily="18" charset="0"/>
              </a:rPr>
              <a:t>c. Mọi người khi còn bé có giống bạn ấy không</a:t>
            </a:r>
            <a:r>
              <a:rPr lang="vi-VN" sz="3200" dirty="0" smtClean="0">
                <a:solidFill>
                  <a:schemeClr val="bg1"/>
                </a:solidFill>
                <a:latin typeface="+mj-lt"/>
                <a:ea typeface="Cambria" panose="02040503050406030204" pitchFamily="18" charset="0"/>
              </a:rPr>
              <a:t>?</a:t>
            </a:r>
            <a:endParaRPr lang="en-US" sz="3200" dirty="0">
              <a:solidFill>
                <a:schemeClr val="bg1"/>
              </a:solidFill>
              <a:latin typeface="+mj-lt"/>
              <a:ea typeface="Cambria" panose="02040503050406030204" pitchFamily="18" charset="0"/>
            </a:endParaRPr>
          </a:p>
        </p:txBody>
      </p:sp>
      <p:sp>
        <p:nvSpPr>
          <p:cNvPr id="31" name="Wave 30"/>
          <p:cNvSpPr/>
          <p:nvPr/>
        </p:nvSpPr>
        <p:spPr>
          <a:xfrm>
            <a:off x="794426" y="250553"/>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2</a:t>
            </a:r>
            <a:endParaRPr lang="en-US" sz="2800" dirty="0">
              <a:solidFill>
                <a:schemeClr val="accent4">
                  <a:lumMod val="20000"/>
                  <a:lumOff val="80000"/>
                </a:schemeClr>
              </a:solidFill>
              <a:latin typeface="Nunito Black" pitchFamily="2" charset="0"/>
            </a:endParaRPr>
          </a:p>
        </p:txBody>
      </p:sp>
      <p:pic>
        <p:nvPicPr>
          <p:cNvPr id="2" name="Picture 1"/>
          <p:cNvPicPr>
            <a:picLocks noChangeAspect="1"/>
          </p:cNvPicPr>
          <p:nvPr/>
        </p:nvPicPr>
        <p:blipFill>
          <a:blip r:embed="rId7"/>
          <a:stretch>
            <a:fillRect/>
          </a:stretch>
        </p:blipFill>
        <p:spPr>
          <a:xfrm>
            <a:off x="11271424" y="0"/>
            <a:ext cx="920576" cy="835224"/>
          </a:xfrm>
          <a:prstGeom prst="rect">
            <a:avLst/>
          </a:prstGeom>
        </p:spPr>
      </p:pic>
    </p:spTree>
    <p:extLst>
      <p:ext uri="{BB962C8B-B14F-4D97-AF65-F5344CB8AC3E}">
        <p14:creationId xmlns:p14="http://schemas.microsoft.com/office/powerpoint/2010/main" val="332592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1+#ppt_w/2"/>
                                          </p:val>
                                        </p:tav>
                                        <p:tav tm="100000">
                                          <p:val>
                                            <p:strVal val="#ppt_x"/>
                                          </p:val>
                                        </p:tav>
                                      </p:tavLst>
                                    </p:anim>
                                    <p:anim calcmode="lin" valueType="num">
                                      <p:cBhvr additive="base">
                                        <p:cTn id="13" dur="500" fill="hold"/>
                                        <p:tgtEl>
                                          <p:spTgt spid="27"/>
                                        </p:tgtEl>
                                        <p:attrNameLst>
                                          <p:attrName>ppt_y</p:attrName>
                                        </p:attrNameLst>
                                      </p:cBhvr>
                                      <p:tavLst>
                                        <p:tav tm="0">
                                          <p:val>
                                            <p:strVal val="0-#ppt_h/2"/>
                                          </p:val>
                                        </p:tav>
                                        <p:tav tm="100000">
                                          <p:val>
                                            <p:strVal val="#ppt_y"/>
                                          </p:val>
                                        </p:tav>
                                      </p:tavLst>
                                    </p:anim>
                                  </p:childTnLst>
                                </p:cTn>
                              </p:par>
                              <p:par>
                                <p:cTn id="14" presetID="10" presetClass="entr" presetSubtype="0" fill="hold" grpId="1"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2" name="hammer.wav"/>
                                        </p:tgtEl>
                                      </p:cMediaNode>
                                    </p:audio>
                                  </p:subTnLst>
                                </p:cTn>
                              </p:par>
                              <p:par>
                                <p:cTn id="17" presetID="2" presetClass="entr" presetSubtype="3"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mph" presetSubtype="0" fill="hold" grpId="0" nodeType="clickEffect">
                                  <p:stCondLst>
                                    <p:cond delay="0"/>
                                  </p:stCondLst>
                                  <p:childTnLst>
                                    <p:animClr clrSpc="hsl" dir="cw">
                                      <p:cBhvr override="childStyle">
                                        <p:cTn id="24" dur="500" fill="hold"/>
                                        <p:tgtEl>
                                          <p:spTgt spid="28"/>
                                        </p:tgtEl>
                                        <p:attrNameLst>
                                          <p:attrName>style.color</p:attrName>
                                        </p:attrNameLst>
                                      </p:cBhvr>
                                      <p:by>
                                        <p:hsl h="7200000" s="0" l="0"/>
                                      </p:by>
                                    </p:animClr>
                                    <p:animClr clrSpc="hsl" dir="cw">
                                      <p:cBhvr>
                                        <p:cTn id="25" dur="500" fill="hold"/>
                                        <p:tgtEl>
                                          <p:spTgt spid="28"/>
                                        </p:tgtEl>
                                        <p:attrNameLst>
                                          <p:attrName>fillcolor</p:attrName>
                                        </p:attrNameLst>
                                      </p:cBhvr>
                                      <p:by>
                                        <p:hsl h="7200000" s="0" l="0"/>
                                      </p:by>
                                    </p:animClr>
                                    <p:animClr clrSpc="hsl" dir="cw">
                                      <p:cBhvr>
                                        <p:cTn id="26" dur="500" fill="hold"/>
                                        <p:tgtEl>
                                          <p:spTgt spid="28"/>
                                        </p:tgtEl>
                                        <p:attrNameLst>
                                          <p:attrName>stroke.color</p:attrName>
                                        </p:attrNameLst>
                                      </p:cBhvr>
                                      <p:by>
                                        <p:hsl h="7200000" s="0" l="0"/>
                                      </p:by>
                                    </p:animClr>
                                    <p:set>
                                      <p:cBhvr>
                                        <p:cTn id="27" dur="500" fill="hold"/>
                                        <p:tgtEl>
                                          <p:spTgt spid="28"/>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19916" y="1980728"/>
            <a:ext cx="12268200" cy="5069114"/>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2800" b="1" dirty="0" smtClean="0">
                <a:solidFill>
                  <a:schemeClr val="tx1"/>
                </a:solidFill>
                <a:latin typeface="Cambria" panose="02040503050406030204" pitchFamily="18" charset="0"/>
                <a:ea typeface="Cambria" panose="02040503050406030204" pitchFamily="18" charset="0"/>
              </a:rPr>
              <a:t>                              </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2353" b="90294" l="7438" r="89532"/>
                    </a14:imgEffect>
                  </a14:imgLayer>
                </a14:imgProps>
              </a:ext>
            </a:extLst>
          </a:blip>
          <a:stretch>
            <a:fillRect/>
          </a:stretch>
        </p:blipFill>
        <p:spPr>
          <a:xfrm>
            <a:off x="6753125" y="1640754"/>
            <a:ext cx="2502354" cy="2343803"/>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678" b="98658" l="6173" r="94444"/>
                    </a14:imgEffect>
                  </a14:imgLayer>
                </a14:imgProps>
              </a:ext>
            </a:extLst>
          </a:blip>
          <a:stretch>
            <a:fillRect/>
          </a:stretch>
        </p:blipFill>
        <p:spPr>
          <a:xfrm>
            <a:off x="3522605" y="1660362"/>
            <a:ext cx="2469094" cy="2270957"/>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2624" b="98834" l="0" r="97101"/>
                    </a14:imgEffect>
                  </a14:imgLayer>
                </a14:imgProps>
              </a:ext>
            </a:extLst>
          </a:blip>
          <a:stretch>
            <a:fillRect/>
          </a:stretch>
        </p:blipFill>
        <p:spPr>
          <a:xfrm>
            <a:off x="6554993" y="4261850"/>
            <a:ext cx="2355324" cy="2341670"/>
          </a:xfrm>
          <a:prstGeom prst="rect">
            <a:avLst/>
          </a:prstGeom>
        </p:spPr>
      </p:pic>
      <p:sp>
        <p:nvSpPr>
          <p:cNvPr id="2" name="Rounded Rectangle 1"/>
          <p:cNvSpPr/>
          <p:nvPr/>
        </p:nvSpPr>
        <p:spPr>
          <a:xfrm>
            <a:off x="1664867" y="305493"/>
            <a:ext cx="9572003" cy="1063306"/>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vi-VN" sz="3200" b="1" dirty="0">
                <a:solidFill>
                  <a:prstClr val="black"/>
                </a:solidFill>
                <a:latin typeface="+mj-lt"/>
                <a:ea typeface="Cambria" panose="02040503050406030204" pitchFamily="18" charset="0"/>
              </a:rPr>
              <a:t>Hình ảnh của mỗi người trong gia đình hiện ra như thế </a:t>
            </a:r>
            <a:r>
              <a:rPr lang="vi-VN" sz="3200" b="1" dirty="0" smtClean="0">
                <a:solidFill>
                  <a:prstClr val="black"/>
                </a:solidFill>
                <a:latin typeface="+mj-lt"/>
                <a:ea typeface="Cambria" panose="02040503050406030204" pitchFamily="18" charset="0"/>
              </a:rPr>
              <a:t>nào</a:t>
            </a:r>
            <a:r>
              <a:rPr lang="en-US" sz="3200" b="1" dirty="0" smtClean="0">
                <a:solidFill>
                  <a:prstClr val="black"/>
                </a:solidFill>
                <a:latin typeface="+mj-lt"/>
                <a:ea typeface="Cambria" panose="02040503050406030204" pitchFamily="18" charset="0"/>
              </a:rPr>
              <a:t> </a:t>
            </a:r>
            <a:r>
              <a:rPr lang="vi-VN" sz="3200" b="1" dirty="0" smtClean="0">
                <a:solidFill>
                  <a:prstClr val="black"/>
                </a:solidFill>
                <a:latin typeface="+mj-lt"/>
                <a:ea typeface="Cambria" panose="02040503050406030204" pitchFamily="18" charset="0"/>
              </a:rPr>
              <a:t>trong </a:t>
            </a:r>
            <a:r>
              <a:rPr lang="vi-VN" sz="3200" b="1" dirty="0">
                <a:solidFill>
                  <a:prstClr val="black"/>
                </a:solidFill>
                <a:latin typeface="+mj-lt"/>
                <a:ea typeface="Cambria" panose="02040503050406030204" pitchFamily="18" charset="0"/>
              </a:rPr>
              <a:t>suy nghĩ của bạn nhỏ</a:t>
            </a:r>
            <a:r>
              <a:rPr lang="en-US" sz="3200" b="1" dirty="0">
                <a:solidFill>
                  <a:prstClr val="black"/>
                </a:solidFill>
                <a:latin typeface="+mj-lt"/>
                <a:ea typeface="Cambria" panose="020405030504060302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mj-lt"/>
              <a:ea typeface="Cambria" panose="02040503050406030204" pitchFamily="18" charset="0"/>
              <a:cs typeface="#9Slide05 Bodega Script" pitchFamily="2" charset="0"/>
              <a:sym typeface="Arial"/>
            </a:endParaRPr>
          </a:p>
        </p:txBody>
      </p:sp>
      <p:sp>
        <p:nvSpPr>
          <p:cNvPr id="28" name="Rounded Rectangle 27"/>
          <p:cNvSpPr/>
          <p:nvPr/>
        </p:nvSpPr>
        <p:spPr>
          <a:xfrm>
            <a:off x="17950" y="2004907"/>
            <a:ext cx="3790235" cy="1640629"/>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Khi bà còn bé tí</a:t>
            </a:r>
          </a:p>
          <a:p>
            <a:pPr lvl="0" algn="just"/>
            <a:r>
              <a:rPr lang="vi-VN" sz="2400" b="1" dirty="0">
                <a:solidFill>
                  <a:srgbClr val="002060"/>
                </a:solidFill>
                <a:latin typeface="Cambria" panose="02040503050406030204" pitchFamily="18" charset="0"/>
                <a:ea typeface="Cambria" panose="02040503050406030204" pitchFamily="18" charset="0"/>
              </a:rPr>
              <a:t>Bà có nghịch lắm không</a:t>
            </a:r>
          </a:p>
          <a:p>
            <a:pPr lvl="0" algn="just"/>
            <a:r>
              <a:rPr lang="vi-VN" sz="2400" b="1" dirty="0">
                <a:solidFill>
                  <a:srgbClr val="002060"/>
                </a:solidFill>
                <a:latin typeface="Cambria" panose="02040503050406030204" pitchFamily="18" charset="0"/>
                <a:ea typeface="Cambria" panose="02040503050406030204" pitchFamily="18" charset="0"/>
              </a:rPr>
              <a:t>Dáng đi có hơi còng</a:t>
            </a:r>
          </a:p>
          <a:p>
            <a:pPr lvl="0" algn="just"/>
            <a:r>
              <a:rPr lang="vi-VN" sz="2400" b="1" dirty="0">
                <a:solidFill>
                  <a:srgbClr val="002060"/>
                </a:solidFill>
                <a:latin typeface="Cambria" panose="02040503050406030204" pitchFamily="18" charset="0"/>
                <a:ea typeface="Cambria" panose="02040503050406030204" pitchFamily="18" charset="0"/>
              </a:rPr>
              <a:t>Chăm quét nhà dọn dẹp?</a:t>
            </a:r>
          </a:p>
        </p:txBody>
      </p:sp>
      <p:sp>
        <p:nvSpPr>
          <p:cNvPr id="32" name="Rounded Rectangle 31"/>
          <p:cNvSpPr/>
          <p:nvPr/>
        </p:nvSpPr>
        <p:spPr>
          <a:xfrm>
            <a:off x="-12555" y="2023193"/>
            <a:ext cx="4157249" cy="1587983"/>
          </a:xfrm>
          <a:prstGeom prst="roundRect">
            <a:avLst/>
          </a:prstGeom>
          <a:solidFill>
            <a:srgbClr val="FDEAD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0000"/>
                </a:solidFill>
                <a:latin typeface="+mj-lt"/>
                <a:ea typeface="Cambria" panose="02040503050406030204" pitchFamily="18" charset="0"/>
              </a:rPr>
              <a:t>Hình ảnh người bà: </a:t>
            </a:r>
            <a:r>
              <a:rPr lang="vi-VN" sz="2800" b="1" dirty="0">
                <a:solidFill>
                  <a:srgbClr val="FF0000"/>
                </a:solidFill>
                <a:latin typeface="+mj-lt"/>
                <a:ea typeface="Cambria" panose="02040503050406030204" pitchFamily="18" charset="0"/>
              </a:rPr>
              <a:t>dáng đi hơi còng, chăm quét dọn nhà </a:t>
            </a:r>
            <a:r>
              <a:rPr lang="vi-VN" sz="2800" b="1" dirty="0" smtClean="0">
                <a:solidFill>
                  <a:srgbClr val="FF0000"/>
                </a:solidFill>
                <a:latin typeface="+mj-lt"/>
                <a:ea typeface="Cambria" panose="02040503050406030204" pitchFamily="18" charset="0"/>
              </a:rPr>
              <a:t>cửa</a:t>
            </a:r>
            <a:r>
              <a:rPr lang="en-US" sz="2800" b="1" dirty="0" smtClean="0">
                <a:solidFill>
                  <a:srgbClr val="FF0000"/>
                </a:solidFill>
                <a:latin typeface="+mj-lt"/>
                <a:ea typeface="Cambria" panose="02040503050406030204" pitchFamily="18" charset="0"/>
              </a:rPr>
              <a:t>.</a:t>
            </a:r>
            <a:endParaRPr lang="vi-VN" sz="2800" b="1" dirty="0">
              <a:solidFill>
                <a:srgbClr val="FF0000"/>
              </a:solidFill>
              <a:latin typeface="+mj-lt"/>
              <a:ea typeface="Cambria" panose="02040503050406030204" pitchFamily="18" charset="0"/>
            </a:endParaRPr>
          </a:p>
        </p:txBody>
      </p:sp>
      <p:sp>
        <p:nvSpPr>
          <p:cNvPr id="36" name="Rounded Rectangle 35"/>
          <p:cNvSpPr/>
          <p:nvPr/>
        </p:nvSpPr>
        <p:spPr>
          <a:xfrm>
            <a:off x="198196" y="4671149"/>
            <a:ext cx="3658509" cy="14308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Cambria" panose="02040503050406030204" pitchFamily="18" charset="0"/>
                <a:ea typeface="Cambria" panose="02040503050406030204" pitchFamily="18" charset="0"/>
              </a:rPr>
              <a:t>Khi ông còn bé tí</a:t>
            </a:r>
          </a:p>
          <a:p>
            <a:r>
              <a:rPr lang="vi-VN" sz="2400" b="1" dirty="0">
                <a:solidFill>
                  <a:srgbClr val="002060"/>
                </a:solidFill>
                <a:latin typeface="Cambria" panose="02040503050406030204" pitchFamily="18" charset="0"/>
                <a:ea typeface="Cambria" panose="02040503050406030204" pitchFamily="18" charset="0"/>
              </a:rPr>
              <a:t>Có nghiêm như bây giờ,</a:t>
            </a:r>
          </a:p>
          <a:p>
            <a:r>
              <a:rPr lang="vi-VN" sz="2400" b="1" dirty="0">
                <a:solidFill>
                  <a:srgbClr val="002060"/>
                </a:solidFill>
                <a:latin typeface="Cambria" panose="02040503050406030204" pitchFamily="18" charset="0"/>
                <a:ea typeface="Cambria" panose="02040503050406030204" pitchFamily="18" charset="0"/>
              </a:rPr>
              <a:t>Có chau mặt chơi cờ</a:t>
            </a:r>
          </a:p>
          <a:p>
            <a:r>
              <a:rPr lang="vi-VN" sz="2400" b="1" dirty="0">
                <a:solidFill>
                  <a:srgbClr val="002060"/>
                </a:solidFill>
                <a:latin typeface="Cambria" panose="02040503050406030204" pitchFamily="18" charset="0"/>
                <a:ea typeface="Cambria" panose="02040503050406030204" pitchFamily="18" charset="0"/>
              </a:rPr>
              <a:t>Có uống trà buổi sáng?</a:t>
            </a:r>
          </a:p>
        </p:txBody>
      </p:sp>
      <p:sp>
        <p:nvSpPr>
          <p:cNvPr id="37" name="Rounded Rectangle 36"/>
          <p:cNvSpPr/>
          <p:nvPr/>
        </p:nvSpPr>
        <p:spPr>
          <a:xfrm>
            <a:off x="0" y="4612078"/>
            <a:ext cx="4352925" cy="179269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0000"/>
                </a:solidFill>
                <a:latin typeface="+mj-lt"/>
                <a:ea typeface="Cambria" panose="02040503050406030204" pitchFamily="18" charset="0"/>
              </a:rPr>
              <a:t>Hình ảnh người ông: </a:t>
            </a:r>
            <a:r>
              <a:rPr lang="vi-VN" sz="2800" b="1" dirty="0">
                <a:solidFill>
                  <a:srgbClr val="FF0000"/>
                </a:solidFill>
                <a:latin typeface="+mj-lt"/>
                <a:ea typeface="Cambria" panose="02040503050406030204" pitchFamily="18" charset="0"/>
              </a:rPr>
              <a:t>nghiêm khắc, hay chau mày khi chơi cờ, thường uống trà buổi </a:t>
            </a:r>
            <a:r>
              <a:rPr lang="vi-VN" sz="2800" b="1" dirty="0" smtClean="0">
                <a:solidFill>
                  <a:srgbClr val="FF0000"/>
                </a:solidFill>
                <a:latin typeface="+mj-lt"/>
                <a:ea typeface="Cambria" panose="02040503050406030204" pitchFamily="18" charset="0"/>
              </a:rPr>
              <a:t>sáng</a:t>
            </a:r>
            <a:r>
              <a:rPr lang="en-US" sz="2800" b="1" dirty="0" smtClean="0">
                <a:solidFill>
                  <a:srgbClr val="FF0000"/>
                </a:solidFill>
                <a:latin typeface="+mj-lt"/>
                <a:ea typeface="Cambria" panose="02040503050406030204" pitchFamily="18" charset="0"/>
              </a:rPr>
              <a:t>.</a:t>
            </a:r>
            <a:endParaRPr lang="vi-VN" sz="2800" b="1" dirty="0">
              <a:solidFill>
                <a:srgbClr val="FF0000"/>
              </a:solidFill>
              <a:latin typeface="+mj-lt"/>
              <a:ea typeface="Cambria" panose="02040503050406030204" pitchFamily="18" charset="0"/>
            </a:endParaRPr>
          </a:p>
        </p:txBody>
      </p:sp>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1404" b="96140" l="350" r="97552">
                        <a14:foregroundMark x1="40559" y1="88070" x2="40559" y2="88070"/>
                        <a14:foregroundMark x1="46503" y1="88070" x2="46503" y2="88070"/>
                        <a14:foregroundMark x1="68182" y1="87368" x2="68182" y2="87368"/>
                        <a14:foregroundMark x1="68182" y1="87368" x2="68182" y2="87368"/>
                        <a14:foregroundMark x1="45105" y1="81053" x2="45105" y2="81053"/>
                        <a14:foregroundMark x1="45105" y1="81053" x2="45105" y2="81053"/>
                        <a14:foregroundMark x1="21329" y1="84211" x2="21329" y2="84211"/>
                        <a14:foregroundMark x1="21329" y1="84211" x2="21329" y2="84211"/>
                        <a14:foregroundMark x1="20280" y1="71930" x2="20280" y2="71930"/>
                        <a14:foregroundMark x1="40909" y1="75789" x2="40909" y2="75789"/>
                      </a14:backgroundRemoval>
                    </a14:imgEffect>
                  </a14:imgLayer>
                </a14:imgProps>
              </a:ext>
            </a:extLst>
          </a:blip>
          <a:stretch>
            <a:fillRect/>
          </a:stretch>
        </p:blipFill>
        <p:spPr>
          <a:xfrm>
            <a:off x="4141499" y="4434703"/>
            <a:ext cx="2116327" cy="2108927"/>
          </a:xfrm>
          <a:prstGeom prst="rect">
            <a:avLst/>
          </a:prstGeom>
        </p:spPr>
      </p:pic>
      <p:sp>
        <p:nvSpPr>
          <p:cNvPr id="41" name="Rounded Rectangle 40"/>
          <p:cNvSpPr/>
          <p:nvPr/>
        </p:nvSpPr>
        <p:spPr>
          <a:xfrm>
            <a:off x="8688865" y="2009513"/>
            <a:ext cx="3367583" cy="144013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bố</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lái</a:t>
            </a:r>
            <a:r>
              <a:rPr lang="en-US" sz="2400" b="1" dirty="0">
                <a:solidFill>
                  <a:srgbClr val="002060"/>
                </a:solidFill>
                <a:latin typeface="Cambria" panose="02040503050406030204" pitchFamily="18" charset="0"/>
                <a:ea typeface="Cambria" panose="02040503050406030204" pitchFamily="18" charset="0"/>
              </a:rPr>
              <a:t> ô </a:t>
            </a:r>
            <a:r>
              <a:rPr lang="en-US" sz="2400" b="1" dirty="0" err="1">
                <a:solidFill>
                  <a:srgbClr val="002060"/>
                </a:solidFill>
                <a:latin typeface="Cambria" panose="02040503050406030204" pitchFamily="18" charset="0"/>
                <a:ea typeface="Cambria" panose="02040503050406030204" pitchFamily="18" charset="0"/>
              </a:rPr>
              <a:t>tô</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say </a:t>
            </a:r>
            <a:r>
              <a:rPr lang="en-US" sz="2400" b="1" dirty="0" err="1">
                <a:solidFill>
                  <a:srgbClr val="002060"/>
                </a:solidFill>
                <a:latin typeface="Cambria" panose="02040503050406030204" pitchFamily="18" charset="0"/>
                <a:ea typeface="Cambria" panose="02040503050406030204" pitchFamily="18" charset="0"/>
              </a:rPr>
              <a:t>mê</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sửa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a:t>
            </a:r>
            <a:endParaRPr lang="en-US" sz="2400" b="1" dirty="0">
              <a:solidFill>
                <a:srgbClr val="002060"/>
              </a:solidFill>
              <a:latin typeface="Cambria" panose="02040503050406030204" pitchFamily="18" charset="0"/>
              <a:ea typeface="Cambria" panose="02040503050406030204" pitchFamily="18" charset="0"/>
            </a:endParaRPr>
          </a:p>
          <a:p>
            <a:pPr lvl="0"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hay </a:t>
            </a:r>
            <a:r>
              <a:rPr lang="en-US" sz="2400" b="1" dirty="0" err="1">
                <a:solidFill>
                  <a:srgbClr val="002060"/>
                </a:solidFill>
                <a:latin typeface="Cambria" panose="02040503050406030204" pitchFamily="18" charset="0"/>
                <a:ea typeface="Cambria" panose="02040503050406030204" pitchFamily="18" charset="0"/>
              </a:rPr>
              <a:t>xem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bóng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a:t>
            </a:r>
            <a:r>
              <a:rPr lang="en-US" sz="2400" b="1" dirty="0">
                <a:solidFill>
                  <a:srgbClr val="002060"/>
                </a:solidFill>
                <a:latin typeface="Cambria" panose="02040503050406030204" pitchFamily="18" charset="0"/>
                <a:ea typeface="Cambria" panose="02040503050406030204" pitchFamily="18" charset="0"/>
              </a:rPr>
              <a:t>?</a:t>
            </a:r>
          </a:p>
        </p:txBody>
      </p:sp>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3713" b="94554" l="9709" r="89806"/>
                    </a14:imgEffect>
                  </a14:imgLayer>
                </a14:imgProps>
              </a:ext>
            </a:extLst>
          </a:blip>
          <a:stretch>
            <a:fillRect/>
          </a:stretch>
        </p:blipFill>
        <p:spPr>
          <a:xfrm>
            <a:off x="4823479" y="2646705"/>
            <a:ext cx="3139712" cy="3078747"/>
          </a:xfrm>
          <a:prstGeom prst="rect">
            <a:avLst/>
          </a:prstGeom>
        </p:spPr>
      </p:pic>
      <p:sp>
        <p:nvSpPr>
          <p:cNvPr id="43" name="Rounded Rectangle 42"/>
          <p:cNvSpPr/>
          <p:nvPr/>
        </p:nvSpPr>
        <p:spPr>
          <a:xfrm>
            <a:off x="8662725" y="1822899"/>
            <a:ext cx="3546123" cy="175680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t"/>
            <a:r>
              <a:rPr lang="vi-VN" sz="2800" b="1" dirty="0">
                <a:solidFill>
                  <a:schemeClr val="tx1"/>
                </a:solidFill>
                <a:latin typeface="+mj-lt"/>
                <a:ea typeface="Cambria" panose="02040503050406030204" pitchFamily="18" charset="0"/>
              </a:rPr>
              <a:t>Hình ảnh người bố: </a:t>
            </a:r>
            <a:r>
              <a:rPr lang="vi-VN" sz="2800" b="1" dirty="0">
                <a:solidFill>
                  <a:srgbClr val="FF0000"/>
                </a:solidFill>
                <a:latin typeface="+mj-lt"/>
                <a:ea typeface="Cambria" panose="02040503050406030204" pitchFamily="18" charset="0"/>
              </a:rPr>
              <a:t>thích lái ô tô, say mê sửa đồ, hay xem bóng </a:t>
            </a:r>
            <a:r>
              <a:rPr lang="vi-VN" sz="2800" b="1" dirty="0" smtClean="0">
                <a:solidFill>
                  <a:srgbClr val="FF0000"/>
                </a:solidFill>
                <a:latin typeface="+mj-lt"/>
                <a:ea typeface="Cambria" panose="02040503050406030204" pitchFamily="18" charset="0"/>
              </a:rPr>
              <a:t>đá</a:t>
            </a:r>
            <a:r>
              <a:rPr lang="en-US" sz="2800" b="1" dirty="0">
                <a:solidFill>
                  <a:srgbClr val="FF0000"/>
                </a:solidFill>
                <a:latin typeface="+mj-lt"/>
                <a:ea typeface="Cambria" panose="02040503050406030204" pitchFamily="18" charset="0"/>
              </a:rPr>
              <a:t>.</a:t>
            </a:r>
          </a:p>
        </p:txBody>
      </p:sp>
      <p:grpSp>
        <p:nvGrpSpPr>
          <p:cNvPr id="29" name="Group 28">
            <a:extLst>
              <a:ext uri="{FF2B5EF4-FFF2-40B4-BE49-F238E27FC236}">
                <a16:creationId xmlns="" xmlns:a16="http://schemas.microsoft.com/office/drawing/2014/main" id="{7C63C92D-84AA-4FBF-4C07-278825C6C1AC}"/>
              </a:ext>
            </a:extLst>
          </p:cNvPr>
          <p:cNvGrpSpPr/>
          <p:nvPr/>
        </p:nvGrpSpPr>
        <p:grpSpPr>
          <a:xfrm>
            <a:off x="5147217" y="1355161"/>
            <a:ext cx="3051513" cy="2000530"/>
            <a:chOff x="2056306" y="2597548"/>
            <a:chExt cx="4332329" cy="2189728"/>
          </a:xfrm>
        </p:grpSpPr>
        <p:sp>
          <p:nvSpPr>
            <p:cNvPr id="30" name="Freeform: Shape 8">
              <a:extLst>
                <a:ext uri="{FF2B5EF4-FFF2-40B4-BE49-F238E27FC236}">
                  <a16:creationId xmlns=""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1" name="TextBox 30">
              <a:extLst>
                <a:ext uri="{FF2B5EF4-FFF2-40B4-BE49-F238E27FC236}">
                  <a16:creationId xmlns=""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1</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3" name="Group 32">
            <a:extLst>
              <a:ext uri="{FF2B5EF4-FFF2-40B4-BE49-F238E27FC236}">
                <a16:creationId xmlns="" xmlns:a16="http://schemas.microsoft.com/office/drawing/2014/main" id="{7C63C92D-84AA-4FBF-4C07-278825C6C1AC}"/>
              </a:ext>
            </a:extLst>
          </p:cNvPr>
          <p:cNvGrpSpPr/>
          <p:nvPr/>
        </p:nvGrpSpPr>
        <p:grpSpPr>
          <a:xfrm>
            <a:off x="5147217" y="1355903"/>
            <a:ext cx="3081607" cy="2000530"/>
            <a:chOff x="2056306" y="2597548"/>
            <a:chExt cx="4375055" cy="2189728"/>
          </a:xfrm>
        </p:grpSpPr>
        <p:sp>
          <p:nvSpPr>
            <p:cNvPr id="34" name="Freeform: Shape 8">
              <a:extLst>
                <a:ext uri="{FF2B5EF4-FFF2-40B4-BE49-F238E27FC236}">
                  <a16:creationId xmlns=""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5" name="TextBox 34">
              <a:extLst>
                <a:ext uri="{FF2B5EF4-FFF2-40B4-BE49-F238E27FC236}">
                  <a16:creationId xmlns="" xmlns:a16="http://schemas.microsoft.com/office/drawing/2014/main" id="{F5BD5560-E7D2-6AC8-9D2C-A6505DFA0F3C}"/>
                </a:ext>
              </a:extLst>
            </p:cNvPr>
            <p:cNvSpPr txBox="1"/>
            <p:nvPr/>
          </p:nvSpPr>
          <p:spPr>
            <a:xfrm>
              <a:off x="2216435" y="3361228"/>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2</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grpSp>
        <p:nvGrpSpPr>
          <p:cNvPr id="38" name="Group 37">
            <a:extLst>
              <a:ext uri="{FF2B5EF4-FFF2-40B4-BE49-F238E27FC236}">
                <a16:creationId xmlns="" xmlns:a16="http://schemas.microsoft.com/office/drawing/2014/main" id="{7C63C92D-84AA-4FBF-4C07-278825C6C1AC}"/>
              </a:ext>
            </a:extLst>
          </p:cNvPr>
          <p:cNvGrpSpPr/>
          <p:nvPr/>
        </p:nvGrpSpPr>
        <p:grpSpPr>
          <a:xfrm>
            <a:off x="5142835" y="1355125"/>
            <a:ext cx="3051513" cy="2000530"/>
            <a:chOff x="2056306" y="2597548"/>
            <a:chExt cx="4332329" cy="2189728"/>
          </a:xfrm>
        </p:grpSpPr>
        <p:sp>
          <p:nvSpPr>
            <p:cNvPr id="39" name="Freeform: Shape 8">
              <a:extLst>
                <a:ext uri="{FF2B5EF4-FFF2-40B4-BE49-F238E27FC236}">
                  <a16:creationId xmlns=""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40" name="TextBox 39">
              <a:extLst>
                <a:ext uri="{FF2B5EF4-FFF2-40B4-BE49-F238E27FC236}">
                  <a16:creationId xmlns=""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3</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sp>
        <p:nvSpPr>
          <p:cNvPr id="45" name="Rounded Rectangle 44"/>
          <p:cNvSpPr/>
          <p:nvPr/>
        </p:nvSpPr>
        <p:spPr>
          <a:xfrm>
            <a:off x="8433745" y="4686152"/>
            <a:ext cx="3856405" cy="148065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còn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bé</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tí</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ngồi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cắm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Thích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nhà</a:t>
            </a:r>
            <a:endParaRPr lang="en-US" sz="2400" b="1" dirty="0">
              <a:solidFill>
                <a:srgbClr val="002060"/>
              </a:solidFill>
              <a:latin typeface="Cambria" panose="02040503050406030204" pitchFamily="18" charset="0"/>
              <a:ea typeface="Cambria" panose="02040503050406030204" pitchFamily="18" charset="0"/>
            </a:endParaRPr>
          </a:p>
          <a:p>
            <a:pPr fontAlgn="t"/>
            <a:r>
              <a:rPr lang="en-US" sz="2400" b="1" dirty="0" err="1">
                <a:solidFill>
                  <a:srgbClr val="002060"/>
                </a:solidFill>
                <a:latin typeface="Cambria" panose="02040503050406030204" pitchFamily="18" charset="0"/>
                <a:ea typeface="Cambria" panose="02040503050406030204" pitchFamily="18" charset="0"/>
              </a:rPr>
              <a:t>Tối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khuya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ôm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cuốn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sách</a:t>
            </a:r>
            <a:r>
              <a:rPr lang="en-US" sz="2400" b="1" dirty="0">
                <a:solidFill>
                  <a:srgbClr val="002060"/>
                </a:solidFill>
                <a:latin typeface="Cambria" panose="02040503050406030204" pitchFamily="18" charset="0"/>
                <a:ea typeface="Cambria" panose="02040503050406030204" pitchFamily="18" charset="0"/>
              </a:rPr>
              <a:t>?</a:t>
            </a:r>
          </a:p>
        </p:txBody>
      </p:sp>
      <p:sp>
        <p:nvSpPr>
          <p:cNvPr id="44" name="Rounded Rectangle 43"/>
          <p:cNvSpPr/>
          <p:nvPr/>
        </p:nvSpPr>
        <p:spPr>
          <a:xfrm>
            <a:off x="8463002" y="4581931"/>
            <a:ext cx="3827148" cy="170265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0000"/>
                </a:solidFill>
                <a:latin typeface="+mj-lt"/>
                <a:ea typeface="Cambria" panose="02040503050406030204" pitchFamily="18" charset="0"/>
              </a:rPr>
              <a:t>Hình ảnh người mẹ: </a:t>
            </a:r>
            <a:r>
              <a:rPr lang="vi-VN" sz="2800" b="1" dirty="0">
                <a:solidFill>
                  <a:srgbClr val="FF0000"/>
                </a:solidFill>
                <a:latin typeface="+mj-lt"/>
                <a:ea typeface="Cambria" panose="02040503050406030204" pitchFamily="18" charset="0"/>
              </a:rPr>
              <a:t>mải cắm hoa, thích ra chợ gần nhà, hay đọc sách vào buổi </a:t>
            </a:r>
            <a:r>
              <a:rPr lang="vi-VN" sz="2800" b="1" dirty="0" smtClean="0">
                <a:solidFill>
                  <a:srgbClr val="FF0000"/>
                </a:solidFill>
                <a:latin typeface="+mj-lt"/>
                <a:ea typeface="Cambria" panose="02040503050406030204" pitchFamily="18" charset="0"/>
              </a:rPr>
              <a:t>tối</a:t>
            </a:r>
            <a:r>
              <a:rPr lang="en-US" sz="2800" b="1" dirty="0" smtClean="0">
                <a:solidFill>
                  <a:srgbClr val="FF0000"/>
                </a:solidFill>
                <a:latin typeface="+mj-lt"/>
                <a:ea typeface="Cambria" panose="02040503050406030204" pitchFamily="18" charset="0"/>
              </a:rPr>
              <a:t>.</a:t>
            </a:r>
            <a:endParaRPr lang="vi-VN" sz="2400" b="1" dirty="0">
              <a:solidFill>
                <a:srgbClr val="FF0000"/>
              </a:solidFill>
              <a:latin typeface="+mj-lt"/>
              <a:ea typeface="Cambria" panose="02040503050406030204" pitchFamily="18" charset="0"/>
            </a:endParaRPr>
          </a:p>
        </p:txBody>
      </p:sp>
      <p:grpSp>
        <p:nvGrpSpPr>
          <p:cNvPr id="46" name="Group 45">
            <a:extLst>
              <a:ext uri="{FF2B5EF4-FFF2-40B4-BE49-F238E27FC236}">
                <a16:creationId xmlns="" xmlns:a16="http://schemas.microsoft.com/office/drawing/2014/main" id="{7C63C92D-84AA-4FBF-4C07-278825C6C1AC}"/>
              </a:ext>
            </a:extLst>
          </p:cNvPr>
          <p:cNvGrpSpPr/>
          <p:nvPr/>
        </p:nvGrpSpPr>
        <p:grpSpPr>
          <a:xfrm>
            <a:off x="5161583" y="1343358"/>
            <a:ext cx="3051513" cy="2000530"/>
            <a:chOff x="2056306" y="2597548"/>
            <a:chExt cx="4332329" cy="2189728"/>
          </a:xfrm>
        </p:grpSpPr>
        <p:sp>
          <p:nvSpPr>
            <p:cNvPr id="47" name="Freeform: Shape 8">
              <a:extLst>
                <a:ext uri="{FF2B5EF4-FFF2-40B4-BE49-F238E27FC236}">
                  <a16:creationId xmlns="" xmlns:a16="http://schemas.microsoft.com/office/drawing/2014/main" id="{58245217-77D1-04F5-1A0F-ACEC991A9615}"/>
                </a:ext>
              </a:extLst>
            </p:cNvPr>
            <p:cNvSpPr/>
            <p:nvPr/>
          </p:nvSpPr>
          <p:spPr>
            <a:xfrm>
              <a:off x="2056306" y="2597548"/>
              <a:ext cx="4230479" cy="2189728"/>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48" name="TextBox 47">
              <a:extLst>
                <a:ext uri="{FF2B5EF4-FFF2-40B4-BE49-F238E27FC236}">
                  <a16:creationId xmlns=""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4400" b="1" kern="0" dirty="0" err="1" smtClean="0">
                  <a:solidFill>
                    <a:schemeClr val="bg1"/>
                  </a:solidFill>
                  <a:latin typeface="Great Vibes" pitchFamily="2" charset="0"/>
                  <a:ea typeface="Cambria" panose="02040503050406030204" pitchFamily="18" charset="0"/>
                  <a:sym typeface="Arial"/>
                </a:rPr>
                <a:t>Đọc</a:t>
              </a:r>
              <a:r>
                <a:rPr lang="en-US" sz="4400" b="1" kern="0" dirty="0" smtClean="0">
                  <a:solidFill>
                    <a:schemeClr val="bg1"/>
                  </a:solidFill>
                  <a:latin typeface="Great Vibes" pitchFamily="2" charset="0"/>
                  <a:ea typeface="Cambria" panose="02040503050406030204" pitchFamily="18" charset="0"/>
                  <a:sym typeface="Arial"/>
                </a:rPr>
                <a:t> </a:t>
              </a:r>
              <a:r>
                <a:rPr lang="en-US" sz="4400" b="1" kern="0" dirty="0" err="1" smtClean="0">
                  <a:solidFill>
                    <a:schemeClr val="bg1"/>
                  </a:solidFill>
                  <a:latin typeface="Great Vibes" pitchFamily="2" charset="0"/>
                  <a:ea typeface="Cambria" panose="02040503050406030204" pitchFamily="18" charset="0"/>
                  <a:sym typeface="Arial"/>
                </a:rPr>
                <a:t>đoạn</a:t>
              </a:r>
              <a:r>
                <a:rPr lang="en-US" sz="4400" b="1" kern="0" dirty="0" smtClean="0">
                  <a:solidFill>
                    <a:schemeClr val="bg1"/>
                  </a:solidFill>
                  <a:latin typeface="Great Vibes" pitchFamily="2" charset="0"/>
                  <a:ea typeface="Cambria" panose="02040503050406030204" pitchFamily="18" charset="0"/>
                  <a:sym typeface="Arial"/>
                </a:rPr>
                <a:t> 4</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sp>
        <p:nvSpPr>
          <p:cNvPr id="10" name="Wave 9"/>
          <p:cNvSpPr/>
          <p:nvPr/>
        </p:nvSpPr>
        <p:spPr>
          <a:xfrm>
            <a:off x="198196" y="296357"/>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3</a:t>
            </a:r>
            <a:endParaRPr lang="en-US" sz="2800" dirty="0">
              <a:solidFill>
                <a:schemeClr val="accent4">
                  <a:lumMod val="20000"/>
                  <a:lumOff val="80000"/>
                </a:schemeClr>
              </a:solidFill>
              <a:latin typeface="Nunito Black" pitchFamily="2" charset="0"/>
            </a:endParaRPr>
          </a:p>
        </p:txBody>
      </p:sp>
      <p:pic>
        <p:nvPicPr>
          <p:cNvPr id="3" name="Picture 2"/>
          <p:cNvPicPr>
            <a:picLocks noChangeAspect="1"/>
          </p:cNvPicPr>
          <p:nvPr/>
        </p:nvPicPr>
        <p:blipFill>
          <a:blip r:embed="rId13"/>
          <a:stretch>
            <a:fillRect/>
          </a:stretch>
        </p:blipFill>
        <p:spPr>
          <a:xfrm>
            <a:off x="11288272" y="22719"/>
            <a:ext cx="920576" cy="835224"/>
          </a:xfrm>
          <a:prstGeom prst="rect">
            <a:avLst/>
          </a:prstGeom>
        </p:spPr>
      </p:pic>
    </p:spTree>
    <p:extLst>
      <p:ext uri="{BB962C8B-B14F-4D97-AF65-F5344CB8AC3E}">
        <p14:creationId xmlns:p14="http://schemas.microsoft.com/office/powerpoint/2010/main" val="2518824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4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400"/>
                                        <p:tgtEl>
                                          <p:spTgt spid="32"/>
                                        </p:tgtEl>
                                      </p:cBhvr>
                                    </p:animEffect>
                                  </p:childTnLst>
                                </p:cTn>
                              </p:par>
                              <p:par>
                                <p:cTn id="31" presetID="10" presetClass="exit" presetSubtype="0" fill="hold" grpId="1"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6"/>
                                        </p:tgtEl>
                                      </p:cBhvr>
                                    </p:animEffect>
                                    <p:set>
                                      <p:cBhvr>
                                        <p:cTn id="59" dur="1" fill="hold">
                                          <p:stCondLst>
                                            <p:cond delay="499"/>
                                          </p:stCondLst>
                                        </p:cTn>
                                        <p:tgtEl>
                                          <p:spTgt spid="3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38"/>
                                        </p:tgtEl>
                                      </p:cBhvr>
                                    </p:animEffect>
                                    <p:set>
                                      <p:cBhvr>
                                        <p:cTn id="69" dur="1" fill="hold">
                                          <p:stCondLst>
                                            <p:cond delay="499"/>
                                          </p:stCondLst>
                                        </p:cTn>
                                        <p:tgtEl>
                                          <p:spTgt spid="38"/>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500"/>
                                        <p:tgtEl>
                                          <p:spTgt spid="4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6"/>
                                        </p:tgtEl>
                                      </p:cBhvr>
                                    </p:animEffect>
                                    <p:set>
                                      <p:cBhvr>
                                        <p:cTn id="96" dur="1" fill="hold">
                                          <p:stCondLst>
                                            <p:cond delay="499"/>
                                          </p:stCondLst>
                                        </p:cTn>
                                        <p:tgtEl>
                                          <p:spTgt spid="46"/>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2" grpId="0" animBg="1"/>
      <p:bldP spid="36" grpId="0" animBg="1"/>
      <p:bldP spid="36" grpId="1" animBg="1"/>
      <p:bldP spid="37" grpId="0" animBg="1"/>
      <p:bldP spid="41" grpId="0" animBg="1"/>
      <p:bldP spid="43" grpId="0" animBg="1"/>
      <p:bldP spid="45"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3683251" y="1657350"/>
            <a:ext cx="5320278" cy="5392700"/>
          </a:xfrm>
          <a:prstGeom prst="rect">
            <a:avLst/>
          </a:prstGeom>
        </p:spPr>
      </p:pic>
      <p:sp>
        <p:nvSpPr>
          <p:cNvPr id="6" name="Rectangle 5"/>
          <p:cNvSpPr/>
          <p:nvPr/>
        </p:nvSpPr>
        <p:spPr>
          <a:xfrm>
            <a:off x="0" y="1353894"/>
            <a:ext cx="12217301" cy="550410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dirty="0" smtClean="0">
                <a:solidFill>
                  <a:srgbClr val="000000"/>
                </a:solidFill>
                <a:latin typeface="OpenSansBold"/>
              </a:rPr>
              <a:t> </a:t>
            </a:r>
            <a:endParaRPr lang="id-ID" sz="4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Cambria" panose="02040503050406030204" pitchFamily="18" charset="0"/>
              <a:ea typeface="Cambria" panose="02040503050406030204" pitchFamily="18" charset="0"/>
              <a:cs typeface="#9Slide05 Bodega Script" pitchFamily="2" charset="0"/>
              <a:sym typeface="Arial"/>
            </a:endParaRPr>
          </a:p>
        </p:txBody>
      </p:sp>
      <p:sp>
        <p:nvSpPr>
          <p:cNvPr id="31" name="Wave 30"/>
          <p:cNvSpPr/>
          <p:nvPr/>
        </p:nvSpPr>
        <p:spPr>
          <a:xfrm>
            <a:off x="1051601" y="175002"/>
            <a:ext cx="1333967" cy="933783"/>
          </a:xfrm>
          <a:prstGeom prst="wav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pPr algn="ctr"/>
            <a:r>
              <a:rPr lang="en-US" sz="2800" dirty="0" err="1" smtClean="0">
                <a:solidFill>
                  <a:schemeClr val="accent4">
                    <a:lumMod val="20000"/>
                    <a:lumOff val="80000"/>
                  </a:schemeClr>
                </a:solidFill>
                <a:latin typeface="Nunito Black" pitchFamily="2" charset="0"/>
              </a:rPr>
              <a:t>Câu</a:t>
            </a:r>
            <a:r>
              <a:rPr lang="en-US" sz="2800" dirty="0" smtClean="0">
                <a:solidFill>
                  <a:schemeClr val="accent4">
                    <a:lumMod val="20000"/>
                    <a:lumOff val="80000"/>
                  </a:schemeClr>
                </a:solidFill>
                <a:latin typeface="Nunito Black" pitchFamily="2" charset="0"/>
              </a:rPr>
              <a:t> 4</a:t>
            </a:r>
            <a:endParaRPr lang="en-US" sz="2800" dirty="0">
              <a:solidFill>
                <a:schemeClr val="accent4">
                  <a:lumMod val="20000"/>
                  <a:lumOff val="80000"/>
                </a:schemeClr>
              </a:solidFill>
              <a:latin typeface="Nunito Black" pitchFamily="2" charset="0"/>
            </a:endParaRPr>
          </a:p>
        </p:txBody>
      </p:sp>
      <p:sp>
        <p:nvSpPr>
          <p:cNvPr id="9" name="Rounded Rectangle 8"/>
          <p:cNvSpPr/>
          <p:nvPr/>
        </p:nvSpPr>
        <p:spPr>
          <a:xfrm>
            <a:off x="2607693" y="235164"/>
            <a:ext cx="6481313" cy="802181"/>
          </a:xfrm>
          <a:prstGeom prst="roundRect">
            <a:avLst/>
          </a:prstGeom>
          <a:solidFill>
            <a:schemeClr val="bg1"/>
          </a:solidFill>
          <a:ln w="285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Em</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ai</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nhất</a:t>
            </a:r>
            <a:r>
              <a:rPr lang="en-US" sz="32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endParaRPr lang="id-ID" sz="32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Times New Roman" panose="02020603050405020304" pitchFamily="18" charset="0"/>
              <a:ea typeface="Cambria" panose="02040503050406030204" pitchFamily="18" charset="0"/>
              <a:cs typeface="Times New Roman" panose="02020603050405020304" pitchFamily="18" charset="0"/>
              <a:sym typeface="Arial"/>
            </a:endParaRPr>
          </a:p>
        </p:txBody>
      </p:sp>
      <p:pic>
        <p:nvPicPr>
          <p:cNvPr id="2" name="Picture 1"/>
          <p:cNvPicPr>
            <a:picLocks noChangeAspect="1"/>
          </p:cNvPicPr>
          <p:nvPr/>
        </p:nvPicPr>
        <p:blipFill>
          <a:blip r:embed="rId4"/>
          <a:stretch>
            <a:fillRect/>
          </a:stretch>
        </p:blipFill>
        <p:spPr>
          <a:xfrm>
            <a:off x="11271423" y="41078"/>
            <a:ext cx="920576" cy="83522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34" b="90000" l="2482" r="89894"/>
                    </a14:imgEffect>
                  </a14:imgLayer>
                </a14:imgProps>
              </a:ext>
            </a:extLst>
          </a:blip>
          <a:stretch>
            <a:fillRect/>
          </a:stretch>
        </p:blipFill>
        <p:spPr>
          <a:xfrm>
            <a:off x="724805" y="1108785"/>
            <a:ext cx="4136277" cy="6380427"/>
          </a:xfrm>
          <a:prstGeom prst="rect">
            <a:avLst/>
          </a:prstGeom>
        </p:spPr>
      </p:pic>
      <p:sp>
        <p:nvSpPr>
          <p:cNvPr id="27" name="TextBox 26">
            <a:extLst>
              <a:ext uri="{FF2B5EF4-FFF2-40B4-BE49-F238E27FC236}">
                <a16:creationId xmlns="" xmlns:a16="http://schemas.microsoft.com/office/drawing/2014/main" id="{4FAEF9A1-8A6E-5257-C2B0-174A007AFF63}"/>
              </a:ext>
            </a:extLst>
          </p:cNvPr>
          <p:cNvSpPr txBox="1"/>
          <p:nvPr/>
        </p:nvSpPr>
        <p:spPr>
          <a:xfrm>
            <a:off x="898977" y="3361049"/>
            <a:ext cx="3787932" cy="2553891"/>
          </a:xfrm>
          <a:prstGeom prst="roundRect">
            <a:avLst/>
          </a:prstGeom>
          <a:solidFill>
            <a:srgbClr val="92D050"/>
          </a:solidFill>
          <a:ln w="25400" cap="flat" cmpd="sng" algn="ctr">
            <a:solidFill>
              <a:srgbClr val="FFFFFF"/>
            </a:solidFill>
            <a:prstDash val="solid"/>
          </a:ln>
          <a:effectLst/>
        </p:spPr>
        <p:txBody>
          <a:bodyPr wrap="square">
            <a:spAutoFit/>
          </a:bodyPr>
          <a:lstStyle/>
          <a:p>
            <a:pPr lvl="0" algn="just">
              <a:buClr>
                <a:srgbClr val="000000"/>
              </a:buClr>
            </a:pPr>
            <a:r>
              <a:rPr lang="vi-VN" sz="2400" dirty="0">
                <a:solidFill>
                  <a:srgbClr val="000000"/>
                </a:solidFill>
                <a:latin typeface="+mj-lt"/>
                <a:ea typeface="Cambria" panose="02040503050406030204" pitchFamily="18" charset="0"/>
              </a:rPr>
              <a:t>Em thích hình ảnh bà nhất. </a:t>
            </a:r>
            <a:r>
              <a:rPr lang="vi-VN" sz="2400" dirty="0" smtClean="0">
                <a:solidFill>
                  <a:srgbClr val="000000"/>
                </a:solidFill>
                <a:latin typeface="+mj-lt"/>
                <a:ea typeface="Cambria" panose="02040503050406030204" pitchFamily="18" charset="0"/>
              </a:rPr>
              <a:t>Vì </a:t>
            </a:r>
            <a:r>
              <a:rPr lang="vi-VN" sz="2400" dirty="0">
                <a:solidFill>
                  <a:srgbClr val="000000"/>
                </a:solidFill>
                <a:latin typeface="+mj-lt"/>
                <a:ea typeface="Cambria" panose="02040503050406030204" pitchFamily="18" charset="0"/>
              </a:rPr>
              <a:t>trong suy nghĩ của bạn nhỏ, bà là một người chịu khó làm việc nhà. Bà còn có một chiếc lưng hơi còng vì đã vất vả làm lụng</a:t>
            </a:r>
            <a:r>
              <a:rPr lang="vi-VN" sz="2400" dirty="0" smtClean="0">
                <a:solidFill>
                  <a:srgbClr val="000000"/>
                </a:solidFill>
                <a:latin typeface="+mj-lt"/>
                <a:ea typeface="Cambria" panose="02040503050406030204" pitchFamily="18" charset="0"/>
              </a:rPr>
              <a:t>.</a:t>
            </a:r>
            <a:endParaRPr kumimoji="0" lang="en-US" sz="2000" b="1" i="0" u="none" strike="noStrike" kern="0" cap="none" spc="0" normalizeH="0" baseline="0" noProof="0" dirty="0" smtClean="0">
              <a:ln>
                <a:noFill/>
              </a:ln>
              <a:solidFill>
                <a:schemeClr val="bg1"/>
              </a:solidFill>
              <a:effectLst/>
              <a:uLnTx/>
              <a:uFillTx/>
              <a:latin typeface="+mj-lt"/>
              <a:ea typeface="Cambria" panose="02040503050406030204" pitchFamily="18" charset="0"/>
              <a:sym typeface="Arial"/>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575" b="92184" l="1064" r="94681">
                        <a14:foregroundMark x1="41312" y1="34828" x2="41312" y2="34828"/>
                        <a14:foregroundMark x1="42553" y1="34828" x2="42553" y2="34828"/>
                        <a14:foregroundMark x1="42553" y1="34828" x2="42553" y2="34828"/>
                        <a14:foregroundMark x1="41312" y1="83678" x2="41312" y2="83678"/>
                        <a14:foregroundMark x1="36879" y1="90345" x2="36879" y2="90345"/>
                        <a14:foregroundMark x1="56560" y1="82529" x2="56560" y2="82529"/>
                      </a14:backgroundRemoval>
                    </a14:imgEffect>
                  </a14:imgLayer>
                </a14:imgProps>
              </a:ext>
            </a:extLst>
          </a:blip>
          <a:stretch>
            <a:fillRect/>
          </a:stretch>
        </p:blipFill>
        <p:spPr>
          <a:xfrm>
            <a:off x="6373866" y="1108785"/>
            <a:ext cx="4321584" cy="6404658"/>
          </a:xfrm>
          <a:prstGeom prst="rect">
            <a:avLst/>
          </a:prstGeom>
        </p:spPr>
      </p:pic>
      <p:sp>
        <p:nvSpPr>
          <p:cNvPr id="28" name="TextBox 27">
            <a:extLst>
              <a:ext uri="{FF2B5EF4-FFF2-40B4-BE49-F238E27FC236}">
                <a16:creationId xmlns="" xmlns:a16="http://schemas.microsoft.com/office/drawing/2014/main" id="{4FAEF9A1-8A6E-5257-C2B0-174A007AFF63}"/>
              </a:ext>
            </a:extLst>
          </p:cNvPr>
          <p:cNvSpPr txBox="1"/>
          <p:nvPr/>
        </p:nvSpPr>
        <p:spPr>
          <a:xfrm>
            <a:off x="6474220" y="3397395"/>
            <a:ext cx="3963742" cy="2962513"/>
          </a:xfrm>
          <a:prstGeom prst="roundRect">
            <a:avLst/>
          </a:prstGeom>
          <a:solidFill>
            <a:srgbClr val="00B050"/>
          </a:solidFill>
          <a:ln w="25400" cap="flat" cmpd="sng" algn="ctr">
            <a:solidFill>
              <a:srgbClr val="FFFFFF"/>
            </a:solidFill>
            <a:prstDash val="solid"/>
          </a:ln>
          <a:effectLst/>
        </p:spPr>
        <p:txBody>
          <a:bodyPr wrap="square">
            <a:spAutoFit/>
          </a:bodyPr>
          <a:lstStyle/>
          <a:p>
            <a:pPr algn="just"/>
            <a:r>
              <a:rPr lang="vi-VN" sz="2400" b="1" dirty="0">
                <a:latin typeface="Cambria" panose="02040503050406030204" pitchFamily="18" charset="0"/>
                <a:ea typeface="Cambria" panose="02040503050406030204" pitchFamily="18" charset="0"/>
              </a:rPr>
              <a:t> </a:t>
            </a:r>
            <a:r>
              <a:rPr lang="vi-VN" sz="2400" dirty="0">
                <a:latin typeface="+mj-lt"/>
                <a:ea typeface="Cambria" panose="02040503050406030204" pitchFamily="18" charset="0"/>
              </a:rPr>
              <a:t>Em thích hình ảnh của mẹ nhất. Vì dù yêu cái đẹp, có thú vui riêng nhưng </a:t>
            </a:r>
            <a:r>
              <a:rPr lang="en-US" sz="2400" dirty="0" err="1" smtClean="0">
                <a:latin typeface="+mj-lt"/>
                <a:ea typeface="Cambria" panose="02040503050406030204" pitchFamily="18" charset="0"/>
              </a:rPr>
              <a:t>mẹ</a:t>
            </a:r>
            <a:r>
              <a:rPr lang="vi-VN" sz="2400" dirty="0" smtClean="0">
                <a:latin typeface="+mj-lt"/>
                <a:ea typeface="Cambria" panose="02040503050406030204" pitchFamily="18" charset="0"/>
              </a:rPr>
              <a:t> </a:t>
            </a:r>
            <a:r>
              <a:rPr lang="vi-VN" sz="2400" dirty="0">
                <a:latin typeface="+mj-lt"/>
                <a:ea typeface="Cambria" panose="02040503050406030204" pitchFamily="18" charset="0"/>
              </a:rPr>
              <a:t>vẫn lo toan việc </a:t>
            </a:r>
            <a:r>
              <a:rPr lang="vi-VN" sz="2400" dirty="0" smtClean="0">
                <a:latin typeface="+mj-lt"/>
                <a:ea typeface="Cambria" panose="02040503050406030204" pitchFamily="18" charset="0"/>
              </a:rPr>
              <a:t>nhà. </a:t>
            </a:r>
            <a:r>
              <a:rPr lang="vi-VN" sz="2400" dirty="0">
                <a:latin typeface="+mj-lt"/>
                <a:ea typeface="Cambria" panose="02040503050406030204" pitchFamily="18" charset="0"/>
              </a:rPr>
              <a:t>Mẹ lúc đó “giỏi việc nước, đảm việc nhà”, trở thành người phụ nữ thông minh.</a:t>
            </a:r>
            <a:endParaRPr lang="en-US" sz="2400" dirty="0">
              <a:solidFill>
                <a:schemeClr val="bg1"/>
              </a:solidFill>
              <a:latin typeface="+mj-lt"/>
              <a:ea typeface="Cambria" panose="02040503050406030204" pitchFamily="18" charset="0"/>
            </a:endParaRPr>
          </a:p>
        </p:txBody>
      </p:sp>
    </p:spTree>
    <p:extLst>
      <p:ext uri="{BB962C8B-B14F-4D97-AF65-F5344CB8AC3E}">
        <p14:creationId xmlns:p14="http://schemas.microsoft.com/office/powerpoint/2010/main" val="2254638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3"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6" name="Rectangle 5"/>
          <p:cNvSpPr/>
          <p:nvPr/>
        </p:nvSpPr>
        <p:spPr>
          <a:xfrm>
            <a:off x="0" y="1688424"/>
            <a:ext cx="12191999" cy="281971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
                <a:srgbClr val="000000"/>
              </a:buClr>
            </a:pPr>
            <a:endParaRPr lang="id-ID" sz="36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ea typeface="Cambria" panose="02040503050406030204" pitchFamily="18" charset="0"/>
              <a:cs typeface="#9Slide05 Bodega Script" pitchFamily="2" charset="0"/>
              <a:sym typeface="Arial"/>
            </a:endParaRPr>
          </a:p>
        </p:txBody>
      </p:sp>
      <p:pic>
        <p:nvPicPr>
          <p:cNvPr id="2" name="Picture 1"/>
          <p:cNvPicPr>
            <a:picLocks noChangeAspect="1"/>
          </p:cNvPicPr>
          <p:nvPr/>
        </p:nvPicPr>
        <p:blipFill>
          <a:blip r:embed="rId3"/>
          <a:stretch>
            <a:fillRect/>
          </a:stretch>
        </p:blipFill>
        <p:spPr>
          <a:xfrm>
            <a:off x="11271423" y="41078"/>
            <a:ext cx="920576" cy="835224"/>
          </a:xfrm>
          <a:prstGeom prst="rect">
            <a:avLst/>
          </a:prstGeom>
        </p:spPr>
      </p:pic>
      <p:sp>
        <p:nvSpPr>
          <p:cNvPr id="3" name="Cloud 2"/>
          <p:cNvSpPr/>
          <p:nvPr/>
        </p:nvSpPr>
        <p:spPr>
          <a:xfrm>
            <a:off x="688064" y="41077"/>
            <a:ext cx="4418091" cy="1482619"/>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p:cNvSpPr/>
          <p:nvPr/>
        </p:nvSpPr>
        <p:spPr>
          <a:xfrm>
            <a:off x="3683251" y="174731"/>
            <a:ext cx="4418091" cy="134896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p:cNvSpPr/>
          <p:nvPr/>
        </p:nvSpPr>
        <p:spPr>
          <a:xfrm>
            <a:off x="6889546" y="41077"/>
            <a:ext cx="4418091" cy="146402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994499" y="358054"/>
            <a:ext cx="8021370" cy="802181"/>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2">
              <a:avLst/>
            </a:prstTxWarp>
          </a:bodyPr>
          <a:lstStyle/>
          <a:p>
            <a:pPr lvl="0" algn="just">
              <a:buClr>
                <a:srgbClr val="000000"/>
              </a:buClr>
            </a:pPr>
            <a:r>
              <a:rPr lang="en-US" sz="4000" b="1" dirty="0" smtClean="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NỘI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00B05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DUNG</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9933"/>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BÀI</a:t>
            </a:r>
            <a:r>
              <a:rPr lang="en-US" sz="4000" b="1" dirty="0" smtClean="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smtClean="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HỌC</a:t>
            </a:r>
            <a:endParaRPr lang="id-ID" sz="4000" b="1" kern="0" dirty="0">
              <a:ln w="0"/>
              <a:solidFill>
                <a:srgbClr val="FF3399"/>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9Slide05 Bodega Script" pitchFamily="2" charset="0"/>
              <a:sym typeface="Arial"/>
            </a:endParaRPr>
          </a:p>
        </p:txBody>
      </p:sp>
      <p:pic>
        <p:nvPicPr>
          <p:cNvPr id="15" name="Picture 14"/>
          <p:cNvPicPr>
            <a:picLocks noChangeAspect="1"/>
          </p:cNvPicPr>
          <p:nvPr/>
        </p:nvPicPr>
        <p:blipFill>
          <a:blip r:embed="rId4"/>
          <a:stretch>
            <a:fillRect/>
          </a:stretch>
        </p:blipFill>
        <p:spPr>
          <a:xfrm>
            <a:off x="211658" y="4458117"/>
            <a:ext cx="11808975" cy="2692421"/>
          </a:xfrm>
          <a:prstGeom prst="rect">
            <a:avLst/>
          </a:prstGeom>
        </p:spPr>
      </p:pic>
      <p:sp>
        <p:nvSpPr>
          <p:cNvPr id="16" name="Rectangle 15"/>
          <p:cNvSpPr/>
          <p:nvPr/>
        </p:nvSpPr>
        <p:spPr>
          <a:xfrm>
            <a:off x="171364" y="1657350"/>
            <a:ext cx="11849269" cy="2123658"/>
          </a:xfrm>
          <a:prstGeom prst="rect">
            <a:avLst/>
          </a:prstGeom>
        </p:spPr>
        <p:txBody>
          <a:bodyPr wrap="square">
            <a:spAutoFit/>
          </a:bodyPr>
          <a:lstStyle/>
          <a:p>
            <a:pPr algn="just"/>
            <a:r>
              <a:rPr lang="en-US" sz="4400" b="1" smtClean="0">
                <a:solidFill>
                  <a:schemeClr val="tx2">
                    <a:lumMod val="75000"/>
                  </a:schemeClr>
                </a:solidFill>
                <a:latin typeface="Times New Roman" panose="02020603050405020304" pitchFamily="18" charset="0"/>
                <a:ea typeface="Cambria" panose="02040503050406030204" pitchFamily="18" charset="0"/>
                <a:cs typeface="Times New Roman" panose="02020603050405020304" pitchFamily="18" charset="0"/>
              </a:rPr>
              <a:t>Bài thơ nói lên tình cảm, suy nghĩ ngộ nghĩnh của bạn nhỏ về ông bà, bố mẹ khi còn bé. Tình cảm của bạn nhỏ với người thân trong gia đình</a:t>
            </a:r>
            <a:r>
              <a:rPr lang="en-US" sz="2000" b="1" smtClean="0">
                <a:solidFill>
                  <a:schemeClr val="tx2">
                    <a:lumMod val="75000"/>
                  </a:schemeClr>
                </a:solidFill>
                <a:latin typeface="Cambria" panose="02040503050406030204" pitchFamily="18" charset="0"/>
                <a:ea typeface="Cambria" panose="02040503050406030204" pitchFamily="18" charset="0"/>
              </a:rPr>
              <a:t>.</a:t>
            </a:r>
            <a:endParaRPr lang="en-US" sz="2000" b="1" dirty="0">
              <a:solidFill>
                <a:schemeClr val="tx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6368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par>
                                <p:cTn id="20" presetID="32" presetClass="emph" presetSubtype="0" fill="hold" grpId="0"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9"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rot="2986105">
            <a:off x="3589205" y="2294498"/>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2325368" y="1050905"/>
            <a:ext cx="7547637" cy="3631763"/>
          </a:xfrm>
          <a:prstGeom prst="rect">
            <a:avLst/>
          </a:prstGeom>
          <a:noFill/>
        </p:spPr>
        <p:txBody>
          <a:bodyPr wrap="square" rtlCol="0">
            <a:spAutoFit/>
          </a:bodyPr>
          <a:lstStyle/>
          <a:p>
            <a:r>
              <a:rPr lang="en-US" sz="11500" b="1" dirty="0" err="1">
                <a:solidFill>
                  <a:srgbClr val="C00000"/>
                </a:solidFill>
                <a:latin typeface="Times New Roman" panose="02020603050405020304" pitchFamily="18" charset="0"/>
                <a:cs typeface="Times New Roman" panose="02020603050405020304" pitchFamily="18" charset="0"/>
              </a:rPr>
              <a:t>Đọc</a:t>
            </a:r>
            <a:r>
              <a:rPr lang="en-US" sz="11500" b="1" dirty="0">
                <a:solidFill>
                  <a:srgbClr val="C00000"/>
                </a:solidFill>
                <a:latin typeface="Times New Roman" panose="02020603050405020304" pitchFamily="18" charset="0"/>
                <a:cs typeface="Times New Roman" panose="02020603050405020304" pitchFamily="18" charset="0"/>
              </a:rPr>
              <a:t> </a:t>
            </a:r>
            <a:r>
              <a:rPr lang="en-US" sz="11500" b="1" dirty="0" err="1" smtClean="0">
                <a:solidFill>
                  <a:srgbClr val="C00000"/>
                </a:solidFill>
                <a:latin typeface="Times New Roman" panose="02020603050405020304" pitchFamily="18" charset="0"/>
                <a:cs typeface="Times New Roman" panose="02020603050405020304" pitchFamily="18" charset="0"/>
              </a:rPr>
              <a:t>thuộc</a:t>
            </a:r>
            <a:r>
              <a:rPr lang="en-US" sz="11500" b="1" dirty="0" smtClean="0">
                <a:solidFill>
                  <a:srgbClr val="C00000"/>
                </a:solidFill>
                <a:latin typeface="Times New Roman" panose="02020603050405020304" pitchFamily="18" charset="0"/>
                <a:cs typeface="Times New Roman" panose="02020603050405020304" pitchFamily="18" charset="0"/>
              </a:rPr>
              <a:t> </a:t>
            </a:r>
            <a:r>
              <a:rPr lang="en-US" sz="11500" b="1" dirty="0" err="1" smtClean="0">
                <a:solidFill>
                  <a:srgbClr val="C00000"/>
                </a:solidFill>
                <a:latin typeface="Times New Roman" panose="02020603050405020304" pitchFamily="18" charset="0"/>
                <a:cs typeface="Times New Roman" panose="02020603050405020304" pitchFamily="18" charset="0"/>
              </a:rPr>
              <a:t>lòng</a:t>
            </a:r>
            <a:endParaRPr lang="en-US" sz="11500" b="1" dirty="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4357377" y="4539360"/>
            <a:ext cx="508746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2423932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mj-lt"/>
                <a:ea typeface="Cambria" panose="02040503050406030204" pitchFamily="18" charset="0"/>
              </a:rPr>
              <a:t>Khi bà còn bé tí</a:t>
            </a:r>
          </a:p>
          <a:p>
            <a:pPr lvl="0" algn="just"/>
            <a:r>
              <a:rPr lang="vi-VN" sz="2800" b="1" dirty="0">
                <a:solidFill>
                  <a:srgbClr val="002060"/>
                </a:solidFill>
                <a:latin typeface="+mj-lt"/>
                <a:ea typeface="Cambria" panose="02040503050406030204" pitchFamily="18" charset="0"/>
              </a:rPr>
              <a:t>Bà có nghịch lắm không</a:t>
            </a:r>
          </a:p>
          <a:p>
            <a:pPr lvl="0" algn="just"/>
            <a:r>
              <a:rPr lang="vi-VN" sz="2800" b="1" dirty="0">
                <a:solidFill>
                  <a:srgbClr val="002060"/>
                </a:solidFill>
                <a:latin typeface="+mj-lt"/>
                <a:ea typeface="Cambria" panose="02040503050406030204" pitchFamily="18" charset="0"/>
              </a:rPr>
              <a:t>Dáng đi có hơi còng</a:t>
            </a:r>
          </a:p>
          <a:p>
            <a:pPr lvl="0" algn="just"/>
            <a:r>
              <a:rPr lang="vi-VN" sz="2800" b="1" dirty="0">
                <a:solidFill>
                  <a:srgbClr val="002060"/>
                </a:solidFill>
                <a:latin typeface="+mj-lt"/>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ea typeface="Cambria" panose="02040503050406030204" pitchFamily="18" charset="0"/>
              </a:rPr>
              <a:t>Khi ông còn bé tí</a:t>
            </a:r>
          </a:p>
          <a:p>
            <a:r>
              <a:rPr lang="vi-VN" sz="2800" b="1" dirty="0">
                <a:solidFill>
                  <a:srgbClr val="002060"/>
                </a:solidFill>
                <a:latin typeface="+mj-lt"/>
                <a:ea typeface="Cambria" panose="02040503050406030204" pitchFamily="18" charset="0"/>
              </a:rPr>
              <a:t>Có nghiêm như bây giờ,</a:t>
            </a:r>
          </a:p>
          <a:p>
            <a:r>
              <a:rPr lang="vi-VN" sz="2800" b="1" dirty="0">
                <a:solidFill>
                  <a:srgbClr val="002060"/>
                </a:solidFill>
                <a:latin typeface="+mj-lt"/>
                <a:ea typeface="Cambria" panose="02040503050406030204" pitchFamily="18" charset="0"/>
              </a:rPr>
              <a:t>Có chau mặt chơi cờ</a:t>
            </a:r>
          </a:p>
          <a:p>
            <a:r>
              <a:rPr lang="vi-VN" sz="2800" b="1" dirty="0">
                <a:solidFill>
                  <a:srgbClr val="002060"/>
                </a:solidFill>
                <a:latin typeface="+mj-lt"/>
                <a:ea typeface="Cambria" panose="02040503050406030204" pitchFamily="18" charset="0"/>
              </a:rPr>
              <a:t>Có uống trà buổi sáng?</a:t>
            </a:r>
          </a:p>
        </p:txBody>
      </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bố</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lái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ô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tô</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mê</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xem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mải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ngồi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cắm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chợ</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gần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khuya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cuốn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mj-lt"/>
                <a:ea typeface="Cambria" panose="02040503050406030204" pitchFamily="18" charset="0"/>
              </a:rPr>
              <a:t>Khi c</a:t>
            </a:r>
            <a:r>
              <a:rPr lang="en-US" sz="2800" b="1" dirty="0">
                <a:solidFill>
                  <a:srgbClr val="002060"/>
                </a:solidFill>
                <a:latin typeface="+mj-lt"/>
                <a:ea typeface="Cambria" panose="02040503050406030204" pitchFamily="18" charset="0"/>
              </a:rPr>
              <a:t>o</a:t>
            </a:r>
            <a:r>
              <a:rPr lang="vi-VN" sz="2800" b="1" dirty="0">
                <a:solidFill>
                  <a:srgbClr val="002060"/>
                </a:solidFill>
                <a:latin typeface="+mj-lt"/>
                <a:ea typeface="Cambria" panose="02040503050406030204" pitchFamily="18" charset="0"/>
              </a:rPr>
              <a:t>n còn bé tí</a:t>
            </a:r>
          </a:p>
          <a:p>
            <a:pPr fontAlgn="t"/>
            <a:r>
              <a:rPr lang="vi-VN" sz="2800" b="1" dirty="0">
                <a:solidFill>
                  <a:srgbClr val="002060"/>
                </a:solidFill>
                <a:latin typeface="+mj-lt"/>
                <a:ea typeface="Cambria" panose="02040503050406030204" pitchFamily="18" charset="0"/>
              </a:rPr>
              <a:t>Chẳng đọc sách, chơi cờ</a:t>
            </a:r>
          </a:p>
          <a:p>
            <a:pPr fontAlgn="t"/>
            <a:r>
              <a:rPr lang="vi-VN" sz="2800" b="1" dirty="0">
                <a:solidFill>
                  <a:srgbClr val="002060"/>
                </a:solidFill>
                <a:latin typeface="+mj-lt"/>
                <a:ea typeface="Cambria" panose="02040503050406030204" pitchFamily="18" charset="0"/>
              </a:rPr>
              <a:t>Chẳng dọn dẹp, chữa đồ</a:t>
            </a:r>
          </a:p>
          <a:p>
            <a:pPr fontAlgn="t"/>
            <a:r>
              <a:rPr lang="vi-VN" sz="2800" b="1" dirty="0">
                <a:solidFill>
                  <a:srgbClr val="002060"/>
                </a:solidFill>
                <a:latin typeface="+mj-lt"/>
                <a:ea typeface="Cambria" panose="02040503050406030204" pitchFamily="18" charset="0"/>
              </a:rPr>
              <a:t>Cả ngày con đùa nghịch.</a:t>
            </a:r>
            <a:endParaRPr lang="vi-VN" sz="2400" b="1" dirty="0">
              <a:solidFill>
                <a:srgbClr val="002060"/>
              </a:solidFill>
              <a:latin typeface="+mj-lt"/>
              <a:ea typeface="Cambria" panose="02040503050406030204" pitchFamily="18" charset="0"/>
            </a:endParaRPr>
          </a:p>
        </p:txBody>
      </p:sp>
      <p:pic>
        <p:nvPicPr>
          <p:cNvPr id="3" name="Picture 2"/>
          <p:cNvPicPr>
            <a:picLocks noChangeAspect="1"/>
          </p:cNvPicPr>
          <p:nvPr/>
        </p:nvPicPr>
        <p:blipFill>
          <a:blip r:embed="rId4"/>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4202840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594"/>
                    </a14:imgEffect>
                  </a14:imgLayer>
                </a14:imgProps>
              </a:ext>
            </a:extLst>
          </a:blip>
          <a:stretch>
            <a:fillRect/>
          </a:stretch>
        </p:blipFill>
        <p:spPr>
          <a:xfrm>
            <a:off x="3914920" y="209551"/>
            <a:ext cx="7542523" cy="6196326"/>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9" b="100000" l="0" r="83125">
                        <a14:foregroundMark x1="74219" y1="14063" x2="75469" y2="14063"/>
                        <a14:foregroundMark x1="72656" y1="27500" x2="72656" y2="27500"/>
                        <a14:foregroundMark x1="69531" y1="34063" x2="70000" y2="34219"/>
                        <a14:foregroundMark x1="73281" y1="14063" x2="73281" y2="14063"/>
                        <a14:foregroundMark x1="75781" y1="9688" x2="75781" y2="9688"/>
                        <a14:foregroundMark x1="71875" y1="12500" x2="71875" y2="12500"/>
                        <a14:foregroundMark x1="71875" y1="12500" x2="71875" y2="12500"/>
                        <a14:foregroundMark x1="73594" y1="25469" x2="73594" y2="25469"/>
                        <a14:foregroundMark x1="72188" y1="30938" x2="72188" y2="30938"/>
                        <a14:foregroundMark x1="72656" y1="12031" x2="72656" y2="12031"/>
                        <a14:foregroundMark x1="72813" y1="12031" x2="72813" y2="12031"/>
                        <a14:foregroundMark x1="56719" y1="58125" x2="56719" y2="58125"/>
                        <a14:foregroundMark x1="53906" y1="62500" x2="53906" y2="62500"/>
                        <a14:foregroundMark x1="52969" y1="63906" x2="53438" y2="63906"/>
                        <a14:foregroundMark x1="52812" y1="68281" x2="52812" y2="68281"/>
                        <a14:foregroundMark x1="58750" y1="10781" x2="58750" y2="10781"/>
                        <a14:foregroundMark x1="57188" y1="10000" x2="57188" y2="10000"/>
                        <a14:foregroundMark x1="57188" y1="10000" x2="57188" y2="10000"/>
                        <a14:foregroundMark x1="32031" y1="22188" x2="32031" y2="22188"/>
                        <a14:foregroundMark x1="29219" y1="18125" x2="29219" y2="18125"/>
                        <a14:foregroundMark x1="29219" y1="18125" x2="29219" y2="18125"/>
                        <a14:foregroundMark x1="27031" y1="10781" x2="27031" y2="10781"/>
                        <a14:foregroundMark x1="27031" y1="10781" x2="27031" y2="10781"/>
                        <a14:foregroundMark x1="27031" y1="10781" x2="27031" y2="10781"/>
                        <a14:foregroundMark x1="74844" y1="6250" x2="74844" y2="6250"/>
                        <a14:foregroundMark x1="72813" y1="6406" x2="69219" y2="13125"/>
                        <a14:foregroundMark x1="77031" y1="6094" x2="80469" y2="8750"/>
                        <a14:foregroundMark x1="72188" y1="7500" x2="69844" y2="11250"/>
                        <a14:foregroundMark x1="69844" y1="14688" x2="72656" y2="18125"/>
                        <a14:foregroundMark x1="70313" y1="16875" x2="71563" y2="19375"/>
                        <a14:foregroundMark x1="77188" y1="6406" x2="79375" y2="7187"/>
                        <a14:foregroundMark x1="71719" y1="7656" x2="69531" y2="11094"/>
                        <a14:foregroundMark x1="69844" y1="15000" x2="70469" y2="16875"/>
                        <a14:foregroundMark x1="79375" y1="8281" x2="81250" y2="10313"/>
                        <a14:foregroundMark x1="79844" y1="6719" x2="80156" y2="8906"/>
                        <a14:foregroundMark x1="77188" y1="5938" x2="77188" y2="5938"/>
                      </a14:backgroundRemoval>
                    </a14:imgEffect>
                  </a14:imgLayer>
                </a14:imgProps>
              </a:ext>
            </a:extLst>
          </a:blip>
          <a:stretch>
            <a:fillRect/>
          </a:stretch>
        </p:blipFill>
        <p:spPr>
          <a:xfrm>
            <a:off x="-885826" y="209551"/>
            <a:ext cx="6581775" cy="6457950"/>
          </a:xfrm>
          <a:prstGeom prst="rect">
            <a:avLst/>
          </a:prstGeom>
        </p:spPr>
      </p:pic>
      <p:sp>
        <p:nvSpPr>
          <p:cNvPr id="8" name="TextBox 7"/>
          <p:cNvSpPr txBox="1"/>
          <p:nvPr/>
        </p:nvSpPr>
        <p:spPr>
          <a:xfrm>
            <a:off x="5946504" y="2038142"/>
            <a:ext cx="3713545" cy="2800767"/>
          </a:xfrm>
          <a:prstGeom prst="rect">
            <a:avLst/>
          </a:prstGeom>
          <a:noFill/>
        </p:spPr>
        <p:txBody>
          <a:bodyPr wrap="square" rtlCol="0">
            <a:spAutoFit/>
          </a:bodyPr>
          <a:lstStyle/>
          <a:p>
            <a:pPr algn="ctr"/>
            <a:r>
              <a:rPr lang="en-US" sz="8800" b="1" dirty="0" err="1" smtClean="0">
                <a:solidFill>
                  <a:srgbClr val="C00000"/>
                </a:solidFill>
                <a:latin typeface="Times New Roman" panose="02020603050405020304" pitchFamily="18" charset="0"/>
                <a:cs typeface="Times New Roman" panose="02020603050405020304" pitchFamily="18" charset="0"/>
              </a:rPr>
              <a:t>Nói</a:t>
            </a:r>
            <a:r>
              <a:rPr lang="en-US" sz="8800" b="1" dirty="0" smtClean="0">
                <a:solidFill>
                  <a:srgbClr val="C00000"/>
                </a:solidFill>
                <a:latin typeface="Times New Roman" panose="02020603050405020304" pitchFamily="18" charset="0"/>
                <a:cs typeface="Times New Roman" panose="02020603050405020304" pitchFamily="18" charset="0"/>
              </a:rPr>
              <a:t> </a:t>
            </a:r>
            <a:r>
              <a:rPr lang="en-US" sz="8800" b="1" dirty="0" err="1" smtClean="0">
                <a:solidFill>
                  <a:srgbClr val="C00000"/>
                </a:solidFill>
                <a:latin typeface="Times New Roman" panose="02020603050405020304" pitchFamily="18" charset="0"/>
                <a:cs typeface="Times New Roman" panose="02020603050405020304" pitchFamily="18" charset="0"/>
              </a:rPr>
              <a:t>và</a:t>
            </a:r>
            <a:r>
              <a:rPr lang="en-US" sz="8800" b="1" dirty="0" smtClean="0">
                <a:solidFill>
                  <a:srgbClr val="C00000"/>
                </a:solidFill>
                <a:latin typeface="Times New Roman" panose="02020603050405020304" pitchFamily="18" charset="0"/>
                <a:cs typeface="Times New Roman" panose="02020603050405020304" pitchFamily="18" charset="0"/>
              </a:rPr>
              <a:t> </a:t>
            </a:r>
            <a:r>
              <a:rPr lang="en-US" sz="8800" b="1" dirty="0" err="1" smtClean="0">
                <a:solidFill>
                  <a:srgbClr val="C00000"/>
                </a:solidFill>
                <a:latin typeface="Times New Roman" panose="02020603050405020304" pitchFamily="18" charset="0"/>
                <a:cs typeface="Times New Roman" panose="02020603050405020304" pitchFamily="18" charset="0"/>
              </a:rPr>
              <a:t>nghe</a:t>
            </a:r>
            <a:endParaRPr lang="en-US" sz="8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981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4528" y="323850"/>
            <a:ext cx="11060722" cy="6285629"/>
          </a:xfrm>
          <a:prstGeom prst="rect">
            <a:avLst/>
          </a:prstGeom>
          <a:ln>
            <a:noFill/>
          </a:ln>
          <a:effectLst>
            <a:softEdge rad="112500"/>
          </a:effectLst>
        </p:spPr>
      </p:pic>
      <p:sp>
        <p:nvSpPr>
          <p:cNvPr id="10" name="Google Shape;1910;p31">
            <a:extLst>
              <a:ext uri="{FF2B5EF4-FFF2-40B4-BE49-F238E27FC236}">
                <a16:creationId xmlns:a16="http://schemas.microsoft.com/office/drawing/2014/main" xmlns="" id="{B4486D36-6C53-75D6-BF08-C59D05FCF23A}"/>
              </a:ext>
            </a:extLst>
          </p:cNvPr>
          <p:cNvSpPr txBox="1">
            <a:spLocks/>
          </p:cNvSpPr>
          <p:nvPr/>
        </p:nvSpPr>
        <p:spPr>
          <a:xfrm>
            <a:off x="3129378" y="1701537"/>
            <a:ext cx="6096000" cy="1960246"/>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800" kern="0" dirty="0" smtClean="0">
                <a:ln>
                  <a:solidFill>
                    <a:srgbClr val="FFCCA9">
                      <a:lumMod val="10000"/>
                    </a:srgbClr>
                  </a:solidFill>
                </a:ln>
                <a:solidFill>
                  <a:srgbClr val="FF3300"/>
                </a:solidFill>
                <a:effectLst>
                  <a:glow rad="101600">
                    <a:srgbClr val="EC9684">
                      <a:lumMod val="60000"/>
                      <a:lumOff val="40000"/>
                      <a:alpha val="60000"/>
                    </a:srgbClr>
                  </a:glow>
                </a:effectLst>
                <a:latin typeface="Nunito Black" pitchFamily="2" charset="0"/>
              </a:rPr>
              <a:t>KHỞI ĐỘNG</a:t>
            </a:r>
            <a:endParaRPr lang="en-US" sz="8800" kern="0" dirty="0">
              <a:ln>
                <a:solidFill>
                  <a:srgbClr val="FFCCA9">
                    <a:lumMod val="10000"/>
                  </a:srgbClr>
                </a:solidFill>
              </a:ln>
              <a:solidFill>
                <a:srgbClr val="0070C0"/>
              </a:solidFill>
              <a:effectLst>
                <a:glow rad="101600">
                  <a:srgbClr val="EC9684">
                    <a:lumMod val="60000"/>
                    <a:lumOff val="40000"/>
                    <a:alpha val="60000"/>
                  </a:srgbClr>
                </a:glow>
              </a:effectLst>
              <a:latin typeface="Nunito Black" pitchFamily="2"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102" l="200" r="47200">
                        <a14:foregroundMark x1="2600" y1="96407" x2="2600" y2="96407"/>
                        <a14:foregroundMark x1="13000" y1="97006" x2="13000" y2="97006"/>
                        <a14:foregroundMark x1="17600" y1="97305" x2="17600" y2="97305"/>
                        <a14:foregroundMark x1="15800" y1="93413" x2="15800" y2="93413"/>
                        <a14:foregroundMark x1="13400" y1="61976" x2="13400" y2="61976"/>
                        <a14:foregroundMark x1="11800" y1="56287" x2="11800" y2="56287"/>
                        <a14:foregroundMark x1="13600" y1="55689" x2="14200" y2="55689"/>
                        <a14:foregroundMark x1="13600" y1="58683" x2="13600" y2="58683"/>
                        <a14:foregroundMark x1="9000" y1="60479" x2="9000" y2="60479"/>
                        <a14:foregroundMark x1="8000" y1="62874" x2="8600" y2="62874"/>
                        <a14:foregroundMark x1="18000" y1="79641" x2="18000" y2="79641"/>
                        <a14:foregroundMark x1="19000" y1="74251" x2="19000" y2="74251"/>
                        <a14:foregroundMark x1="18000" y1="73054" x2="18000" y2="73054"/>
                        <a14:foregroundMark x1="20200" y1="76048" x2="20200" y2="76048"/>
                        <a14:foregroundMark x1="8000" y1="76946" x2="8000" y2="76946"/>
                        <a14:foregroundMark x1="11200" y1="81138" x2="11200" y2="81138"/>
                        <a14:foregroundMark x1="10200" y1="78443" x2="10200" y2="78443"/>
                        <a14:foregroundMark x1="21800" y1="17665" x2="21800" y2="17665"/>
                        <a14:foregroundMark x1="13000" y1="19162" x2="13000" y2="19162"/>
                        <a14:foregroundMark x1="22600" y1="19760" x2="22600" y2="19760"/>
                        <a14:foregroundMark x1="11400" y1="81437" x2="11400" y2="81437"/>
                        <a14:foregroundMark x1="17200" y1="28443" x2="17200" y2="28443"/>
                        <a14:backgroundMark x1="13000" y1="23653" x2="13000" y2="23653"/>
                        <a14:backgroundMark x1="12200" y1="24551" x2="12200" y2="24551"/>
                      </a14:backgroundRemoval>
                    </a14:imgEffect>
                  </a14:imgLayer>
                </a14:imgProps>
              </a:ext>
            </a:extLst>
          </a:blip>
          <a:stretch>
            <a:fillRect/>
          </a:stretch>
        </p:blipFill>
        <p:spPr>
          <a:xfrm>
            <a:off x="40865" y="92353"/>
            <a:ext cx="6121038" cy="5051147"/>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4">
                    <a14:imgEffect>
                      <a14:backgroundRemoval t="0" b="100000" l="47400" r="100000">
                        <a14:foregroundMark x1="89600" y1="96707" x2="89600" y2="96707"/>
                        <a14:foregroundMark x1="95200" y1="96707" x2="95200" y2="96707"/>
                        <a14:foregroundMark x1="76400" y1="26347" x2="79200" y2="26048"/>
                        <a14:foregroundMark x1="76000" y1="24251" x2="76000" y2="24251"/>
                        <a14:foregroundMark x1="76600" y1="31737" x2="77200" y2="31737"/>
                      </a14:backgroundRemoval>
                    </a14:imgEffect>
                  </a14:imgLayer>
                </a14:imgProps>
              </a:ext>
            </a:extLst>
          </a:blip>
          <a:stretch>
            <a:fillRect/>
          </a:stretch>
        </p:blipFill>
        <p:spPr>
          <a:xfrm>
            <a:off x="6229350" y="76200"/>
            <a:ext cx="5823635" cy="4819650"/>
          </a:xfrm>
          <a:prstGeom prst="rect">
            <a:avLst/>
          </a:prstGeom>
        </p:spPr>
      </p:pic>
      <p:pic>
        <p:nvPicPr>
          <p:cNvPr id="2" name="Picture 1"/>
          <p:cNvPicPr>
            <a:picLocks noChangeAspect="1"/>
          </p:cNvPicPr>
          <p:nvPr/>
        </p:nvPicPr>
        <p:blipFill>
          <a:blip r:embed="rId6"/>
          <a:stretch>
            <a:fillRect/>
          </a:stretch>
        </p:blipFill>
        <p:spPr>
          <a:xfrm>
            <a:off x="11064962" y="92353"/>
            <a:ext cx="920576" cy="835224"/>
          </a:xfrm>
          <a:prstGeom prst="rect">
            <a:avLst/>
          </a:prstGeom>
        </p:spPr>
      </p:pic>
      <p:pic>
        <p:nvPicPr>
          <p:cNvPr id="8" name="Picture 7"/>
          <p:cNvPicPr>
            <a:picLocks noChangeAspect="1"/>
          </p:cNvPicPr>
          <p:nvPr/>
        </p:nvPicPr>
        <p:blipFill>
          <a:blip r:embed="rId7"/>
          <a:stretch>
            <a:fillRect/>
          </a:stretch>
        </p:blipFill>
        <p:spPr>
          <a:xfrm>
            <a:off x="3549162" y="2457450"/>
            <a:ext cx="4414814" cy="4263762"/>
          </a:xfrm>
          <a:prstGeom prst="rect">
            <a:avLst/>
          </a:prstGeom>
        </p:spPr>
      </p:pic>
      <p:pic>
        <p:nvPicPr>
          <p:cNvPr id="9" name="Picture 8"/>
          <p:cNvPicPr>
            <a:picLocks noChangeAspect="1"/>
          </p:cNvPicPr>
          <p:nvPr/>
        </p:nvPicPr>
        <p:blipFill>
          <a:blip r:embed="rId8"/>
          <a:stretch>
            <a:fillRect/>
          </a:stretch>
        </p:blipFill>
        <p:spPr>
          <a:xfrm>
            <a:off x="-203990" y="4317823"/>
            <a:ext cx="2511710" cy="2523153"/>
          </a:xfrm>
          <a:prstGeom prst="rect">
            <a:avLst/>
          </a:prstGeom>
        </p:spPr>
      </p:pic>
    </p:spTree>
    <p:extLst>
      <p:ext uri="{BB962C8B-B14F-4D97-AF65-F5344CB8AC3E}">
        <p14:creationId xmlns:p14="http://schemas.microsoft.com/office/powerpoint/2010/main" val="2089305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NHỮNG</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NGƯỜI</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YÊU </a:t>
            </a:r>
            <a:r>
              <a:rPr lang="en-US" b="1" dirty="0" smtClean="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rPr>
              <a:t>THƯƠNG</a:t>
            </a:r>
            <a:endParaRPr lang="vi-VN" b="1" dirty="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mj-lt"/>
              </a:rPr>
              <a:t>Đóng vai, hỏi – đáp về công việc yêu thích của những người thân trong gia </a:t>
            </a:r>
            <a:r>
              <a:rPr lang="en-US" sz="2800" dirty="0" err="1">
                <a:solidFill>
                  <a:srgbClr val="000000"/>
                </a:solidFill>
                <a:latin typeface="+mj-lt"/>
              </a:rPr>
              <a:t>đình</a:t>
            </a:r>
            <a:r>
              <a:rPr lang="en-US" sz="2800" dirty="0">
                <a:solidFill>
                  <a:srgbClr val="000000"/>
                </a:solidFill>
                <a:latin typeface="+mj-lt"/>
              </a:rPr>
              <a:t>.</a:t>
            </a:r>
            <a:endParaRPr lang="vi-VN" sz="2800" dirty="0">
              <a:solidFill>
                <a:srgbClr val="00B050"/>
              </a:solidFill>
              <a:latin typeface="+mj-lt"/>
            </a:endParaRPr>
          </a:p>
        </p:txBody>
      </p:sp>
      <p:pic>
        <p:nvPicPr>
          <p:cNvPr id="10" name="Picture 9"/>
          <p:cNvPicPr>
            <a:picLocks noChangeAspect="1"/>
          </p:cNvPicPr>
          <p:nvPr/>
        </p:nvPicPr>
        <p:blipFill>
          <a:blip r:embed="rId3"/>
          <a:stretch>
            <a:fillRect/>
          </a:stretch>
        </p:blipFill>
        <p:spPr>
          <a:xfrm>
            <a:off x="2097415" y="1967176"/>
            <a:ext cx="7438277" cy="457363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6"/>
          <a:stretch>
            <a:fillRect/>
          </a:stretch>
        </p:blipFill>
        <p:spPr>
          <a:xfrm>
            <a:off x="11271424" y="53812"/>
            <a:ext cx="920576" cy="835224"/>
          </a:xfrm>
          <a:prstGeom prst="rect">
            <a:avLst/>
          </a:prstGeom>
        </p:spPr>
      </p:pic>
    </p:spTree>
    <p:extLst>
      <p:ext uri="{BB962C8B-B14F-4D97-AF65-F5344CB8AC3E}">
        <p14:creationId xmlns:p14="http://schemas.microsoft.com/office/powerpoint/2010/main" val="397598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NHỮNG</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NGƯỜI</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YÊU </a:t>
            </a:r>
            <a:r>
              <a:rPr lang="en-US" b="1" dirty="0" smtClean="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rPr>
              <a:t>THƯƠNG</a:t>
            </a:r>
            <a:endParaRPr lang="vi-VN" b="1" dirty="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756372" y="9764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mj-lt"/>
              </a:rPr>
              <a:t>Đóng vai, hỏi – đáp về công việc yêu thích của những người thân trong gia </a:t>
            </a:r>
            <a:r>
              <a:rPr lang="en-US" sz="2800" dirty="0" err="1">
                <a:solidFill>
                  <a:srgbClr val="000000"/>
                </a:solidFill>
                <a:latin typeface="+mj-lt"/>
              </a:rPr>
              <a:t>đình</a:t>
            </a:r>
            <a:r>
              <a:rPr lang="en-US" sz="2800" dirty="0">
                <a:solidFill>
                  <a:srgbClr val="000000"/>
                </a:solidFill>
                <a:latin typeface="+mj-lt"/>
              </a:rPr>
              <a:t>.</a:t>
            </a:r>
            <a:endParaRPr lang="vi-VN" sz="2800" dirty="0">
              <a:solidFill>
                <a:srgbClr val="00B050"/>
              </a:solidFill>
              <a:latin typeface="+mj-lt"/>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43" b="100000" l="0" r="98171">
                        <a14:foregroundMark x1="7317" y1="3537" x2="29675" y2="9968"/>
                        <a14:foregroundMark x1="2642" y1="5788" x2="2642" y2="5788"/>
                        <a14:foregroundMark x1="2642" y1="3537" x2="2642" y2="3537"/>
                        <a14:foregroundMark x1="2642" y1="3537" x2="2642" y2="3537"/>
                        <a14:foregroundMark x1="4268" y1="5466" x2="12398" y2="99035"/>
                        <a14:foregroundMark x1="2033" y1="74598" x2="8537" y2="99678"/>
                        <a14:foregroundMark x1="12805" y1="81672" x2="29065" y2="97428"/>
                        <a14:foregroundMark x1="71951" y1="93248" x2="78455" y2="99035"/>
                        <a14:foregroundMark x1="93699" y1="8360" x2="93902" y2="97749"/>
                        <a14:foregroundMark x1="93293" y1="4502" x2="93293" y2="4502"/>
                        <a14:foregroundMark x1="15854" y1="91318" x2="15854" y2="91318"/>
                        <a14:foregroundMark x1="96545" y1="5788" x2="96545" y2="5788"/>
                        <a14:foregroundMark x1="96545" y1="18006" x2="96545" y2="18006"/>
                        <a14:foregroundMark x1="96545" y1="25402" x2="96545" y2="25402"/>
                        <a14:foregroundMark x1="96545" y1="32797" x2="96545" y2="32797"/>
                        <a14:foregroundMark x1="96545" y1="19293" x2="96748" y2="62701"/>
                        <a14:foregroundMark x1="94106" y1="97106" x2="97967" y2="98071"/>
                        <a14:foregroundMark x1="95732" y1="66559" x2="96138" y2="73312"/>
                        <a14:foregroundMark x1="22967" y1="83601" x2="27033" y2="87781"/>
                        <a14:backgroundMark x1="95732" y1="74920" x2="95732" y2="74920"/>
                        <a14:backgroundMark x1="99187" y1="57878" x2="99187" y2="57878"/>
                        <a14:backgroundMark x1="99797" y1="9968" x2="99797" y2="9968"/>
                        <a14:backgroundMark x1="99593" y1="8360" x2="99593" y2="8360"/>
                        <a14:backgroundMark x1="99187" y1="4180" x2="99187" y2="4180"/>
                        <a14:backgroundMark x1="99593" y1="36656" x2="99593" y2="36656"/>
                      </a14:backgroundRemoval>
                    </a14:imgEffect>
                  </a14:imgLayer>
                </a14:imgProps>
              </a:ext>
            </a:extLst>
          </a:blip>
          <a:stretch>
            <a:fillRect/>
          </a:stretch>
        </p:blipFill>
        <p:spPr>
          <a:xfrm>
            <a:off x="207020" y="2519887"/>
            <a:ext cx="3749365" cy="2370025"/>
          </a:xfrm>
          <a:prstGeom prst="rect">
            <a:avLst/>
          </a:prstGeom>
        </p:spPr>
      </p:pic>
      <p:grpSp>
        <p:nvGrpSpPr>
          <p:cNvPr id="14" name="Group 13"/>
          <p:cNvGrpSpPr/>
          <p:nvPr/>
        </p:nvGrpSpPr>
        <p:grpSpPr>
          <a:xfrm>
            <a:off x="4258325" y="1526998"/>
            <a:ext cx="8648740" cy="4355801"/>
            <a:chOff x="4258325" y="1526998"/>
            <a:chExt cx="8648740" cy="4355801"/>
          </a:xfrm>
        </p:grpSpPr>
        <p:pic>
          <p:nvPicPr>
            <p:cNvPr id="7" name="Picture 6"/>
            <p:cNvPicPr>
              <a:picLocks noChangeAspect="1"/>
            </p:cNvPicPr>
            <p:nvPr/>
          </p:nvPicPr>
          <p:blipFill>
            <a:blip r:embed="rId8"/>
            <a:stretch>
              <a:fillRect/>
            </a:stretch>
          </p:blipFill>
          <p:spPr>
            <a:xfrm>
              <a:off x="4258325" y="1526998"/>
              <a:ext cx="8648740" cy="4355801"/>
            </a:xfrm>
            <a:prstGeom prst="rect">
              <a:avLst/>
            </a:prstGeom>
          </p:spPr>
        </p:pic>
        <p:sp>
          <p:nvSpPr>
            <p:cNvPr id="3" name="Rectangle 2"/>
            <p:cNvSpPr/>
            <p:nvPr/>
          </p:nvSpPr>
          <p:spPr>
            <a:xfrm>
              <a:off x="5500972" y="2999421"/>
              <a:ext cx="6163447" cy="1384995"/>
            </a:xfrm>
            <a:prstGeom prst="rect">
              <a:avLst/>
            </a:prstGeom>
          </p:spPr>
          <p:txBody>
            <a:bodyPr wrap="square">
              <a:spAutoFit/>
            </a:bodyPr>
            <a:lstStyle/>
            <a:p>
              <a:pPr algn="just"/>
              <a:r>
                <a:rPr lang="vi-VN" sz="2800" b="1" dirty="0" smtClean="0">
                  <a:solidFill>
                    <a:srgbClr val="C00000"/>
                  </a:solidFill>
                  <a:latin typeface="Cambria" panose="02040503050406030204" pitchFamily="18" charset="0"/>
                  <a:ea typeface="Cambria" panose="02040503050406030204" pitchFamily="18" charset="0"/>
                </a:rPr>
                <a:t>- </a:t>
              </a:r>
              <a:r>
                <a:rPr lang="vi-VN" sz="2800" b="1" dirty="0">
                  <a:solidFill>
                    <a:srgbClr val="C00000"/>
                  </a:solidFill>
                  <a:latin typeface="+mj-lt"/>
                  <a:ea typeface="Cambria" panose="02040503050406030204" pitchFamily="18" charset="0"/>
                </a:rPr>
                <a:t>Hằng ngày, bà của bạn thích làm gì?</a:t>
              </a:r>
            </a:p>
            <a:p>
              <a:pPr algn="just"/>
              <a:r>
                <a:rPr lang="vi-VN" sz="2800" b="1" dirty="0">
                  <a:solidFill>
                    <a:srgbClr val="0070C0"/>
                  </a:solidFill>
                  <a:latin typeface="+mj-lt"/>
                  <a:ea typeface="Cambria" panose="02040503050406030204" pitchFamily="18" charset="0"/>
                </a:rPr>
                <a:t>- Bà tớ rất thích đọc báo. Bà thường đọc báo </a:t>
              </a:r>
              <a:r>
                <a:rPr lang="vi-VN" sz="2800" b="1" i="1" dirty="0">
                  <a:solidFill>
                    <a:srgbClr val="0070C0"/>
                  </a:solidFill>
                  <a:latin typeface="+mj-lt"/>
                  <a:ea typeface="Cambria" panose="02040503050406030204" pitchFamily="18" charset="0"/>
                </a:rPr>
                <a:t>Sức khoẻ và Đời sống.</a:t>
              </a:r>
              <a:endParaRPr lang="vi-VN" sz="2800" b="1" i="0" dirty="0">
                <a:solidFill>
                  <a:srgbClr val="0070C0"/>
                </a:solidFill>
                <a:effectLst/>
                <a:latin typeface="+mj-lt"/>
                <a:ea typeface="Cambria" panose="02040503050406030204" pitchFamily="18" charset="0"/>
              </a:endParaRPr>
            </a:p>
          </p:txBody>
        </p:sp>
      </p:grpSp>
      <p:sp>
        <p:nvSpPr>
          <p:cNvPr id="13" name="Right Arrow 12"/>
          <p:cNvSpPr/>
          <p:nvPr/>
        </p:nvSpPr>
        <p:spPr>
          <a:xfrm>
            <a:off x="3843585" y="3175270"/>
            <a:ext cx="1356192" cy="1059256"/>
          </a:xfrm>
          <a:prstGeom prst="rightArrow">
            <a:avLst/>
          </a:prstGeom>
          <a:solidFill>
            <a:schemeClr val="accent1">
              <a:lumMod val="40000"/>
              <a:lumOff val="60000"/>
            </a:schemeClr>
          </a:solidFill>
          <a:ln>
            <a:solidFill>
              <a:srgbClr val="0070C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Cambria" panose="02040503050406030204" pitchFamily="18" charset="0"/>
                <a:ea typeface="Cambria" panose="02040503050406030204" pitchFamily="18" charset="0"/>
              </a:rPr>
              <a:t>Mẫu</a:t>
            </a:r>
            <a:endParaRPr lang="en-US" sz="28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527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23858" y="1976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Times New Roman" panose="02020603050405020304" pitchFamily="18" charset="0"/>
                <a:cs typeface="Times New Roman" panose="02020603050405020304" pitchFamily="18" charset="0"/>
              </a:rPr>
              <a:t>NHỮNG</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F0"/>
                </a:solidFill>
                <a:latin typeface="Times New Roman" panose="02020603050405020304" pitchFamily="18" charset="0"/>
                <a:cs typeface="Times New Roman" panose="02020603050405020304" pitchFamily="18" charset="0"/>
              </a:rPr>
              <a:t>NGƯỜI</a:t>
            </a:r>
            <a:r>
              <a:rPr lang="en-US"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b="1" dirty="0" smtClean="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YÊU </a:t>
            </a:r>
            <a:r>
              <a:rPr lang="en-US" b="1" dirty="0" smtClean="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rPr>
              <a:t>THƯƠNG</a:t>
            </a:r>
            <a:endParaRPr lang="vi-VN" b="1" dirty="0">
              <a:ln w="22225">
                <a:solidFill>
                  <a:schemeClr val="accent2"/>
                </a:solidFill>
                <a:prstDash val="solid"/>
              </a:ln>
              <a:solidFill>
                <a:srgbClr val="FF3399"/>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911794" y="979386"/>
            <a:ext cx="7930836" cy="869132"/>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1</a:t>
            </a:r>
            <a:r>
              <a:rPr lang="en-US" sz="2800" dirty="0">
                <a:solidFill>
                  <a:srgbClr val="002060"/>
                </a:solidFill>
                <a:latin typeface="Nunito Black" pitchFamily="2" charset="0"/>
              </a:rPr>
              <a:t>: </a:t>
            </a:r>
            <a:r>
              <a:rPr lang="vi-VN" sz="2800" dirty="0">
                <a:solidFill>
                  <a:srgbClr val="000000"/>
                </a:solidFill>
                <a:latin typeface="+mj-lt"/>
              </a:rPr>
              <a:t>Đóng vai, hỏi – đáp về công việc yêu thích của những người thân trong gia </a:t>
            </a:r>
            <a:r>
              <a:rPr lang="en-US" sz="2800" dirty="0" err="1">
                <a:solidFill>
                  <a:srgbClr val="000000"/>
                </a:solidFill>
                <a:latin typeface="+mj-lt"/>
              </a:rPr>
              <a:t>đình</a:t>
            </a:r>
            <a:r>
              <a:rPr lang="en-US" sz="2800" dirty="0">
                <a:solidFill>
                  <a:srgbClr val="000000"/>
                </a:solidFill>
                <a:latin typeface="+mj-lt"/>
              </a:rPr>
              <a:t>.</a:t>
            </a:r>
            <a:endParaRPr lang="vi-VN" sz="2800" dirty="0">
              <a:solidFill>
                <a:srgbClr val="00B050"/>
              </a:solidFill>
              <a:latin typeface="+mj-lt"/>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139420" y="-317096"/>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5" name="Picture 4"/>
          <p:cNvPicPr>
            <a:picLocks noChangeAspect="1"/>
          </p:cNvPicPr>
          <p:nvPr/>
        </p:nvPicPr>
        <p:blipFill>
          <a:blip r:embed="rId6"/>
          <a:stretch>
            <a:fillRect/>
          </a:stretch>
        </p:blipFill>
        <p:spPr>
          <a:xfrm>
            <a:off x="148775" y="2400399"/>
            <a:ext cx="3863675" cy="2385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7"/>
          <a:stretch>
            <a:fillRect/>
          </a:stretch>
        </p:blipFill>
        <p:spPr>
          <a:xfrm>
            <a:off x="4112663" y="2439963"/>
            <a:ext cx="3889585" cy="4700423"/>
          </a:xfrm>
          <a:prstGeom prst="rect">
            <a:avLst/>
          </a:prstGeom>
        </p:spPr>
      </p:pic>
      <p:pic>
        <p:nvPicPr>
          <p:cNvPr id="27" name="Picture 26"/>
          <p:cNvPicPr>
            <a:picLocks noChangeAspect="1"/>
          </p:cNvPicPr>
          <p:nvPr/>
        </p:nvPicPr>
        <p:blipFill>
          <a:blip r:embed="rId8"/>
          <a:stretch>
            <a:fillRect/>
          </a:stretch>
        </p:blipFill>
        <p:spPr>
          <a:xfrm>
            <a:off x="8102461" y="2439963"/>
            <a:ext cx="3865199" cy="4749196"/>
          </a:xfrm>
          <a:prstGeom prst="rect">
            <a:avLst/>
          </a:prstGeom>
        </p:spPr>
      </p:pic>
      <p:grpSp>
        <p:nvGrpSpPr>
          <p:cNvPr id="18" name="Group 17"/>
          <p:cNvGrpSpPr/>
          <p:nvPr/>
        </p:nvGrpSpPr>
        <p:grpSpPr>
          <a:xfrm>
            <a:off x="2314092" y="4479803"/>
            <a:ext cx="6912903" cy="2796385"/>
            <a:chOff x="6989116" y="1938185"/>
            <a:chExt cx="5917949" cy="3251483"/>
          </a:xfrm>
        </p:grpSpPr>
        <p:pic>
          <p:nvPicPr>
            <p:cNvPr id="19" name="Picture 18"/>
            <p:cNvPicPr>
              <a:picLocks noChangeAspect="1"/>
            </p:cNvPicPr>
            <p:nvPr/>
          </p:nvPicPr>
          <p:blipFill>
            <a:blip r:embed="rId9"/>
            <a:stretch>
              <a:fillRect/>
            </a:stretch>
          </p:blipFill>
          <p:spPr>
            <a:xfrm>
              <a:off x="6989116" y="1938185"/>
              <a:ext cx="5917949" cy="3251483"/>
            </a:xfrm>
            <a:prstGeom prst="rect">
              <a:avLst/>
            </a:prstGeom>
          </p:spPr>
        </p:pic>
        <p:sp>
          <p:nvSpPr>
            <p:cNvPr id="20" name="Rectangle 19"/>
            <p:cNvSpPr/>
            <p:nvPr/>
          </p:nvSpPr>
          <p:spPr>
            <a:xfrm>
              <a:off x="8124850" y="2981525"/>
              <a:ext cx="3733742" cy="1109383"/>
            </a:xfrm>
            <a:prstGeom prst="rect">
              <a:avLst/>
            </a:prstGeom>
          </p:spPr>
          <p:txBody>
            <a:bodyPr wrap="square">
              <a:spAutoFit/>
            </a:bodyPr>
            <a:lstStyle/>
            <a:p>
              <a:pPr algn="just"/>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Thực</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hiện</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đáp</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tương</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với</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tranh</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lại</a:t>
              </a:r>
              <a:r>
                <a:rPr lang="en-US" sz="2800" b="1" dirty="0" smtClean="0">
                  <a:solidFill>
                    <a:srgbClr val="C0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i="0" dirty="0">
                <a:solidFill>
                  <a:srgbClr val="0070C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5547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2779414" y="216908"/>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vi-VN" sz="2800" dirty="0">
                <a:solidFill>
                  <a:srgbClr val="000000"/>
                </a:solidFill>
                <a:latin typeface="Nunito Black" pitchFamily="2" charset="0"/>
              </a:rPr>
              <a:t>Kể về những việc em thích làm cùng người thân.</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2837" y1="23697" x2="9929" y2="30252"/>
                        <a14:foregroundMark x1="6206" y1="42689" x2="14362" y2="51092"/>
                        <a14:foregroundMark x1="15603" y1="42185" x2="18085" y2="46723"/>
                        <a14:foregroundMark x1="11702" y1="26891" x2="11702" y2="26891"/>
                        <a14:foregroundMark x1="28191" y1="56975" x2="37411" y2="68235"/>
                        <a14:foregroundMark x1="32270" y1="34958" x2="39539" y2="49076"/>
                        <a14:foregroundMark x1="32092" y1="69580" x2="32092" y2="69580"/>
                        <a14:foregroundMark x1="26418" y1="36303" x2="28723" y2="46891"/>
                        <a14:foregroundMark x1="51241" y1="30756" x2="59929" y2="43866"/>
                        <a14:foregroundMark x1="49291" y1="31933" x2="49291" y2="31933"/>
                        <a14:foregroundMark x1="26418" y1="16471" x2="43440" y2="18151"/>
                        <a14:foregroundMark x1="33688" y1="23193" x2="33688" y2="23193"/>
                        <a14:foregroundMark x1="38475" y1="24370" x2="38475" y2="24370"/>
                        <a14:foregroundMark x1="62234" y1="5042" x2="70567" y2="11261"/>
                        <a14:foregroundMark x1="78191" y1="19160" x2="80142" y2="25378"/>
                        <a14:foregroundMark x1="90957" y1="37815" x2="93972" y2="42185"/>
                        <a14:foregroundMark x1="87766" y1="35294" x2="87766" y2="35294"/>
                        <a14:foregroundMark x1="77660" y1="27731" x2="77660" y2="27731"/>
                        <a14:foregroundMark x1="69681" y1="52437" x2="75709" y2="58992"/>
                        <a14:foregroundMark x1="67553" y1="54118" x2="67553" y2="54118"/>
                        <a14:foregroundMark x1="76418" y1="52605" x2="76418" y2="52605"/>
                        <a14:foregroundMark x1="76418" y1="52605" x2="76418" y2="52605"/>
                        <a14:foregroundMark x1="79078" y1="55966" x2="79078" y2="55966"/>
                        <a14:foregroundMark x1="65426" y1="56134" x2="67199" y2="59496"/>
                        <a14:foregroundMark x1="70922" y1="62857" x2="70922" y2="62857"/>
                        <a14:foregroundMark x1="75887" y1="61681" x2="75887" y2="61681"/>
                        <a14:foregroundMark x1="45922" y1="56639" x2="45922" y2="56639"/>
                        <a14:foregroundMark x1="60638" y1="49580" x2="60638" y2="49580"/>
                        <a14:foregroundMark x1="60816" y1="56134" x2="60816" y2="56134"/>
                        <a14:foregroundMark x1="62411" y1="64202" x2="62411" y2="64202"/>
                        <a14:foregroundMark x1="61702" y1="62689" x2="61702" y2="62689"/>
                        <a14:foregroundMark x1="10816" y1="59664" x2="10816" y2="59664"/>
                        <a14:foregroundMark x1="16312" y1="56639" x2="16312" y2="56639"/>
                        <a14:foregroundMark x1="21099" y1="54286" x2="21099" y2="54286"/>
                        <a14:foregroundMark x1="21809" y1="58992" x2="21809" y2="58992"/>
                        <a14:foregroundMark x1="17021" y1="61345" x2="17021" y2="61345"/>
                        <a14:foregroundMark x1="16489" y1="58992" x2="16489" y2="58992"/>
                        <a14:foregroundMark x1="22340" y1="57311" x2="22340" y2="57311"/>
                        <a14:foregroundMark x1="17730" y1="19160" x2="23936" y2="27059"/>
                        <a14:foregroundMark x1="12411" y1="20168" x2="13121" y2="20336"/>
                        <a14:foregroundMark x1="16489" y1="22857" x2="16489" y2="22857"/>
                        <a14:foregroundMark x1="14894" y1="17647" x2="14894" y2="17647"/>
                        <a14:foregroundMark x1="21454" y1="16134" x2="21454" y2="16134"/>
                        <a14:foregroundMark x1="15426" y1="16807" x2="15426" y2="16807"/>
                        <a14:foregroundMark x1="51418" y1="2689" x2="53014" y2="7227"/>
                        <a14:foregroundMark x1="56206" y1="6387" x2="56206" y2="6387"/>
                        <a14:foregroundMark x1="47340" y1="18151" x2="47340" y2="18151"/>
                        <a14:foregroundMark x1="51596" y1="13277" x2="51596" y2="13277"/>
                        <a14:foregroundMark x1="59220" y1="18151" x2="59220" y2="18151"/>
                        <a14:foregroundMark x1="70035" y1="37479" x2="84220" y2="31429"/>
                        <a14:foregroundMark x1="86702" y1="28908" x2="86702" y2="28908"/>
                        <a14:foregroundMark x1="90957" y1="29412" x2="90957" y2="29412"/>
                        <a14:foregroundMark x1="75177" y1="38992" x2="75177" y2="38992"/>
                        <a14:foregroundMark x1="80319" y1="35966" x2="80319" y2="35966"/>
                        <a14:foregroundMark x1="82979" y1="47899" x2="82979" y2="47899"/>
                        <a14:foregroundMark x1="88475" y1="53782" x2="88475" y2="53782"/>
                        <a14:foregroundMark x1="91489" y1="50420" x2="91489" y2="50420"/>
                        <a14:foregroundMark x1="81738" y1="51933" x2="81738" y2="51933"/>
                        <a14:foregroundMark x1="75887" y1="63025" x2="75887" y2="63025"/>
                        <a14:foregroundMark x1="62589" y1="30924" x2="62589" y2="30924"/>
                        <a14:foregroundMark x1="33511" y1="48739" x2="33511" y2="48739"/>
                        <a14:foregroundMark x1="34752" y1="67731" x2="34752" y2="67731"/>
                        <a14:foregroundMark x1="64894" y1="14958" x2="65603" y2="14958"/>
                        <a14:foregroundMark x1="14539" y1="58151" x2="14539" y2="58151"/>
                        <a14:foregroundMark x1="73050" y1="50588" x2="73050" y2="50588"/>
                        <a14:foregroundMark x1="31206" y1="23529" x2="31206" y2="23529"/>
                      </a14:backgroundRemoval>
                    </a14:imgEffect>
                  </a14:imgLayer>
                </a14:imgProps>
              </a:ext>
            </a:extLst>
          </a:blip>
          <a:stretch>
            <a:fillRect/>
          </a:stretch>
        </p:blipFill>
        <p:spPr>
          <a:xfrm>
            <a:off x="415238" y="3747785"/>
            <a:ext cx="2766539" cy="2918600"/>
          </a:xfrm>
          <a:prstGeom prst="rect">
            <a:avLst/>
          </a:prstGeom>
        </p:spPr>
      </p:pic>
      <p:sp>
        <p:nvSpPr>
          <p:cNvPr id="17" name="Flowchart: Terminator 16"/>
          <p:cNvSpPr/>
          <p:nvPr/>
        </p:nvSpPr>
        <p:spPr>
          <a:xfrm>
            <a:off x="3322143" y="1968149"/>
            <a:ext cx="4227968" cy="981610"/>
          </a:xfrm>
          <a:prstGeom prst="flowChartTerminator">
            <a:avLst/>
          </a:prstGeom>
          <a:solidFill>
            <a:srgbClr val="FFCCCC"/>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1.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thích</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gì</a:t>
            </a:r>
            <a:r>
              <a:rPr lang="en-US" sz="2400" b="1" dirty="0">
                <a:solidFill>
                  <a:srgbClr val="7030A0"/>
                </a:solidFill>
                <a:latin typeface="Cambria" panose="02040503050406030204" pitchFamily="18" charset="0"/>
                <a:ea typeface="Cambria" panose="02040503050406030204" pitchFamily="18" charset="0"/>
              </a:rPr>
              <a:t>?</a:t>
            </a:r>
          </a:p>
        </p:txBody>
      </p:sp>
      <p:sp>
        <p:nvSpPr>
          <p:cNvPr id="18" name="Flowchart: Terminator 17"/>
          <p:cNvSpPr/>
          <p:nvPr/>
        </p:nvSpPr>
        <p:spPr>
          <a:xfrm>
            <a:off x="3691312" y="3118850"/>
            <a:ext cx="4227968" cy="885889"/>
          </a:xfrm>
          <a:prstGeom prst="flowChartTerminator">
            <a:avLst/>
          </a:prstGeom>
          <a:solidFill>
            <a:srgbClr val="FFCC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2.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với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ai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Thường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lúc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0" name="Flowchart: Terminator 19"/>
          <p:cNvSpPr/>
          <p:nvPr/>
        </p:nvSpPr>
        <p:spPr>
          <a:xfrm>
            <a:off x="3962490" y="4223401"/>
            <a:ext cx="4966306" cy="792666"/>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3.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đó</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diễn</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ra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như</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thế</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nào</a:t>
            </a:r>
            <a:r>
              <a:rPr lang="en-US" sz="2400" b="1" dirty="0">
                <a:solidFill>
                  <a:srgbClr val="7030A0"/>
                </a:solidFill>
                <a:latin typeface="Cambria" panose="02040503050406030204" pitchFamily="18" charset="0"/>
                <a:ea typeface="Cambria" panose="02040503050406030204" pitchFamily="18" charset="0"/>
              </a:rPr>
              <a:t>?</a:t>
            </a:r>
          </a:p>
        </p:txBody>
      </p:sp>
      <p:sp>
        <p:nvSpPr>
          <p:cNvPr id="21" name="Flowchart: Terminator 20"/>
          <p:cNvSpPr/>
          <p:nvPr/>
        </p:nvSpPr>
        <p:spPr>
          <a:xfrm>
            <a:off x="4239102" y="5207085"/>
            <a:ext cx="5110314" cy="1122089"/>
          </a:xfrm>
          <a:prstGeom prst="flowChartTerminato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b="1" dirty="0">
                <a:solidFill>
                  <a:srgbClr val="7030A0"/>
                </a:solidFill>
                <a:latin typeface="Cambria" panose="02040503050406030204" pitchFamily="18" charset="0"/>
                <a:ea typeface="Cambria" panose="02040503050406030204" pitchFamily="18" charset="0"/>
              </a:rPr>
              <a:t>4. </a:t>
            </a:r>
            <a:r>
              <a:rPr lang="en-US" sz="2400" b="1" dirty="0" err="1">
                <a:solidFill>
                  <a:srgbClr val="7030A0"/>
                </a:solidFill>
                <a:latin typeface="Cambria" panose="02040503050406030204" pitchFamily="18" charset="0"/>
                <a:ea typeface="Cambria" panose="02040503050406030204" pitchFamily="18" charset="0"/>
              </a:rPr>
              <a:t>Nêu</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suy</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nghĩ</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của</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em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khi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được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làm</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việc</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cùng</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người</a:t>
            </a:r>
            <a:r>
              <a:rPr lang="en-US" sz="2400" b="1" dirty="0">
                <a:solidFill>
                  <a:srgbClr val="7030A0"/>
                </a:solidFill>
                <a:latin typeface="Cambria" panose="02040503050406030204" pitchFamily="18" charset="0"/>
                <a:ea typeface="Cambria" panose="02040503050406030204" pitchFamily="18" charset="0"/>
              </a:rPr>
              <a:t> </a:t>
            </a:r>
            <a:r>
              <a:rPr lang="en-US" sz="2400" b="1" dirty="0" err="1">
                <a:solidFill>
                  <a:srgbClr val="7030A0"/>
                </a:solidFill>
                <a:latin typeface="Cambria" panose="02040503050406030204" pitchFamily="18" charset="0"/>
                <a:ea typeface="Cambria" panose="02040503050406030204" pitchFamily="18" charset="0"/>
              </a:rPr>
              <a:t>thân</a:t>
            </a:r>
            <a:r>
              <a:rPr lang="en-US" sz="2400" b="1" dirty="0">
                <a:solidFill>
                  <a:srgbClr val="7030A0"/>
                </a:solidFill>
                <a:latin typeface="Cambria" panose="02040503050406030204" pitchFamily="18" charset="0"/>
                <a:ea typeface="Cambria" panose="02040503050406030204" pitchFamily="18" charset="0"/>
              </a:rPr>
              <a:t>.</a:t>
            </a:r>
          </a:p>
        </p:txBody>
      </p:sp>
      <p:grpSp>
        <p:nvGrpSpPr>
          <p:cNvPr id="22" name="Group 21">
            <a:extLst>
              <a:ext uri="{FF2B5EF4-FFF2-40B4-BE49-F238E27FC236}">
                <a16:creationId xmlns="" xmlns:a16="http://schemas.microsoft.com/office/drawing/2014/main" id="{7C63C92D-84AA-4FBF-4C07-278825C6C1AC}"/>
              </a:ext>
            </a:extLst>
          </p:cNvPr>
          <p:cNvGrpSpPr/>
          <p:nvPr/>
        </p:nvGrpSpPr>
        <p:grpSpPr>
          <a:xfrm>
            <a:off x="-79160" y="1867159"/>
            <a:ext cx="2968819" cy="1511931"/>
            <a:chOff x="2173709" y="3000073"/>
            <a:chExt cx="4214926" cy="1654921"/>
          </a:xfrm>
        </p:grpSpPr>
        <p:sp>
          <p:nvSpPr>
            <p:cNvPr id="23" name="Freeform: Shape 8">
              <a:extLst>
                <a:ext uri="{FF2B5EF4-FFF2-40B4-BE49-F238E27FC236}">
                  <a16:creationId xmlns="" xmlns:a16="http://schemas.microsoft.com/office/drawing/2014/main" id="{58245217-77D1-04F5-1A0F-ACEC991A9615}"/>
                </a:ext>
              </a:extLst>
            </p:cNvPr>
            <p:cNvSpPr/>
            <p:nvPr/>
          </p:nvSpPr>
          <p:spPr>
            <a:xfrm>
              <a:off x="2620287" y="3000073"/>
              <a:ext cx="3329055" cy="1654921"/>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24" name="TextBox 23">
              <a:extLst>
                <a:ext uri="{FF2B5EF4-FFF2-40B4-BE49-F238E27FC236}">
                  <a16:creationId xmlns="" xmlns:a16="http://schemas.microsoft.com/office/drawing/2014/main" id="{F5BD5560-E7D2-6AC8-9D2C-A6505DFA0F3C}"/>
                </a:ext>
              </a:extLst>
            </p:cNvPr>
            <p:cNvSpPr txBox="1"/>
            <p:nvPr/>
          </p:nvSpPr>
          <p:spPr>
            <a:xfrm>
              <a:off x="2173709" y="3303419"/>
              <a:ext cx="4214926" cy="1184307"/>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prstClr val="white"/>
                  </a:solidFill>
                  <a:latin typeface="Great Vibes" pitchFamily="2" charset="0"/>
                  <a:ea typeface="Cambria" panose="02040503050406030204" pitchFamily="18" charset="0"/>
                  <a:sym typeface="Arial"/>
                </a:rPr>
                <a:t>Gợi</a:t>
              </a:r>
              <a:r>
                <a:rPr lang="en-US" sz="4400" b="1" kern="0" dirty="0" smtClean="0">
                  <a:solidFill>
                    <a:prstClr val="white"/>
                  </a:solidFill>
                  <a:latin typeface="Great Vibes" pitchFamily="2" charset="0"/>
                  <a:ea typeface="Cambria" panose="02040503050406030204" pitchFamily="18" charset="0"/>
                  <a:sym typeface="Arial"/>
                </a:rPr>
                <a:t> ý</a:t>
              </a:r>
              <a:endParaRPr lang="vi-VN" sz="4400" b="1" kern="0" dirty="0" smtClean="0">
                <a:solidFill>
                  <a:prstClr val="white"/>
                </a:solidFill>
                <a:latin typeface="Cambria" panose="02040503050406030204" pitchFamily="18" charset="0"/>
                <a:ea typeface="Cambria" panose="02040503050406030204" pitchFamily="18" charset="0"/>
                <a:sym typeface="Arial"/>
              </a:endParaRPr>
            </a:p>
          </p:txBody>
        </p:sp>
      </p:grpSp>
      <p:sp>
        <p:nvSpPr>
          <p:cNvPr id="26" name="Freeform: Shape 8">
            <a:extLst>
              <a:ext uri="{FF2B5EF4-FFF2-40B4-BE49-F238E27FC236}">
                <a16:creationId xmlns="" xmlns:a16="http://schemas.microsoft.com/office/drawing/2014/main" id="{58245217-77D1-04F5-1A0F-ACEC991A9615}"/>
              </a:ext>
            </a:extLst>
          </p:cNvPr>
          <p:cNvSpPr/>
          <p:nvPr/>
        </p:nvSpPr>
        <p:spPr>
          <a:xfrm>
            <a:off x="8244361" y="1867159"/>
            <a:ext cx="3879238" cy="223702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FFFF"/>
              </a:solidFill>
              <a:latin typeface="UTM Avo" panose="02040603050506020204" pitchFamily="18" charset="0"/>
              <a:sym typeface="Arial"/>
            </a:endParaRPr>
          </a:p>
        </p:txBody>
      </p:sp>
      <p:sp>
        <p:nvSpPr>
          <p:cNvPr id="27" name="TextBox 26">
            <a:extLst>
              <a:ext uri="{FF2B5EF4-FFF2-40B4-BE49-F238E27FC236}">
                <a16:creationId xmlns="" xmlns:a16="http://schemas.microsoft.com/office/drawing/2014/main" id="{F5BD5560-E7D2-6AC8-9D2C-A6505DFA0F3C}"/>
              </a:ext>
            </a:extLst>
          </p:cNvPr>
          <p:cNvSpPr txBox="1"/>
          <p:nvPr/>
        </p:nvSpPr>
        <p:spPr>
          <a:xfrm>
            <a:off x="8175961" y="2348774"/>
            <a:ext cx="4016039" cy="1861006"/>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smtClean="0">
                <a:solidFill>
                  <a:srgbClr val="FF0000"/>
                </a:solidFill>
                <a:latin typeface="Great Vibes" pitchFamily="2" charset="0"/>
                <a:ea typeface="Cambria" panose="02040503050406030204" pitchFamily="18" charset="0"/>
                <a:sym typeface="Arial"/>
              </a:rPr>
              <a:t>Học</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sinh</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tập</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kể</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trong</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nhóm</a:t>
            </a:r>
            <a:endParaRPr lang="vi-VN" sz="4000" b="1" kern="0" dirty="0" smtClean="0">
              <a:solidFill>
                <a:srgbClr val="FF0000"/>
              </a:solidFill>
              <a:latin typeface="Cambria" panose="02040503050406030204" pitchFamily="18" charset="0"/>
              <a:ea typeface="Cambria" panose="02040503050406030204" pitchFamily="18" charset="0"/>
              <a:sym typeface="Arial"/>
            </a:endParaRPr>
          </a:p>
        </p:txBody>
      </p:sp>
      <p:sp>
        <p:nvSpPr>
          <p:cNvPr id="28" name="TextBox 27">
            <a:extLst>
              <a:ext uri="{FF2B5EF4-FFF2-40B4-BE49-F238E27FC236}">
                <a16:creationId xmlns="" xmlns:a16="http://schemas.microsoft.com/office/drawing/2014/main" id="{F5BD5560-E7D2-6AC8-9D2C-A6505DFA0F3C}"/>
              </a:ext>
            </a:extLst>
          </p:cNvPr>
          <p:cNvSpPr txBox="1"/>
          <p:nvPr/>
        </p:nvSpPr>
        <p:spPr>
          <a:xfrm>
            <a:off x="8351764" y="2658637"/>
            <a:ext cx="4016039" cy="995422"/>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4000" b="1" kern="0" dirty="0" err="1" smtClean="0">
                <a:solidFill>
                  <a:srgbClr val="FF0000"/>
                </a:solidFill>
                <a:latin typeface="Great Vibes" pitchFamily="2" charset="0"/>
                <a:ea typeface="Cambria" panose="02040503050406030204" pitchFamily="18" charset="0"/>
                <a:sym typeface="Arial"/>
              </a:rPr>
              <a:t>Học</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sinh</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trình</a:t>
            </a:r>
            <a:r>
              <a:rPr lang="en-US" sz="4000" b="1" kern="0" dirty="0" smtClean="0">
                <a:solidFill>
                  <a:srgbClr val="FF0000"/>
                </a:solidFill>
                <a:latin typeface="Great Vibes" pitchFamily="2" charset="0"/>
                <a:ea typeface="Cambria" panose="02040503050406030204" pitchFamily="18" charset="0"/>
                <a:sym typeface="Arial"/>
              </a:rPr>
              <a:t> </a:t>
            </a:r>
            <a:r>
              <a:rPr lang="en-US" sz="4000" b="1" kern="0" dirty="0" err="1" smtClean="0">
                <a:solidFill>
                  <a:srgbClr val="FF0000"/>
                </a:solidFill>
                <a:latin typeface="Great Vibes" pitchFamily="2" charset="0"/>
                <a:ea typeface="Cambria" panose="02040503050406030204" pitchFamily="18" charset="0"/>
                <a:sym typeface="Arial"/>
              </a:rPr>
              <a:t>bày</a:t>
            </a:r>
            <a:endParaRPr lang="vi-VN" sz="4000" b="1" kern="0" dirty="0" smtClean="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92393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P spid="20" grpId="0" animBg="1"/>
      <p:bldP spid="21" grpId="0" animBg="1"/>
      <p:bldP spid="26" grpId="0" animBg="1"/>
      <p:bldP spid="27" grpId="0"/>
      <p:bldP spid="27" grpId="1"/>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8" name="Rectangle 7"/>
          <p:cNvSpPr/>
          <p:nvPr/>
        </p:nvSpPr>
        <p:spPr>
          <a:xfrm>
            <a:off x="0" y="0"/>
            <a:ext cx="12192000" cy="942848"/>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smtClean="0">
                <a:ln>
                  <a:noFill/>
                </a:ln>
                <a:solidFill>
                  <a:srgbClr val="000000"/>
                </a:solidFill>
                <a:effectLst/>
                <a:uLnTx/>
                <a:uFillTx/>
                <a:latin typeface="OpenSansBold"/>
              </a:rPr>
              <a:t> </a:t>
            </a:r>
            <a:endParaRPr kumimoji="0" lang="id-ID" sz="4800" b="1" i="0" u="none" strike="noStrike" kern="0" cap="none" spc="0" normalizeH="0" baseline="0" noProof="0" dirty="0" smtClean="0">
              <a:ln>
                <a:noFill/>
              </a:ln>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9Slide05 Bodega Script" pitchFamily="2" charset="0"/>
              <a:sym typeface="Arial"/>
            </a:endParaRPr>
          </a:p>
        </p:txBody>
      </p:sp>
      <p:sp>
        <p:nvSpPr>
          <p:cNvPr id="6" name="Rectangle 5"/>
          <p:cNvSpPr/>
          <p:nvPr/>
        </p:nvSpPr>
        <p:spPr>
          <a:xfrm>
            <a:off x="3078179" y="263007"/>
            <a:ext cx="5706708" cy="416834"/>
          </a:xfrm>
          <a:prstGeom prst="rect">
            <a:avLst/>
          </a:prstGeom>
        </p:spPr>
        <p:txBody>
          <a:bodyPr wrap="square">
            <a:prstTxWarp prst="textPlain">
              <a:avLst/>
            </a:prstTxWarp>
            <a:spAutoFit/>
          </a:bodyPr>
          <a:lstStyle/>
          <a:p>
            <a:pPr>
              <a:spcAft>
                <a:spcPts val="1200"/>
              </a:spcAft>
            </a:pPr>
            <a:r>
              <a:rPr lang="en-US" b="1" dirty="0" smtClean="0">
                <a:ln w="22225">
                  <a:solidFill>
                    <a:schemeClr val="accent2"/>
                  </a:solidFill>
                  <a:prstDash val="solid"/>
                </a:ln>
                <a:solidFill>
                  <a:srgbClr val="FFC000"/>
                </a:solidFill>
                <a:latin typeface="Nunito Black" pitchFamily="2" charset="0"/>
              </a:rPr>
              <a:t>NHỮNG</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F0"/>
                </a:solidFill>
                <a:latin typeface="Nunito Black" pitchFamily="2" charset="0"/>
              </a:rPr>
              <a:t>NGƯỜI</a:t>
            </a:r>
            <a:r>
              <a:rPr lang="en-US" b="1" dirty="0" smtClean="0">
                <a:ln w="22225">
                  <a:solidFill>
                    <a:schemeClr val="accent2"/>
                  </a:solidFill>
                  <a:prstDash val="solid"/>
                </a:ln>
                <a:solidFill>
                  <a:schemeClr val="accent2">
                    <a:lumMod val="40000"/>
                    <a:lumOff val="60000"/>
                  </a:schemeClr>
                </a:solidFill>
                <a:latin typeface="Nunito Black" pitchFamily="2" charset="0"/>
              </a:rPr>
              <a:t> </a:t>
            </a:r>
            <a:r>
              <a:rPr lang="en-US" b="1" dirty="0" smtClean="0">
                <a:ln w="22225">
                  <a:solidFill>
                    <a:schemeClr val="accent2"/>
                  </a:solidFill>
                  <a:prstDash val="solid"/>
                </a:ln>
                <a:solidFill>
                  <a:srgbClr val="00B050"/>
                </a:solidFill>
                <a:latin typeface="Nunito Black" pitchFamily="2" charset="0"/>
              </a:rPr>
              <a:t>YÊU </a:t>
            </a:r>
            <a:r>
              <a:rPr lang="en-US" b="1" dirty="0" smtClean="0">
                <a:ln w="22225">
                  <a:solidFill>
                    <a:schemeClr val="accent2"/>
                  </a:solidFill>
                  <a:prstDash val="solid"/>
                </a:ln>
                <a:solidFill>
                  <a:srgbClr val="FF3399"/>
                </a:solidFill>
                <a:latin typeface="Nunito Black" pitchFamily="2" charset="0"/>
              </a:rPr>
              <a:t>THƯƠNG</a:t>
            </a:r>
            <a:endParaRPr lang="vi-VN" b="1" dirty="0">
              <a:ln w="22225">
                <a:solidFill>
                  <a:schemeClr val="accent2"/>
                </a:solidFill>
                <a:prstDash val="solid"/>
              </a:ln>
              <a:solidFill>
                <a:srgbClr val="FF3399"/>
              </a:solidFill>
              <a:latin typeface="Nunito Black" pitchFamily="2" charset="0"/>
            </a:endParaRPr>
          </a:p>
        </p:txBody>
      </p:sp>
      <p:sp>
        <p:nvSpPr>
          <p:cNvPr id="9" name="Rounded Rectangle 8"/>
          <p:cNvSpPr/>
          <p:nvPr/>
        </p:nvSpPr>
        <p:spPr>
          <a:xfrm>
            <a:off x="1928021" y="1068141"/>
            <a:ext cx="9732476" cy="707459"/>
          </a:xfrm>
          <a:prstGeom prst="roundRect">
            <a:avLst/>
          </a:prstGeom>
          <a:solidFill>
            <a:srgbClr val="FFFFFF"/>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1200"/>
              </a:spcAft>
            </a:pPr>
            <a:r>
              <a:rPr lang="vi-VN" sz="2800" b="1" dirty="0">
                <a:solidFill>
                  <a:srgbClr val="002060"/>
                </a:solidFill>
                <a:latin typeface="Nunito Black" pitchFamily="2" charset="0"/>
              </a:rPr>
              <a:t>Câu </a:t>
            </a:r>
            <a:r>
              <a:rPr lang="en-US" sz="2800" b="1" dirty="0" smtClean="0">
                <a:solidFill>
                  <a:srgbClr val="002060"/>
                </a:solidFill>
                <a:latin typeface="Nunito Black" pitchFamily="2" charset="0"/>
              </a:rPr>
              <a:t>2</a:t>
            </a:r>
            <a:r>
              <a:rPr lang="en-US" sz="2800" dirty="0" smtClean="0">
                <a:solidFill>
                  <a:srgbClr val="002060"/>
                </a:solidFill>
                <a:latin typeface="Nunito Black" pitchFamily="2" charset="0"/>
              </a:rPr>
              <a:t>: </a:t>
            </a:r>
            <a:r>
              <a:rPr lang="vi-VN" sz="2800" dirty="0">
                <a:solidFill>
                  <a:srgbClr val="000000"/>
                </a:solidFill>
                <a:latin typeface="Nunito Black" pitchFamily="2" charset="0"/>
              </a:rPr>
              <a:t>Kể về những việc em thích làm cùng người thân.</a:t>
            </a:r>
            <a:endParaRPr lang="vi-VN" sz="2800" dirty="0">
              <a:solidFill>
                <a:srgbClr val="00B050"/>
              </a:solidFill>
              <a:latin typeface="Nunito Black" pitchFamily="2"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4965" b="89894" l="887" r="96454">
                        <a14:foregroundMark x1="13121" y1="25000" x2="19858" y2="35106"/>
                        <a14:foregroundMark x1="16135" y1="24645" x2="18085" y2="26950"/>
                        <a14:foregroundMark x1="10106" y1="26064" x2="13652" y2="31915"/>
                        <a14:foregroundMark x1="12057" y1="24645" x2="17908" y2="26241"/>
                        <a14:foregroundMark x1="15957" y1="22340" x2="21809" y2="28723"/>
                        <a14:foregroundMark x1="9929" y1="34220" x2="13475" y2="40071"/>
                        <a14:foregroundMark x1="10638" y1="57092" x2="59043" y2="81383"/>
                        <a14:foregroundMark x1="16667" y1="62411" x2="33865" y2="79433"/>
                        <a14:foregroundMark x1="22872" y1="73582" x2="36348" y2="84043"/>
                        <a14:foregroundMark x1="35106" y1="75887" x2="40426" y2="81560"/>
                        <a14:foregroundMark x1="63652" y1="71809" x2="74468" y2="76064"/>
                        <a14:foregroundMark x1="73227" y1="64894" x2="78901" y2="69858"/>
                        <a14:foregroundMark x1="76241" y1="60461" x2="79965" y2="67021"/>
                        <a14:foregroundMark x1="69504" y1="50709" x2="69326" y2="55142"/>
                        <a14:foregroundMark x1="75355" y1="45213" x2="82447" y2="52128"/>
                        <a14:foregroundMark x1="88298" y1="32624" x2="92021" y2="40780"/>
                        <a14:foregroundMark x1="85284" y1="49645" x2="85638" y2="59397"/>
                        <a14:foregroundMark x1="81206" y1="20035" x2="81206" y2="20035"/>
                        <a14:foregroundMark x1="81738" y1="21986" x2="84574" y2="26950"/>
                        <a14:foregroundMark x1="80851" y1="16667" x2="84220" y2="20922"/>
                        <a14:foregroundMark x1="83865" y1="16489" x2="87943" y2="21986"/>
                        <a14:foregroundMark x1="77482" y1="18617" x2="79433" y2="23759"/>
                        <a14:foregroundMark x1="48582" y1="78546" x2="50177" y2="80496"/>
                      </a14:backgroundRemoval>
                    </a14:imgEffect>
                  </a14:imgLayer>
                </a14:imgProps>
              </a:ext>
            </a:extLst>
          </a:blip>
          <a:stretch>
            <a:fillRect/>
          </a:stretch>
        </p:blipFill>
        <p:spPr>
          <a:xfrm>
            <a:off x="-202794" y="-370908"/>
            <a:ext cx="2519887" cy="2519887"/>
          </a:xfrm>
          <a:prstGeom prst="rect">
            <a:avLst/>
          </a:prstGeom>
        </p:spPr>
      </p:pic>
      <p:pic>
        <p:nvPicPr>
          <p:cNvPr id="11" name="Picture 10"/>
          <p:cNvPicPr>
            <a:picLocks noChangeAspect="1"/>
          </p:cNvPicPr>
          <p:nvPr/>
        </p:nvPicPr>
        <p:blipFill>
          <a:blip r:embed="rId5"/>
          <a:stretch>
            <a:fillRect/>
          </a:stretch>
        </p:blipFill>
        <p:spPr>
          <a:xfrm>
            <a:off x="11271424" y="53812"/>
            <a:ext cx="920576" cy="835224"/>
          </a:xfrm>
          <a:prstGeom prst="rect">
            <a:avLst/>
          </a:prstGeom>
        </p:spPr>
      </p:pic>
      <p:sp>
        <p:nvSpPr>
          <p:cNvPr id="20" name="Flowchart: Terminator 19"/>
          <p:cNvSpPr/>
          <p:nvPr/>
        </p:nvSpPr>
        <p:spPr>
          <a:xfrm>
            <a:off x="1057149" y="3014019"/>
            <a:ext cx="10030733" cy="3097069"/>
          </a:xfrm>
          <a:prstGeom prst="flowChartTerminator">
            <a:avLst/>
          </a:prstGeom>
          <a:solidFill>
            <a:srgbClr val="99FF66"/>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smtClean="0">
                <a:solidFill>
                  <a:srgbClr val="000000"/>
                </a:solidFill>
                <a:latin typeface="Great Vibes" pitchFamily="2" charset="0"/>
                <a:ea typeface="Cambria" panose="02040503050406030204" pitchFamily="18" charset="0"/>
              </a:rPr>
              <a:t>         </a:t>
            </a:r>
            <a:r>
              <a:rPr lang="vi-VN" sz="2800" dirty="0" smtClean="0">
                <a:solidFill>
                  <a:srgbClr val="000000"/>
                </a:solidFill>
                <a:latin typeface="Cambria" panose="02040503050406030204" pitchFamily="18" charset="0"/>
                <a:ea typeface="Cambria" panose="02040503050406030204" pitchFamily="18" charset="0"/>
              </a:rPr>
              <a:t>Khi </a:t>
            </a:r>
            <a:r>
              <a:rPr lang="vi-VN" sz="2800" dirty="0">
                <a:solidFill>
                  <a:srgbClr val="000000"/>
                </a:solidFill>
                <a:latin typeface="Cambria" panose="02040503050406030204" pitchFamily="18" charset="0"/>
                <a:ea typeface="Cambria" panose="02040503050406030204" pitchFamily="18" charset="0"/>
              </a:rPr>
              <a:t>ở với người thân, em thích được cùng làm các công việc trong nhà. Em thích được phụ mẹ nhặt rau, nấu cơm. Bố thường hay sửa đồ điện tử, nên em cũng hay tò mò nghịch đồ của bố. Những khi ông bận, em thường phụ ông tưới nước cho các chậu cây. Cây no nước xanh nõn, trông mà thích lắm</a:t>
            </a:r>
            <a:r>
              <a:rPr lang="vi-VN" sz="2800" dirty="0" smtClean="0">
                <a:solidFill>
                  <a:srgbClr val="000000"/>
                </a:solidFill>
                <a:latin typeface="Cambria" panose="02040503050406030204" pitchFamily="18" charset="0"/>
                <a:ea typeface="Cambria" panose="02040503050406030204" pitchFamily="18" charset="0"/>
              </a:rPr>
              <a:t>!</a:t>
            </a:r>
            <a:endParaRPr lang="en-US" sz="2800" b="1" dirty="0">
              <a:solidFill>
                <a:srgbClr val="7030A0"/>
              </a:solidFill>
              <a:latin typeface="Great Vibes" pitchFamily="2" charset="0"/>
              <a:ea typeface="Cambria" panose="02040503050406030204" pitchFamily="18" charset="0"/>
            </a:endParaRPr>
          </a:p>
        </p:txBody>
      </p:sp>
      <p:grpSp>
        <p:nvGrpSpPr>
          <p:cNvPr id="22" name="Group 21">
            <a:extLst>
              <a:ext uri="{FF2B5EF4-FFF2-40B4-BE49-F238E27FC236}">
                <a16:creationId xmlns="" xmlns:a16="http://schemas.microsoft.com/office/drawing/2014/main" id="{7C63C92D-84AA-4FBF-4C07-278825C6C1AC}"/>
              </a:ext>
            </a:extLst>
          </p:cNvPr>
          <p:cNvGrpSpPr/>
          <p:nvPr/>
        </p:nvGrpSpPr>
        <p:grpSpPr>
          <a:xfrm>
            <a:off x="3954855" y="1775600"/>
            <a:ext cx="4282289" cy="1043067"/>
            <a:chOff x="1627935" y="3043132"/>
            <a:chExt cx="6079701" cy="1444594"/>
          </a:xfrm>
          <a:solidFill>
            <a:schemeClr val="bg1"/>
          </a:solidFill>
        </p:grpSpPr>
        <p:sp>
          <p:nvSpPr>
            <p:cNvPr id="23" name="Freeform: Shape 8">
              <a:extLst>
                <a:ext uri="{FF2B5EF4-FFF2-40B4-BE49-F238E27FC236}">
                  <a16:creationId xmlns="" xmlns:a16="http://schemas.microsoft.com/office/drawing/2014/main" id="{58245217-77D1-04F5-1A0F-ACEC991A9615}"/>
                </a:ext>
              </a:extLst>
            </p:cNvPr>
            <p:cNvSpPr/>
            <p:nvPr/>
          </p:nvSpPr>
          <p:spPr>
            <a:xfrm>
              <a:off x="1627935" y="3079964"/>
              <a:ext cx="6079701" cy="1407762"/>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grp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2500" b="1" kern="0" smtClean="0">
                <a:solidFill>
                  <a:srgbClr val="FF0000"/>
                </a:solidFill>
                <a:latin typeface="UTM Avo" panose="02040603050506020204" pitchFamily="18" charset="0"/>
                <a:sym typeface="Arial"/>
              </a:endParaRPr>
            </a:p>
          </p:txBody>
        </p:sp>
        <p:sp>
          <p:nvSpPr>
            <p:cNvPr id="24" name="TextBox 23">
              <a:extLst>
                <a:ext uri="{FF2B5EF4-FFF2-40B4-BE49-F238E27FC236}">
                  <a16:creationId xmlns="" xmlns:a16="http://schemas.microsoft.com/office/drawing/2014/main" id="{F5BD5560-E7D2-6AC8-9D2C-A6505DFA0F3C}"/>
                </a:ext>
              </a:extLst>
            </p:cNvPr>
            <p:cNvSpPr txBox="1"/>
            <p:nvPr/>
          </p:nvSpPr>
          <p:spPr>
            <a:xfrm>
              <a:off x="2220478" y="3043132"/>
              <a:ext cx="4988153" cy="1184308"/>
            </a:xfrm>
            <a:prstGeom prst="flowChartTerminator">
              <a:avLst/>
            </a:prstGeom>
            <a:grpFill/>
            <a:ln w="25400" cap="flat" cmpd="sng" algn="ctr">
              <a:noFill/>
              <a:prstDash val="solid"/>
            </a:ln>
            <a:effectLst/>
          </p:spPr>
          <p:txBody>
            <a:bodyPr wrap="square">
              <a:spAutoFit/>
            </a:bodyPr>
            <a:lstStyle/>
            <a:p>
              <a:pPr algn="ctr">
                <a:buClr>
                  <a:srgbClr val="000000"/>
                </a:buClr>
                <a:buFont typeface="Arial"/>
                <a:buNone/>
                <a:defRPr/>
              </a:pPr>
              <a:r>
                <a:rPr lang="en-US" sz="4400" b="1" kern="0" dirty="0" err="1" smtClean="0">
                  <a:solidFill>
                    <a:srgbClr val="FF0000"/>
                  </a:solidFill>
                  <a:latin typeface="Great Vibes" pitchFamily="2" charset="0"/>
                  <a:ea typeface="Cambria" panose="02040503050406030204" pitchFamily="18" charset="0"/>
                  <a:sym typeface="Arial"/>
                </a:rPr>
                <a:t>Bài</a:t>
              </a:r>
              <a:r>
                <a:rPr lang="en-US" sz="4400" b="1" kern="0" dirty="0" smtClean="0">
                  <a:solidFill>
                    <a:srgbClr val="FF0000"/>
                  </a:solidFill>
                  <a:latin typeface="Great Vibes" pitchFamily="2" charset="0"/>
                  <a:ea typeface="Cambria" panose="02040503050406030204" pitchFamily="18" charset="0"/>
                  <a:sym typeface="Arial"/>
                </a:rPr>
                <a:t> </a:t>
              </a:r>
              <a:r>
                <a:rPr lang="en-US" sz="4400" b="1" kern="0" dirty="0" err="1" smtClean="0">
                  <a:solidFill>
                    <a:srgbClr val="FF0000"/>
                  </a:solidFill>
                  <a:latin typeface="Great Vibes" pitchFamily="2" charset="0"/>
                  <a:ea typeface="Cambria" panose="02040503050406030204" pitchFamily="18" charset="0"/>
                  <a:sym typeface="Arial"/>
                </a:rPr>
                <a:t>tham</a:t>
              </a:r>
              <a:r>
                <a:rPr lang="en-US" sz="4400" b="1" kern="0" dirty="0" smtClean="0">
                  <a:solidFill>
                    <a:srgbClr val="FF0000"/>
                  </a:solidFill>
                  <a:latin typeface="Great Vibes" pitchFamily="2" charset="0"/>
                  <a:ea typeface="Cambria" panose="02040503050406030204" pitchFamily="18" charset="0"/>
                  <a:sym typeface="Arial"/>
                </a:rPr>
                <a:t> </a:t>
              </a:r>
              <a:r>
                <a:rPr lang="en-US" sz="4400" b="1" kern="0" dirty="0" err="1" smtClean="0">
                  <a:solidFill>
                    <a:srgbClr val="FF0000"/>
                  </a:solidFill>
                  <a:latin typeface="Great Vibes" pitchFamily="2" charset="0"/>
                  <a:ea typeface="Cambria" panose="02040503050406030204" pitchFamily="18" charset="0"/>
                  <a:sym typeface="Arial"/>
                </a:rPr>
                <a:t>khảo</a:t>
              </a:r>
              <a:endParaRPr lang="vi-VN" sz="4400" b="1" kern="0" dirty="0" smtClean="0">
                <a:solidFill>
                  <a:srgbClr val="FF0000"/>
                </a:solidFill>
                <a:latin typeface="Cambria" panose="02040503050406030204" pitchFamily="18" charset="0"/>
                <a:ea typeface="Cambria" panose="02040503050406030204" pitchFamily="18" charset="0"/>
                <a:sym typeface="Arial"/>
              </a:endParaRPr>
            </a:p>
          </p:txBody>
        </p:sp>
      </p:grpSp>
    </p:spTree>
    <p:extLst>
      <p:ext uri="{BB962C8B-B14F-4D97-AF65-F5344CB8AC3E}">
        <p14:creationId xmlns:p14="http://schemas.microsoft.com/office/powerpoint/2010/main" val="14067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82867" y="2092300"/>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3" y="2218742"/>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6433" y="1982844"/>
            <a:ext cx="2713717" cy="3118644"/>
          </a:xfrm>
          <a:prstGeom prst="rect">
            <a:avLst/>
          </a:prstGeom>
        </p:spPr>
      </p:pic>
      <p:pic>
        <p:nvPicPr>
          <p:cNvPr id="9" name="Vào http://fb.com/nkpowerskills tải game miễn phí">
            <a:hlinkClick r:id="rId11" action="ppaction://hlinksldjump"/>
          </p:cNvPr>
          <p:cNvPicPr>
            <a:picLocks noChangeAspect="1" noChangeArrowheads="1" noCrop="1"/>
          </p:cNvPicPr>
          <p:nvPr/>
        </p:nvPicPr>
        <p:blipFill>
          <a:blip r:embed="rId12">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79" y="3811733"/>
            <a:ext cx="1865970"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prstClr val="black"/>
                    </a:solidFill>
                    <a:latin typeface="Times New Roman" panose="02020603050405020304" pitchFamily="18" charset="0"/>
                    <a:cs typeface="Times New Roman" panose="02020603050405020304" pitchFamily="18" charset="0"/>
                  </a:rPr>
                  <a:t>CỐ LÊN!</a:t>
                </a:r>
                <a:endParaRPr lang="en-US" sz="1400" b="1" dirty="0">
                  <a:solidFill>
                    <a:prstClr val="black"/>
                  </a:solidFill>
                  <a:latin typeface="Times New Roman" panose="02020603050405020304" pitchFamily="18" charset="0"/>
                  <a:cs typeface="Times New Roman" panose="02020603050405020304" pitchFamily="18" charset="0"/>
                </a:endParaRPr>
              </a:p>
            </p:txBody>
          </p:sp>
        </p:grpSp>
      </p:grpSp>
      <p:sp>
        <p:nvSpPr>
          <p:cNvPr id="13" name="TextBox 12">
            <a:extLst>
              <a:ext uri="{FF2B5EF4-FFF2-40B4-BE49-F238E27FC236}">
                <a16:creationId xmlns:a16="http://schemas.microsoft.com/office/drawing/2014/main" xmlns="" id="{CB511CE4-D72B-4A67-AC64-409265306DFB}"/>
              </a:ext>
            </a:extLst>
          </p:cNvPr>
          <p:cNvSpPr txBox="1"/>
          <p:nvPr/>
        </p:nvSpPr>
        <p:spPr>
          <a:xfrm>
            <a:off x="1555273" y="925576"/>
            <a:ext cx="9648347" cy="831225"/>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6000" dirty="0" smtClean="0">
                <a:solidFill>
                  <a:srgbClr val="7030A0"/>
                </a:solidFill>
                <a:latin typeface="Sigmar One" panose="00000500000000000000" pitchFamily="2" charset="0"/>
                <a:ea typeface="+mj-ea"/>
                <a:cs typeface="+mj-cs"/>
              </a:rPr>
              <a:t>HẸN GẶP LẠI CÁC EM</a:t>
            </a:r>
            <a:endParaRPr lang="en-US" sz="6000" dirty="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23902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9922" y="322710"/>
            <a:ext cx="10865123" cy="6174473"/>
          </a:xfrm>
          <a:prstGeom prst="rect">
            <a:avLst/>
          </a:prstGeom>
          <a:ln>
            <a:noFill/>
          </a:ln>
          <a:effectLst>
            <a:softEdge rad="112500"/>
          </a:effectLst>
        </p:spPr>
      </p:pic>
      <p:pic>
        <p:nvPicPr>
          <p:cNvPr id="3" name="Picture 2"/>
          <p:cNvPicPr>
            <a:picLocks noChangeAspect="1"/>
          </p:cNvPicPr>
          <p:nvPr/>
        </p:nvPicPr>
        <p:blipFill>
          <a:blip r:embed="rId3"/>
          <a:stretch>
            <a:fillRect/>
          </a:stretch>
        </p:blipFill>
        <p:spPr>
          <a:xfrm>
            <a:off x="4432670" y="3035844"/>
            <a:ext cx="4304713" cy="4304713"/>
          </a:xfrm>
          <a:prstGeom prst="rect">
            <a:avLst/>
          </a:prstGeom>
        </p:spPr>
      </p:pic>
      <p:pic>
        <p:nvPicPr>
          <p:cNvPr id="6" name="Picture 5"/>
          <p:cNvPicPr>
            <a:picLocks noChangeAspect="1"/>
          </p:cNvPicPr>
          <p:nvPr/>
        </p:nvPicPr>
        <p:blipFill>
          <a:blip r:embed="rId4"/>
          <a:stretch>
            <a:fillRect/>
          </a:stretch>
        </p:blipFill>
        <p:spPr>
          <a:xfrm>
            <a:off x="2600458" y="2902623"/>
            <a:ext cx="4664520" cy="4664520"/>
          </a:xfrm>
          <a:prstGeom prst="rect">
            <a:avLst/>
          </a:prstGeom>
        </p:spPr>
      </p:pic>
      <p:grpSp>
        <p:nvGrpSpPr>
          <p:cNvPr id="13" name="Group 12"/>
          <p:cNvGrpSpPr/>
          <p:nvPr/>
        </p:nvGrpSpPr>
        <p:grpSpPr>
          <a:xfrm>
            <a:off x="2782618" y="-52188"/>
            <a:ext cx="6939733" cy="1564657"/>
            <a:chOff x="2417331" y="258072"/>
            <a:chExt cx="6939733" cy="1564657"/>
          </a:xfrm>
        </p:grpSpPr>
        <p:sp>
          <p:nvSpPr>
            <p:cNvPr id="10" name="Rounded Rectangle 9"/>
            <p:cNvSpPr/>
            <p:nvPr/>
          </p:nvSpPr>
          <p:spPr>
            <a:xfrm>
              <a:off x="2417331" y="464268"/>
              <a:ext cx="6939733" cy="11629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984;p32">
              <a:extLst>
                <a:ext uri="{FF2B5EF4-FFF2-40B4-BE49-F238E27FC236}">
                  <a16:creationId xmlns:a16="http://schemas.microsoft.com/office/drawing/2014/main" xmlns="" id="{D6226F9F-C363-5432-9A87-1B5F4DDE514B}"/>
                </a:ext>
              </a:extLst>
            </p:cNvPr>
            <p:cNvSpPr txBox="1">
              <a:spLocks/>
            </p:cNvSpPr>
            <p:nvPr/>
          </p:nvSpPr>
          <p:spPr>
            <a:xfrm rot="43295">
              <a:off x="2702338" y="258072"/>
              <a:ext cx="6460146" cy="1564657"/>
            </a:xfrm>
            <a:prstGeom prst="rect">
              <a:avLst/>
            </a:prstGeom>
            <a:noFill/>
            <a:ln>
              <a:noFill/>
            </a:ln>
          </p:spPr>
          <p:txBody>
            <a:bodyPr spcFirstLastPara="1" wrap="square" lIns="91425" tIns="91425" rIns="91425" bIns="91425" anchor="ctr" anchorCtr="0">
              <a:noAutofit/>
              <a:scene3d>
                <a:camera prst="orthographicFront"/>
                <a:lightRig rig="soft" dir="t">
                  <a:rot lat="0" lon="0" rev="15600000"/>
                </a:lightRig>
              </a:scene3d>
              <a:sp3d extrusionH="57150" prstMaterial="softEdge">
                <a:bevelT w="25400" h="38100"/>
              </a:sp3d>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Chango"/>
                <a:buNone/>
                <a:defRPr sz="3000" b="0" i="0" u="none" strike="noStrike" cap="none">
                  <a:solidFill>
                    <a:schemeClr val="accent5"/>
                  </a:solidFill>
                  <a:latin typeface="Chango"/>
                  <a:ea typeface="Chango"/>
                  <a:cs typeface="Chango"/>
                  <a:sym typeface="Chango"/>
                </a:defRPr>
              </a:lvl1pPr>
              <a:lvl2pPr marR="0" lvl="1"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2pPr>
              <a:lvl3pPr marR="0" lvl="2"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3pPr>
              <a:lvl4pPr marR="0" lvl="3"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4pPr>
              <a:lvl5pPr marR="0" lvl="4"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5pPr>
              <a:lvl6pPr marR="0" lvl="5"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6pPr>
              <a:lvl7pPr marR="0" lvl="6"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7pPr>
              <a:lvl8pPr marR="0" lvl="7"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8pPr>
              <a:lvl9pPr marR="0" lvl="8" algn="l" rtl="0">
                <a:lnSpc>
                  <a:spcPct val="10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9pPr>
            </a:lstStyle>
            <a:p>
              <a:pPr lvl="0" algn="just">
                <a:buClr>
                  <a:srgbClr val="FFFFFF"/>
                </a:buClr>
              </a:pPr>
              <a:r>
                <a:rPr lang="vi-VN" sz="2800" dirty="0">
                  <a:solidFill>
                    <a:srgbClr val="FF0000"/>
                  </a:solidFill>
                  <a:latin typeface="+mj-lt"/>
                </a:rPr>
                <a:t>Chia sẻ với bạn câu chuyện về em khi còn bé qua lời kể của người thân.</a:t>
              </a:r>
              <a:endParaRPr kumimoji="0" lang="vi-VN" sz="2800" b="1" i="0" u="none" strike="noStrike" kern="0" cap="none" spc="0" normalizeH="0" baseline="0" noProof="0" dirty="0">
                <a:ln/>
                <a:solidFill>
                  <a:srgbClr val="FF0000"/>
                </a:solidFill>
                <a:effectLst/>
                <a:uLnTx/>
                <a:uFillTx/>
                <a:latin typeface="+mj-lt"/>
                <a:sym typeface="Chango"/>
              </a:endParaRPr>
            </a:p>
          </p:txBody>
        </p:sp>
      </p:grpSp>
      <p:grpSp>
        <p:nvGrpSpPr>
          <p:cNvPr id="18" name="Group 17"/>
          <p:cNvGrpSpPr/>
          <p:nvPr/>
        </p:nvGrpSpPr>
        <p:grpSpPr>
          <a:xfrm>
            <a:off x="85815" y="1166084"/>
            <a:ext cx="4634144" cy="3544190"/>
            <a:chOff x="2005706" y="1412053"/>
            <a:chExt cx="4634144" cy="3544190"/>
          </a:xfrm>
        </p:grpSpPr>
        <p:sp>
          <p:nvSpPr>
            <p:cNvPr id="14" name="Cloud 13"/>
            <p:cNvSpPr/>
            <p:nvPr/>
          </p:nvSpPr>
          <p:spPr>
            <a:xfrm>
              <a:off x="2005706" y="1412053"/>
              <a:ext cx="4634144" cy="3544190"/>
            </a:xfrm>
            <a:prstGeom prst="cloud">
              <a:avLst/>
            </a:prstGeom>
            <a:solidFill>
              <a:schemeClr val="accent2">
                <a:lumMod val="20000"/>
                <a:lumOff val="80000"/>
              </a:schemeClr>
            </a:solid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p:cNvSpPr/>
            <p:nvPr/>
          </p:nvSpPr>
          <p:spPr>
            <a:xfrm>
              <a:off x="2409733" y="2029986"/>
              <a:ext cx="3788161" cy="2308324"/>
            </a:xfrm>
            <a:prstGeom prst="rect">
              <a:avLst/>
            </a:prstGeom>
          </p:spPr>
          <p:txBody>
            <a:bodyPr wrap="square">
              <a:spAutoFit/>
            </a:bodyPr>
            <a:lstStyle/>
            <a:p>
              <a:pPr algn="just"/>
              <a:r>
                <a:rPr lang="vi-VN" dirty="0" smtClean="0">
                  <a:solidFill>
                    <a:srgbClr val="000000"/>
                  </a:solidFill>
                  <a:latin typeface="OpenSans"/>
                </a:rPr>
                <a:t> </a:t>
              </a:r>
              <a:r>
                <a:rPr lang="vi-VN" sz="2400" dirty="0">
                  <a:solidFill>
                    <a:srgbClr val="000000"/>
                  </a:solidFill>
                  <a:latin typeface="+mj-lt"/>
                </a:rPr>
                <a:t>Mẹ tớ kể là lúc còn nhỏ tớ rất ngoan. Mẹ có việc bận, cứ đặt tớ nằm một chỗ để làm việc. Ấy mà tớ chẳng khóc gì cả, cứ nằm chơi một mình</a:t>
              </a:r>
              <a:r>
                <a:rPr lang="vi-VN" sz="2400" dirty="0" smtClean="0">
                  <a:solidFill>
                    <a:srgbClr val="000000"/>
                  </a:solidFill>
                  <a:latin typeface="+mj-lt"/>
                </a:rPr>
                <a:t>.</a:t>
              </a:r>
              <a:endParaRPr lang="en-US" sz="2400" dirty="0">
                <a:latin typeface="+mj-lt"/>
              </a:endParaRPr>
            </a:p>
          </p:txBody>
        </p:sp>
      </p:grpSp>
      <p:grpSp>
        <p:nvGrpSpPr>
          <p:cNvPr id="19" name="Group 18"/>
          <p:cNvGrpSpPr/>
          <p:nvPr/>
        </p:nvGrpSpPr>
        <p:grpSpPr>
          <a:xfrm>
            <a:off x="6886116" y="1091938"/>
            <a:ext cx="5233935" cy="3507778"/>
            <a:chOff x="6886116" y="1091938"/>
            <a:chExt cx="5233935" cy="3507778"/>
          </a:xfrm>
        </p:grpSpPr>
        <p:sp>
          <p:nvSpPr>
            <p:cNvPr id="17" name="Cloud 16"/>
            <p:cNvSpPr/>
            <p:nvPr/>
          </p:nvSpPr>
          <p:spPr>
            <a:xfrm>
              <a:off x="6886116" y="1091938"/>
              <a:ext cx="5233935" cy="3507778"/>
            </a:xfrm>
            <a:prstGeom prst="cloud">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n>
                  <a:solidFill>
                    <a:schemeClr val="tx1"/>
                  </a:solidFill>
                  <a:prstDash val="dashDot"/>
                </a:ln>
              </a:endParaRPr>
            </a:p>
          </p:txBody>
        </p:sp>
        <p:sp>
          <p:nvSpPr>
            <p:cNvPr id="15" name="Rectangle 14"/>
            <p:cNvSpPr/>
            <p:nvPr/>
          </p:nvSpPr>
          <p:spPr>
            <a:xfrm>
              <a:off x="7540388" y="1460912"/>
              <a:ext cx="4142796" cy="2308324"/>
            </a:xfrm>
            <a:prstGeom prst="rect">
              <a:avLst/>
            </a:prstGeom>
          </p:spPr>
          <p:txBody>
            <a:bodyPr wrap="square">
              <a:spAutoFit/>
            </a:bodyPr>
            <a:lstStyle/>
            <a:p>
              <a:pPr algn="just"/>
              <a:r>
                <a:rPr lang="vi-VN" sz="2400" dirty="0">
                  <a:solidFill>
                    <a:srgbClr val="000000"/>
                  </a:solidFill>
                  <a:latin typeface="+mj-lt"/>
                </a:rPr>
                <a:t>Mẹ thường kể về tớ khi còn nhỏ. Tớ khá bướng bỉnh và không nghe lời mọi người, đồ chơi dùng tớ cũng nhanh chán. Những lần nói ngọng, cả nhà đều cười và nhại theo tớ. </a:t>
              </a:r>
              <a:endParaRPr lang="en-US" sz="2400" dirty="0">
                <a:latin typeface="+mj-lt"/>
              </a:endParaRPr>
            </a:p>
          </p:txBody>
        </p:sp>
      </p:grpSp>
      <p:pic>
        <p:nvPicPr>
          <p:cNvPr id="2" name="Picture 1"/>
          <p:cNvPicPr>
            <a:picLocks noChangeAspect="1"/>
          </p:cNvPicPr>
          <p:nvPr/>
        </p:nvPicPr>
        <p:blipFill>
          <a:blip r:embed="rId5"/>
          <a:stretch>
            <a:fillRect/>
          </a:stretch>
        </p:blipFill>
        <p:spPr>
          <a:xfrm>
            <a:off x="11119821" y="54989"/>
            <a:ext cx="920576" cy="835224"/>
          </a:xfrm>
          <a:prstGeom prst="rect">
            <a:avLst/>
          </a:prstGeom>
        </p:spPr>
      </p:pic>
    </p:spTree>
    <p:extLst>
      <p:ext uri="{BB962C8B-B14F-4D97-AF65-F5344CB8AC3E}">
        <p14:creationId xmlns:p14="http://schemas.microsoft.com/office/powerpoint/2010/main" val="108984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3"/>
          <a:srcRect t="1505" r="-1" b="2635"/>
          <a:stretch/>
        </p:blipFill>
        <p:spPr>
          <a:xfrm rot="2986105">
            <a:off x="3589208" y="1981941"/>
            <a:ext cx="5019959" cy="4812097"/>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1828801" y="917755"/>
            <a:ext cx="7638172" cy="3631763"/>
          </a:xfrm>
          <a:prstGeom prst="rect">
            <a:avLst/>
          </a:prstGeom>
          <a:noFill/>
        </p:spPr>
        <p:txBody>
          <a:bodyPr wrap="square" rtlCol="0">
            <a:spAutoFit/>
          </a:bodyPr>
          <a:lstStyle/>
          <a:p>
            <a:r>
              <a:rPr lang="en-US" sz="11500" b="1" dirty="0" err="1">
                <a:solidFill>
                  <a:srgbClr val="C00000"/>
                </a:solidFill>
                <a:latin typeface="Times New Roman" panose="02020603050405020304" pitchFamily="18" charset="0"/>
                <a:cs typeface="Times New Roman" panose="02020603050405020304" pitchFamily="18" charset="0"/>
              </a:rPr>
              <a:t>Đọc</a:t>
            </a:r>
            <a:r>
              <a:rPr lang="en-US" sz="11500" b="1" dirty="0">
                <a:solidFill>
                  <a:srgbClr val="C00000"/>
                </a:solidFill>
                <a:latin typeface="Times New Roman" panose="02020603050405020304" pitchFamily="18" charset="0"/>
                <a:cs typeface="Times New Roman" panose="02020603050405020304" pitchFamily="18" charset="0"/>
              </a:rPr>
              <a:t> </a:t>
            </a:r>
            <a:r>
              <a:rPr lang="en-US" sz="11500" b="1" dirty="0" err="1">
                <a:solidFill>
                  <a:srgbClr val="C00000"/>
                </a:solidFill>
                <a:latin typeface="Times New Roman" panose="02020603050405020304" pitchFamily="18" charset="0"/>
                <a:cs typeface="Times New Roman" panose="02020603050405020304" pitchFamily="18" charset="0"/>
              </a:rPr>
              <a:t>văn</a:t>
            </a:r>
            <a:r>
              <a:rPr lang="en-US" sz="11500" b="1" dirty="0">
                <a:solidFill>
                  <a:srgbClr val="C00000"/>
                </a:solidFill>
                <a:latin typeface="Times New Roman" panose="02020603050405020304" pitchFamily="18" charset="0"/>
                <a:cs typeface="Times New Roman" panose="02020603050405020304" pitchFamily="18" charset="0"/>
              </a:rPr>
              <a:t> </a:t>
            </a:r>
            <a:r>
              <a:rPr lang="en-US" sz="11500" b="1" dirty="0" err="1">
                <a:solidFill>
                  <a:srgbClr val="C00000"/>
                </a:solidFill>
                <a:latin typeface="Times New Roman" panose="02020603050405020304" pitchFamily="18" charset="0"/>
                <a:cs typeface="Times New Roman" panose="02020603050405020304" pitchFamily="18" charset="0"/>
              </a:rPr>
              <a:t>bản</a:t>
            </a:r>
            <a:endParaRPr lang="en-US" sz="11500" b="1" dirty="0">
              <a:solidFill>
                <a:srgbClr val="C0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429" b="99286" l="0" r="98757">
                        <a14:foregroundMark x1="12433" y1="23214" x2="12433" y2="23214"/>
                        <a14:foregroundMark x1="6394" y1="47500" x2="6394" y2="47500"/>
                        <a14:foregroundMark x1="22025" y1="56071" x2="22025" y2="56071"/>
                        <a14:foregroundMark x1="13677" y1="58571" x2="13677" y2="58571"/>
                        <a14:foregroundMark x1="8703" y1="62143" x2="8703" y2="62143"/>
                        <a14:foregroundMark x1="13499" y1="72143" x2="13499" y2="72143"/>
                        <a14:foregroundMark x1="47780" y1="44286" x2="47780" y2="44286"/>
                        <a14:foregroundMark x1="49556" y1="42143" x2="49556" y2="42143"/>
                        <a14:foregroundMark x1="59858" y1="35714" x2="59858" y2="35714"/>
                        <a14:foregroundMark x1="40675" y1="87143" x2="40675" y2="87143"/>
                        <a14:foregroundMark x1="56128" y1="75000" x2="56128" y2="75000"/>
                        <a14:foregroundMark x1="84192" y1="29286" x2="84192" y2="29286"/>
                        <a14:foregroundMark x1="87567" y1="17143" x2="87567" y2="17143"/>
                        <a14:foregroundMark x1="85968" y1="58929" x2="85968" y2="58929"/>
                        <a14:foregroundMark x1="74245" y1="66786" x2="74245" y2="66786"/>
                        <a14:foregroundMark x1="76377" y1="63214" x2="76377" y2="63214"/>
                        <a14:foregroundMark x1="80995" y1="90714" x2="80995" y2="90714"/>
                        <a14:foregroundMark x1="80284" y1="91429" x2="80284" y2="91429"/>
                        <a14:foregroundMark x1="14742" y1="33929" x2="14742" y2="33929"/>
                        <a14:foregroundMark x1="16874" y1="21429" x2="15986" y2="47143"/>
                        <a14:foregroundMark x1="83481" y1="49643" x2="84725" y2="69286"/>
                        <a14:foregroundMark x1="8703" y1="55714" x2="16341" y2="71071"/>
                        <a14:foregroundMark x1="80995" y1="12857" x2="87567" y2="22500"/>
                        <a14:foregroundMark x1="17940" y1="59286" x2="17940" y2="59286"/>
                        <a14:foregroundMark x1="73712" y1="63214" x2="73712" y2="63214"/>
                        <a14:foregroundMark x1="74778" y1="60000" x2="74778" y2="60000"/>
                        <a14:foregroundMark x1="72647" y1="69643" x2="72647" y2="69643"/>
                      </a14:backgroundRemoval>
                    </a14:imgEffect>
                  </a14:imgLayer>
                </a14:imgProps>
              </a:ext>
            </a:extLst>
          </a:blip>
          <a:stretch>
            <a:fillRect/>
          </a:stretch>
        </p:blipFill>
        <p:spPr>
          <a:xfrm>
            <a:off x="4584600" y="4505584"/>
            <a:ext cx="5113191" cy="2530176"/>
          </a:xfrm>
          <a:prstGeom prst="rect">
            <a:avLst/>
          </a:prstGeom>
        </p:spPr>
      </p:pic>
      <p:pic>
        <p:nvPicPr>
          <p:cNvPr id="3" name="Picture 2"/>
          <p:cNvPicPr>
            <a:picLocks noChangeAspect="1"/>
          </p:cNvPicPr>
          <p:nvPr/>
        </p:nvPicPr>
        <p:blipFill>
          <a:blip r:embed="rId6"/>
          <a:stretch>
            <a:fillRect/>
          </a:stretch>
        </p:blipFill>
        <p:spPr>
          <a:xfrm>
            <a:off x="11271424" y="82531"/>
            <a:ext cx="920576" cy="835224"/>
          </a:xfrm>
          <a:prstGeom prst="rect">
            <a:avLst/>
          </a:prstGeom>
        </p:spPr>
      </p:pic>
      <p:pic>
        <p:nvPicPr>
          <p:cNvPr id="6" name="Picture 5"/>
          <p:cNvPicPr>
            <a:picLocks noChangeAspect="1"/>
          </p:cNvPicPr>
          <p:nvPr/>
        </p:nvPicPr>
        <p:blipFill>
          <a:blip r:embed="rId7"/>
          <a:stretch>
            <a:fillRect/>
          </a:stretch>
        </p:blipFill>
        <p:spPr>
          <a:xfrm>
            <a:off x="9557204" y="1230311"/>
            <a:ext cx="3798137" cy="3365284"/>
          </a:xfrm>
          <a:prstGeom prst="rect">
            <a:avLst/>
          </a:prstGeom>
        </p:spPr>
      </p:pic>
    </p:spTree>
    <p:extLst>
      <p:ext uri="{BB962C8B-B14F-4D97-AF65-F5344CB8AC3E}">
        <p14:creationId xmlns:p14="http://schemas.microsoft.com/office/powerpoint/2010/main" val="1789323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5275" y="172900"/>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1" name="Rectangle 10"/>
          <p:cNvSpPr/>
          <p:nvPr/>
        </p:nvSpPr>
        <p:spPr>
          <a:xfrm>
            <a:off x="6868423" y="1042184"/>
            <a:ext cx="3674854"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bố</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lái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ô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tô</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mê</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xem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mải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ngồi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cắm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chợ</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gần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khuya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cuốn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3" name="Rectangle 12"/>
          <p:cNvSpPr/>
          <p:nvPr/>
        </p:nvSpPr>
        <p:spPr>
          <a:xfrm>
            <a:off x="6868423" y="4739130"/>
            <a:ext cx="4373502"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 </a:t>
            </a:r>
            <a:r>
              <a:rPr lang="vi-VN"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a:t>
            </a:r>
            <a:r>
              <a:rPr lang="en-US"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o</a:t>
            </a:r>
            <a:r>
              <a:rPr lang="vi-VN" sz="2800" b="1" dirty="0" smtClean="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 </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 bé tí</a:t>
            </a:r>
          </a:p>
          <a:p>
            <a:pPr fontAlgn="t"/>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Chẳng đọc sách, chơi cờ</a:t>
            </a:r>
          </a:p>
          <a:p>
            <a:pPr fontAlgn="t"/>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Chẳng dọn dẹp, chữa đồ</a:t>
            </a:r>
          </a:p>
          <a:p>
            <a:pPr fontAlgn="t"/>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Cả ngày con đùa nghịch.</a:t>
            </a:r>
            <a:endParaRPr lang="vi-VN" sz="24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b="1"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b="1"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8" name="Rectangle 7"/>
          <p:cNvSpPr/>
          <p:nvPr/>
        </p:nvSpPr>
        <p:spPr>
          <a:xfrm>
            <a:off x="1896642" y="1006062"/>
            <a:ext cx="4194595"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mj-lt"/>
                <a:ea typeface="Cambria" panose="02040503050406030204" pitchFamily="18" charset="0"/>
              </a:rPr>
              <a:t>Khi bà còn bé tí</a:t>
            </a:r>
          </a:p>
          <a:p>
            <a:pPr lvl="0" algn="just"/>
            <a:r>
              <a:rPr lang="vi-VN" sz="2800" b="1" dirty="0">
                <a:solidFill>
                  <a:srgbClr val="002060"/>
                </a:solidFill>
                <a:latin typeface="+mj-lt"/>
                <a:ea typeface="Cambria" panose="02040503050406030204" pitchFamily="18" charset="0"/>
              </a:rPr>
              <a:t>Bà có nghịch lắm không</a:t>
            </a:r>
          </a:p>
          <a:p>
            <a:pPr lvl="0" algn="just"/>
            <a:r>
              <a:rPr lang="vi-VN" sz="2800" b="1" dirty="0">
                <a:solidFill>
                  <a:srgbClr val="002060"/>
                </a:solidFill>
                <a:latin typeface="+mj-lt"/>
                <a:ea typeface="Cambria" panose="02040503050406030204" pitchFamily="18" charset="0"/>
              </a:rPr>
              <a:t>Dáng đi có hơi còng</a:t>
            </a:r>
          </a:p>
          <a:p>
            <a:pPr lvl="0" algn="just"/>
            <a:r>
              <a:rPr lang="vi-VN" sz="2800" b="1" dirty="0">
                <a:solidFill>
                  <a:srgbClr val="002060"/>
                </a:solidFill>
                <a:latin typeface="+mj-lt"/>
                <a:ea typeface="Cambria" panose="02040503050406030204" pitchFamily="18" charset="0"/>
              </a:rPr>
              <a:t>Chăm quét nhà dọn dẹp?</a:t>
            </a:r>
          </a:p>
        </p:txBody>
      </p:sp>
      <p:sp>
        <p:nvSpPr>
          <p:cNvPr id="9" name="Rectangle 8"/>
          <p:cNvSpPr/>
          <p:nvPr/>
        </p:nvSpPr>
        <p:spPr>
          <a:xfrm>
            <a:off x="1896642" y="2924896"/>
            <a:ext cx="4127920"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ea typeface="Cambria" panose="02040503050406030204" pitchFamily="18" charset="0"/>
              </a:rPr>
              <a:t>Khi ông còn bé tí</a:t>
            </a:r>
          </a:p>
          <a:p>
            <a:r>
              <a:rPr lang="vi-VN" sz="2800" b="1" dirty="0">
                <a:solidFill>
                  <a:srgbClr val="002060"/>
                </a:solidFill>
                <a:latin typeface="+mj-lt"/>
                <a:ea typeface="Cambria" panose="02040503050406030204" pitchFamily="18" charset="0"/>
              </a:rPr>
              <a:t>Có nghiêm như bây giờ,</a:t>
            </a:r>
          </a:p>
          <a:p>
            <a:r>
              <a:rPr lang="vi-VN" sz="2800" b="1" dirty="0">
                <a:solidFill>
                  <a:srgbClr val="002060"/>
                </a:solidFill>
                <a:latin typeface="+mj-lt"/>
                <a:ea typeface="Cambria" panose="02040503050406030204" pitchFamily="18" charset="0"/>
              </a:rPr>
              <a:t>Có chau mặt chơi cờ</a:t>
            </a:r>
          </a:p>
          <a:p>
            <a:r>
              <a:rPr lang="vi-VN" sz="2800" b="1" dirty="0">
                <a:solidFill>
                  <a:srgbClr val="002060"/>
                </a:solidFill>
                <a:latin typeface="+mj-lt"/>
                <a:ea typeface="Cambria" panose="02040503050406030204" pitchFamily="18" charset="0"/>
              </a:rPr>
              <a:t>Có uống trà buổi sáng?</a:t>
            </a:r>
          </a:p>
        </p:txBody>
      </p:sp>
      <p:pic>
        <p:nvPicPr>
          <p:cNvPr id="2" name="Picture 1"/>
          <p:cNvPicPr>
            <a:picLocks noChangeAspect="1"/>
          </p:cNvPicPr>
          <p:nvPr/>
        </p:nvPicPr>
        <p:blipFill>
          <a:blip r:embed="rId4"/>
          <a:stretch>
            <a:fillRect/>
          </a:stretch>
        </p:blipFill>
        <p:spPr>
          <a:xfrm>
            <a:off x="11050730" y="172899"/>
            <a:ext cx="920576" cy="835224"/>
          </a:xfrm>
          <a:prstGeom prst="rect">
            <a:avLst/>
          </a:prstGeom>
        </p:spPr>
      </p:pic>
    </p:spTree>
    <p:extLst>
      <p:ext uri="{BB962C8B-B14F-4D97-AF65-F5344CB8AC3E}">
        <p14:creationId xmlns:p14="http://schemas.microsoft.com/office/powerpoint/2010/main" val="1362078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5"/>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64121" y="1576718"/>
            <a:ext cx="6125295" cy="4600575"/>
          </a:xfrm>
          <a:prstGeom prst="rect">
            <a:avLst/>
          </a:prstGeom>
          <a:effectLst>
            <a:softEdge rad="63500"/>
          </a:effectLst>
        </p:spPr>
      </p:pic>
      <p:sp>
        <p:nvSpPr>
          <p:cNvPr id="10" name="Rectangle 9"/>
          <p:cNvSpPr/>
          <p:nvPr/>
        </p:nvSpPr>
        <p:spPr>
          <a:xfrm>
            <a:off x="3033017" y="207757"/>
            <a:ext cx="6078339" cy="2123658"/>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Luyện</a:t>
            </a:r>
            <a:r>
              <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đọc</a:t>
            </a:r>
            <a:r>
              <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từ</a:t>
            </a:r>
            <a:r>
              <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khó</a:t>
            </a:r>
            <a:endPar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endParaRPr>
          </a:p>
        </p:txBody>
      </p:sp>
      <p:sp>
        <p:nvSpPr>
          <p:cNvPr id="14" name="TextBox 13">
            <a:extLst>
              <a:ext uri="{FF2B5EF4-FFF2-40B4-BE49-F238E27FC236}">
                <a16:creationId xmlns="" xmlns:a16="http://schemas.microsoft.com/office/drawing/2014/main" id="{874923DD-2CD3-2D7E-2162-E433FE8F2CFE}"/>
              </a:ext>
            </a:extLst>
          </p:cNvPr>
          <p:cNvSpPr txBox="1"/>
          <p:nvPr/>
        </p:nvSpPr>
        <p:spPr>
          <a:xfrm>
            <a:off x="2282495" y="1600119"/>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còng</a:t>
            </a:r>
            <a:endParaRPr lang="en-US" sz="2800" b="1"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31CD8366-6099-09EB-BC77-037F0CEFC165}"/>
              </a:ext>
            </a:extLst>
          </p:cNvPr>
          <p:cNvSpPr txBox="1"/>
          <p:nvPr/>
        </p:nvSpPr>
        <p:spPr>
          <a:xfrm>
            <a:off x="7098131" y="2724333"/>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Tối</a:t>
            </a:r>
            <a:r>
              <a:rPr lang="en-US" sz="2800" b="1" dirty="0"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khuya</a:t>
            </a:r>
            <a:endParaRPr lang="en-US" sz="2800" b="1"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6E035349-06E2-6263-388B-3A094A78C4B5}"/>
              </a:ext>
            </a:extLst>
          </p:cNvPr>
          <p:cNvSpPr txBox="1"/>
          <p:nvPr/>
        </p:nvSpPr>
        <p:spPr>
          <a:xfrm>
            <a:off x="2282495" y="2840296"/>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Dọn</a:t>
            </a:r>
            <a:r>
              <a:rPr lang="en-US" sz="2800" b="1" dirty="0"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dẹp</a:t>
            </a:r>
            <a:endParaRPr lang="en-US" sz="2800" b="1"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B1D7AC33-63B4-1642-0256-750DD4363E26}"/>
              </a:ext>
            </a:extLst>
          </p:cNvPr>
          <p:cNvSpPr txBox="1"/>
          <p:nvPr/>
        </p:nvSpPr>
        <p:spPr>
          <a:xfrm>
            <a:off x="7098131" y="1576718"/>
            <a:ext cx="251460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Uống</a:t>
            </a:r>
            <a:r>
              <a:rPr lang="en-US" sz="2800" b="1" dirty="0"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trà</a:t>
            </a:r>
            <a:endParaRPr lang="en-US" sz="2800" b="1"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 xmlns:a16="http://schemas.microsoft.com/office/drawing/2014/main" id="{F169BCCA-F6F1-CBEF-A160-CA8D549690B9}"/>
              </a:ext>
            </a:extLst>
          </p:cNvPr>
          <p:cNvSpPr txBox="1"/>
          <p:nvPr/>
        </p:nvSpPr>
        <p:spPr>
          <a:xfrm>
            <a:off x="2282495" y="3986262"/>
            <a:ext cx="2457060"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Chau</a:t>
            </a:r>
            <a:r>
              <a:rPr lang="en-US" sz="2800" b="1" dirty="0"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mặt</a:t>
            </a:r>
            <a:endParaRPr lang="en-US" sz="2800" b="1"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TextBox 11">
            <a:extLst>
              <a:ext uri="{FF2B5EF4-FFF2-40B4-BE49-F238E27FC236}">
                <a16:creationId xmlns="" xmlns:a16="http://schemas.microsoft.com/office/drawing/2014/main" id="{C8E43040-427E-9BEC-1142-C127DC0E9906}"/>
              </a:ext>
            </a:extLst>
          </p:cNvPr>
          <p:cNvSpPr txBox="1"/>
          <p:nvPr/>
        </p:nvSpPr>
        <p:spPr>
          <a:xfrm>
            <a:off x="7098131" y="3983856"/>
            <a:ext cx="2514599" cy="578882"/>
          </a:xfrm>
          <a:prstGeom prst="roundRect">
            <a:avLst/>
          </a:prstGeom>
          <a:solidFill>
            <a:srgbClr val="FFFFCC"/>
          </a:solidFill>
          <a:ln w="28575">
            <a:solidFill>
              <a:srgbClr val="217875"/>
            </a:solidFill>
            <a:prstDash val="sysDash"/>
          </a:ln>
        </p:spPr>
        <p:txBody>
          <a:bodyPr wrap="square">
            <a:spAutoFit/>
          </a:bodyPr>
          <a:lstStyle/>
          <a:p>
            <a:pPr algn="ctr" defTabSz="609539"/>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Cuốn</a:t>
            </a:r>
            <a:r>
              <a:rPr lang="en-US" sz="2800" b="1" dirty="0"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smtClean="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rPr>
              <a:t>sách</a:t>
            </a:r>
            <a:endParaRPr lang="en-US" sz="2800" b="1" dirty="0">
              <a:solidFill>
                <a:prstClr val="black">
                  <a:lumMod val="95000"/>
                  <a:lumOff val="5000"/>
                </a:prstClr>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1113486" y="164901"/>
            <a:ext cx="920576" cy="835224"/>
          </a:xfrm>
          <a:prstGeom prst="rect">
            <a:avLst/>
          </a:prstGeom>
        </p:spPr>
      </p:pic>
    </p:spTree>
    <p:extLst>
      <p:ext uri="{BB962C8B-B14F-4D97-AF65-F5344CB8AC3E}">
        <p14:creationId xmlns:p14="http://schemas.microsoft.com/office/powerpoint/2010/main" val="584958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000125"/>
            <a:ext cx="12192000" cy="534352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7659" y="1668219"/>
            <a:ext cx="6125295" cy="4600575"/>
          </a:xfrm>
          <a:prstGeom prst="rect">
            <a:avLst/>
          </a:prstGeom>
          <a:effectLst>
            <a:softEdge rad="63500"/>
          </a:effectLst>
        </p:spPr>
      </p:pic>
      <p:sp>
        <p:nvSpPr>
          <p:cNvPr id="10" name="Rectangle 9"/>
          <p:cNvSpPr/>
          <p:nvPr/>
        </p:nvSpPr>
        <p:spPr>
          <a:xfrm>
            <a:off x="2796684" y="952697"/>
            <a:ext cx="6078339" cy="1107996"/>
          </a:xfrm>
          <a:prstGeom prst="rect">
            <a:avLst/>
          </a:prstGeom>
        </p:spPr>
        <p:txBody>
          <a:bodyPr wrap="square">
            <a:spAutoFit/>
          </a:bodyPr>
          <a:lstStyle/>
          <a:p>
            <a:pPr algn="ctr">
              <a:buClr>
                <a:srgbClr val="000000"/>
              </a:buClr>
            </a:pP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Luyện</a:t>
            </a:r>
            <a:r>
              <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600" b="1" kern="0" dirty="0" err="1">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đọc</a:t>
            </a:r>
            <a:r>
              <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 </a:t>
            </a:r>
            <a:r>
              <a:rPr lang="en-US" sz="6600" b="1" kern="0" dirty="0" err="1" smtClean="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rPr>
              <a:t>câu</a:t>
            </a:r>
            <a:endParaRPr lang="en-US" sz="6600" b="1" kern="0" dirty="0">
              <a:ln w="22225">
                <a:solidFill>
                  <a:srgbClr val="C0504D"/>
                </a:solidFill>
                <a:prstDash val="solid"/>
              </a:ln>
              <a:solidFill>
                <a:srgbClr val="C0000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xmlns="" id="{2D9E22BA-1147-6B37-2480-A90B3680939E}"/>
              </a:ext>
            </a:extLst>
          </p:cNvPr>
          <p:cNvSpPr txBox="1"/>
          <p:nvPr/>
        </p:nvSpPr>
        <p:spPr>
          <a:xfrm>
            <a:off x="6096000" y="2104522"/>
            <a:ext cx="5361321" cy="119181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mj-lt"/>
                <a:ea typeface="Cambria" panose="02040503050406030204" pitchFamily="18" charset="0"/>
              </a:rPr>
              <a:t>Khi c</a:t>
            </a:r>
            <a:r>
              <a:rPr lang="en-US" sz="3200" b="1" dirty="0">
                <a:solidFill>
                  <a:srgbClr val="002060"/>
                </a:solidFill>
                <a:latin typeface="+mj-lt"/>
                <a:ea typeface="Cambria" panose="02040503050406030204" pitchFamily="18" charset="0"/>
              </a:rPr>
              <a:t>o</a:t>
            </a:r>
            <a:r>
              <a:rPr lang="vi-VN" sz="3200" b="1" dirty="0">
                <a:solidFill>
                  <a:srgbClr val="002060"/>
                </a:solidFill>
                <a:latin typeface="+mj-lt"/>
                <a:ea typeface="Cambria" panose="02040503050406030204" pitchFamily="18" charset="0"/>
              </a:rPr>
              <a:t>n </a:t>
            </a:r>
            <a:r>
              <a:rPr lang="en-US" sz="3200" b="1" dirty="0" smtClean="0">
                <a:solidFill>
                  <a:srgbClr val="FF0000"/>
                </a:solidFill>
                <a:latin typeface="+mj-lt"/>
                <a:ea typeface="Cambria" panose="02040503050406030204" pitchFamily="18" charset="0"/>
              </a:rPr>
              <a:t>/</a:t>
            </a:r>
            <a:r>
              <a:rPr lang="en-US" sz="3200" b="1" dirty="0" smtClean="0">
                <a:solidFill>
                  <a:srgbClr val="002060"/>
                </a:solidFill>
                <a:latin typeface="+mj-lt"/>
                <a:ea typeface="Cambria" panose="02040503050406030204" pitchFamily="18" charset="0"/>
              </a:rPr>
              <a:t> </a:t>
            </a:r>
            <a:r>
              <a:rPr lang="vi-VN" sz="3200" b="1" dirty="0" smtClean="0">
                <a:solidFill>
                  <a:srgbClr val="002060"/>
                </a:solidFill>
                <a:latin typeface="+mj-lt"/>
                <a:ea typeface="Cambria" panose="02040503050406030204" pitchFamily="18" charset="0"/>
              </a:rPr>
              <a:t>còn </a:t>
            </a:r>
            <a:r>
              <a:rPr lang="vi-VN" sz="3200" b="1" dirty="0">
                <a:solidFill>
                  <a:srgbClr val="002060"/>
                </a:solidFill>
                <a:latin typeface="+mj-lt"/>
                <a:ea typeface="Cambria" panose="02040503050406030204" pitchFamily="18" charset="0"/>
              </a:rPr>
              <a:t>bé </a:t>
            </a:r>
            <a:r>
              <a:rPr lang="vi-VN" sz="3200" b="1" dirty="0" smtClean="0">
                <a:solidFill>
                  <a:srgbClr val="002060"/>
                </a:solidFill>
                <a:latin typeface="+mj-lt"/>
                <a:ea typeface="Cambria" panose="02040503050406030204" pitchFamily="18" charset="0"/>
              </a:rPr>
              <a:t>tí</a:t>
            </a:r>
            <a:r>
              <a:rPr lang="en-US" sz="3200" b="1" dirty="0" smtClean="0">
                <a:solidFill>
                  <a:srgbClr val="FF0000"/>
                </a:solidFill>
                <a:latin typeface="+mj-lt"/>
                <a:ea typeface="Cambria" panose="02040503050406030204" pitchFamily="18" charset="0"/>
              </a:rPr>
              <a:t>/</a:t>
            </a:r>
            <a:endParaRPr lang="vi-VN" sz="3200" b="1" dirty="0">
              <a:solidFill>
                <a:srgbClr val="FF0000"/>
              </a:solidFill>
              <a:latin typeface="+mj-lt"/>
              <a:ea typeface="Cambria" panose="02040503050406030204" pitchFamily="18" charset="0"/>
            </a:endParaRPr>
          </a:p>
          <a:p>
            <a:pPr lvl="0" fontAlgn="t"/>
            <a:r>
              <a:rPr lang="vi-VN" sz="3200" b="1" dirty="0">
                <a:solidFill>
                  <a:srgbClr val="002060"/>
                </a:solidFill>
                <a:latin typeface="+mj-lt"/>
                <a:ea typeface="Cambria" panose="02040503050406030204" pitchFamily="18" charset="0"/>
              </a:rPr>
              <a:t>Chẳng đọc sách</a:t>
            </a:r>
            <a:r>
              <a:rPr lang="vi-VN" sz="3200" b="1" dirty="0" smtClean="0">
                <a:solidFill>
                  <a:srgbClr val="002060"/>
                </a:solidFill>
                <a:latin typeface="+mj-lt"/>
                <a:ea typeface="Cambria" panose="02040503050406030204" pitchFamily="18" charset="0"/>
              </a:rPr>
              <a:t>,</a:t>
            </a:r>
            <a:r>
              <a:rPr lang="en-US" sz="3200" b="1" dirty="0" smtClean="0">
                <a:solidFill>
                  <a:srgbClr val="FF0000"/>
                </a:solidFill>
                <a:latin typeface="+mj-lt"/>
                <a:ea typeface="Cambria" panose="02040503050406030204" pitchFamily="18" charset="0"/>
              </a:rPr>
              <a:t>/</a:t>
            </a:r>
            <a:r>
              <a:rPr lang="vi-VN" sz="3200" b="1" dirty="0" smtClean="0">
                <a:solidFill>
                  <a:srgbClr val="002060"/>
                </a:solidFill>
                <a:latin typeface="+mj-lt"/>
                <a:ea typeface="Cambria" panose="02040503050406030204" pitchFamily="18" charset="0"/>
              </a:rPr>
              <a:t> </a:t>
            </a:r>
            <a:r>
              <a:rPr lang="vi-VN" sz="3200" b="1" dirty="0">
                <a:solidFill>
                  <a:srgbClr val="002060"/>
                </a:solidFill>
                <a:latin typeface="+mj-lt"/>
                <a:ea typeface="Cambria" panose="02040503050406030204" pitchFamily="18" charset="0"/>
              </a:rPr>
              <a:t>chơi </a:t>
            </a:r>
            <a:r>
              <a:rPr lang="vi-VN" sz="3200" b="1" dirty="0" smtClean="0">
                <a:solidFill>
                  <a:srgbClr val="002060"/>
                </a:solidFill>
                <a:latin typeface="+mj-lt"/>
                <a:ea typeface="Cambria" panose="02040503050406030204" pitchFamily="18" charset="0"/>
              </a:rPr>
              <a:t>cờ</a:t>
            </a:r>
            <a:r>
              <a:rPr lang="en-US" sz="3200" b="1" dirty="0" smtClean="0">
                <a:solidFill>
                  <a:srgbClr val="FF0000"/>
                </a:solidFill>
                <a:latin typeface="+mj-lt"/>
                <a:ea typeface="Cambria" panose="02040503050406030204" pitchFamily="18" charset="0"/>
              </a:rPr>
              <a:t>/</a:t>
            </a:r>
            <a:endParaRPr lang="vi-VN" sz="3200" b="1" dirty="0">
              <a:solidFill>
                <a:srgbClr val="FF0000"/>
              </a:solidFill>
              <a:latin typeface="+mj-lt"/>
              <a:ea typeface="Cambria" panose="02040503050406030204" pitchFamily="18" charset="0"/>
            </a:endParaRPr>
          </a:p>
        </p:txBody>
      </p:sp>
      <p:sp>
        <p:nvSpPr>
          <p:cNvPr id="13" name="TextBox 12">
            <a:extLst>
              <a:ext uri="{FF2B5EF4-FFF2-40B4-BE49-F238E27FC236}">
                <a16:creationId xmlns:a16="http://schemas.microsoft.com/office/drawing/2014/main" xmlns="" id="{2D9E22BA-1147-6B37-2480-A90B3680939E}"/>
              </a:ext>
            </a:extLst>
          </p:cNvPr>
          <p:cNvSpPr txBox="1"/>
          <p:nvPr/>
        </p:nvSpPr>
        <p:spPr>
          <a:xfrm>
            <a:off x="6047636" y="4229257"/>
            <a:ext cx="5431353" cy="1191816"/>
          </a:xfrm>
          <a:prstGeom prst="roundRect">
            <a:avLst/>
          </a:prstGeom>
          <a:solidFill>
            <a:schemeClr val="accent4">
              <a:lumMod val="60000"/>
              <a:lumOff val="40000"/>
            </a:schemeClr>
          </a:solidFill>
          <a:ln w="38100">
            <a:noFill/>
            <a:prstDash val="lgDashDot"/>
          </a:ln>
        </p:spPr>
        <p:txBody>
          <a:bodyPr wrap="square">
            <a:spAutoFit/>
          </a:bodyPr>
          <a:lstStyle/>
          <a:p>
            <a:pPr lvl="0" fontAlgn="t"/>
            <a:r>
              <a:rPr lang="vi-VN" sz="3200" b="1" dirty="0">
                <a:solidFill>
                  <a:srgbClr val="002060"/>
                </a:solidFill>
                <a:latin typeface="+mj-lt"/>
                <a:ea typeface="Cambria" panose="02040503050406030204" pitchFamily="18" charset="0"/>
              </a:rPr>
              <a:t>Chẳng dọn dẹp</a:t>
            </a:r>
            <a:r>
              <a:rPr lang="vi-VN" sz="3200" b="1" dirty="0" smtClean="0">
                <a:solidFill>
                  <a:srgbClr val="002060"/>
                </a:solidFill>
                <a:latin typeface="+mj-lt"/>
                <a:ea typeface="Cambria" panose="02040503050406030204" pitchFamily="18" charset="0"/>
              </a:rPr>
              <a:t>,</a:t>
            </a:r>
            <a:r>
              <a:rPr lang="en-US" sz="3200" b="1" dirty="0" smtClean="0">
                <a:solidFill>
                  <a:srgbClr val="FF0000"/>
                </a:solidFill>
                <a:latin typeface="+mj-lt"/>
                <a:ea typeface="Cambria" panose="02040503050406030204" pitchFamily="18" charset="0"/>
              </a:rPr>
              <a:t>/</a:t>
            </a:r>
            <a:r>
              <a:rPr lang="vi-VN" sz="3200" b="1" dirty="0" smtClean="0">
                <a:solidFill>
                  <a:srgbClr val="002060"/>
                </a:solidFill>
                <a:latin typeface="+mj-lt"/>
                <a:ea typeface="Cambria" panose="02040503050406030204" pitchFamily="18" charset="0"/>
              </a:rPr>
              <a:t> </a:t>
            </a:r>
            <a:r>
              <a:rPr lang="vi-VN" sz="3200" b="1" dirty="0">
                <a:solidFill>
                  <a:srgbClr val="002060"/>
                </a:solidFill>
                <a:latin typeface="+mj-lt"/>
                <a:ea typeface="Cambria" panose="02040503050406030204" pitchFamily="18" charset="0"/>
              </a:rPr>
              <a:t>chữa </a:t>
            </a:r>
            <a:r>
              <a:rPr lang="vi-VN" sz="3200" b="1" dirty="0" smtClean="0">
                <a:solidFill>
                  <a:srgbClr val="002060"/>
                </a:solidFill>
                <a:latin typeface="+mj-lt"/>
                <a:ea typeface="Cambria" panose="02040503050406030204" pitchFamily="18" charset="0"/>
              </a:rPr>
              <a:t>đồ</a:t>
            </a:r>
            <a:r>
              <a:rPr lang="en-US" sz="3200" b="1" dirty="0" smtClean="0">
                <a:solidFill>
                  <a:srgbClr val="FF0000"/>
                </a:solidFill>
                <a:latin typeface="+mj-lt"/>
                <a:ea typeface="Cambria" panose="02040503050406030204" pitchFamily="18" charset="0"/>
              </a:rPr>
              <a:t>/</a:t>
            </a:r>
            <a:endParaRPr lang="vi-VN" sz="3200" b="1" dirty="0">
              <a:solidFill>
                <a:srgbClr val="FF0000"/>
              </a:solidFill>
              <a:latin typeface="+mj-lt"/>
              <a:ea typeface="Cambria" panose="02040503050406030204" pitchFamily="18" charset="0"/>
            </a:endParaRPr>
          </a:p>
          <a:p>
            <a:pPr lvl="0" fontAlgn="t"/>
            <a:r>
              <a:rPr lang="vi-VN" sz="3200" b="1" dirty="0">
                <a:solidFill>
                  <a:srgbClr val="002060"/>
                </a:solidFill>
                <a:latin typeface="+mj-lt"/>
                <a:ea typeface="Cambria" panose="02040503050406030204" pitchFamily="18" charset="0"/>
              </a:rPr>
              <a:t>Cả </a:t>
            </a:r>
            <a:r>
              <a:rPr lang="vi-VN" sz="3200" b="1" dirty="0" smtClean="0">
                <a:solidFill>
                  <a:srgbClr val="002060"/>
                </a:solidFill>
                <a:latin typeface="+mj-lt"/>
                <a:ea typeface="Cambria" panose="02040503050406030204" pitchFamily="18" charset="0"/>
              </a:rPr>
              <a:t>ngày</a:t>
            </a:r>
            <a:r>
              <a:rPr lang="en-US" sz="3200" b="1" dirty="0" smtClean="0">
                <a:solidFill>
                  <a:srgbClr val="002060"/>
                </a:solidFill>
                <a:latin typeface="+mj-lt"/>
                <a:ea typeface="Cambria" panose="02040503050406030204" pitchFamily="18" charset="0"/>
              </a:rPr>
              <a:t> </a:t>
            </a:r>
            <a:r>
              <a:rPr lang="en-US" sz="3200" b="1" dirty="0" smtClean="0">
                <a:solidFill>
                  <a:srgbClr val="FF0000"/>
                </a:solidFill>
                <a:latin typeface="+mj-lt"/>
                <a:ea typeface="Cambria" panose="02040503050406030204" pitchFamily="18" charset="0"/>
              </a:rPr>
              <a:t>/</a:t>
            </a:r>
            <a:r>
              <a:rPr lang="vi-VN" sz="3200" b="1" dirty="0" smtClean="0">
                <a:solidFill>
                  <a:srgbClr val="002060"/>
                </a:solidFill>
                <a:latin typeface="+mj-lt"/>
                <a:ea typeface="Cambria" panose="02040503050406030204" pitchFamily="18" charset="0"/>
              </a:rPr>
              <a:t> </a:t>
            </a:r>
            <a:r>
              <a:rPr lang="vi-VN" sz="3200" b="1" dirty="0">
                <a:solidFill>
                  <a:srgbClr val="002060"/>
                </a:solidFill>
                <a:latin typeface="+mj-lt"/>
                <a:ea typeface="Cambria" panose="02040503050406030204" pitchFamily="18" charset="0"/>
              </a:rPr>
              <a:t>con đùa nghịch</a:t>
            </a:r>
            <a:r>
              <a:rPr lang="vi-VN" sz="3200" b="1" dirty="0" smtClean="0">
                <a:solidFill>
                  <a:srgbClr val="002060"/>
                </a:solidFill>
                <a:latin typeface="+mj-lt"/>
                <a:ea typeface="Cambria" panose="02040503050406030204" pitchFamily="18" charset="0"/>
              </a:rPr>
              <a:t>.</a:t>
            </a:r>
            <a:r>
              <a:rPr lang="en-US" sz="3200" b="1" dirty="0" smtClean="0">
                <a:solidFill>
                  <a:srgbClr val="FF0000"/>
                </a:solidFill>
                <a:latin typeface="+mj-lt"/>
                <a:ea typeface="Cambria" panose="02040503050406030204" pitchFamily="18" charset="0"/>
              </a:rPr>
              <a:t>//</a:t>
            </a:r>
            <a:endParaRPr lang="vi-VN" sz="2800" b="1" dirty="0">
              <a:solidFill>
                <a:srgbClr val="FF0000"/>
              </a:solidFill>
              <a:latin typeface="+mj-lt"/>
              <a:ea typeface="Cambria" panose="02040503050406030204" pitchFamily="18" charset="0"/>
            </a:endParaRPr>
          </a:p>
        </p:txBody>
      </p:sp>
      <p:pic>
        <p:nvPicPr>
          <p:cNvPr id="2" name="Picture 1"/>
          <p:cNvPicPr>
            <a:picLocks noChangeAspect="1"/>
          </p:cNvPicPr>
          <p:nvPr/>
        </p:nvPicPr>
        <p:blipFill>
          <a:blip r:embed="rId4"/>
          <a:stretch>
            <a:fillRect/>
          </a:stretch>
        </p:blipFill>
        <p:spPr>
          <a:xfrm>
            <a:off x="11104859" y="141187"/>
            <a:ext cx="920576" cy="835224"/>
          </a:xfrm>
          <a:prstGeom prst="rect">
            <a:avLst/>
          </a:prstGeom>
        </p:spPr>
      </p:pic>
    </p:spTree>
    <p:extLst>
      <p:ext uri="{BB962C8B-B14F-4D97-AF65-F5344CB8AC3E}">
        <p14:creationId xmlns:p14="http://schemas.microsoft.com/office/powerpoint/2010/main" val="1609313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plus(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b="1"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b="1"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mj-lt"/>
                <a:ea typeface="Cambria" panose="02040503050406030204" pitchFamily="18" charset="0"/>
              </a:rPr>
              <a:t>Khi bà còn bé tí</a:t>
            </a:r>
          </a:p>
          <a:p>
            <a:pPr lvl="0" algn="just"/>
            <a:r>
              <a:rPr lang="vi-VN" sz="2800" b="1" dirty="0">
                <a:solidFill>
                  <a:srgbClr val="002060"/>
                </a:solidFill>
                <a:latin typeface="+mj-lt"/>
                <a:ea typeface="Cambria" panose="02040503050406030204" pitchFamily="18" charset="0"/>
              </a:rPr>
              <a:t>Bà có nghịch lắm không</a:t>
            </a:r>
          </a:p>
          <a:p>
            <a:pPr lvl="0" algn="just"/>
            <a:r>
              <a:rPr lang="vi-VN" sz="2800" b="1" dirty="0">
                <a:solidFill>
                  <a:srgbClr val="002060"/>
                </a:solidFill>
                <a:latin typeface="+mj-lt"/>
                <a:ea typeface="Cambria" panose="02040503050406030204" pitchFamily="18" charset="0"/>
              </a:rPr>
              <a:t>Dáng đi có hơi còng</a:t>
            </a:r>
          </a:p>
          <a:p>
            <a:pPr lvl="0" algn="just"/>
            <a:r>
              <a:rPr lang="vi-VN" sz="2800" b="1" dirty="0">
                <a:solidFill>
                  <a:srgbClr val="002060"/>
                </a:solidFill>
                <a:latin typeface="+mj-lt"/>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ea typeface="Cambria" panose="02040503050406030204" pitchFamily="18" charset="0"/>
              </a:rPr>
              <a:t>Khi ông còn bé tí</a:t>
            </a:r>
          </a:p>
          <a:p>
            <a:r>
              <a:rPr lang="vi-VN" sz="2800" b="1" dirty="0">
                <a:solidFill>
                  <a:srgbClr val="002060"/>
                </a:solidFill>
                <a:latin typeface="+mj-lt"/>
                <a:ea typeface="Cambria" panose="02040503050406030204" pitchFamily="18" charset="0"/>
              </a:rPr>
              <a:t>Có nghiêm như bây giờ,</a:t>
            </a:r>
          </a:p>
          <a:p>
            <a:r>
              <a:rPr lang="vi-VN" sz="2800" b="1" dirty="0">
                <a:solidFill>
                  <a:srgbClr val="002060"/>
                </a:solidFill>
                <a:latin typeface="+mj-lt"/>
                <a:ea typeface="Cambria" panose="02040503050406030204" pitchFamily="18" charset="0"/>
              </a:rPr>
              <a:t>Có chau mặt chơi cờ</a:t>
            </a:r>
          </a:p>
          <a:p>
            <a:r>
              <a:rPr lang="vi-VN" sz="2800" b="1" dirty="0">
                <a:solidFill>
                  <a:srgbClr val="002060"/>
                </a:solidFill>
                <a:latin typeface="+mj-lt"/>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bố</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lái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ô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tô</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mê</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xem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mải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ngồi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cắm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chợ</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gần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khuya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cuốn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mj-lt"/>
                <a:ea typeface="Cambria" panose="02040503050406030204" pitchFamily="18" charset="0"/>
              </a:rPr>
              <a:t>Khi c</a:t>
            </a:r>
            <a:r>
              <a:rPr lang="en-US" sz="2800" b="1" dirty="0">
                <a:solidFill>
                  <a:srgbClr val="002060"/>
                </a:solidFill>
                <a:latin typeface="+mj-lt"/>
                <a:ea typeface="Cambria" panose="02040503050406030204" pitchFamily="18" charset="0"/>
              </a:rPr>
              <a:t>o</a:t>
            </a:r>
            <a:r>
              <a:rPr lang="vi-VN" sz="2800" b="1" dirty="0">
                <a:solidFill>
                  <a:srgbClr val="002060"/>
                </a:solidFill>
                <a:latin typeface="+mj-lt"/>
                <a:ea typeface="Cambria" panose="02040503050406030204" pitchFamily="18" charset="0"/>
              </a:rPr>
              <a:t>n còn bé tí</a:t>
            </a:r>
          </a:p>
          <a:p>
            <a:pPr fontAlgn="t"/>
            <a:r>
              <a:rPr lang="vi-VN" sz="2800" b="1" dirty="0">
                <a:solidFill>
                  <a:srgbClr val="002060"/>
                </a:solidFill>
                <a:latin typeface="+mj-lt"/>
                <a:ea typeface="Cambria" panose="02040503050406030204" pitchFamily="18" charset="0"/>
              </a:rPr>
              <a:t>Chẳng đọc sách, chơi cờ</a:t>
            </a:r>
          </a:p>
          <a:p>
            <a:pPr fontAlgn="t"/>
            <a:r>
              <a:rPr lang="vi-VN" sz="2800" b="1" dirty="0">
                <a:solidFill>
                  <a:srgbClr val="002060"/>
                </a:solidFill>
                <a:latin typeface="+mj-lt"/>
                <a:ea typeface="Cambria" panose="02040503050406030204" pitchFamily="18" charset="0"/>
              </a:rPr>
              <a:t>Chẳng dọn dẹp, chữa đồ</a:t>
            </a:r>
          </a:p>
          <a:p>
            <a:pPr fontAlgn="t"/>
            <a:r>
              <a:rPr lang="vi-VN" sz="2800" b="1" dirty="0">
                <a:solidFill>
                  <a:srgbClr val="002060"/>
                </a:solidFill>
                <a:latin typeface="+mj-lt"/>
                <a:ea typeface="Cambria" panose="02040503050406030204" pitchFamily="18" charset="0"/>
              </a:rPr>
              <a:t>Cả ngày con đùa nghịch</a:t>
            </a:r>
            <a:r>
              <a:rPr lang="vi-VN" sz="2800" b="1" dirty="0">
                <a:solidFill>
                  <a:srgbClr val="002060"/>
                </a:solidFill>
                <a:latin typeface="Cambria" panose="02040503050406030204" pitchFamily="18" charset="0"/>
                <a:ea typeface="Cambria" panose="02040503050406030204" pitchFamily="18" charset="0"/>
              </a:rPr>
              <a:t>.</a:t>
            </a:r>
            <a:endParaRPr lang="vi-VN" sz="2400" b="1" dirty="0">
              <a:solidFill>
                <a:srgbClr val="002060"/>
              </a:solidFill>
              <a:latin typeface="Cambria" panose="02040503050406030204" pitchFamily="18" charset="0"/>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6" name="Group 35">
            <a:extLst>
              <a:ext uri="{FF2B5EF4-FFF2-40B4-BE49-F238E27FC236}">
                <a16:creationId xmlns="" xmlns:a16="http://schemas.microsoft.com/office/drawing/2014/main" id="{7C63C92D-84AA-4FBF-4C07-278825C6C1AC}"/>
              </a:ext>
            </a:extLst>
          </p:cNvPr>
          <p:cNvGrpSpPr/>
          <p:nvPr/>
        </p:nvGrpSpPr>
        <p:grpSpPr>
          <a:xfrm>
            <a:off x="4296223" y="2514051"/>
            <a:ext cx="3896445" cy="2646483"/>
            <a:chOff x="1775724" y="1700507"/>
            <a:chExt cx="4511062" cy="2896771"/>
          </a:xfrm>
        </p:grpSpPr>
        <p:sp>
          <p:nvSpPr>
            <p:cNvPr id="37" name="Freeform: Shape 8">
              <a:extLst>
                <a:ext uri="{FF2B5EF4-FFF2-40B4-BE49-F238E27FC236}">
                  <a16:creationId xmlns="" xmlns:a16="http://schemas.microsoft.com/office/drawing/2014/main" id="{58245217-77D1-04F5-1A0F-ACEC991A9615}"/>
                </a:ext>
              </a:extLst>
            </p:cNvPr>
            <p:cNvSpPr/>
            <p:nvPr/>
          </p:nvSpPr>
          <p:spPr>
            <a:xfrm>
              <a:off x="1775724" y="1700507"/>
              <a:ext cx="4511062" cy="281886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 xmlns:a16="http://schemas.microsoft.com/office/drawing/2014/main" id="{F5BD5560-E7D2-6AC8-9D2C-A6505DFA0F3C}"/>
                </a:ext>
              </a:extLst>
            </p:cNvPr>
            <p:cNvSpPr txBox="1"/>
            <p:nvPr/>
          </p:nvSpPr>
          <p:spPr>
            <a:xfrm>
              <a:off x="1861491" y="2181291"/>
              <a:ext cx="4214926" cy="241598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Luyện</a:t>
              </a:r>
              <a:r>
                <a:rPr kumimoji="0" lang="en-US" sz="48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8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đọc</a:t>
              </a:r>
              <a:r>
                <a:rPr kumimoji="0" lang="en-US" sz="48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nối</a:t>
              </a:r>
              <a:r>
                <a:rPr kumimoji="0" lang="en-US" sz="48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8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tiếp</a:t>
              </a:r>
              <a:endParaRPr kumimoji="0" lang="vi-VN" sz="4800" b="1" i="0" u="none" strike="noStrike" kern="0" cap="none" spc="0" normalizeH="0" baseline="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pic>
        <p:nvPicPr>
          <p:cNvPr id="3" name="Picture 2"/>
          <p:cNvPicPr>
            <a:picLocks noChangeAspect="1"/>
          </p:cNvPicPr>
          <p:nvPr/>
        </p:nvPicPr>
        <p:blipFill>
          <a:blip r:embed="rId5"/>
          <a:stretch>
            <a:fillRect/>
          </a:stretch>
        </p:blipFill>
        <p:spPr>
          <a:xfrm>
            <a:off x="11141734" y="129792"/>
            <a:ext cx="920576" cy="835224"/>
          </a:xfrm>
          <a:prstGeom prst="rect">
            <a:avLst/>
          </a:prstGeom>
        </p:spPr>
      </p:pic>
    </p:spTree>
    <p:extLst>
      <p:ext uri="{BB962C8B-B14F-4D97-AF65-F5344CB8AC3E}">
        <p14:creationId xmlns:p14="http://schemas.microsoft.com/office/powerpoint/2010/main" val="320833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7552" y="250635"/>
            <a:ext cx="11676031" cy="63972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endParaRPr lang="id-ID" sz="54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sp>
        <p:nvSpPr>
          <p:cNvPr id="12" name="Rectangle 11"/>
          <p:cNvSpPr/>
          <p:nvPr/>
        </p:nvSpPr>
        <p:spPr>
          <a:xfrm>
            <a:off x="6868423" y="2900611"/>
            <a:ext cx="4273311" cy="1854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sz="2800" b="1" dirty="0">
              <a:solidFill>
                <a:srgbClr val="002060"/>
              </a:solidFill>
              <a:latin typeface="Cambria" panose="02040503050406030204" pitchFamily="18" charset="0"/>
              <a:ea typeface="Cambria" panose="02040503050406030204" pitchFamily="18" charset="0"/>
            </a:endParaRPr>
          </a:p>
        </p:txBody>
      </p:sp>
      <p:sp>
        <p:nvSpPr>
          <p:cNvPr id="15" name="Rectangle 14"/>
          <p:cNvSpPr/>
          <p:nvPr/>
        </p:nvSpPr>
        <p:spPr>
          <a:xfrm>
            <a:off x="3783043" y="172899"/>
            <a:ext cx="4922807" cy="80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hevron">
              <a:avLst/>
            </a:prstTxWarp>
          </a:bodyPr>
          <a:lstStyle/>
          <a:p>
            <a:pPr algn="r">
              <a:buClr>
                <a:srgbClr val="FFFFFF"/>
              </a:buClr>
            </a:pPr>
            <a:r>
              <a:rPr lang="en-US" sz="3200" b="1" kern="0" dirty="0">
                <a:ln>
                  <a:solidFill>
                    <a:srgbClr val="FFCCA9">
                      <a:lumMod val="10000"/>
                    </a:srgbClr>
                  </a:solidFill>
                </a:ln>
                <a:solidFill>
                  <a:srgbClr val="FF33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KHI </a:t>
            </a:r>
            <a:r>
              <a:rPr lang="en-US" sz="3200" b="1" kern="0" dirty="0">
                <a:ln>
                  <a:solidFill>
                    <a:srgbClr val="FFCCA9">
                      <a:lumMod val="10000"/>
                    </a:srgbClr>
                  </a:solidFill>
                </a:ln>
                <a:solidFill>
                  <a:srgbClr val="FFC00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CẢ</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FF0066"/>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NHÀ</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92D05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BÉ</a:t>
            </a:r>
            <a:r>
              <a:rPr lang="en-US" sz="3200" b="1" kern="0" dirty="0">
                <a:ln>
                  <a:solidFill>
                    <a:srgbClr val="FFCCA9">
                      <a:lumMod val="10000"/>
                    </a:srgbClr>
                  </a:solidFill>
                </a:ln>
                <a:solidFill>
                  <a:srgbClr val="A2DF48"/>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 </a:t>
            </a:r>
            <a:r>
              <a:rPr lang="en-US" sz="3200" b="1" kern="0" dirty="0">
                <a:ln>
                  <a:solidFill>
                    <a:srgbClr val="FFCCA9">
                      <a:lumMod val="10000"/>
                    </a:srgbClr>
                  </a:solidFill>
                </a:ln>
                <a:solidFill>
                  <a:srgbClr val="0070C0"/>
                </a:solidFill>
                <a:effectLst>
                  <a:glow rad="101600">
                    <a:srgbClr val="EC9684">
                      <a:lumMod val="60000"/>
                      <a:lumOff val="40000"/>
                      <a:alpha val="60000"/>
                    </a:srgbClr>
                  </a:glow>
                </a:effectLst>
                <a:latin typeface="Times New Roman" panose="02020603050405020304" pitchFamily="18" charset="0"/>
                <a:cs typeface="Times New Roman" panose="02020603050405020304" pitchFamily="18" charset="0"/>
              </a:rPr>
              <a:t>TÍ</a:t>
            </a:r>
          </a:p>
        </p:txBody>
      </p:sp>
      <p:pic>
        <p:nvPicPr>
          <p:cNvPr id="16" name="Picture 15"/>
          <p:cNvPicPr>
            <a:picLocks noChangeAspect="1"/>
          </p:cNvPicPr>
          <p:nvPr/>
        </p:nvPicPr>
        <p:blipFill>
          <a:blip r:embed="rId2">
            <a:clrChange>
              <a:clrFrom>
                <a:srgbClr val="F4F6D1"/>
              </a:clrFrom>
              <a:clrTo>
                <a:srgbClr val="F4F6D1">
                  <a:alpha val="0"/>
                </a:srgbClr>
              </a:clrTo>
            </a:clrChange>
            <a:extLst>
              <a:ext uri="{BEBA8EAE-BF5A-486C-A8C5-ECC9F3942E4B}">
                <a14:imgProps xmlns:a14="http://schemas.microsoft.com/office/drawing/2010/main">
                  <a14:imgLayer r:embed="rId3">
                    <a14:imgEffect>
                      <a14:backgroundRemoval t="2746" b="98844" l="2158" r="98687">
                        <a14:foregroundMark x1="12946" y1="48266" x2="12946" y2="48266"/>
                        <a14:foregroundMark x1="7036" y1="49133" x2="17917" y2="83526"/>
                        <a14:foregroundMark x1="11163" y1="49133" x2="11163" y2="49133"/>
                        <a14:foregroundMark x1="20826" y1="71243" x2="22233" y2="71532"/>
                        <a14:foregroundMark x1="20356" y1="60549" x2="20356" y2="60549"/>
                        <a14:foregroundMark x1="30488" y1="11416" x2="39212" y2="45665"/>
                        <a14:foregroundMark x1="57974" y1="5780" x2="66041" y2="41185"/>
                        <a14:foregroundMark x1="62195" y1="9971" x2="62195" y2="9971"/>
                        <a14:foregroundMark x1="86961" y1="47832" x2="86961" y2="47832"/>
                        <a14:foregroundMark x1="90150" y1="50723" x2="90150" y2="50723"/>
                        <a14:foregroundMark x1="44934" y1="24133" x2="44934" y2="24133"/>
                        <a14:foregroundMark x1="45872" y1="51445" x2="45872" y2="51445"/>
                        <a14:foregroundMark x1="47467" y1="59682" x2="57411" y2="92341"/>
                        <a14:foregroundMark x1="48405" y1="52168" x2="48405" y2="52168"/>
                        <a14:foregroundMark x1="43246" y1="55058" x2="43246" y2="55058"/>
                        <a14:foregroundMark x1="43246" y1="55058" x2="43246" y2="55058"/>
                        <a14:foregroundMark x1="51970" y1="53468" x2="51970" y2="53468"/>
                        <a14:foregroundMark x1="53189" y1="53468" x2="53189" y2="53468"/>
                        <a14:foregroundMark x1="53189" y1="53468" x2="53189" y2="53468"/>
                        <a14:foregroundMark x1="33583" y1="52890" x2="33583" y2="52890"/>
                        <a14:foregroundMark x1="36679" y1="54046" x2="36679" y2="54046"/>
                        <a14:foregroundMark x1="51782" y1="41185" x2="51782" y2="41185"/>
                        <a14:foregroundMark x1="52439" y1="40029" x2="52439" y2="40029"/>
                        <a14:foregroundMark x1="52533" y1="43786" x2="52533" y2="43786"/>
                        <a14:foregroundMark x1="65197" y1="57370" x2="65197" y2="57370"/>
                        <a14:foregroundMark x1="67636" y1="55347" x2="67636" y2="55347"/>
                        <a14:foregroundMark x1="30206" y1="71676" x2="30206" y2="71676"/>
                        <a14:foregroundMark x1="32458" y1="72110" x2="32458" y2="72110"/>
                        <a14:foregroundMark x1="53940" y1="92775" x2="53940" y2="92775"/>
                        <a14:foregroundMark x1="17073" y1="57225" x2="17073" y2="57225"/>
                        <a14:foregroundMark x1="59099" y1="77457" x2="59099" y2="77457"/>
                      </a14:backgroundRemoval>
                    </a14:imgEffect>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44671" y="1969524"/>
            <a:ext cx="6125295" cy="4600575"/>
          </a:xfrm>
          <a:prstGeom prst="rect">
            <a:avLst/>
          </a:prstGeom>
          <a:effectLst>
            <a:softEdge rad="63500"/>
          </a:effectLst>
        </p:spPr>
      </p:pic>
      <p:sp>
        <p:nvSpPr>
          <p:cNvPr id="2" name="Rounded Rectangle 1"/>
          <p:cNvSpPr/>
          <p:nvPr/>
        </p:nvSpPr>
        <p:spPr>
          <a:xfrm>
            <a:off x="1385861" y="1232246"/>
            <a:ext cx="4432496" cy="1771878"/>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mj-lt"/>
                <a:ea typeface="Cambria" panose="02040503050406030204" pitchFamily="18" charset="0"/>
              </a:rPr>
              <a:t>Khi bà còn bé tí</a:t>
            </a:r>
          </a:p>
          <a:p>
            <a:pPr lvl="0" algn="just"/>
            <a:r>
              <a:rPr lang="vi-VN" sz="2800" b="1" dirty="0">
                <a:solidFill>
                  <a:srgbClr val="002060"/>
                </a:solidFill>
                <a:latin typeface="+mj-lt"/>
                <a:ea typeface="Cambria" panose="02040503050406030204" pitchFamily="18" charset="0"/>
              </a:rPr>
              <a:t>Bà có nghịch lắm không</a:t>
            </a:r>
          </a:p>
          <a:p>
            <a:pPr lvl="0" algn="just"/>
            <a:r>
              <a:rPr lang="vi-VN" sz="2800" b="1" dirty="0">
                <a:solidFill>
                  <a:srgbClr val="002060"/>
                </a:solidFill>
                <a:latin typeface="+mj-lt"/>
                <a:ea typeface="Cambria" panose="02040503050406030204" pitchFamily="18" charset="0"/>
              </a:rPr>
              <a:t>Dáng đi có hơi còng</a:t>
            </a:r>
          </a:p>
          <a:p>
            <a:pPr lvl="0" algn="just"/>
            <a:r>
              <a:rPr lang="vi-VN" sz="2800" b="1" dirty="0">
                <a:solidFill>
                  <a:srgbClr val="002060"/>
                </a:solidFill>
                <a:latin typeface="+mj-lt"/>
                <a:ea typeface="Cambria" panose="02040503050406030204" pitchFamily="18" charset="0"/>
              </a:rPr>
              <a:t>Chăm quét nhà dọn dẹp?</a:t>
            </a:r>
          </a:p>
        </p:txBody>
      </p:sp>
      <p:sp>
        <p:nvSpPr>
          <p:cNvPr id="22" name="Rounded Rectangle 21"/>
          <p:cNvSpPr/>
          <p:nvPr/>
        </p:nvSpPr>
        <p:spPr>
          <a:xfrm>
            <a:off x="1396435" y="3464208"/>
            <a:ext cx="4319489" cy="177187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002060"/>
                </a:solidFill>
                <a:latin typeface="+mj-lt"/>
                <a:ea typeface="Cambria" panose="02040503050406030204" pitchFamily="18" charset="0"/>
              </a:rPr>
              <a:t>Khi ông còn bé tí</a:t>
            </a:r>
          </a:p>
          <a:p>
            <a:r>
              <a:rPr lang="vi-VN" sz="2800" b="1" dirty="0">
                <a:solidFill>
                  <a:srgbClr val="002060"/>
                </a:solidFill>
                <a:latin typeface="+mj-lt"/>
                <a:ea typeface="Cambria" panose="02040503050406030204" pitchFamily="18" charset="0"/>
              </a:rPr>
              <a:t>Có nghiêm như bây giờ,</a:t>
            </a:r>
          </a:p>
          <a:p>
            <a:r>
              <a:rPr lang="vi-VN" sz="2800" b="1" dirty="0">
                <a:solidFill>
                  <a:srgbClr val="002060"/>
                </a:solidFill>
                <a:latin typeface="+mj-lt"/>
                <a:ea typeface="Cambria" panose="02040503050406030204" pitchFamily="18" charset="0"/>
              </a:rPr>
              <a:t>Có chau mặt chơi cờ</a:t>
            </a:r>
          </a:p>
          <a:p>
            <a:r>
              <a:rPr lang="vi-VN" sz="2800" b="1" dirty="0">
                <a:solidFill>
                  <a:srgbClr val="002060"/>
                </a:solidFill>
                <a:latin typeface="+mj-lt"/>
                <a:ea typeface="Cambria" panose="02040503050406030204" pitchFamily="18" charset="0"/>
              </a:rPr>
              <a:t>Có uống trà buổi sáng?</a:t>
            </a:r>
          </a:p>
        </p:txBody>
      </p:sp>
      <p:grpSp>
        <p:nvGrpSpPr>
          <p:cNvPr id="14" name="Group 13"/>
          <p:cNvGrpSpPr/>
          <p:nvPr/>
        </p:nvGrpSpPr>
        <p:grpSpPr>
          <a:xfrm>
            <a:off x="769254" y="972715"/>
            <a:ext cx="851094" cy="584333"/>
            <a:chOff x="-28110" y="914314"/>
            <a:chExt cx="851094" cy="584333"/>
          </a:xfrm>
        </p:grpSpPr>
        <p:pic>
          <p:nvPicPr>
            <p:cNvPr id="17" name="Picture 16">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8" name="TextBox 17">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1</a:t>
              </a:r>
            </a:p>
          </p:txBody>
        </p:sp>
      </p:grpSp>
      <p:grpSp>
        <p:nvGrpSpPr>
          <p:cNvPr id="19" name="Group 18"/>
          <p:cNvGrpSpPr/>
          <p:nvPr/>
        </p:nvGrpSpPr>
        <p:grpSpPr>
          <a:xfrm>
            <a:off x="769254" y="3281333"/>
            <a:ext cx="851094" cy="584333"/>
            <a:chOff x="-28110" y="914314"/>
            <a:chExt cx="851094" cy="584333"/>
          </a:xfrm>
        </p:grpSpPr>
        <p:pic>
          <p:nvPicPr>
            <p:cNvPr id="20" name="Picture 1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2</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sp>
        <p:nvSpPr>
          <p:cNvPr id="23" name="Rounded Rectangle 22"/>
          <p:cNvSpPr/>
          <p:nvPr/>
        </p:nvSpPr>
        <p:spPr>
          <a:xfrm>
            <a:off x="6960654" y="1140833"/>
            <a:ext cx="4419077" cy="1771878"/>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bố</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lái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ô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tô</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mê</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đồ</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lvl="0"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hay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xem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bóng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đá</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Rounded Rectangle 23"/>
          <p:cNvSpPr/>
          <p:nvPr/>
        </p:nvSpPr>
        <p:spPr>
          <a:xfrm>
            <a:off x="6932940" y="2948061"/>
            <a:ext cx="4446791" cy="1771878"/>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mẹ</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bé</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tí</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mải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ngồi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cắm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hoa</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Thích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chợ</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gần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nhà</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fontAlgn="t"/>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Tối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khuya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ôm</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cuốn</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sách</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5" name="Rounded Rectangle 24"/>
          <p:cNvSpPr/>
          <p:nvPr/>
        </p:nvSpPr>
        <p:spPr>
          <a:xfrm>
            <a:off x="6932939" y="4767389"/>
            <a:ext cx="4446791" cy="1771878"/>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vi-VN" sz="2800" b="1" dirty="0">
                <a:solidFill>
                  <a:srgbClr val="002060"/>
                </a:solidFill>
                <a:latin typeface="+mj-lt"/>
                <a:ea typeface="Cambria" panose="02040503050406030204" pitchFamily="18" charset="0"/>
              </a:rPr>
              <a:t>Khi c</a:t>
            </a:r>
            <a:r>
              <a:rPr lang="en-US" sz="2800" b="1" dirty="0">
                <a:solidFill>
                  <a:srgbClr val="002060"/>
                </a:solidFill>
                <a:latin typeface="+mj-lt"/>
                <a:ea typeface="Cambria" panose="02040503050406030204" pitchFamily="18" charset="0"/>
              </a:rPr>
              <a:t>o</a:t>
            </a:r>
            <a:r>
              <a:rPr lang="vi-VN" sz="2800" b="1" dirty="0">
                <a:solidFill>
                  <a:srgbClr val="002060"/>
                </a:solidFill>
                <a:latin typeface="+mj-lt"/>
                <a:ea typeface="Cambria" panose="02040503050406030204" pitchFamily="18" charset="0"/>
              </a:rPr>
              <a:t>n còn bé tí</a:t>
            </a:r>
          </a:p>
          <a:p>
            <a:pPr fontAlgn="t"/>
            <a:r>
              <a:rPr lang="vi-VN" sz="2800" b="1" dirty="0">
                <a:solidFill>
                  <a:srgbClr val="002060"/>
                </a:solidFill>
                <a:latin typeface="+mj-lt"/>
                <a:ea typeface="Cambria" panose="02040503050406030204" pitchFamily="18" charset="0"/>
              </a:rPr>
              <a:t>Chẳng đọc sách, chơi cờ</a:t>
            </a:r>
          </a:p>
          <a:p>
            <a:pPr fontAlgn="t"/>
            <a:r>
              <a:rPr lang="vi-VN" sz="2800" b="1" dirty="0">
                <a:solidFill>
                  <a:srgbClr val="002060"/>
                </a:solidFill>
                <a:latin typeface="+mj-lt"/>
                <a:ea typeface="Cambria" panose="02040503050406030204" pitchFamily="18" charset="0"/>
              </a:rPr>
              <a:t>Chẳng dọn dẹp, chữa đồ</a:t>
            </a:r>
          </a:p>
          <a:p>
            <a:pPr fontAlgn="t"/>
            <a:r>
              <a:rPr lang="vi-VN" sz="2800" b="1" dirty="0">
                <a:solidFill>
                  <a:srgbClr val="002060"/>
                </a:solidFill>
                <a:latin typeface="+mj-lt"/>
                <a:ea typeface="Cambria" panose="02040503050406030204" pitchFamily="18" charset="0"/>
              </a:rPr>
              <a:t>Cả ngày con đùa nghịch.</a:t>
            </a:r>
            <a:endParaRPr lang="vi-VN" sz="2400" b="1" dirty="0">
              <a:solidFill>
                <a:srgbClr val="002060"/>
              </a:solidFill>
              <a:latin typeface="+mj-lt"/>
              <a:ea typeface="Cambria" panose="02040503050406030204" pitchFamily="18" charset="0"/>
            </a:endParaRPr>
          </a:p>
        </p:txBody>
      </p:sp>
      <p:grpSp>
        <p:nvGrpSpPr>
          <p:cNvPr id="26" name="Group 25"/>
          <p:cNvGrpSpPr/>
          <p:nvPr/>
        </p:nvGrpSpPr>
        <p:grpSpPr>
          <a:xfrm>
            <a:off x="6290335" y="972715"/>
            <a:ext cx="851094" cy="584333"/>
            <a:chOff x="-28110" y="914314"/>
            <a:chExt cx="851094" cy="584333"/>
          </a:xfrm>
        </p:grpSpPr>
        <p:pic>
          <p:nvPicPr>
            <p:cNvPr id="27" name="Picture 26">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8" name="TextBox 27">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3</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29" name="Group 28"/>
          <p:cNvGrpSpPr/>
          <p:nvPr/>
        </p:nvGrpSpPr>
        <p:grpSpPr>
          <a:xfrm>
            <a:off x="6244446" y="2772270"/>
            <a:ext cx="851094" cy="584333"/>
            <a:chOff x="-28110" y="914314"/>
            <a:chExt cx="851094" cy="584333"/>
          </a:xfrm>
        </p:grpSpPr>
        <p:pic>
          <p:nvPicPr>
            <p:cNvPr id="30" name="Picture 29">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1" name="TextBox 30">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4</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2" name="Group 31"/>
          <p:cNvGrpSpPr/>
          <p:nvPr/>
        </p:nvGrpSpPr>
        <p:grpSpPr>
          <a:xfrm>
            <a:off x="6269966" y="4591464"/>
            <a:ext cx="851094" cy="584333"/>
            <a:chOff x="-28110" y="914314"/>
            <a:chExt cx="851094" cy="584333"/>
          </a:xfrm>
        </p:grpSpPr>
        <p:pic>
          <p:nvPicPr>
            <p:cNvPr id="33" name="Picture 32">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34" name="TextBox 33">
              <a:extLst>
                <a:ext uri="{FF2B5EF4-FFF2-40B4-BE49-F238E27FC236}">
                  <a16:creationId xmlns:a16="http://schemas.microsoft.com/office/drawing/2014/main" xmlns="" id="{6CB9475D-5FE6-AD42-327C-E5F28189D1C0}"/>
                </a:ext>
              </a:extLst>
            </p:cNvPr>
            <p:cNvSpPr txBox="1"/>
            <p:nvPr/>
          </p:nvSpPr>
          <p:spPr>
            <a:xfrm>
              <a:off x="264712" y="960164"/>
              <a:ext cx="397866" cy="523220"/>
            </a:xfrm>
            <a:prstGeom prst="rect">
              <a:avLst/>
            </a:prstGeom>
            <a:noFill/>
          </p:spPr>
          <p:txBody>
            <a:bodyPr wrap="none" rtlCol="0">
              <a:spAutoFit/>
            </a:bodyPr>
            <a:lstStyle/>
            <a:p>
              <a:pPr defTabSz="609539"/>
              <a:r>
                <a:rPr lang="en-US" sz="2800" b="1" dirty="0" smtClean="0">
                  <a:solidFill>
                    <a:prstClr val="black">
                      <a:lumMod val="95000"/>
                      <a:lumOff val="5000"/>
                    </a:prstClr>
                  </a:solidFill>
                  <a:latin typeface="Cambria" panose="02040503050406030204" pitchFamily="18" charset="0"/>
                  <a:ea typeface="Cambria" panose="02040503050406030204" pitchFamily="18" charset="0"/>
                  <a:cs typeface="Baloo 2 Medium" pitchFamily="2" charset="0"/>
                </a:rPr>
                <a:t>5</a:t>
              </a:r>
              <a:endParaRPr lang="en-US" sz="2800" b="1" dirty="0">
                <a:solidFill>
                  <a:prstClr val="black">
                    <a:lumMod val="95000"/>
                    <a:lumOff val="5000"/>
                  </a:prstClr>
                </a:solidFill>
                <a:latin typeface="Cambria" panose="02040503050406030204" pitchFamily="18" charset="0"/>
                <a:ea typeface="Cambria" panose="02040503050406030204" pitchFamily="18" charset="0"/>
                <a:cs typeface="Baloo 2 Medium" pitchFamily="2" charset="0"/>
              </a:endParaRPr>
            </a:p>
          </p:txBody>
        </p:sp>
      </p:grpSp>
      <p:grpSp>
        <p:nvGrpSpPr>
          <p:cNvPr id="36" name="Group 35">
            <a:extLst>
              <a:ext uri="{FF2B5EF4-FFF2-40B4-BE49-F238E27FC236}">
                <a16:creationId xmlns="" xmlns:a16="http://schemas.microsoft.com/office/drawing/2014/main" id="{7C63C92D-84AA-4FBF-4C07-278825C6C1AC}"/>
              </a:ext>
            </a:extLst>
          </p:cNvPr>
          <p:cNvGrpSpPr/>
          <p:nvPr/>
        </p:nvGrpSpPr>
        <p:grpSpPr>
          <a:xfrm>
            <a:off x="4481466" y="2586738"/>
            <a:ext cx="3337008" cy="3312025"/>
            <a:chOff x="1549130" y="2197460"/>
            <a:chExt cx="4737655" cy="3625257"/>
          </a:xfrm>
        </p:grpSpPr>
        <p:sp>
          <p:nvSpPr>
            <p:cNvPr id="37" name="Freeform: Shape 8">
              <a:extLst>
                <a:ext uri="{FF2B5EF4-FFF2-40B4-BE49-F238E27FC236}">
                  <a16:creationId xmlns="" xmlns:a16="http://schemas.microsoft.com/office/drawing/2014/main" id="{58245217-77D1-04F5-1A0F-ACEC991A9615}"/>
                </a:ext>
              </a:extLst>
            </p:cNvPr>
            <p:cNvSpPr/>
            <p:nvPr/>
          </p:nvSpPr>
          <p:spPr>
            <a:xfrm>
              <a:off x="1549130" y="2197460"/>
              <a:ext cx="4737655" cy="2589816"/>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00B050"/>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sym typeface="Arial"/>
              </a:endParaRPr>
            </a:p>
          </p:txBody>
        </p:sp>
        <p:sp>
          <p:nvSpPr>
            <p:cNvPr id="38" name="TextBox 37">
              <a:extLst>
                <a:ext uri="{FF2B5EF4-FFF2-40B4-BE49-F238E27FC236}">
                  <a16:creationId xmlns="" xmlns:a16="http://schemas.microsoft.com/office/drawing/2014/main" id="{F5BD5560-E7D2-6AC8-9D2C-A6505DFA0F3C}"/>
                </a:ext>
              </a:extLst>
            </p:cNvPr>
            <p:cNvSpPr txBox="1"/>
            <p:nvPr/>
          </p:nvSpPr>
          <p:spPr>
            <a:xfrm>
              <a:off x="1878440" y="2554028"/>
              <a:ext cx="4214926" cy="3268689"/>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Luyện</a:t>
              </a:r>
              <a:r>
                <a:rPr kumimoji="0" lang="en-US" sz="44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đọc</a:t>
              </a:r>
              <a:r>
                <a:rPr kumimoji="0" lang="en-US" sz="4400" b="1" i="0" u="none" strike="noStrike" kern="0" cap="none" spc="0" normalizeH="0" noProof="0" dirty="0"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noProof="0" dirty="0" err="1" smtClean="0">
                  <a:ln>
                    <a:noFill/>
                  </a:ln>
                  <a:solidFill>
                    <a:schemeClr val="bg1"/>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theo</a:t>
              </a:r>
              <a:r>
                <a:rPr kumimoji="0" lang="en-US" sz="4400" b="1" i="0" u="none" strike="noStrike" kern="0" cap="none" spc="0" normalizeH="0" noProof="0" dirty="0" smtClean="0">
                  <a:ln>
                    <a:noFill/>
                  </a:ln>
                  <a:solidFill>
                    <a:schemeClr val="bg1"/>
                  </a:solidFill>
                  <a:effectLst/>
                  <a:uLnTx/>
                  <a:uFillTx/>
                  <a:latin typeface="Great Vibes" pitchFamily="2" charset="0"/>
                  <a:ea typeface="Cambria" panose="02040503050406030204" pitchFamily="18" charset="0"/>
                  <a:sym typeface="Arial"/>
                </a:rPr>
                <a:t> </a:t>
              </a:r>
              <a:r>
                <a:rPr kumimoji="0" lang="en-US" sz="4400" b="1" i="0" u="none" strike="noStrike" kern="0" cap="none" spc="0" normalizeH="0" noProof="0" dirty="0" err="1" smtClean="0">
                  <a:ln>
                    <a:noFill/>
                  </a:ln>
                  <a:solidFill>
                    <a:schemeClr val="bg1"/>
                  </a:solidFill>
                  <a:effectLst/>
                  <a:uLnTx/>
                  <a:uFillTx/>
                  <a:latin typeface="Great Vibes" pitchFamily="2" charset="0"/>
                  <a:ea typeface="Cambria" panose="02040503050406030204" pitchFamily="18" charset="0"/>
                  <a:sym typeface="Arial"/>
                </a:rPr>
                <a:t>nhóm</a:t>
              </a:r>
              <a:endParaRPr kumimoji="0" lang="vi-VN" sz="4400" b="1" i="0" u="none" strike="noStrike" kern="0" cap="none" spc="0" normalizeH="0" baseline="0" noProof="0" dirty="0" smtClean="0">
                <a:ln>
                  <a:noFill/>
                </a:ln>
                <a:solidFill>
                  <a:schemeClr val="bg1"/>
                </a:solidFill>
                <a:effectLst/>
                <a:uLnTx/>
                <a:uFillTx/>
                <a:latin typeface="Cambria" panose="02040503050406030204" pitchFamily="18" charset="0"/>
                <a:ea typeface="Cambria" panose="02040503050406030204" pitchFamily="18" charset="0"/>
                <a:sym typeface="Arial"/>
              </a:endParaRPr>
            </a:p>
          </p:txBody>
        </p:sp>
      </p:grpSp>
      <p:pic>
        <p:nvPicPr>
          <p:cNvPr id="3" name="Picture 2"/>
          <p:cNvPicPr>
            <a:picLocks noChangeAspect="1"/>
          </p:cNvPicPr>
          <p:nvPr/>
        </p:nvPicPr>
        <p:blipFill>
          <a:blip r:embed="rId5"/>
          <a:stretch>
            <a:fillRect/>
          </a:stretch>
        </p:blipFill>
        <p:spPr>
          <a:xfrm>
            <a:off x="11141734" y="114278"/>
            <a:ext cx="920576" cy="835224"/>
          </a:xfrm>
          <a:prstGeom prst="rect">
            <a:avLst/>
          </a:prstGeom>
        </p:spPr>
      </p:pic>
    </p:spTree>
    <p:extLst>
      <p:ext uri="{BB962C8B-B14F-4D97-AF65-F5344CB8AC3E}">
        <p14:creationId xmlns:p14="http://schemas.microsoft.com/office/powerpoint/2010/main" val="1217056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6"/>
                                        </p:tgtEl>
                                      </p:cBhvr>
                                    </p:animEffect>
                                    <p:set>
                                      <p:cBhvr>
                                        <p:cTn id="12" dur="1" fill="hold">
                                          <p:stCondLst>
                                            <p:cond delay="499"/>
                                          </p:stCondLst>
                                        </p:cTn>
                                        <p:tgtEl>
                                          <p:spTgt spid="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4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10"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1451</TotalTime>
  <Words>1464</Words>
  <Application>Microsoft Office PowerPoint</Application>
  <PresentationFormat>Widescreen</PresentationFormat>
  <Paragraphs>222</Paragraphs>
  <Slides>25</Slides>
  <Notes>0</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25</vt:i4>
      </vt:variant>
    </vt:vector>
  </HeadingPairs>
  <TitlesOfParts>
    <vt:vector size="46" baseType="lpstr">
      <vt:lpstr>宋体</vt:lpstr>
      <vt:lpstr>#9Slide05 Bodega Script</vt:lpstr>
      <vt:lpstr>Alibaba PuHuiTi</vt:lpstr>
      <vt:lpstr>Arial</vt:lpstr>
      <vt:lpstr>Baloo 2 Medium</vt:lpstr>
      <vt:lpstr>Calibri</vt:lpstr>
      <vt:lpstr>Calibri Light</vt:lpstr>
      <vt:lpstr>Cambria</vt:lpstr>
      <vt:lpstr>Chango</vt:lpstr>
      <vt:lpstr>Great Vibes</vt:lpstr>
      <vt:lpstr>KaiTi</vt:lpstr>
      <vt:lpstr>Nunito Black</vt:lpstr>
      <vt:lpstr>OpenSans</vt:lpstr>
      <vt:lpstr>OpenSansBold</vt:lpstr>
      <vt:lpstr>Sigmar One</vt:lpstr>
      <vt:lpstr>Times New Roman</vt:lpstr>
      <vt:lpstr>UTM Avo</vt:lpstr>
      <vt:lpstr>Office Theme</vt:lpstr>
      <vt:lpstr>Theme1</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MrsOanh</cp:lastModifiedBy>
  <cp:revision>77</cp:revision>
  <dcterms:created xsi:type="dcterms:W3CDTF">2022-08-13T14:24:05Z</dcterms:created>
  <dcterms:modified xsi:type="dcterms:W3CDTF">2022-11-13T06:43:52Z</dcterms:modified>
</cp:coreProperties>
</file>