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4" r:id="rId5"/>
    <p:sldId id="260" r:id="rId6"/>
    <p:sldId id="262" r:id="rId7"/>
    <p:sldId id="261" r:id="rId8"/>
    <p:sldId id="265" r:id="rId9"/>
    <p:sldId id="266" r:id="rId10"/>
    <p:sldId id="267" r:id="rId11"/>
    <p:sldId id="268" r:id="rId12"/>
    <p:sldId id="273" r:id="rId13"/>
    <p:sldId id="263" r:id="rId14"/>
    <p:sldId id="274" r:id="rId15"/>
    <p:sldId id="27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0">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1">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pic>
        <p:nvPicPr>
          <p:cNvPr id="16" name="Picture 15"/>
          <p:cNvPicPr>
            <a:picLocks noChangeAspect="1"/>
          </p:cNvPicPr>
          <p:nvPr userDrawn="1"/>
        </p:nvPicPr>
        <p:blipFill>
          <a:blip r:embed="rId13"/>
          <a:stretch>
            <a:fillRect/>
          </a:stretch>
        </p:blipFill>
        <p:spPr>
          <a:xfrm>
            <a:off x="-5112616" y="-1247833"/>
            <a:ext cx="17680425" cy="14586162"/>
          </a:xfrm>
          <a:prstGeom prst="rect">
            <a:avLst/>
          </a:prstGeom>
        </p:spPr>
      </p:pic>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0.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2.png"/><Relationship Id="rId5" Type="http://schemas.openxmlformats.org/officeDocument/2006/relationships/image" Target="../media/image20.png"/><Relationship Id="rId10" Type="http://schemas.openxmlformats.org/officeDocument/2006/relationships/image" Target="../media/image31.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0" y="-202297"/>
            <a:ext cx="1523956" cy="1678399"/>
          </a:xfrm>
          <a:prstGeom prst="rect">
            <a:avLst/>
          </a:prstGeom>
        </p:spPr>
      </p:pic>
      <p:pic>
        <p:nvPicPr>
          <p:cNvPr id="2" name="Picture 1"/>
          <p:cNvPicPr>
            <a:picLocks noChangeAspect="1"/>
          </p:cNvPicPr>
          <p:nvPr/>
        </p:nvPicPr>
        <p:blipFill rotWithShape="1">
          <a:blip r:embed="rId14"/>
          <a:srcRect r="32222"/>
          <a:stretch/>
        </p:blipFill>
        <p:spPr>
          <a:xfrm>
            <a:off x="5409159" y="363977"/>
            <a:ext cx="2537109" cy="1414395"/>
          </a:xfrm>
          <a:prstGeom prst="rect">
            <a:avLst/>
          </a:prstGeom>
        </p:spPr>
      </p:pic>
      <p:grpSp>
        <p:nvGrpSpPr>
          <p:cNvPr id="11" name="Group 10"/>
          <p:cNvGrpSpPr/>
          <p:nvPr/>
        </p:nvGrpSpPr>
        <p:grpSpPr>
          <a:xfrm>
            <a:off x="1929853" y="1998541"/>
            <a:ext cx="7966540" cy="3662191"/>
            <a:chOff x="1929853" y="1998541"/>
            <a:chExt cx="7966540" cy="3662191"/>
          </a:xfrm>
        </p:grpSpPr>
        <p:pic>
          <p:nvPicPr>
            <p:cNvPr id="7" name="Picture 6"/>
            <p:cNvPicPr>
              <a:picLocks noChangeAspect="1"/>
            </p:cNvPicPr>
            <p:nvPr/>
          </p:nvPicPr>
          <p:blipFill>
            <a:blip r:embed="rId15"/>
            <a:stretch>
              <a:fillRect/>
            </a:stretch>
          </p:blipFill>
          <p:spPr>
            <a:xfrm>
              <a:off x="1929853" y="1998541"/>
              <a:ext cx="7966540" cy="3051970"/>
            </a:xfrm>
            <a:prstGeom prst="rect">
              <a:avLst/>
            </a:prstGeom>
          </p:spPr>
        </p:pic>
        <p:pic>
          <p:nvPicPr>
            <p:cNvPr id="10" name="Picture 9"/>
            <p:cNvPicPr>
              <a:picLocks noChangeAspect="1"/>
            </p:cNvPicPr>
            <p:nvPr/>
          </p:nvPicPr>
          <p:blipFill>
            <a:blip r:embed="rId16"/>
            <a:stretch>
              <a:fillRect/>
            </a:stretch>
          </p:blipFill>
          <p:spPr>
            <a:xfrm>
              <a:off x="5479417" y="4587743"/>
              <a:ext cx="2255716" cy="1072989"/>
            </a:xfrm>
            <a:prstGeom prst="rect">
              <a:avLst/>
            </a:prstGeom>
          </p:spPr>
        </p:pic>
      </p:grpSp>
      <p:sp>
        <p:nvSpPr>
          <p:cNvPr id="2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1508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07D36898-0D2E-467C-A0C0-7245CC2BA3FB}"/>
              </a:ext>
            </a:extLst>
          </p:cNvPr>
          <p:cNvSpPr/>
          <p:nvPr/>
        </p:nvSpPr>
        <p:spPr>
          <a:xfrm>
            <a:off x="286602" y="605972"/>
            <a:ext cx="11696131" cy="6040488"/>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4723593" y="105869"/>
            <a:ext cx="1816765" cy="859611"/>
          </a:xfrm>
          <a:prstGeom prst="rect">
            <a:avLst/>
          </a:prstGeom>
        </p:spPr>
      </p:pic>
      <p:sp>
        <p:nvSpPr>
          <p:cNvPr id="11" name="Rectangle 10"/>
          <p:cNvSpPr/>
          <p:nvPr/>
        </p:nvSpPr>
        <p:spPr>
          <a:xfrm>
            <a:off x="532264" y="925895"/>
            <a:ext cx="11150221" cy="5521512"/>
          </a:xfrm>
          <a:prstGeom prst="rect">
            <a:avLst/>
          </a:prstGeom>
        </p:spPr>
        <p:txBody>
          <a:bodyPr wrap="square">
            <a:spAutoFit/>
          </a:bodyPr>
          <a:lstStyle/>
          <a:p>
            <a:pPr algn="just">
              <a:lnSpc>
                <a:spcPct val="90000"/>
              </a:lnSpc>
            </a:pP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Trong </a:t>
            </a:r>
            <a:r>
              <a:rPr lang="vi-VN" sz="2800" dirty="0">
                <a:solidFill>
                  <a:srgbClr val="002060"/>
                </a:solidFill>
                <a:latin typeface="Cambria" panose="02040503050406030204" pitchFamily="18" charset="0"/>
                <a:ea typeface="Cambria" panose="02040503050406030204" pitchFamily="18" charset="0"/>
              </a:rPr>
              <a:t>các câu chuyện đã được nghe, em thích nhất là câu chuyện </a:t>
            </a:r>
            <a:r>
              <a:rPr lang="vi-VN" sz="2800" i="1" dirty="0">
                <a:solidFill>
                  <a:srgbClr val="002060"/>
                </a:solidFill>
                <a:latin typeface="Cambria" panose="02040503050406030204" pitchFamily="18" charset="0"/>
                <a:ea typeface="Cambria" panose="02040503050406030204" pitchFamily="18" charset="0"/>
              </a:rPr>
              <a:t>Sự tích cây </a:t>
            </a:r>
            <a:r>
              <a:rPr lang="vi-VN" sz="2800" i="1" dirty="0" smtClean="0">
                <a:solidFill>
                  <a:srgbClr val="002060"/>
                </a:solidFill>
                <a:latin typeface="Cambria" panose="02040503050406030204" pitchFamily="18" charset="0"/>
                <a:ea typeface="Cambria" panose="02040503050406030204" pitchFamily="18" charset="0"/>
              </a:rPr>
              <a:t>vú</a:t>
            </a:r>
            <a:r>
              <a:rPr lang="en-US" sz="2800" i="1" dirty="0" smtClean="0">
                <a:solidFill>
                  <a:srgbClr val="002060"/>
                </a:solidFill>
                <a:latin typeface="Cambria" panose="02040503050406030204" pitchFamily="18" charset="0"/>
                <a:ea typeface="Cambria" panose="02040503050406030204" pitchFamily="18" charset="0"/>
              </a:rPr>
              <a:t> </a:t>
            </a:r>
            <a:r>
              <a:rPr lang="vi-VN" sz="2800" i="1" dirty="0" smtClean="0">
                <a:solidFill>
                  <a:srgbClr val="002060"/>
                </a:solidFill>
                <a:latin typeface="Cambria" panose="02040503050406030204" pitchFamily="18" charset="0"/>
                <a:ea typeface="Cambria" panose="02040503050406030204" pitchFamily="18" charset="0"/>
              </a:rPr>
              <a:t>sữa</a:t>
            </a:r>
            <a:r>
              <a:rPr lang="vi-VN" sz="2800" dirty="0" smtClean="0">
                <a:solidFill>
                  <a:srgbClr val="002060"/>
                </a:solidFill>
                <a:latin typeface="Cambria" panose="02040503050406030204" pitchFamily="18" charset="0"/>
                <a:ea typeface="Cambria" panose="02040503050406030204" pitchFamily="18" charset="0"/>
              </a:rPr>
              <a:t>.</a:t>
            </a:r>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Ngày </a:t>
            </a:r>
            <a:r>
              <a:rPr lang="vi-VN" sz="2800" dirty="0">
                <a:solidFill>
                  <a:srgbClr val="002060"/>
                </a:solidFill>
                <a:latin typeface="Cambria" panose="02040503050406030204" pitchFamily="18" charset="0"/>
                <a:ea typeface="Cambria" panose="02040503050406030204" pitchFamily="18" charset="0"/>
              </a:rPr>
              <a:t>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bật khóc nức </a:t>
            </a:r>
            <a:r>
              <a:rPr lang="vi-VN" sz="2800" dirty="0" smtClean="0">
                <a:solidFill>
                  <a:srgbClr val="002060"/>
                </a:solidFill>
                <a:latin typeface="Cambria" panose="02040503050406030204" pitchFamily="18" charset="0"/>
                <a:ea typeface="Cambria" panose="02040503050406030204" pitchFamily="18" charset="0"/>
              </a:rPr>
              <a:t>nở.</a:t>
            </a:r>
            <a:r>
              <a:rPr lang="en-US" sz="2800" dirty="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gục xuống và ôm gốc cây đó thì bất ngờ cây vỗ về, rơi một loại quả vào tay cậu. Loại quả này tuy vỏ ngoài chát nhưng bên trong ngọt thơm như sữa mẹ</a:t>
            </a:r>
            <a:r>
              <a:rPr lang="vi-VN" sz="2800" dirty="0" smtClean="0">
                <a:solidFill>
                  <a:srgbClr val="002060"/>
                </a:solidFill>
                <a:latin typeface="Cambria" panose="02040503050406030204" pitchFamily="18" charset="0"/>
                <a:ea typeface="Cambria" panose="02040503050406030204" pitchFamily="18" charset="0"/>
              </a:rPr>
              <a:t>.</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Cậu </a:t>
            </a:r>
            <a:r>
              <a:rPr lang="vi-VN" sz="2800" dirty="0">
                <a:solidFill>
                  <a:srgbClr val="002060"/>
                </a:solidFill>
                <a:latin typeface="Cambria" panose="02040503050406030204" pitchFamily="18" charset="0"/>
                <a:ea typeface="Cambria" panose="02040503050406030204" pitchFamily="18" charset="0"/>
              </a:rPr>
              <a:t>bé nhìn lên tán </a:t>
            </a:r>
            <a:r>
              <a:rPr lang="vi-VN" sz="2800" dirty="0" smtClean="0">
                <a:solidFill>
                  <a:srgbClr val="002060"/>
                </a:solidFill>
                <a:latin typeface="Cambria" panose="02040503050406030204" pitchFamily="18" charset="0"/>
                <a:ea typeface="Cambria" panose="02040503050406030204" pitchFamily="18" charset="0"/>
              </a:rPr>
              <a:t>l</a:t>
            </a:r>
            <a:r>
              <a:rPr lang="en-US" sz="2800" dirty="0">
                <a:solidFill>
                  <a:srgbClr val="002060"/>
                </a:solidFill>
                <a:latin typeface="Cambria" panose="02040503050406030204" pitchFamily="18" charset="0"/>
                <a:ea typeface="Cambria" panose="02040503050406030204" pitchFamily="18" charset="0"/>
              </a:rPr>
              <a:t>á</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và òa </a:t>
            </a:r>
            <a:r>
              <a:rPr lang="vi-VN" sz="2800" dirty="0" smtClean="0">
                <a:solidFill>
                  <a:srgbClr val="002060"/>
                </a:solidFill>
                <a:latin typeface="Cambria" panose="02040503050406030204" pitchFamily="18" charset="0"/>
                <a:ea typeface="Cambria" panose="02040503050406030204" pitchFamily="18" charset="0"/>
              </a:rPr>
              <a:t>khó</a:t>
            </a:r>
            <a:r>
              <a:rPr lang="en-US" sz="2800" dirty="0" smtClean="0">
                <a:solidFill>
                  <a:srgbClr val="002060"/>
                </a:solidFill>
                <a:latin typeface="Cambria" panose="02040503050406030204" pitchFamily="18" charset="0"/>
                <a:ea typeface="Cambria" panose="02040503050406030204" pitchFamily="18" charset="0"/>
              </a:rPr>
              <a:t>c. </a:t>
            </a:r>
            <a:r>
              <a:rPr lang="vi-VN" sz="2800" dirty="0" smtClean="0">
                <a:solidFill>
                  <a:srgbClr val="002060"/>
                </a:solidFill>
                <a:latin typeface="Cambria" panose="02040503050406030204" pitchFamily="18" charset="0"/>
                <a:ea typeface="Cambria" panose="02040503050406030204" pitchFamily="18" charset="0"/>
              </a:rPr>
              <a:t>Cây </a:t>
            </a:r>
            <a:r>
              <a:rPr lang="vi-VN" sz="2800" dirty="0">
                <a:solidFill>
                  <a:srgbClr val="002060"/>
                </a:solidFill>
                <a:latin typeface="Cambria" panose="02040503050406030204" pitchFamily="18" charset="0"/>
                <a:ea typeface="Cambria" panose="02040503050406030204" pitchFamily="18" charset="0"/>
              </a:rPr>
              <a:t>xanh ôm chặt lấy cậu, từ thân cây toát ra hơi ấm và tiếp đập của trái tim người mẹ. Bỗng chốc, cây xanh biến thành người mẹ </a:t>
            </a:r>
            <a:r>
              <a:rPr lang="vi-VN" sz="2800" dirty="0" smtClean="0">
                <a:solidFill>
                  <a:srgbClr val="002060"/>
                </a:solidFill>
                <a:latin typeface="Cambria" panose="02040503050406030204" pitchFamily="18" charset="0"/>
                <a:ea typeface="Cambria" panose="02040503050406030204" pitchFamily="18" charset="0"/>
              </a:rPr>
              <a:t>hiền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Từ</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đó</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hai</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mẹ</a:t>
            </a:r>
            <a:r>
              <a:rPr lang="en-US" sz="2800" dirty="0" smtClean="0">
                <a:solidFill>
                  <a:srgbClr val="002060"/>
                </a:solidFill>
                <a:latin typeface="Cambria" panose="02040503050406030204" pitchFamily="18" charset="0"/>
                <a:ea typeface="Cambria" panose="02040503050406030204" pitchFamily="18" charset="0"/>
              </a:rPr>
              <a:t> con </a:t>
            </a:r>
            <a:r>
              <a:rPr lang="en-US" sz="2800" dirty="0" err="1" smtClean="0">
                <a:solidFill>
                  <a:srgbClr val="002060"/>
                </a:solidFill>
                <a:latin typeface="Cambria" panose="02040503050406030204" pitchFamily="18" charset="0"/>
                <a:ea typeface="Cambria" panose="02040503050406030204" pitchFamily="18" charset="0"/>
              </a:rPr>
              <a:t>sống</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hạnh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phúc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bên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nhau</a:t>
            </a:r>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r>
              <a:rPr lang="en-US" sz="2800" dirty="0" err="1" smtClean="0">
                <a:solidFill>
                  <a:srgbClr val="002060"/>
                </a:solidFill>
                <a:latin typeface="Cambria" panose="02040503050406030204" pitchFamily="18" charset="0"/>
                <a:ea typeface="Cambria" panose="02040503050406030204" pitchFamily="18" charset="0"/>
              </a:rPr>
              <a:t>Vì</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thế</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hãy</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trở</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thành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một</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người</a:t>
            </a:r>
            <a:r>
              <a:rPr lang="en-US" sz="2800" dirty="0" smtClean="0">
                <a:solidFill>
                  <a:srgbClr val="002060"/>
                </a:solidFill>
                <a:latin typeface="Cambria" panose="02040503050406030204" pitchFamily="18" charset="0"/>
                <a:ea typeface="Cambria" panose="02040503050406030204" pitchFamily="18" charset="0"/>
              </a:rPr>
              <a:t> con </a:t>
            </a:r>
            <a:r>
              <a:rPr lang="en-US" sz="2800" dirty="0" err="1" smtClean="0">
                <a:solidFill>
                  <a:srgbClr val="002060"/>
                </a:solidFill>
                <a:latin typeface="Cambria" panose="02040503050406030204" pitchFamily="18" charset="0"/>
                <a:ea typeface="Cambria" panose="02040503050406030204" pitchFamily="18" charset="0"/>
              </a:rPr>
              <a:t>ngoan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ngoãn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các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bạn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nhé</a:t>
            </a:r>
            <a:r>
              <a:rPr lang="en-US" sz="2800" dirty="0" smtClean="0">
                <a:solidFill>
                  <a:srgbClr val="002060"/>
                </a:solidFill>
                <a:latin typeface="Cambria" panose="02040503050406030204" pitchFamily="18" charset="0"/>
                <a:ea typeface="Cambria" panose="02040503050406030204" pitchFamily="18" charset="0"/>
              </a:rPr>
              <a:t>!</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320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298889"/>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smtClean="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674888"/>
            <a:ext cx="5511958"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Đọc soát đoạn văn.</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823327" y="1290370"/>
            <a:ext cx="865933" cy="769441"/>
          </a:xfrm>
          <a:prstGeom prst="rect">
            <a:avLst/>
          </a:prstGeom>
          <a:noFill/>
        </p:spPr>
        <p:txBody>
          <a:bodyPr wrap="square" rtlCol="0">
            <a:spAutoFit/>
          </a:bodyPr>
          <a:lstStyle/>
          <a:p>
            <a:pPr algn="just"/>
            <a:r>
              <a:rPr lang="en-US" sz="4400" b="1" smtClean="0">
                <a:solidFill>
                  <a:srgbClr val="FF0066"/>
                </a:solidFill>
                <a:latin typeface="Cambria" panose="02040503050406030204" pitchFamily="18" charset="0"/>
                <a:ea typeface="Cambria" panose="02040503050406030204" pitchFamily="18" charset="0"/>
              </a:rPr>
              <a:t>G:</a:t>
            </a:r>
            <a:endParaRPr lang="en-US" sz="19900" b="1">
              <a:solidFill>
                <a:srgbClr val="FF0066"/>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9" y="2020361"/>
            <a:ext cx="10645168" cy="3622793"/>
          </a:xfrm>
          <a:prstGeom prst="rect">
            <a:avLst/>
          </a:prstGeom>
        </p:spPr>
      </p:pic>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599143"/>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3</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975142"/>
            <a:ext cx="8601030" cy="769441"/>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Sửa lỗi đoạn văn (nếu có).</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182540" y="2243409"/>
            <a:ext cx="10051442" cy="2124945"/>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348163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smtClean="0">
                <a:solidFill>
                  <a:srgbClr val="008080"/>
                </a:solidFill>
                <a:latin typeface="Cambria" panose="02040503050406030204" pitchFamily="18" charset="0"/>
                <a:ea typeface="Cambria" panose="02040503050406030204" pitchFamily="18" charset="0"/>
              </a:rPr>
              <a:t>- Hoàn thành đoạn văn.</a:t>
            </a:r>
          </a:p>
          <a:p>
            <a:r>
              <a:rPr lang="en-US" sz="4000" b="1" i="0" smtClean="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31966" y="1436914"/>
            <a:ext cx="10110651"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6">
                    <a:lumMod val="75000"/>
                  </a:schemeClr>
                </a:solidFill>
                <a:latin typeface="Cambria" panose="02040503050406030204" pitchFamily="18" charset="0"/>
                <a:ea typeface="Cambria" panose="02040503050406030204" pitchFamily="18" charset="0"/>
              </a:rPr>
              <a:t>- Viết được đoạn văn tưởng tượng dựa dựa vào câu chuyện đã đọc hoặc đã nghe.</a:t>
            </a:r>
          </a:p>
          <a:p>
            <a:pPr algn="just"/>
            <a:r>
              <a:rPr lang="en-US" sz="3200" b="1">
                <a:solidFill>
                  <a:schemeClr val="accent6">
                    <a:lumMod val="75000"/>
                  </a:schemeClr>
                </a:solidFill>
                <a:latin typeface="Cambria" panose="02040503050406030204" pitchFamily="18" charset="0"/>
                <a:ea typeface="Cambria" panose="02040503050406030204" pitchFamily="18" charset="0"/>
              </a:rPr>
              <a:t>- Bước đầu xây dựng được những chi tiết thể hiện sự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Phẩm chất: chăm chỉ, trách nhiệm</a:t>
            </a:r>
            <a:r>
              <a:rPr lang="en-US" sz="3200" b="1" smtClean="0">
                <a:solidFill>
                  <a:schemeClr val="accent6">
                    <a:lumMod val="75000"/>
                  </a:schemeClr>
                </a:solidFill>
                <a:latin typeface="Cambria" panose="02040503050406030204" pitchFamily="18" charset="0"/>
                <a:ea typeface="Cambria" panose="02040503050406030204" pitchFamily="18" charset="0"/>
              </a:rPr>
              <a:t>.</a:t>
            </a:r>
            <a:endParaRPr lang="en-US" sz="3200" b="1">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3728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Bài hát buổi sáng VTV7-(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25504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1593147"/>
            <a:chOff x="1254033" y="2221207"/>
            <a:chExt cx="9784080" cy="1593147"/>
          </a:xfrm>
        </p:grpSpPr>
        <p:sp>
          <p:nvSpPr>
            <p:cNvPr id="6" name="Rounded Rectangle 5"/>
            <p:cNvSpPr/>
            <p:nvPr/>
          </p:nvSpPr>
          <p:spPr>
            <a:xfrm>
              <a:off x="1254033" y="2221207"/>
              <a:ext cx="9784080" cy="1593147"/>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89166" y="2351315"/>
              <a:ext cx="9300754" cy="1323439"/>
            </a:xfrm>
            <a:prstGeom prst="rect">
              <a:avLst/>
            </a:prstGeom>
            <a:noFill/>
          </p:spPr>
          <p:txBody>
            <a:bodyPr wrap="square" rtlCol="0">
              <a:spAutoFit/>
            </a:bodyPr>
            <a:lstStyle/>
            <a:p>
              <a:pPr algn="just"/>
              <a:r>
                <a:rPr lang="en-US" sz="4000" b="1" dirty="0" smtClean="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Viết </a:t>
              </a:r>
              <a:r>
                <a:rPr lang="vi-VN" sz="4000" b="1" dirty="0">
                  <a:solidFill>
                    <a:srgbClr val="002060"/>
                  </a:solidFill>
                  <a:latin typeface="Cambria" panose="02040503050406030204" pitchFamily="18" charset="0"/>
                  <a:ea typeface="Cambria" panose="02040503050406030204" pitchFamily="18" charset="0"/>
                </a:rPr>
                <a:t>đoạn văn tưởng tượng dựa vào một câu chuyện đã đọc hoặc đã nghe.</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smtClean="0">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Dựa vào các ý đã tìm trong hoạt động </a:t>
            </a:r>
            <a:r>
              <a:rPr lang="en-US" sz="4000" b="1">
                <a:solidFill>
                  <a:srgbClr val="0070C0"/>
                </a:solidFill>
                <a:latin typeface="Cambria" panose="02040503050406030204" pitchFamily="18" charset="0"/>
                <a:ea typeface="Cambria" panose="02040503050406030204" pitchFamily="18" charset="0"/>
              </a:rPr>
              <a:t>Viết ở Bài 18</a:t>
            </a:r>
            <a:r>
              <a:rPr lang="en-US" sz="4000" b="1">
                <a:solidFill>
                  <a:srgbClr val="002060"/>
                </a:solidFill>
                <a:latin typeface="Cambria" panose="02040503050406030204" pitchFamily="18" charset="0"/>
                <a:ea typeface="Cambria" panose="02040503050406030204" pitchFamily="18" charset="0"/>
              </a:rPr>
              <a:t>, viết đoạn văn theo yêu cầu của đề bài. </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006" y="925895"/>
            <a:ext cx="11730446" cy="5701561"/>
          </a:xfrm>
          <a:prstGeom prst="rect">
            <a:avLst/>
          </a:prstGeom>
        </p:spPr>
        <p:txBody>
          <a:bodyPr wrap="square">
            <a:spAutoFit/>
          </a:bodyPr>
          <a:lstStyle/>
          <a:p>
            <a:pPr>
              <a:lnSpc>
                <a:spcPct val="90000"/>
              </a:lnSpc>
            </a:pPr>
            <a:r>
              <a:rPr lang="en-US" sz="2700" dirty="0" smtClean="0">
                <a:solidFill>
                  <a:srgbClr val="00B0F0"/>
                </a:solidFill>
                <a:latin typeface="Cambria" panose="02040503050406030204" pitchFamily="18" charset="0"/>
                <a:ea typeface="Cambria" panose="02040503050406030204" pitchFamily="18" charset="0"/>
              </a:rPr>
              <a:t>1. </a:t>
            </a:r>
            <a:r>
              <a:rPr lang="en-US" sz="2700" dirty="0" err="1" smtClean="0">
                <a:solidFill>
                  <a:srgbClr val="00B0F0"/>
                </a:solidFill>
                <a:latin typeface="Cambria" panose="02040503050406030204" pitchFamily="18" charset="0"/>
                <a:ea typeface="Cambria" panose="02040503050406030204" pitchFamily="18" charset="0"/>
              </a:rPr>
              <a:t>Mở</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đầu</a:t>
            </a:r>
            <a:r>
              <a:rPr lang="en-US" sz="2700" dirty="0" smtClean="0">
                <a:solidFill>
                  <a:srgbClr val="00B0F0"/>
                </a:solidFill>
                <a:latin typeface="Cambria" panose="02040503050406030204" pitchFamily="18" charset="0"/>
                <a:ea typeface="Cambria" panose="02040503050406030204" pitchFamily="18" charset="0"/>
              </a:rPr>
              <a:t>: </a:t>
            </a:r>
            <a:r>
              <a:rPr lang="vi-VN" sz="2700" dirty="0" smtClean="0">
                <a:solidFill>
                  <a:srgbClr val="000000"/>
                </a:solidFill>
                <a:latin typeface="Cambria" panose="02040503050406030204" pitchFamily="18" charset="0"/>
                <a:ea typeface="Cambria" panose="02040503050406030204" pitchFamily="18" charset="0"/>
              </a:rPr>
              <a:t>Trong </a:t>
            </a:r>
            <a:r>
              <a:rPr lang="vi-VN" sz="2700" dirty="0">
                <a:solidFill>
                  <a:srgbClr val="000000"/>
                </a:solidFill>
                <a:latin typeface="Cambria" panose="02040503050406030204" pitchFamily="18" charset="0"/>
                <a:ea typeface="Cambria" panose="02040503050406030204" pitchFamily="18" charset="0"/>
              </a:rPr>
              <a:t>các câu chuyện đã được nghe, em thích nhất là câu chuyện Sự tích cây </a:t>
            </a:r>
            <a:r>
              <a:rPr lang="vi-VN" sz="2700" dirty="0" smtClean="0">
                <a:solidFill>
                  <a:srgbClr val="000000"/>
                </a:solidFill>
                <a:latin typeface="Cambria" panose="02040503050406030204" pitchFamily="18" charset="0"/>
                <a:ea typeface="Cambria" panose="02040503050406030204" pitchFamily="18" charset="0"/>
              </a:rPr>
              <a:t>vú</a:t>
            </a:r>
            <a:r>
              <a:rPr lang="en-US" sz="2700" dirty="0" smtClean="0">
                <a:solidFill>
                  <a:srgbClr val="000000"/>
                </a:solidFill>
                <a:latin typeface="Cambria" panose="02040503050406030204" pitchFamily="18" charset="0"/>
                <a:ea typeface="Cambria" panose="02040503050406030204" pitchFamily="18" charset="0"/>
              </a:rPr>
              <a:t> </a:t>
            </a:r>
            <a:r>
              <a:rPr lang="vi-VN" sz="2700" dirty="0" smtClean="0">
                <a:solidFill>
                  <a:srgbClr val="000000"/>
                </a:solidFill>
                <a:latin typeface="Cambria" panose="02040503050406030204" pitchFamily="18" charset="0"/>
                <a:ea typeface="Cambria" panose="02040503050406030204" pitchFamily="18" charset="0"/>
              </a:rPr>
              <a:t>sữa</a:t>
            </a:r>
            <a:r>
              <a:rPr lang="vi-VN" sz="2700" dirty="0">
                <a:solidFill>
                  <a:srgbClr val="000000"/>
                </a:solidFill>
                <a:latin typeface="Cambria" panose="02040503050406030204" pitchFamily="18" charset="0"/>
                <a:ea typeface="Cambria" panose="02040503050406030204" pitchFamily="18" charset="0"/>
              </a:rPr>
              <a:t>.</a:t>
            </a:r>
            <a:br>
              <a:rPr lang="vi-VN" sz="2700" dirty="0">
                <a:solidFill>
                  <a:srgbClr val="000000"/>
                </a:solidFill>
                <a:latin typeface="Cambria" panose="02040503050406030204" pitchFamily="18" charset="0"/>
                <a:ea typeface="Cambria" panose="02040503050406030204" pitchFamily="18" charset="0"/>
              </a:rPr>
            </a:br>
            <a:r>
              <a:rPr lang="en-US" sz="2700" dirty="0" smtClean="0">
                <a:solidFill>
                  <a:srgbClr val="00B0F0"/>
                </a:solidFill>
                <a:latin typeface="Cambria" panose="02040503050406030204" pitchFamily="18" charset="0"/>
                <a:ea typeface="Cambria" panose="02040503050406030204" pitchFamily="18" charset="0"/>
              </a:rPr>
              <a:t>2. </a:t>
            </a:r>
            <a:r>
              <a:rPr lang="en-US" sz="2700" dirty="0" err="1" smtClean="0">
                <a:solidFill>
                  <a:srgbClr val="00B0F0"/>
                </a:solidFill>
                <a:latin typeface="Cambria" panose="02040503050406030204" pitchFamily="18" charset="0"/>
                <a:ea typeface="Cambria" panose="02040503050406030204" pitchFamily="18" charset="0"/>
              </a:rPr>
              <a:t>Triển</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khai</a:t>
            </a:r>
            <a:endParaRPr lang="en-US" sz="2700" dirty="0" smtClean="0">
              <a:solidFill>
                <a:srgbClr val="00B0F0"/>
              </a:solidFill>
              <a:latin typeface="Cambria" panose="02040503050406030204" pitchFamily="18" charset="0"/>
              <a:ea typeface="Cambria" panose="02040503050406030204" pitchFamily="18" charset="0"/>
            </a:endParaRPr>
          </a:p>
          <a:p>
            <a:pPr algn="just">
              <a:lnSpc>
                <a:spcPct val="90000"/>
              </a:lnSpc>
            </a:pPr>
            <a:r>
              <a:rPr lang="vi-VN" sz="2700" dirty="0" smtClean="0">
                <a:solidFill>
                  <a:srgbClr val="000000"/>
                </a:solidFill>
                <a:latin typeface="Cambria" panose="02040503050406030204" pitchFamily="18" charset="0"/>
                <a:ea typeface="Cambria" panose="02040503050406030204" pitchFamily="18" charset="0"/>
              </a:rPr>
              <a:t> </a:t>
            </a:r>
            <a:r>
              <a:rPr lang="en-US" sz="2700" dirty="0" smtClean="0">
                <a:solidFill>
                  <a:srgbClr val="000000"/>
                </a:solidFill>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Ngày </a:t>
            </a:r>
            <a:r>
              <a:rPr lang="vi-VN" sz="2700" dirty="0">
                <a:latin typeface="Cambria" panose="02040503050406030204" pitchFamily="18" charset="0"/>
                <a:ea typeface="Cambria" panose="02040503050406030204" pitchFamily="18" charset="0"/>
              </a:rPr>
              <a:t>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vi-VN" sz="2700" dirty="0" smtClean="0">
                <a:latin typeface="Cambria" panose="02040503050406030204" pitchFamily="18" charset="0"/>
                <a:ea typeface="Cambria" panose="02040503050406030204" pitchFamily="18" charset="0"/>
              </a:rPr>
              <a:t>,</a:t>
            </a: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bật khóc nức nở</a:t>
            </a:r>
            <a:r>
              <a:rPr lang="vi-VN" sz="2700" dirty="0" smtClean="0">
                <a:latin typeface="Cambria" panose="02040503050406030204" pitchFamily="18" charset="0"/>
                <a:ea typeface="Cambria" panose="02040503050406030204" pitchFamily="18" charset="0"/>
              </a:rPr>
              <a:t>.</a:t>
            </a:r>
            <a:endParaRPr lang="en-US" sz="2700" dirty="0" smtClean="0">
              <a:latin typeface="Cambria" panose="02040503050406030204" pitchFamily="18" charset="0"/>
              <a:ea typeface="Cambria" panose="02040503050406030204" pitchFamily="18" charset="0"/>
            </a:endParaRPr>
          </a:p>
          <a:p>
            <a:pPr algn="just">
              <a:lnSpc>
                <a:spcPct val="90000"/>
              </a:lnSpc>
            </a:pP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gục xuống và ôm gốc cây đó thì bất ngờ cây vỗ về, rơi một loại quả vào tay cậu. Loại quả này tuy vỏ ngoài chát nhưng bên trong ngọt thơm như sữa mẹ</a:t>
            </a:r>
            <a:r>
              <a:rPr lang="vi-VN" sz="2700" dirty="0" smtClean="0">
                <a:latin typeface="Cambria" panose="02040503050406030204" pitchFamily="18" charset="0"/>
                <a:ea typeface="Cambria" panose="02040503050406030204" pitchFamily="18" charset="0"/>
              </a:rPr>
              <a:t>.</a:t>
            </a:r>
            <a:r>
              <a:rPr lang="en-US" sz="2700" dirty="0" smtClean="0">
                <a:latin typeface="Cambria" panose="02040503050406030204" pitchFamily="18" charset="0"/>
                <a:ea typeface="Cambria" panose="02040503050406030204" pitchFamily="18" charset="0"/>
              </a:rPr>
              <a:t> </a:t>
            </a:r>
          </a:p>
          <a:p>
            <a:pPr algn="just">
              <a:lnSpc>
                <a:spcPct val="90000"/>
              </a:lnSpc>
            </a:pPr>
            <a:r>
              <a:rPr lang="en-US" sz="2700" dirty="0" smtClean="0">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Cậu </a:t>
            </a:r>
            <a:r>
              <a:rPr lang="vi-VN" sz="2700" dirty="0">
                <a:latin typeface="Cambria" panose="02040503050406030204" pitchFamily="18" charset="0"/>
                <a:ea typeface="Cambria" panose="02040503050406030204" pitchFamily="18" charset="0"/>
              </a:rPr>
              <a:t>bé nhìn lên tán </a:t>
            </a:r>
            <a:r>
              <a:rPr lang="vi-VN" sz="2700" dirty="0" smtClean="0">
                <a:latin typeface="Cambria" panose="02040503050406030204" pitchFamily="18" charset="0"/>
                <a:ea typeface="Cambria" panose="02040503050406030204" pitchFamily="18" charset="0"/>
              </a:rPr>
              <a:t>l</a:t>
            </a:r>
            <a:r>
              <a:rPr lang="en-US" sz="2700" dirty="0">
                <a:latin typeface="Cambria" panose="02040503050406030204" pitchFamily="18" charset="0"/>
                <a:ea typeface="Cambria" panose="02040503050406030204" pitchFamily="18" charset="0"/>
              </a:rPr>
              <a:t>á</a:t>
            </a:r>
            <a:r>
              <a:rPr lang="vi-VN" sz="2700" dirty="0" smtClean="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và òa </a:t>
            </a:r>
            <a:r>
              <a:rPr lang="vi-VN" sz="2700" dirty="0" smtClean="0">
                <a:latin typeface="Cambria" panose="02040503050406030204" pitchFamily="18" charset="0"/>
                <a:ea typeface="Cambria" panose="02040503050406030204" pitchFamily="18" charset="0"/>
              </a:rPr>
              <a:t>khó</a:t>
            </a:r>
            <a:r>
              <a:rPr lang="en-US" sz="2700" dirty="0" smtClean="0">
                <a:latin typeface="Cambria" panose="02040503050406030204" pitchFamily="18" charset="0"/>
                <a:ea typeface="Cambria" panose="02040503050406030204" pitchFamily="18" charset="0"/>
              </a:rPr>
              <a:t>c. </a:t>
            </a:r>
            <a:r>
              <a:rPr lang="vi-VN" sz="2700" dirty="0" smtClean="0">
                <a:latin typeface="Cambria" panose="02040503050406030204" pitchFamily="18" charset="0"/>
                <a:ea typeface="Cambria" panose="02040503050406030204" pitchFamily="18" charset="0"/>
              </a:rPr>
              <a:t>Cây </a:t>
            </a:r>
            <a:r>
              <a:rPr lang="vi-VN" sz="2700" dirty="0">
                <a:latin typeface="Cambria" panose="02040503050406030204" pitchFamily="18" charset="0"/>
                <a:ea typeface="Cambria" panose="02040503050406030204" pitchFamily="18" charset="0"/>
              </a:rPr>
              <a:t>xanh ôm chặt lấy cậu, từ thân cây toát ra hơi ấm và tiếp đập của trái tim người mẹ. Bỗng chốc, cây xanh biến thành người mẹ </a:t>
            </a:r>
            <a:r>
              <a:rPr lang="vi-VN" sz="2700" dirty="0" smtClean="0">
                <a:latin typeface="Cambria" panose="02040503050406030204" pitchFamily="18" charset="0"/>
                <a:ea typeface="Cambria" panose="02040503050406030204" pitchFamily="18" charset="0"/>
              </a:rPr>
              <a:t>hiền</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Từ</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đó</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hai</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mẹ</a:t>
            </a:r>
            <a:r>
              <a:rPr lang="en-US" sz="2700" dirty="0" smtClean="0">
                <a:latin typeface="Cambria" panose="02040503050406030204" pitchFamily="18" charset="0"/>
                <a:ea typeface="Cambria" panose="02040503050406030204" pitchFamily="18" charset="0"/>
              </a:rPr>
              <a:t> con </a:t>
            </a:r>
            <a:r>
              <a:rPr lang="en-US" sz="2700" dirty="0" err="1" smtClean="0">
                <a:latin typeface="Cambria" panose="02040503050406030204" pitchFamily="18" charset="0"/>
                <a:ea typeface="Cambria" panose="02040503050406030204" pitchFamily="18" charset="0"/>
              </a:rPr>
              <a:t>sống</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hạnh</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phúc</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bên</a:t>
            </a:r>
            <a:r>
              <a:rPr lang="en-US" sz="2700" dirty="0" smtClean="0">
                <a:latin typeface="Cambria" panose="02040503050406030204" pitchFamily="18" charset="0"/>
                <a:ea typeface="Cambria" panose="02040503050406030204" pitchFamily="18" charset="0"/>
              </a:rPr>
              <a:t> </a:t>
            </a:r>
            <a:r>
              <a:rPr lang="en-US" sz="2700" dirty="0" err="1" smtClean="0">
                <a:latin typeface="Cambria" panose="02040503050406030204" pitchFamily="18" charset="0"/>
                <a:ea typeface="Cambria" panose="02040503050406030204" pitchFamily="18" charset="0"/>
              </a:rPr>
              <a:t>nhau</a:t>
            </a:r>
            <a:r>
              <a:rPr lang="en-US" sz="2700" dirty="0" smtClean="0">
                <a:latin typeface="Cambria" panose="02040503050406030204" pitchFamily="18" charset="0"/>
                <a:ea typeface="Cambria" panose="02040503050406030204" pitchFamily="18" charset="0"/>
              </a:rPr>
              <a:t>.</a:t>
            </a:r>
          </a:p>
          <a:p>
            <a:pPr algn="just">
              <a:lnSpc>
                <a:spcPct val="90000"/>
              </a:lnSpc>
            </a:pPr>
            <a:r>
              <a:rPr lang="en-US" sz="2700" dirty="0" smtClean="0">
                <a:solidFill>
                  <a:srgbClr val="00B0F0"/>
                </a:solidFill>
                <a:latin typeface="Cambria" panose="02040503050406030204" pitchFamily="18" charset="0"/>
                <a:ea typeface="Cambria" panose="02040503050406030204" pitchFamily="18" charset="0"/>
              </a:rPr>
              <a:t>3. </a:t>
            </a:r>
            <a:r>
              <a:rPr lang="en-US" sz="2700" dirty="0" err="1" smtClean="0">
                <a:solidFill>
                  <a:srgbClr val="00B0F0"/>
                </a:solidFill>
                <a:latin typeface="Cambria" panose="02040503050406030204" pitchFamily="18" charset="0"/>
                <a:ea typeface="Cambria" panose="02040503050406030204" pitchFamily="18" charset="0"/>
              </a:rPr>
              <a:t>Kết</a:t>
            </a:r>
            <a:r>
              <a:rPr lang="en-US" sz="2700" dirty="0" smtClean="0">
                <a:solidFill>
                  <a:srgbClr val="00B0F0"/>
                </a:solidFill>
                <a:latin typeface="Cambria" panose="02040503050406030204" pitchFamily="18" charset="0"/>
                <a:ea typeface="Cambria" panose="02040503050406030204" pitchFamily="18" charset="0"/>
              </a:rPr>
              <a:t> </a:t>
            </a:r>
            <a:r>
              <a:rPr lang="en-US" sz="2700" dirty="0" err="1" smtClean="0">
                <a:solidFill>
                  <a:srgbClr val="00B0F0"/>
                </a:solidFill>
                <a:latin typeface="Cambria" panose="02040503050406030204" pitchFamily="18" charset="0"/>
                <a:ea typeface="Cambria" panose="02040503050406030204" pitchFamily="18" charset="0"/>
              </a:rPr>
              <a:t>thúc</a:t>
            </a:r>
            <a:r>
              <a:rPr lang="en-US" sz="2700" dirty="0" smtClean="0">
                <a:solidFill>
                  <a:srgbClr val="00B0F0"/>
                </a:solidFill>
                <a:latin typeface="Cambria" panose="02040503050406030204" pitchFamily="18" charset="0"/>
                <a:ea typeface="Cambria" panose="02040503050406030204" pitchFamily="18" charset="0"/>
              </a:rPr>
              <a:t>: </a:t>
            </a:r>
            <a:r>
              <a:rPr lang="vi-VN" sz="2700" dirty="0" smtClean="0">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endParaRPr lang="en-US" sz="27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en-US" sz="3600" b="1" smtClean="0">
                  <a:solidFill>
                    <a:srgbClr val="FF6600"/>
                  </a:solidFill>
                  <a:latin typeface="Cambria" panose="02040503050406030204" pitchFamily="18" charset="0"/>
                  <a:ea typeface="Cambria" panose="02040503050406030204" pitchFamily="18" charset="0"/>
                </a:rPr>
                <a:t>DÀN Ý</a:t>
              </a:r>
              <a:endParaRPr lang="en-US" sz="36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4"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grpSp>
        <p:nvGrpSpPr>
          <p:cNvPr id="12" name="Group 11"/>
          <p:cNvGrpSpPr/>
          <p:nvPr/>
        </p:nvGrpSpPr>
        <p:grpSpPr>
          <a:xfrm>
            <a:off x="321146" y="-725581"/>
            <a:ext cx="7723853" cy="7288136"/>
            <a:chOff x="321146" y="-725581"/>
            <a:chExt cx="7723853" cy="7288136"/>
          </a:xfrm>
        </p:grpSpPr>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pic>
          <p:nvPicPr>
            <p:cNvPr id="11" name="Picture 10"/>
            <p:cNvPicPr>
              <a:picLocks noChangeAspect="1"/>
            </p:cNvPicPr>
            <p:nvPr/>
          </p:nvPicPr>
          <p:blipFill>
            <a:blip r:embed="rId11"/>
            <a:stretch>
              <a:fillRect/>
            </a:stretch>
          </p:blipFill>
          <p:spPr>
            <a:xfrm>
              <a:off x="1587239" y="1281457"/>
              <a:ext cx="5578323" cy="3737172"/>
            </a:xfrm>
            <a:prstGeom prst="rect">
              <a:avLst/>
            </a:prstGeom>
          </p:spPr>
        </p:pic>
      </p:gr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74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TotalTime>
  <Words>452</Words>
  <Application>Microsoft Office PowerPoint</Application>
  <PresentationFormat>Widescreen</PresentationFormat>
  <Paragraphs>33</Paragraphs>
  <Slides>16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#9Slide07 HoneyCream</vt:lpstr>
      <vt:lpstr>Arial</vt:lpstr>
      <vt:lpstr>Cambria</vt:lpstr>
      <vt:lpstr>思源黑体 CN Medium</vt:lpstr>
      <vt:lpstr>阿里巴巴普惠体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28</cp:revision>
  <dcterms:created xsi:type="dcterms:W3CDTF">2023-10-06T13:49:57Z</dcterms:created>
  <dcterms:modified xsi:type="dcterms:W3CDTF">2023-10-23T16:23:34Z</dcterms:modified>
</cp:coreProperties>
</file>