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24"/>
  </p:notesMasterIdLst>
  <p:sldIdLst>
    <p:sldId id="276" r:id="rId2"/>
    <p:sldId id="325" r:id="rId3"/>
    <p:sldId id="333" r:id="rId4"/>
    <p:sldId id="263" r:id="rId5"/>
    <p:sldId id="338" r:id="rId6"/>
    <p:sldId id="369" r:id="rId7"/>
    <p:sldId id="387" r:id="rId8"/>
    <p:sldId id="375" r:id="rId9"/>
    <p:sldId id="351" r:id="rId10"/>
    <p:sldId id="308" r:id="rId11"/>
    <p:sldId id="354" r:id="rId12"/>
    <p:sldId id="396" r:id="rId13"/>
    <p:sldId id="353" r:id="rId14"/>
    <p:sldId id="386" r:id="rId15"/>
    <p:sldId id="323" r:id="rId16"/>
    <p:sldId id="380" r:id="rId17"/>
    <p:sldId id="377" r:id="rId18"/>
    <p:sldId id="359" r:id="rId19"/>
    <p:sldId id="357" r:id="rId20"/>
    <p:sldId id="397" r:id="rId21"/>
    <p:sldId id="272" r:id="rId22"/>
    <p:sldId id="260" r:id="rId23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240" autoAdjust="0"/>
  </p:normalViewPr>
  <p:slideViewPr>
    <p:cSldViewPr snapToGrid="0">
      <p:cViewPr varScale="1">
        <p:scale>
          <a:sx n="57" d="100"/>
          <a:sy n="57" d="100"/>
        </p:scale>
        <p:origin x="9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/>
              <a:t>tác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6745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yêu cầu HS nêu cách tính chu vi của hình tam giác ABC.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b-N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- 3 cạnh của hình tam giác BC có gì đặc biệt ? -&gt; chuyển sang phép nhân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88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Y/c HS </a:t>
            </a:r>
            <a:r>
              <a:rPr lang="en-US" dirty="0" err="1"/>
              <a:t>suy</a:t>
            </a:r>
            <a:r>
              <a:rPr lang="en-US" dirty="0"/>
              <a:t> </a:t>
            </a:r>
            <a:r>
              <a:rPr lang="en-US" dirty="0" err="1"/>
              <a:t>nghĩ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1,2 x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- Y/c HS so sánh kết quả của chu vi 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ở cả hai cách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23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88ACE5A5-EDAB-4F47-883E-67E7B881D2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63638"/>
            <a:ext cx="5583238" cy="3141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3727F11-9FE1-4C25-8CAD-42D1031742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52A75CE-8A87-443F-8C86-F9EE9DC2A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2646F5-6F24-4946-9264-1DE6B477DCF8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Giống nhau về đặt tính, thực hịên tính.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* Khác nhau ở chỗ một phép tính có dấu phẩy còn một phép tính không có.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1800" dirty="0">
              <a:effectLst/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1340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Lưu ý </a:t>
            </a:r>
            <a:r>
              <a:rPr lang="vi-VN" dirty="0" err="1"/>
              <a:t>cách</a:t>
            </a:r>
            <a:r>
              <a:rPr lang="vi-VN" dirty="0"/>
              <a:t> </a:t>
            </a:r>
            <a:r>
              <a:rPr lang="vi-VN" dirty="0" err="1"/>
              <a:t>đặt</a:t>
            </a:r>
            <a:r>
              <a:rPr lang="vi-VN" dirty="0"/>
              <a:t> </a:t>
            </a:r>
            <a:r>
              <a:rPr lang="vi-VN" dirty="0" err="1"/>
              <a:t>tính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8159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0 </a:t>
            </a:r>
            <a:r>
              <a:rPr lang="en-US" dirty="0" err="1"/>
              <a:t>bên</a:t>
            </a:r>
            <a:r>
              <a:rPr lang="en-US" dirty="0"/>
              <a:t> </a:t>
            </a:r>
            <a:r>
              <a:rPr lang="en-US" dirty="0" err="1"/>
              <a:t>phái</a:t>
            </a:r>
            <a:r>
              <a:rPr lang="en-US" dirty="0"/>
              <a:t> </a:t>
            </a:r>
            <a:r>
              <a:rPr lang="en-US" dirty="0" err="1"/>
              <a:t>dấu</a:t>
            </a:r>
            <a:r>
              <a:rPr lang="en-US" dirty="0"/>
              <a:t> </a:t>
            </a:r>
            <a:r>
              <a:rPr lang="en-US" dirty="0" err="1"/>
              <a:t>phẩy</a:t>
            </a:r>
            <a:r>
              <a:rPr lang="en-US" dirty="0"/>
              <a:t> (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qảu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969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21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926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631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4622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209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6176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78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7989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5619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8024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2622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C96FAD-E961-4C4D-96C1-D19687B63B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1D7CF4-BBDB-4877-B3E5-E8BFFC2FD0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28C2633-8A47-415F-8E60-2D79A0A6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5433-A897-42B4-8569-0A6CA6799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81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940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471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589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1874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212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146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924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1763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14/11/2021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037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ape, rectangle&#10;&#10;Description automatically generated">
            <a:extLst>
              <a:ext uri="{FF2B5EF4-FFF2-40B4-BE49-F238E27FC236}">
                <a16:creationId xmlns:a16="http://schemas.microsoft.com/office/drawing/2014/main" id="{951FA3B8-B6F5-443D-9043-D3663C101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59EA30-B348-48A1-A87A-782231815233}"/>
              </a:ext>
            </a:extLst>
          </p:cNvPr>
          <p:cNvSpPr txBox="1"/>
          <p:nvPr/>
        </p:nvSpPr>
        <p:spPr>
          <a:xfrm>
            <a:off x="2210096" y="1828151"/>
            <a:ext cx="807373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NHÂN MỘT SỐ THẬP PHÂN VỚI MỘT SỐ TỰ NHIÊN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7">
            <a:extLst>
              <a:ext uri="{FF2B5EF4-FFF2-40B4-BE49-F238E27FC236}">
                <a16:creationId xmlns:a16="http://schemas.microsoft.com/office/drawing/2014/main" id="{E7458735-8998-4052-AADA-ED2B24C4C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600" y="3954464"/>
            <a:ext cx="10302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3,6</a:t>
            </a:r>
            <a:r>
              <a:rPr lang="en-US" altLang="en-US" sz="4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339" name="Text Box 38">
            <a:extLst>
              <a:ext uri="{FF2B5EF4-FFF2-40B4-BE49-F238E27FC236}">
                <a16:creationId xmlns:a16="http://schemas.microsoft.com/office/drawing/2014/main" id="{D43AA51E-310F-440A-8863-97AF3482E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601" y="2274888"/>
            <a:ext cx="17049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1,2</a:t>
            </a:r>
          </a:p>
        </p:txBody>
      </p:sp>
      <p:sp>
        <p:nvSpPr>
          <p:cNvPr id="14340" name="Rectangle 39">
            <a:extLst>
              <a:ext uri="{FF2B5EF4-FFF2-40B4-BE49-F238E27FC236}">
                <a16:creationId xmlns:a16="http://schemas.microsoft.com/office/drawing/2014/main" id="{DD2EFDB9-C6B9-49F7-B49B-32D3D2AAF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752725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1" name="Text Box 40">
            <a:extLst>
              <a:ext uri="{FF2B5EF4-FFF2-40B4-BE49-F238E27FC236}">
                <a16:creationId xmlns:a16="http://schemas.microsoft.com/office/drawing/2014/main" id="{4D22168C-8004-4FF0-AD58-77496CD0E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6088" y="3228975"/>
            <a:ext cx="4683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4342" name="Line 41">
            <a:extLst>
              <a:ext uri="{FF2B5EF4-FFF2-40B4-BE49-F238E27FC236}">
                <a16:creationId xmlns:a16="http://schemas.microsoft.com/office/drawing/2014/main" id="{F35E6566-E067-4F01-B510-BCC0523B6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Rectangle 43">
            <a:extLst>
              <a:ext uri="{FF2B5EF4-FFF2-40B4-BE49-F238E27FC236}">
                <a16:creationId xmlns:a16="http://schemas.microsoft.com/office/drawing/2014/main" id="{AC97850A-4E9D-48F0-A376-8C7643A80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609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so sánh sự giống nhau và khác nhau của 2 phép nhân này?</a:t>
            </a:r>
          </a:p>
        </p:txBody>
      </p:sp>
      <p:sp>
        <p:nvSpPr>
          <p:cNvPr id="14344" name="Line 42">
            <a:extLst>
              <a:ext uri="{FF2B5EF4-FFF2-40B4-BE49-F238E27FC236}">
                <a16:creationId xmlns:a16="http://schemas.microsoft.com/office/drawing/2014/main" id="{EF703575-334E-43E2-9F68-F7A0C72A6A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057401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12">
            <a:extLst>
              <a:ext uri="{FF2B5EF4-FFF2-40B4-BE49-F238E27FC236}">
                <a16:creationId xmlns:a16="http://schemas.microsoft.com/office/drawing/2014/main" id="{DE2D34D8-F8E6-455B-8082-60636F0A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132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396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6" name="Rectangle 39">
            <a:extLst>
              <a:ext uri="{FF2B5EF4-FFF2-40B4-BE49-F238E27FC236}">
                <a16:creationId xmlns:a16="http://schemas.microsoft.com/office/drawing/2014/main" id="{9F77DAEB-440F-4567-B44C-EBA42FF7A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7" name="Line 41">
            <a:extLst>
              <a:ext uri="{FF2B5EF4-FFF2-40B4-BE49-F238E27FC236}">
                <a16:creationId xmlns:a16="http://schemas.microsoft.com/office/drawing/2014/main" id="{CD8522DF-C5D9-4431-B5CE-95DA0336E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7300" y="405765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99D15F8B-13FF-4E0D-ABA0-1C82E19E1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854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5363" name="Text Box 13">
            <a:extLst>
              <a:ext uri="{FF2B5EF4-FFF2-40B4-BE49-F238E27FC236}">
                <a16:creationId xmlns:a16="http://schemas.microsoft.com/office/drawing/2014/main" id="{18786E4D-8ADA-4FB7-BE47-1A28DCDF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788" y="2611438"/>
            <a:ext cx="533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id="{F8207598-776B-433C-A993-904E8E42B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8576" y="3048001"/>
            <a:ext cx="58388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0,46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ở tích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chữ số</a:t>
            </a: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trái.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id="{BC053A22-0C10-42BD-98E8-ADA808C01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76" y="1687514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D0614B9-0DC2-4DEB-9125-D7C939EBD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401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id="{00D36D89-4918-42ED-8E27-5609066CE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52320AA5-98E6-4423-8965-7232C5647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1" y="2438400"/>
            <a:ext cx="893763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id="{7D2A8E75-DA7D-46D2-A5A0-566503AFE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0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id="{7571793C-9C96-4926-B510-E385C154E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1671639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id="{374A84A8-3018-42CF-964C-05A54AB22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792664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id="{6AF994EB-0765-4697-804D-7BF17AA0D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3775" y="4910139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C0BF849C-4D6B-4C40-949E-B5B341671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176" y="47625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id="{E2FD2FC9-30C4-4AB3-BE9B-011841B57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48069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0414EF79-32A5-4437-915C-1412D51E0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443289"/>
            <a:ext cx="954088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F0237F1D-7134-42E1-977D-DAE648AED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538" y="3276600"/>
            <a:ext cx="893762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7FB051E8-36AB-462B-8547-D275C948C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125914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30" name="Rectangle 7">
            <a:extLst>
              <a:ext uri="{FF2B5EF4-FFF2-40B4-BE49-F238E27FC236}">
                <a16:creationId xmlns:a16="http://schemas.microsoft.com/office/drawing/2014/main" id="{E23F4A95-4535-4837-9461-5681C459F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700" y="4114800"/>
            <a:ext cx="8255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4  </a:t>
            </a: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3A486D09-F97B-4F93-AF1E-D4FAC2BCD8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724400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50071D6-D7F8-49D1-B9EB-A0BEC1EAC981}"/>
              </a:ext>
            </a:extLst>
          </p:cNvPr>
          <p:cNvCxnSpPr/>
          <p:nvPr/>
        </p:nvCxnSpPr>
        <p:spPr>
          <a:xfrm>
            <a:off x="2943226" y="2333626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AC994D8-F549-401A-A12B-CFBCF070C72C}"/>
              </a:ext>
            </a:extLst>
          </p:cNvPr>
          <p:cNvCxnSpPr/>
          <p:nvPr/>
        </p:nvCxnSpPr>
        <p:spPr>
          <a:xfrm>
            <a:off x="2924175" y="5486400"/>
            <a:ext cx="762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2" name="Rectangle 43">
            <a:extLst>
              <a:ext uri="{FF2B5EF4-FFF2-40B4-BE49-F238E27FC236}">
                <a16:creationId xmlns:a16="http://schemas.microsoft.com/office/drawing/2014/main" id="{AC7160A6-6C16-46BA-8668-26E6E4F9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525463"/>
            <a:ext cx="7086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0,46 x 12 = ?             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E26DB06E-BD4D-4096-84E4-89EFB975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371600"/>
            <a:ext cx="502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4" grpId="0"/>
      <p:bldP spid="2" grpId="0"/>
      <p:bldP spid="7178" grpId="0"/>
      <p:bldP spid="7179" grpId="0"/>
      <p:bldP spid="7185" grpId="0"/>
      <p:bldP spid="7177" grpId="0"/>
      <p:bldP spid="3" grpId="0"/>
      <p:bldP spid="7183" grpId="0"/>
      <p:bldP spid="25" grpId="0"/>
      <p:bldP spid="26" grpId="0"/>
      <p:bldP spid="29" grpId="0"/>
      <p:bldP spid="30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7">
            <a:extLst>
              <a:ext uri="{FF2B5EF4-FFF2-40B4-BE49-F238E27FC236}">
                <a16:creationId xmlns:a16="http://schemas.microsoft.com/office/drawing/2014/main" id="{B9A3F2DA-A096-4023-92B8-4F8AAF60C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2456" y="3694314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92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87" name="Text Box 38">
            <a:extLst>
              <a:ext uri="{FF2B5EF4-FFF2-40B4-BE49-F238E27FC236}">
                <a16:creationId xmlns:a16="http://schemas.microsoft.com/office/drawing/2014/main" id="{E602657D-EBAD-4825-93A1-78EA68999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601" y="2274889"/>
            <a:ext cx="17049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0,46</a:t>
            </a:r>
          </a:p>
        </p:txBody>
      </p:sp>
      <p:sp>
        <p:nvSpPr>
          <p:cNvPr id="16388" name="Rectangle 39">
            <a:extLst>
              <a:ext uri="{FF2B5EF4-FFF2-40B4-BE49-F238E27FC236}">
                <a16:creationId xmlns:a16="http://schemas.microsoft.com/office/drawing/2014/main" id="{08D5B9BE-CA1C-4001-BE22-F3EB98C21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895600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89" name="Text Box 40">
            <a:extLst>
              <a:ext uri="{FF2B5EF4-FFF2-40B4-BE49-F238E27FC236}">
                <a16:creationId xmlns:a16="http://schemas.microsoft.com/office/drawing/2014/main" id="{787695BD-42D8-45D9-91D3-313E47E01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504" y="2965165"/>
            <a:ext cx="646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6390" name="Line 41">
            <a:extLst>
              <a:ext uri="{FF2B5EF4-FFF2-40B4-BE49-F238E27FC236}">
                <a16:creationId xmlns:a16="http://schemas.microsoft.com/office/drawing/2014/main" id="{10C1A6EA-2DAD-42A4-8545-E30A4421A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962400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Rectangle 43">
            <a:extLst>
              <a:ext uri="{FF2B5EF4-FFF2-40B4-BE49-F238E27FC236}">
                <a16:creationId xmlns:a16="http://schemas.microsoft.com/office/drawing/2014/main" id="{10AFA2F0-4A58-44CB-8EF2-05BF79A60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1638"/>
            <a:ext cx="883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nhận xét về  2 phép nhân của 2 ví dụ này?</a:t>
            </a:r>
          </a:p>
        </p:txBody>
      </p:sp>
      <p:sp>
        <p:nvSpPr>
          <p:cNvPr id="16392" name="Line 42">
            <a:extLst>
              <a:ext uri="{FF2B5EF4-FFF2-40B4-BE49-F238E27FC236}">
                <a16:creationId xmlns:a16="http://schemas.microsoft.com/office/drawing/2014/main" id="{E2A43B86-A246-45B0-9F8D-5AB1C75C6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057401"/>
            <a:ext cx="0" cy="2970213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6393" name="Text Box 12">
            <a:extLst>
              <a:ext uri="{FF2B5EF4-FFF2-40B4-BE49-F238E27FC236}">
                <a16:creationId xmlns:a16="http://schemas.microsoft.com/office/drawing/2014/main" id="{26E32B98-00B7-4088-B7AF-23A466A8D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0"/>
            <a:ext cx="2057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4" name="Rectangle 39">
            <a:extLst>
              <a:ext uri="{FF2B5EF4-FFF2-40B4-BE49-F238E27FC236}">
                <a16:creationId xmlns:a16="http://schemas.microsoft.com/office/drawing/2014/main" id="{0F5CE749-5AE8-45BE-BC24-026F85CDD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895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5" name="Line 41">
            <a:extLst>
              <a:ext uri="{FF2B5EF4-FFF2-40B4-BE49-F238E27FC236}">
                <a16:creationId xmlns:a16="http://schemas.microsoft.com/office/drawing/2014/main" id="{92DCA8B9-E399-40EA-B6A3-62E9904F4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66282" y="3658848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6" name="Text Box 37">
            <a:extLst>
              <a:ext uri="{FF2B5EF4-FFF2-40B4-BE49-F238E27FC236}">
                <a16:creationId xmlns:a16="http://schemas.microsoft.com/office/drawing/2014/main" id="{0062F723-61E9-4BEC-843C-724C6D9C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6487" y="4233095"/>
            <a:ext cx="697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46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7" name="Text Box 37">
            <a:extLst>
              <a:ext uri="{FF2B5EF4-FFF2-40B4-BE49-F238E27FC236}">
                <a16:creationId xmlns:a16="http://schemas.microsoft.com/office/drawing/2014/main" id="{B739F0A3-C48F-47BE-B784-0B71F06C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315" y="4904536"/>
            <a:ext cx="10054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5,52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8" name="Line 41">
            <a:extLst>
              <a:ext uri="{FF2B5EF4-FFF2-40B4-BE49-F238E27FC236}">
                <a16:creationId xmlns:a16="http://schemas.microsoft.com/office/drawing/2014/main" id="{664F0E90-2610-4C08-A4B2-2EAC50B9F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506177" y="4835286"/>
            <a:ext cx="1062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6399" name="Rectangle 43">
            <a:extLst>
              <a:ext uri="{FF2B5EF4-FFF2-40B4-BE49-F238E27FC236}">
                <a16:creationId xmlns:a16="http://schemas.microsoft.com/office/drawing/2014/main" id="{6B87AB20-4FF3-4901-982D-FC686C0C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6400" name="Rectangle 43">
            <a:extLst>
              <a:ext uri="{FF2B5EF4-FFF2-40B4-BE49-F238E27FC236}">
                <a16:creationId xmlns:a16="http://schemas.microsoft.com/office/drawing/2014/main" id="{9792C0AC-A0AA-4BBC-99EF-D272A5DA9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13716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b)Ví dụ 2: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7" name="Text Box 26">
            <a:extLst>
              <a:ext uri="{FF2B5EF4-FFF2-40B4-BE49-F238E27FC236}">
                <a16:creationId xmlns:a16="http://schemas.microsoft.com/office/drawing/2014/main" id="{F83FB1E5-0B9E-4074-BF3D-A04385A0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803517"/>
            <a:ext cx="8382000" cy="954088"/>
          </a:xfrm>
          <a:prstGeom prst="rect">
            <a:avLst/>
          </a:prstGeom>
          <a:solidFill>
            <a:srgbClr val="F4FE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Khi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STP 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>
            <a:extLst>
              <a:ext uri="{FF2B5EF4-FFF2-40B4-BE49-F238E27FC236}">
                <a16:creationId xmlns:a16="http://schemas.microsoft.com/office/drawing/2014/main" id="{742D7549-8368-4767-B6FD-F9A00EB74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1090614"/>
            <a:ext cx="66865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Muốn nhân một số thập phân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với một số tự nhiên ta làm như sau: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Đặt tính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trong phần thập phân của số thập phân có bao nhiêu chữ số rồi dùng dấu phẩy </a:t>
            </a: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tích ra bấy nhiêu chữ số kể từ phải sang trái.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>
            <a:extLst>
              <a:ext uri="{FF2B5EF4-FFF2-40B4-BE49-F238E27FC236}">
                <a16:creationId xmlns:a16="http://schemas.microsoft.com/office/drawing/2014/main" id="{61F18DEB-D9D0-4904-BA77-7FD21995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971801"/>
            <a:ext cx="18288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12,6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435" name="Line 9">
            <a:extLst>
              <a:ext uri="{FF2B5EF4-FFF2-40B4-BE49-F238E27FC236}">
                <a16:creationId xmlns:a16="http://schemas.microsoft.com/office/drawing/2014/main" id="{057D79B0-B4CB-4848-B3B2-0F3F9822D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43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6" name="Text Box 12">
            <a:extLst>
              <a:ext uri="{FF2B5EF4-FFF2-40B4-BE49-F238E27FC236}">
                <a16:creationId xmlns:a16="http://schemas.microsoft.com/office/drawing/2014/main" id="{33925C9E-2CBF-487D-94C5-A6570C375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913064"/>
            <a:ext cx="20574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1,32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3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7" name="Line 13">
            <a:extLst>
              <a:ext uri="{FF2B5EF4-FFF2-40B4-BE49-F238E27FC236}">
                <a16:creationId xmlns:a16="http://schemas.microsoft.com/office/drawing/2014/main" id="{F56D1727-ADAB-43C2-A9CB-B0B96B94A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4267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B328A5F5-180C-4DAF-885C-62989CDC8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967038"/>
            <a:ext cx="18288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23,8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2,6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439" name="Line 9">
            <a:extLst>
              <a:ext uri="{FF2B5EF4-FFF2-40B4-BE49-F238E27FC236}">
                <a16:creationId xmlns:a16="http://schemas.microsoft.com/office/drawing/2014/main" id="{6FC5578F-BEBB-4F63-B77E-FCD401217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262438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40" name="Picture 6" descr="Cau hoi">
            <a:extLst>
              <a:ext uri="{FF2B5EF4-FFF2-40B4-BE49-F238E27FC236}">
                <a16:creationId xmlns:a16="http://schemas.microsoft.com/office/drawing/2014/main" id="{BAA389DF-2244-40A6-A7E4-FB774FD513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"/>
            <a:ext cx="1600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Rectangle 43">
            <a:extLst>
              <a:ext uri="{FF2B5EF4-FFF2-40B4-BE49-F238E27FC236}">
                <a16:creationId xmlns:a16="http://schemas.microsoft.com/office/drawing/2014/main" id="{675D5305-C1D7-4587-9E0D-CB9BB5A91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609600"/>
            <a:ext cx="7467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8442" name="TextBox 1">
            <a:extLst>
              <a:ext uri="{FF2B5EF4-FFF2-40B4-BE49-F238E27FC236}">
                <a16:creationId xmlns:a16="http://schemas.microsoft.com/office/drawing/2014/main" id="{485CF3F5-120B-4C3B-A6DA-511B7BCA0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429001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×</a:t>
            </a:r>
          </a:p>
        </p:txBody>
      </p:sp>
      <p:sp>
        <p:nvSpPr>
          <p:cNvPr id="18443" name="TextBox 14">
            <a:extLst>
              <a:ext uri="{FF2B5EF4-FFF2-40B4-BE49-F238E27FC236}">
                <a16:creationId xmlns:a16="http://schemas.microsoft.com/office/drawing/2014/main" id="{762E15CB-3DD5-4512-BAD1-BC4D59E58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275014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400"/>
          </a:p>
        </p:txBody>
      </p:sp>
      <p:sp>
        <p:nvSpPr>
          <p:cNvPr id="18444" name="TextBox 15">
            <a:extLst>
              <a:ext uri="{FF2B5EF4-FFF2-40B4-BE49-F238E27FC236}">
                <a16:creationId xmlns:a16="http://schemas.microsoft.com/office/drawing/2014/main" id="{1F13C3B3-24F5-405C-9AFB-E67549093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0763" y="3275014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66"/>
            <a:ext cx="1219199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1824039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6967539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1" y="2827736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68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129294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4">
            <a:extLst>
              <a:ext uri="{FF2B5EF4-FFF2-40B4-BE49-F238E27FC236}">
                <a16:creationId xmlns:a16="http://schemas.microsoft.com/office/drawing/2014/main" id="{7932E284-0347-4260-A06D-53C3DA715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1544" y="1455738"/>
            <a:ext cx="59000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</a:rPr>
              <a:t> 1: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4000" b="1" dirty="0"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1999E348-AD4C-49E7-807C-697A3637E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813051"/>
            <a:ext cx="62484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/>
              <a:t>)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2,5 x 7             b) 4,18 x 5      </a:t>
            </a:r>
          </a:p>
          <a:p>
            <a:pPr>
              <a:spcBef>
                <a:spcPts val="1200"/>
              </a:spcBef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         d) 6,8 x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>
            <a:extLst>
              <a:ext uri="{FF2B5EF4-FFF2-40B4-BE49-F238E27FC236}">
                <a16:creationId xmlns:a16="http://schemas.microsoft.com/office/drawing/2014/main" id="{47DA2102-4A66-4BC3-8F02-6EACF6943AFC}"/>
              </a:ext>
            </a:extLst>
          </p:cNvPr>
          <p:cNvSpPr/>
          <p:nvPr/>
        </p:nvSpPr>
        <p:spPr>
          <a:xfrm>
            <a:off x="9154015" y="1011381"/>
            <a:ext cx="2272553" cy="685644"/>
          </a:xfrm>
          <a:prstGeom prst="rect">
            <a:avLst/>
          </a:prstGeom>
          <a:solidFill>
            <a:schemeClr val="accent2">
              <a:lumMod val="40000"/>
              <a:lumOff val="60000"/>
              <a:alpha val="91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EFD842C-F161-46F5-AF15-50D9972FB28D}"/>
              </a:ext>
            </a:extLst>
          </p:cNvPr>
          <p:cNvSpPr/>
          <p:nvPr/>
        </p:nvSpPr>
        <p:spPr>
          <a:xfrm>
            <a:off x="6454759" y="1057562"/>
            <a:ext cx="2272553" cy="685644"/>
          </a:xfrm>
          <a:prstGeom prst="rect">
            <a:avLst/>
          </a:prstGeom>
          <a:solidFill>
            <a:schemeClr val="accent2">
              <a:lumMod val="40000"/>
              <a:lumOff val="60000"/>
              <a:alpha val="91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2D129C8-F62A-4F85-BC61-2C1DAD077767}"/>
              </a:ext>
            </a:extLst>
          </p:cNvPr>
          <p:cNvSpPr/>
          <p:nvPr/>
        </p:nvSpPr>
        <p:spPr>
          <a:xfrm>
            <a:off x="3755503" y="1103743"/>
            <a:ext cx="2272553" cy="685644"/>
          </a:xfrm>
          <a:prstGeom prst="rect">
            <a:avLst/>
          </a:prstGeom>
          <a:solidFill>
            <a:schemeClr val="accent2">
              <a:lumMod val="40000"/>
              <a:lumOff val="60000"/>
              <a:alpha val="91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EB66DA-DB39-4635-92C0-4FD5DF713260}"/>
              </a:ext>
            </a:extLst>
          </p:cNvPr>
          <p:cNvSpPr/>
          <p:nvPr/>
        </p:nvSpPr>
        <p:spPr>
          <a:xfrm>
            <a:off x="726141" y="1128358"/>
            <a:ext cx="2272553" cy="685644"/>
          </a:xfrm>
          <a:prstGeom prst="rect">
            <a:avLst/>
          </a:prstGeom>
          <a:solidFill>
            <a:schemeClr val="accent2">
              <a:lumMod val="40000"/>
              <a:lumOff val="60000"/>
              <a:alpha val="91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2BFEAE40-8E75-4506-8A4C-D0930D17A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648" y="314096"/>
            <a:ext cx="411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0484" name="Text Box 15">
            <a:extLst>
              <a:ext uri="{FF2B5EF4-FFF2-40B4-BE49-F238E27FC236}">
                <a16:creationId xmlns:a16="http://schemas.microsoft.com/office/drawing/2014/main" id="{5A20B32F-A596-4373-B27F-A2495FE56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58" y="1146953"/>
            <a:ext cx="17863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2,5 x 7</a:t>
            </a:r>
          </a:p>
        </p:txBody>
      </p:sp>
      <p:sp>
        <p:nvSpPr>
          <p:cNvPr id="34836" name="Text Box 20">
            <a:extLst>
              <a:ext uri="{FF2B5EF4-FFF2-40B4-BE49-F238E27FC236}">
                <a16:creationId xmlns:a16="http://schemas.microsoft.com/office/drawing/2014/main" id="{19FF1301-5F3A-45E1-9C5C-09C78C1EE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385" y="3190757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 17,5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9132BCC8-F392-46FB-85F0-B8903B19F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489" y="1128358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4,18 x 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6D3B0C73-640D-44C2-9171-5669C7693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4418" y="1049461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0,256 x 8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7A045A63-8276-4912-9F63-A2F5F5255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4484" y="1043848"/>
            <a:ext cx="24133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6,8 x 15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23">
            <a:extLst>
              <a:ext uri="{FF2B5EF4-FFF2-40B4-BE49-F238E27FC236}">
                <a16:creationId xmlns:a16="http://schemas.microsoft.com/office/drawing/2014/main" id="{1B25FE8A-6001-4BCE-A512-A00E7A050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159340"/>
            <a:ext cx="160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20,90</a:t>
            </a: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id="{ABA71261-7237-4BF7-BE72-9483D7656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0348" y="3120071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2,048</a:t>
            </a:r>
          </a:p>
        </p:txBody>
      </p:sp>
      <p:sp>
        <p:nvSpPr>
          <p:cNvPr id="22" name="Text Box 33">
            <a:extLst>
              <a:ext uri="{FF2B5EF4-FFF2-40B4-BE49-F238E27FC236}">
                <a16:creationId xmlns:a16="http://schemas.microsoft.com/office/drawing/2014/main" id="{EB9B88B5-B3AB-4DC6-BCC0-9B89C7556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1565" y="3211591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34 0</a:t>
            </a:r>
          </a:p>
        </p:txBody>
      </p:sp>
      <p:sp>
        <p:nvSpPr>
          <p:cNvPr id="23" name="Text Box 34">
            <a:extLst>
              <a:ext uri="{FF2B5EF4-FFF2-40B4-BE49-F238E27FC236}">
                <a16:creationId xmlns:a16="http://schemas.microsoft.com/office/drawing/2014/main" id="{7E1FB253-243A-4570-A7D2-9E7C310A2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8502" y="3668791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68</a:t>
            </a:r>
          </a:p>
        </p:txBody>
      </p:sp>
      <p:sp>
        <p:nvSpPr>
          <p:cNvPr id="24" name="Text Box 36">
            <a:extLst>
              <a:ext uri="{FF2B5EF4-FFF2-40B4-BE49-F238E27FC236}">
                <a16:creationId xmlns:a16="http://schemas.microsoft.com/office/drawing/2014/main" id="{5C9B8081-0051-468A-8E6B-B1BCD4BCA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0531" y="4320488"/>
            <a:ext cx="14020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102,0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A25E2CA-EBB6-45E7-81BD-698F82E78666}"/>
              </a:ext>
            </a:extLst>
          </p:cNvPr>
          <p:cNvCxnSpPr>
            <a:cxnSpLocks/>
          </p:cNvCxnSpPr>
          <p:nvPr/>
        </p:nvCxnSpPr>
        <p:spPr>
          <a:xfrm>
            <a:off x="9842858" y="4278390"/>
            <a:ext cx="1197425" cy="172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9">
            <a:extLst>
              <a:ext uri="{FF2B5EF4-FFF2-40B4-BE49-F238E27FC236}">
                <a16:creationId xmlns:a16="http://schemas.microsoft.com/office/drawing/2014/main" id="{F4F22587-8F3C-4C22-A8BE-847B4D071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5416" y="1839154"/>
            <a:ext cx="10651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4,18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D5C2B904-E139-4508-83EB-237530C7E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893" y="2467037"/>
            <a:ext cx="45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44E926DE-695E-47A5-A6DE-B20486B1E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2846" y="1814003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0,256</a:t>
            </a:r>
          </a:p>
        </p:txBody>
      </p:sp>
      <p:sp>
        <p:nvSpPr>
          <p:cNvPr id="30" name="TextBox 34">
            <a:extLst>
              <a:ext uri="{FF2B5EF4-FFF2-40B4-BE49-F238E27FC236}">
                <a16:creationId xmlns:a16="http://schemas.microsoft.com/office/drawing/2014/main" id="{FF1E7B56-0686-4380-8C88-672260A1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8093" y="2324162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×</a:t>
            </a: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22124ADF-12F2-4E11-86B9-F6248F089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360" y="2301937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×</a:t>
            </a:r>
          </a:p>
        </p:txBody>
      </p:sp>
      <p:sp>
        <p:nvSpPr>
          <p:cNvPr id="35" name="Text Box 19">
            <a:extLst>
              <a:ext uri="{FF2B5EF4-FFF2-40B4-BE49-F238E27FC236}">
                <a16:creationId xmlns:a16="http://schemas.microsoft.com/office/drawing/2014/main" id="{2CAB6418-C8E5-4C4E-8043-857FF953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035" y="1959855"/>
            <a:ext cx="9252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2,5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245AA8-A842-453C-B26D-40085135B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457" y="2452168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/>
              <a:t>×</a:t>
            </a:r>
          </a:p>
        </p:txBody>
      </p:sp>
      <p:sp>
        <p:nvSpPr>
          <p:cNvPr id="37" name="Text Box 20">
            <a:extLst>
              <a:ext uri="{FF2B5EF4-FFF2-40B4-BE49-F238E27FC236}">
                <a16:creationId xmlns:a16="http://schemas.microsoft.com/office/drawing/2014/main" id="{599FF919-AB77-4146-843F-2DEE6439E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907" y="2610928"/>
            <a:ext cx="45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8" name="Text Box 26">
            <a:extLst>
              <a:ext uri="{FF2B5EF4-FFF2-40B4-BE49-F238E27FC236}">
                <a16:creationId xmlns:a16="http://schemas.microsoft.com/office/drawing/2014/main" id="{749F8E84-4928-472E-9C29-A13B39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648" y="2467037"/>
            <a:ext cx="60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0" name="Text Box 29">
            <a:extLst>
              <a:ext uri="{FF2B5EF4-FFF2-40B4-BE49-F238E27FC236}">
                <a16:creationId xmlns:a16="http://schemas.microsoft.com/office/drawing/2014/main" id="{10F5AAA5-BD1C-45D7-B6D3-EEE297140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2965" y="1861379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    6,8</a:t>
            </a:r>
          </a:p>
        </p:txBody>
      </p:sp>
      <p:sp>
        <p:nvSpPr>
          <p:cNvPr id="21" name="Text Box 31">
            <a:extLst>
              <a:ext uri="{FF2B5EF4-FFF2-40B4-BE49-F238E27FC236}">
                <a16:creationId xmlns:a16="http://schemas.microsoft.com/office/drawing/2014/main" id="{86334015-6C80-4A5F-A5D3-C80128658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5883" y="2470979"/>
            <a:ext cx="914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1 5</a:t>
            </a:r>
          </a:p>
        </p:txBody>
      </p:sp>
      <p:sp>
        <p:nvSpPr>
          <p:cNvPr id="25" name="Line 32">
            <a:extLst>
              <a:ext uri="{FF2B5EF4-FFF2-40B4-BE49-F238E27FC236}">
                <a16:creationId xmlns:a16="http://schemas.microsoft.com/office/drawing/2014/main" id="{8827DD94-6902-4DFB-A30D-9B40F130AB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156365" y="3156779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B337790-3A76-4273-BD28-43566B00E0E5}"/>
              </a:ext>
            </a:extLst>
          </p:cNvPr>
          <p:cNvCxnSpPr>
            <a:cxnSpLocks/>
          </p:cNvCxnSpPr>
          <p:nvPr/>
        </p:nvCxnSpPr>
        <p:spPr>
          <a:xfrm>
            <a:off x="4600660" y="3076637"/>
            <a:ext cx="9252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6A5F540-C489-4CE9-AEBC-4513BA04CA01}"/>
              </a:ext>
            </a:extLst>
          </p:cNvPr>
          <p:cNvCxnSpPr>
            <a:cxnSpLocks/>
          </p:cNvCxnSpPr>
          <p:nvPr/>
        </p:nvCxnSpPr>
        <p:spPr>
          <a:xfrm>
            <a:off x="7093130" y="3074459"/>
            <a:ext cx="12126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4">
            <a:extLst>
              <a:ext uri="{FF2B5EF4-FFF2-40B4-BE49-F238E27FC236}">
                <a16:creationId xmlns:a16="http://schemas.microsoft.com/office/drawing/2014/main" id="{EF71055F-100F-4675-BB8F-6244E305F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7765" y="2355092"/>
            <a:ext cx="45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×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5D760FD-9B91-4290-8164-B32BF014CBEB}"/>
              </a:ext>
            </a:extLst>
          </p:cNvPr>
          <p:cNvCxnSpPr>
            <a:cxnSpLocks/>
          </p:cNvCxnSpPr>
          <p:nvPr/>
        </p:nvCxnSpPr>
        <p:spPr>
          <a:xfrm>
            <a:off x="1564808" y="3173804"/>
            <a:ext cx="9252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26">
            <a:extLst>
              <a:ext uri="{FF2B5EF4-FFF2-40B4-BE49-F238E27FC236}">
                <a16:creationId xmlns:a16="http://schemas.microsoft.com/office/drawing/2014/main" id="{EBA5730F-FC07-444B-8409-3D1EC8622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1633" y="5428653"/>
            <a:ext cx="5872845" cy="9540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6" grpId="0"/>
      <p:bldP spid="16" grpId="0"/>
      <p:bldP spid="19" grpId="0"/>
      <p:bldP spid="22" grpId="0"/>
      <p:bldP spid="23" grpId="0"/>
      <p:bldP spid="24" grpId="0"/>
      <p:bldP spid="57" grpId="0"/>
      <p:bldP spid="5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0">
            <a:extLst>
              <a:ext uri="{FF2B5EF4-FFF2-40B4-BE49-F238E27FC236}">
                <a16:creationId xmlns:a16="http://schemas.microsoft.com/office/drawing/2014/main" id="{534E32E1-0155-43ED-B01B-42D346EAC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990601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2.Viết số thích hợp vào ô trống</a:t>
            </a:r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3" name="Group 104">
            <a:extLst>
              <a:ext uri="{FF2B5EF4-FFF2-40B4-BE49-F238E27FC236}">
                <a16:creationId xmlns:a16="http://schemas.microsoft.com/office/drawing/2014/main" id="{735C8FAD-0872-4B61-9E4E-16A0B339D4C3}"/>
              </a:ext>
            </a:extLst>
          </p:cNvPr>
          <p:cNvGraphicFramePr>
            <a:graphicFrameLocks noGrp="1"/>
          </p:cNvGraphicFramePr>
          <p:nvPr/>
        </p:nvGraphicFramePr>
        <p:xfrm>
          <a:off x="2362200" y="2286000"/>
          <a:ext cx="7086600" cy="2641600"/>
        </p:xfrm>
        <a:graphic>
          <a:graphicData uri="http://schemas.openxmlformats.org/drawingml/2006/table">
            <a:tbl>
              <a:tblPr/>
              <a:tblGrid>
                <a:gridCol w="177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Thừa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Tích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D80AF17-333D-4E8A-BA3B-993172E86EB0}"/>
              </a:ext>
            </a:extLst>
          </p:cNvPr>
          <p:cNvCxnSpPr/>
          <p:nvPr/>
        </p:nvCxnSpPr>
        <p:spPr>
          <a:xfrm>
            <a:off x="3352800" y="1676400"/>
            <a:ext cx="12954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9CE5A51-786C-4F22-880C-889455C89663}"/>
              </a:ext>
            </a:extLst>
          </p:cNvPr>
          <p:cNvCxnSpPr/>
          <p:nvPr/>
        </p:nvCxnSpPr>
        <p:spPr>
          <a:xfrm>
            <a:off x="7467600" y="1600200"/>
            <a:ext cx="1905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113">
            <a:extLst>
              <a:ext uri="{FF2B5EF4-FFF2-40B4-BE49-F238E27FC236}">
                <a16:creationId xmlns:a16="http://schemas.microsoft.com/office/drawing/2014/main" id="{2695B93A-8507-4863-9BDE-8BE24E7EC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217124"/>
            <a:ext cx="106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9,54</a:t>
            </a:r>
          </a:p>
        </p:txBody>
      </p:sp>
      <p:sp>
        <p:nvSpPr>
          <p:cNvPr id="8" name="Text Box 114">
            <a:extLst>
              <a:ext uri="{FF2B5EF4-FFF2-40B4-BE49-F238E27FC236}">
                <a16:creationId xmlns:a16="http://schemas.microsoft.com/office/drawing/2014/main" id="{3D375933-02C8-4184-B973-785884122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1" y="4217124"/>
            <a:ext cx="1311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40,35</a:t>
            </a:r>
          </a:p>
        </p:txBody>
      </p:sp>
      <p:sp>
        <p:nvSpPr>
          <p:cNvPr id="9" name="Text Box 117">
            <a:extLst>
              <a:ext uri="{FF2B5EF4-FFF2-40B4-BE49-F238E27FC236}">
                <a16:creationId xmlns:a16="http://schemas.microsoft.com/office/drawing/2014/main" id="{E02467E7-1382-4288-A8A8-88DFCADFD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217124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23,89</a:t>
            </a:r>
          </a:p>
        </p:txBody>
      </p:sp>
      <p:sp>
        <p:nvSpPr>
          <p:cNvPr id="10" name="TextBox 42">
            <a:extLst>
              <a:ext uri="{FF2B5EF4-FFF2-40B4-BE49-F238E27FC236}">
                <a16:creationId xmlns:a16="http://schemas.microsoft.com/office/drawing/2014/main" id="{E6696429-9C0C-4BE1-9A13-C818D85B9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4549" y="4217124"/>
            <a:ext cx="38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>
            <a:extLst>
              <a:ext uri="{FF2B5EF4-FFF2-40B4-BE49-F238E27FC236}">
                <a16:creationId xmlns:a16="http://schemas.microsoft.com/office/drawing/2014/main" id="{B4490D33-9CC3-4950-A5EE-9A98EA6F4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247" y="461466"/>
            <a:ext cx="1003150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</a:rPr>
              <a:t> 3: </a:t>
            </a:r>
            <a:r>
              <a:rPr lang="en-US" altLang="en-US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42,6km</a:t>
            </a:r>
            <a:r>
              <a:rPr lang="en-US" altLang="en-US" b="1">
                <a:latin typeface="Times New Roman" panose="02020603050405020304" pitchFamily="18" charset="0"/>
              </a:rPr>
              <a:t>. Hỏi </a:t>
            </a:r>
            <a:r>
              <a:rPr lang="en-US" altLang="en-US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latin typeface="Times New Roman" panose="02020603050405020304" pitchFamily="18" charset="0"/>
              </a:rPr>
              <a:t> 4 </a:t>
            </a:r>
            <a:r>
              <a:rPr lang="en-US" altLang="en-US" b="1" dirty="0" err="1">
                <a:latin typeface="Times New Roman" panose="02020603050405020304" pitchFamily="18" charset="0"/>
              </a:rPr>
              <a:t>giờ</a:t>
            </a:r>
            <a:r>
              <a:rPr lang="en-US" altLang="en-US" b="1" dirty="0">
                <a:latin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</a:rPr>
              <a:t>tô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</a:rPr>
              <a:t> bao </a:t>
            </a:r>
            <a:r>
              <a:rPr lang="en-US" altLang="en-US" b="1" dirty="0" err="1">
                <a:latin typeface="Times New Roman" panose="02020603050405020304" pitchFamily="18" charset="0"/>
              </a:rPr>
              <a:t>nhiêu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ki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lô</a:t>
            </a:r>
            <a:r>
              <a:rPr lang="en-US" altLang="en-US" b="1" dirty="0">
                <a:latin typeface="Times New Roman" panose="02020603050405020304" pitchFamily="18" charset="0"/>
              </a:rPr>
              <a:t> - </a:t>
            </a:r>
            <a:r>
              <a:rPr lang="en-US" altLang="en-US" b="1" dirty="0" err="1">
                <a:latin typeface="Times New Roman" panose="02020603050405020304" pitchFamily="18" charset="0"/>
              </a:rPr>
              <a:t>mét</a:t>
            </a:r>
            <a:r>
              <a:rPr lang="en-US" altLang="en-US" b="1" dirty="0">
                <a:latin typeface="Times New Roman" panose="02020603050405020304" pitchFamily="18" charset="0"/>
              </a:rPr>
              <a:t> ?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1421BB45-8137-40AB-976C-4D995E423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370716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Tóm tắt</a:t>
            </a:r>
            <a:r>
              <a:rPr lang="en-US" altLang="en-US" sz="2800" b="1"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D47AA94-0484-42C3-96D9-973823DB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370716"/>
            <a:ext cx="228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latin typeface="Times New Roman" panose="02020603050405020304" pitchFamily="18" charset="0"/>
              </a:rPr>
              <a:t>Bài giải</a:t>
            </a:r>
            <a:r>
              <a:rPr lang="en-US" altLang="en-US" sz="2800" b="1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2BA1D259-FB8F-41CE-A477-58405171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80317"/>
            <a:ext cx="3200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1giờ : 42,6km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4giờ : …. km ?</a:t>
            </a: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888168F8-654C-4B15-A0A3-77A4D6FC8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80317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Quãng đường ô tô đi trong 4 giờ là :</a:t>
            </a:r>
          </a:p>
        </p:txBody>
      </p:sp>
      <p:sp>
        <p:nvSpPr>
          <p:cNvPr id="35849" name="Text Box 9">
            <a:extLst>
              <a:ext uri="{FF2B5EF4-FFF2-40B4-BE49-F238E27FC236}">
                <a16:creationId xmlns:a16="http://schemas.microsoft.com/office/drawing/2014/main" id="{A90E1F20-737A-4373-AB44-2ED995EF4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42316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42,6 x 4 = 170,4 (km)</a:t>
            </a:r>
          </a:p>
        </p:txBody>
      </p:sp>
      <p:sp>
        <p:nvSpPr>
          <p:cNvPr id="35850" name="Text Box 10">
            <a:extLst>
              <a:ext uri="{FF2B5EF4-FFF2-40B4-BE49-F238E27FC236}">
                <a16:creationId xmlns:a16="http://schemas.microsoft.com/office/drawing/2014/main" id="{2466C2A2-D40E-4C46-8B55-2CA62EB87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4477329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Đáp số : 170,4 km</a:t>
            </a:r>
          </a:p>
        </p:txBody>
      </p:sp>
      <p:sp>
        <p:nvSpPr>
          <p:cNvPr id="35851" name="Line 11">
            <a:extLst>
              <a:ext uri="{FF2B5EF4-FFF2-40B4-BE49-F238E27FC236}">
                <a16:creationId xmlns:a16="http://schemas.microsoft.com/office/drawing/2014/main" id="{DD0B2835-5664-47DB-97FF-E5DE0DBBBF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7871" y="2370716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pic>
        <p:nvPicPr>
          <p:cNvPr id="1026" name="Picture 2" descr="Bảng giá xe - Honda Ô tô Nha Trang - 0905 069 259">
            <a:extLst>
              <a:ext uri="{FF2B5EF4-FFF2-40B4-BE49-F238E27FC236}">
                <a16:creationId xmlns:a16="http://schemas.microsoft.com/office/drawing/2014/main" id="{099F4256-01AA-4124-8D3F-8EA166332F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7423" y="1102404"/>
            <a:ext cx="2286000" cy="126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47" grpId="0"/>
      <p:bldP spid="35848" grpId="0"/>
      <p:bldP spid="35849" grpId="0"/>
      <p:bldP spid="358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66"/>
            <a:ext cx="1219199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1" y="2827736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52054" y="2568508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06074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shape&#10;&#10;Description automatically generated">
            <a:extLst>
              <a:ext uri="{FF2B5EF4-FFF2-40B4-BE49-F238E27FC236}">
                <a16:creationId xmlns:a16="http://schemas.microsoft.com/office/drawing/2014/main" id="{78DCBD87-01F5-4C5E-8DE8-0C2ADEA67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66"/>
            <a:ext cx="12191999" cy="6828069"/>
          </a:xfrm>
          <a:prstGeom prst="rect">
            <a:avLst/>
          </a:prstGeom>
        </p:spPr>
      </p:pic>
      <p:pic>
        <p:nvPicPr>
          <p:cNvPr id="4" name="Picture 4" descr="firew1">
            <a:extLst>
              <a:ext uri="{FF2B5EF4-FFF2-40B4-BE49-F238E27FC236}">
                <a16:creationId xmlns:a16="http://schemas.microsoft.com/office/drawing/2014/main" id="{20BA58C3-2B36-40E1-9B5E-1596B06E5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1824039" y="4129088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firew1">
            <a:extLst>
              <a:ext uri="{FF2B5EF4-FFF2-40B4-BE49-F238E27FC236}">
                <a16:creationId xmlns:a16="http://schemas.microsoft.com/office/drawing/2014/main" id="{823F010C-66FC-40CB-BB6D-CAC5EF9AA9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44592">
            <a:off x="6967539" y="3757613"/>
            <a:ext cx="94297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1" y="2827736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68244" y="2568507"/>
            <a:ext cx="5336270" cy="174223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9835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9114737" y="4014649"/>
            <a:ext cx="1118475" cy="91167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nb-NO" sz="320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1dm</a:t>
            </a:r>
            <a:endParaRPr lang="vi-V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Quy cách tiêu chuẩn và địa chỉ bán thép hộp vuông, chữ nhật">
            <a:extLst>
              <a:ext uri="{FF2B5EF4-FFF2-40B4-BE49-F238E27FC236}">
                <a16:creationId xmlns:a16="http://schemas.microsoft.com/office/drawing/2014/main" id="{149AC121-FBFF-4C35-B393-A5154E9E3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534" y="4167049"/>
            <a:ext cx="3154701" cy="258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26E53AA2-3BCC-42EF-86D3-7BCED6A59A13}"/>
              </a:ext>
            </a:extLst>
          </p:cNvPr>
          <p:cNvSpPr txBox="1">
            <a:spLocks noChangeArrowheads="1"/>
          </p:cNvSpPr>
          <p:nvPr/>
        </p:nvSpPr>
        <p:spPr>
          <a:xfrm>
            <a:off x="1143001" y="1670165"/>
            <a:ext cx="10502152" cy="2344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nb-NO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toán: Biết thanh sắt dài 1dm cân nặng 0,75kg. Hỏi một thanh sắt loại đó dài 1,6m cân nặng bao nhiêu ki- lô- gam?</a:t>
            </a:r>
            <a:endParaRPr lang="vi-V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769076"/>
            <a:ext cx="9144000" cy="58537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3467101" y="2984990"/>
            <a:ext cx="5495192" cy="1354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35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2319520" y="3231174"/>
            <a:ext cx="7552958" cy="285775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10; 100; 1000;…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2735716" y="2629107"/>
            <a:ext cx="2669624" cy="7117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8B63DAF-CB7F-42BD-B6D1-E03A89157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761010"/>
              </p:ext>
            </p:extLst>
          </p:nvPr>
        </p:nvGraphicFramePr>
        <p:xfrm>
          <a:off x="2007326" y="1881053"/>
          <a:ext cx="8072846" cy="3239589"/>
        </p:xfrm>
        <a:graphic>
          <a:graphicData uri="http://schemas.openxmlformats.org/drawingml/2006/table">
            <a:tbl>
              <a:tblPr firstRow="1" firstCol="1" bandRow="1"/>
              <a:tblGrid>
                <a:gridCol w="2011680">
                  <a:extLst>
                    <a:ext uri="{9D8B030D-6E8A-4147-A177-3AD203B41FA5}">
                      <a16:colId xmlns:a16="http://schemas.microsoft.com/office/drawing/2014/main" val="2438335280"/>
                    </a:ext>
                  </a:extLst>
                </a:gridCol>
                <a:gridCol w="2090057">
                  <a:extLst>
                    <a:ext uri="{9D8B030D-6E8A-4147-A177-3AD203B41FA5}">
                      <a16:colId xmlns:a16="http://schemas.microsoft.com/office/drawing/2014/main" val="3485189789"/>
                    </a:ext>
                  </a:extLst>
                </a:gridCol>
                <a:gridCol w="1972491">
                  <a:extLst>
                    <a:ext uri="{9D8B030D-6E8A-4147-A177-3AD203B41FA5}">
                      <a16:colId xmlns:a16="http://schemas.microsoft.com/office/drawing/2014/main" val="3306906899"/>
                    </a:ext>
                  </a:extLst>
                </a:gridCol>
                <a:gridCol w="1998618">
                  <a:extLst>
                    <a:ext uri="{9D8B030D-6E8A-4147-A177-3AD203B41FA5}">
                      <a16:colId xmlns:a16="http://schemas.microsoft.com/office/drawing/2014/main" val="3104349647"/>
                    </a:ext>
                  </a:extLst>
                </a:gridCol>
              </a:tblGrid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45,7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060834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56,2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26,15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683589"/>
                  </a:ext>
                </a:extLst>
              </a:tr>
              <a:tr h="1079863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 err="1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4200" b="0" i="0" u="none" strike="noStrike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45,63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300" b="0" i="0" u="none" strike="noStrike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175,4</a:t>
                      </a:r>
                      <a:endParaRPr lang="fr-FR" sz="4200" b="0" i="0" u="none" strike="noStrike" dirty="0">
                        <a:solidFill>
                          <a:srgbClr val="3333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53" marR="161653" marT="2245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81639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F344B20-E3F0-4610-B4C2-787497678B7F}"/>
              </a:ext>
            </a:extLst>
          </p:cNvPr>
          <p:cNvSpPr txBox="1"/>
          <p:nvPr/>
        </p:nvSpPr>
        <p:spPr>
          <a:xfrm>
            <a:off x="2810692" y="477075"/>
            <a:ext cx="646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6925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014B5B-2F9D-45F1-B576-9FABF6BFD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5245" y="899476"/>
            <a:ext cx="3086100" cy="1100774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110114E8-CDC7-4B87-8B2F-3E594079CE29}"/>
              </a:ext>
            </a:extLst>
          </p:cNvPr>
          <p:cNvGrpSpPr>
            <a:grpSpLocks/>
          </p:cNvGrpSpPr>
          <p:nvPr/>
        </p:nvGrpSpPr>
        <p:grpSpPr bwMode="auto">
          <a:xfrm>
            <a:off x="1877292" y="2321867"/>
            <a:ext cx="8541327" cy="523220"/>
            <a:chOff x="922220" y="2489641"/>
            <a:chExt cx="11815101" cy="696799"/>
          </a:xfrm>
        </p:grpSpPr>
        <p:sp>
          <p:nvSpPr>
            <p:cNvPr id="18" name="Rectangle 14">
              <a:extLst>
                <a:ext uri="{FF2B5EF4-FFF2-40B4-BE49-F238E27FC236}">
                  <a16:creationId xmlns:a16="http://schemas.microsoft.com/office/drawing/2014/main" id="{7AEF495A-2DC9-4F10-AE11-BCD32198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696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sz="28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 Biết nhân một số thập phân với một số tự nhiên.</a:t>
              </a:r>
              <a:endParaRPr lang="en-US" sz="2800" dirty="0"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B78B17DB-CC9F-42B5-B7D2-94AFF852F8E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17C53F1-F7C2-4756-970F-B3D4E99582F0}"/>
              </a:ext>
            </a:extLst>
          </p:cNvPr>
          <p:cNvGrpSpPr>
            <a:grpSpLocks/>
          </p:cNvGrpSpPr>
          <p:nvPr/>
        </p:nvGrpSpPr>
        <p:grpSpPr bwMode="auto">
          <a:xfrm>
            <a:off x="1877292" y="3288468"/>
            <a:ext cx="8541327" cy="1043619"/>
            <a:chOff x="922220" y="2489641"/>
            <a:chExt cx="11815101" cy="1389841"/>
          </a:xfrm>
        </p:grpSpPr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F4242CC4-1ACE-47B1-802C-367C64502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7708" y="2489641"/>
              <a:ext cx="11319613" cy="1389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pt-BR" sz="28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>   Biết giải bài toán có phép nhân một số một số thập phân với một số tự nhiên .</a:t>
              </a:r>
              <a:endParaRPr lang="en-US" sz="2700" dirty="0">
                <a:ea typeface="Calibri" panose="020F0502020204030204" pitchFamily="34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FCA3148C-69FC-4011-8C19-8DA4D048A2CA}"/>
                </a:ext>
              </a:extLst>
            </p:cNvPr>
            <p:cNvSpPr/>
            <p:nvPr/>
          </p:nvSpPr>
          <p:spPr>
            <a:xfrm>
              <a:off x="922220" y="2634022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B2DF02AC-F5B1-4F8F-B85A-7C5D0F1092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66"/>
            <a:ext cx="12191999" cy="6828069"/>
          </a:xfrm>
          <a:prstGeom prst="rect">
            <a:avLst/>
          </a:prstGeom>
        </p:spPr>
      </p:pic>
      <p:pic>
        <p:nvPicPr>
          <p:cNvPr id="9" name="Picture 11" descr="Firewrk5">
            <a:extLst>
              <a:ext uri="{FF2B5EF4-FFF2-40B4-BE49-F238E27FC236}">
                <a16:creationId xmlns:a16="http://schemas.microsoft.com/office/drawing/2014/main" id="{237EC133-2A41-4F5E-B5EA-8DB6FEEED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Firewrk5">
            <a:extLst>
              <a:ext uri="{FF2B5EF4-FFF2-40B4-BE49-F238E27FC236}">
                <a16:creationId xmlns:a16="http://schemas.microsoft.com/office/drawing/2014/main" id="{F7BB0A1A-B155-48AE-A169-C459281A3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8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1" y="1600200"/>
            <a:ext cx="678656" cy="691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0307_1j_s">
            <a:extLst>
              <a:ext uri="{FF2B5EF4-FFF2-40B4-BE49-F238E27FC236}">
                <a16:creationId xmlns:a16="http://schemas.microsoft.com/office/drawing/2014/main" id="{78BE5FB0-738F-4D8C-A40D-BF91234F9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-154305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0307_1j_s">
            <a:extLst>
              <a:ext uri="{FF2B5EF4-FFF2-40B4-BE49-F238E27FC236}">
                <a16:creationId xmlns:a16="http://schemas.microsoft.com/office/drawing/2014/main" id="{82A4D3DB-B8B0-4373-9A0F-410FDE9DED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-571500"/>
            <a:ext cx="4000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6" descr="arrow33">
            <a:extLst>
              <a:ext uri="{FF2B5EF4-FFF2-40B4-BE49-F238E27FC236}">
                <a16:creationId xmlns:a16="http://schemas.microsoft.com/office/drawing/2014/main" id="{B20393A3-C6ED-48AA-A460-44DD4226C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1" y="2827736"/>
            <a:ext cx="4429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5">
            <a:extLst>
              <a:ext uri="{FF2B5EF4-FFF2-40B4-BE49-F238E27FC236}">
                <a16:creationId xmlns:a16="http://schemas.microsoft.com/office/drawing/2014/main" id="{808D7642-4B8D-44CC-B21A-15A4DE7F70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52054" y="2568508"/>
            <a:ext cx="4528149" cy="17944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196334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>
            <a:extLst>
              <a:ext uri="{FF2B5EF4-FFF2-40B4-BE49-F238E27FC236}">
                <a16:creationId xmlns:a16="http://schemas.microsoft.com/office/drawing/2014/main" id="{AC1F19FB-123F-4391-A188-760EAAEDD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152401"/>
            <a:ext cx="89535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1: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Hình tam giác ABC có ba cạnh dài bằng nhau,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mỗi cạnh dài 1,2 m. Hỏi chu vi của hình tam giác đó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bằng bao nhiêu mét?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6968EFB-192E-4689-A529-462757B1CB93}"/>
              </a:ext>
            </a:extLst>
          </p:cNvPr>
          <p:cNvSpPr/>
          <p:nvPr/>
        </p:nvSpPr>
        <p:spPr>
          <a:xfrm>
            <a:off x="4038601" y="28194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196" name="TextBox 16">
            <a:extLst>
              <a:ext uri="{FF2B5EF4-FFF2-40B4-BE49-F238E27FC236}">
                <a16:creationId xmlns:a16="http://schemas.microsoft.com/office/drawing/2014/main" id="{2F142AF4-435A-4A3B-AB25-CCFF5412A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82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8197" name="TextBox 17">
            <a:extLst>
              <a:ext uri="{FF2B5EF4-FFF2-40B4-BE49-F238E27FC236}">
                <a16:creationId xmlns:a16="http://schemas.microsoft.com/office/drawing/2014/main" id="{CAFCB2AE-A3A0-4343-8D10-825066FEE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7244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8198" name="TextBox 18">
            <a:extLst>
              <a:ext uri="{FF2B5EF4-FFF2-40B4-BE49-F238E27FC236}">
                <a16:creationId xmlns:a16="http://schemas.microsoft.com/office/drawing/2014/main" id="{0E8E51E6-BB1E-4B6D-B68C-9E9665853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1" y="4876801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199" name="TextBox 19">
            <a:extLst>
              <a:ext uri="{FF2B5EF4-FFF2-40B4-BE49-F238E27FC236}">
                <a16:creationId xmlns:a16="http://schemas.microsoft.com/office/drawing/2014/main" id="{BB792D19-3993-4C1E-8537-3D4792279451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5913439" y="3563939"/>
            <a:ext cx="9223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0" name="TextBox 20">
            <a:extLst>
              <a:ext uri="{FF2B5EF4-FFF2-40B4-BE49-F238E27FC236}">
                <a16:creationId xmlns:a16="http://schemas.microsoft.com/office/drawing/2014/main" id="{704B1DD6-C54B-4354-A18F-D99EBAB78D46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4001294" y="34901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8201" name="TextBox 23">
            <a:extLst>
              <a:ext uri="{FF2B5EF4-FFF2-40B4-BE49-F238E27FC236}">
                <a16:creationId xmlns:a16="http://schemas.microsoft.com/office/drawing/2014/main" id="{2CF2B7B6-1C0F-4946-B2F4-11FA97DEF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3622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DEABD4D-99B7-48B6-AD1C-8C610CF23174}"/>
              </a:ext>
            </a:extLst>
          </p:cNvPr>
          <p:cNvCxnSpPr/>
          <p:nvPr/>
        </p:nvCxnSpPr>
        <p:spPr>
          <a:xfrm>
            <a:off x="1828800" y="1905000"/>
            <a:ext cx="26670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6680C44-AB25-42BA-AF18-984056F2230D}"/>
              </a:ext>
            </a:extLst>
          </p:cNvPr>
          <p:cNvCxnSpPr/>
          <p:nvPr/>
        </p:nvCxnSpPr>
        <p:spPr>
          <a:xfrm>
            <a:off x="5562600" y="1905000"/>
            <a:ext cx="8382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F634DCB-A36A-40F1-BBC2-4F10940C1F1F}"/>
              </a:ext>
            </a:extLst>
          </p:cNvPr>
          <p:cNvCxnSpPr/>
          <p:nvPr/>
        </p:nvCxnSpPr>
        <p:spPr>
          <a:xfrm>
            <a:off x="4191001" y="2514601"/>
            <a:ext cx="714375" cy="9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A8697C8-4E3A-48E5-B374-4C34794C8477}"/>
              </a:ext>
            </a:extLst>
          </p:cNvPr>
          <p:cNvCxnSpPr/>
          <p:nvPr/>
        </p:nvCxnSpPr>
        <p:spPr>
          <a:xfrm>
            <a:off x="5715000" y="1295400"/>
            <a:ext cx="3276600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3">
            <a:extLst>
              <a:ext uri="{FF2B5EF4-FFF2-40B4-BE49-F238E27FC236}">
                <a16:creationId xmlns:a16="http://schemas.microsoft.com/office/drawing/2014/main" id="{8858AB95-CB3C-41F5-901D-D5558F3C7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57200"/>
            <a:ext cx="73152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952EAB15-5BC3-4368-83D3-020704D2E327}"/>
              </a:ext>
            </a:extLst>
          </p:cNvPr>
          <p:cNvSpPr/>
          <p:nvPr/>
        </p:nvSpPr>
        <p:spPr>
          <a:xfrm>
            <a:off x="2438401" y="3352800"/>
            <a:ext cx="2740025" cy="2078038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220" name="TextBox 19">
            <a:extLst>
              <a:ext uri="{FF2B5EF4-FFF2-40B4-BE49-F238E27FC236}">
                <a16:creationId xmlns:a16="http://schemas.microsoft.com/office/drawing/2014/main" id="{25BBBF0B-E400-47F6-B4EC-4F5275CB84DA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4313238" y="4022726"/>
            <a:ext cx="92233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1" name="TextBox 20">
            <a:extLst>
              <a:ext uri="{FF2B5EF4-FFF2-40B4-BE49-F238E27FC236}">
                <a16:creationId xmlns:a16="http://schemas.microsoft.com/office/drawing/2014/main" id="{C72A20D3-A535-4F74-AD21-2C51708AB0C9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2477294" y="394731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2" name="TextBox 18">
            <a:extLst>
              <a:ext uri="{FF2B5EF4-FFF2-40B4-BE49-F238E27FC236}">
                <a16:creationId xmlns:a16="http://schemas.microsoft.com/office/drawing/2014/main" id="{511FD743-853D-493D-A996-F674AFC35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1" y="5486401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9223" name="TextBox 23">
            <a:extLst>
              <a:ext uri="{FF2B5EF4-FFF2-40B4-BE49-F238E27FC236}">
                <a16:creationId xmlns:a16="http://schemas.microsoft.com/office/drawing/2014/main" id="{8D8A3585-4E5C-4322-BFFE-A10A7B77A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8956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9224" name="TextBox 16">
            <a:extLst>
              <a:ext uri="{FF2B5EF4-FFF2-40B4-BE49-F238E27FC236}">
                <a16:creationId xmlns:a16="http://schemas.microsoft.com/office/drawing/2014/main" id="{71F96AED-0D93-41F4-B1F3-823D6BCC5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1816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9225" name="TextBox 17">
            <a:extLst>
              <a:ext uri="{FF2B5EF4-FFF2-40B4-BE49-F238E27FC236}">
                <a16:creationId xmlns:a16="http://schemas.microsoft.com/office/drawing/2014/main" id="{BCDD105C-9FC8-4179-8435-5C2FE7846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2578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pic>
        <p:nvPicPr>
          <p:cNvPr id="9226" name="Picture 6" descr="Cau hoi">
            <a:extLst>
              <a:ext uri="{FF2B5EF4-FFF2-40B4-BE49-F238E27FC236}">
                <a16:creationId xmlns:a16="http://schemas.microsoft.com/office/drawing/2014/main" id="{65A38811-7DEF-4058-8567-FC06F7D3C0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1600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4">
            <a:extLst>
              <a:ext uri="{FF2B5EF4-FFF2-40B4-BE49-F238E27FC236}">
                <a16:creationId xmlns:a16="http://schemas.microsoft.com/office/drawing/2014/main" id="{7A3EEDFF-5CE0-4D8F-9795-4A83CF5B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3077392"/>
            <a:ext cx="6248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+ 1,2 + 1,2  = 3,6 ( m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AD065D0-9891-4784-88D2-A9A53CE2118A}"/>
              </a:ext>
            </a:extLst>
          </p:cNvPr>
          <p:cNvGrpSpPr/>
          <p:nvPr/>
        </p:nvGrpSpPr>
        <p:grpSpPr>
          <a:xfrm>
            <a:off x="5403674" y="4391819"/>
            <a:ext cx="4441371" cy="828392"/>
            <a:chOff x="3879673" y="4391819"/>
            <a:chExt cx="4441371" cy="828392"/>
          </a:xfrm>
        </p:grpSpPr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30B72EEB-5F38-49E1-B05E-929996D038CC}"/>
                </a:ext>
              </a:extLst>
            </p:cNvPr>
            <p:cNvSpPr/>
            <p:nvPr/>
          </p:nvSpPr>
          <p:spPr>
            <a:xfrm>
              <a:off x="5656217" y="4391819"/>
              <a:ext cx="169817" cy="27767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 Box 24">
              <a:extLst>
                <a:ext uri="{FF2B5EF4-FFF2-40B4-BE49-F238E27FC236}">
                  <a16:creationId xmlns:a16="http://schemas.microsoft.com/office/drawing/2014/main" id="{153C5552-8E30-4DAC-A387-D6C06715F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9673" y="4573880"/>
              <a:ext cx="444137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+ 1,2 + 1,2 = </a:t>
              </a:r>
              <a:r>
                <a:rPr lang="en-US" alt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1,2  x 3   </a:t>
              </a:r>
              <a:endPara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id="{D109CEB0-F6CB-4B37-8FB4-1C8E62F4A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6" y="600076"/>
            <a:ext cx="4740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10243" name="Text Box 11">
            <a:extLst>
              <a:ext uri="{FF2B5EF4-FFF2-40B4-BE49-F238E27FC236}">
                <a16:creationId xmlns:a16="http://schemas.microsoft.com/office/drawing/2014/main" id="{6281B3B7-15A5-43D0-B9A2-7AECB8A42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9530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solidFill>
                <a:schemeClr val="bg2"/>
              </a:solidFill>
            </a:endParaRP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54C392C-C565-4C93-A1DB-15F249DA86F8}"/>
              </a:ext>
            </a:extLst>
          </p:cNvPr>
          <p:cNvSpPr/>
          <p:nvPr/>
        </p:nvSpPr>
        <p:spPr>
          <a:xfrm>
            <a:off x="2000251" y="2890839"/>
            <a:ext cx="2740025" cy="2078037"/>
          </a:xfrm>
          <a:prstGeom prst="triangle">
            <a:avLst/>
          </a:prstGeom>
          <a:noFill/>
          <a:ln w="38100">
            <a:solidFill>
              <a:srgbClr val="66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0246" name="TextBox 28">
            <a:extLst>
              <a:ext uri="{FF2B5EF4-FFF2-40B4-BE49-F238E27FC236}">
                <a16:creationId xmlns:a16="http://schemas.microsoft.com/office/drawing/2014/main" id="{E5D6DEE5-8A4E-465D-8334-26CEF298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7609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B</a:t>
            </a:r>
          </a:p>
        </p:txBody>
      </p:sp>
      <p:sp>
        <p:nvSpPr>
          <p:cNvPr id="10247" name="TextBox 29">
            <a:extLst>
              <a:ext uri="{FF2B5EF4-FFF2-40B4-BE49-F238E27FC236}">
                <a16:creationId xmlns:a16="http://schemas.microsoft.com/office/drawing/2014/main" id="{E5F11859-D434-4884-A8FA-3D88CD0E3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4811713"/>
            <a:ext cx="609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C</a:t>
            </a:r>
          </a:p>
        </p:txBody>
      </p:sp>
      <p:sp>
        <p:nvSpPr>
          <p:cNvPr id="10248" name="TextBox 30">
            <a:extLst>
              <a:ext uri="{FF2B5EF4-FFF2-40B4-BE49-F238E27FC236}">
                <a16:creationId xmlns:a16="http://schemas.microsoft.com/office/drawing/2014/main" id="{5F91BC08-DDB1-4BE3-8B27-C873885A5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76" y="4953001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49" name="TextBox 31">
            <a:extLst>
              <a:ext uri="{FF2B5EF4-FFF2-40B4-BE49-F238E27FC236}">
                <a16:creationId xmlns:a16="http://schemas.microsoft.com/office/drawing/2014/main" id="{F018FEE5-86EC-46C0-BB4A-13E4B840A860}"/>
              </a:ext>
            </a:extLst>
          </p:cNvPr>
          <p:cNvSpPr txBox="1">
            <a:spLocks noChangeArrowheads="1"/>
          </p:cNvSpPr>
          <p:nvPr/>
        </p:nvSpPr>
        <p:spPr bwMode="auto">
          <a:xfrm rot="3436524">
            <a:off x="3779838" y="3602038"/>
            <a:ext cx="9223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0" name="TextBox 32">
            <a:extLst>
              <a:ext uri="{FF2B5EF4-FFF2-40B4-BE49-F238E27FC236}">
                <a16:creationId xmlns:a16="http://schemas.microsoft.com/office/drawing/2014/main" id="{6F8D60BC-29B0-4148-A1E0-BA3D8BA5492F}"/>
              </a:ext>
            </a:extLst>
          </p:cNvPr>
          <p:cNvSpPr txBox="1">
            <a:spLocks noChangeArrowheads="1"/>
          </p:cNvSpPr>
          <p:nvPr/>
        </p:nvSpPr>
        <p:spPr bwMode="auto">
          <a:xfrm rot="-3525657">
            <a:off x="2210594" y="3331369"/>
            <a:ext cx="9223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1,2m</a:t>
            </a:r>
          </a:p>
        </p:txBody>
      </p:sp>
      <p:sp>
        <p:nvSpPr>
          <p:cNvPr id="10251" name="TextBox 23">
            <a:extLst>
              <a:ext uri="{FF2B5EF4-FFF2-40B4-BE49-F238E27FC236}">
                <a16:creationId xmlns:a16="http://schemas.microsoft.com/office/drawing/2014/main" id="{6841DF06-FA66-4CBB-AF48-056DF3B6F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362201"/>
            <a:ext cx="609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200" b="1">
                <a:cs typeface="Arial" panose="020B0604020202020204" pitchFamily="34" charset="0"/>
              </a:rPr>
              <a:t>A</a:t>
            </a:r>
          </a:p>
        </p:txBody>
      </p:sp>
      <p:sp>
        <p:nvSpPr>
          <p:cNvPr id="10254" name="Text Box 24">
            <a:extLst>
              <a:ext uri="{FF2B5EF4-FFF2-40B4-BE49-F238E27FC236}">
                <a16:creationId xmlns:a16="http://schemas.microsoft.com/office/drawing/2014/main" id="{EE2FBF8B-9524-4EB1-BE02-1A65E76D5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066801"/>
            <a:ext cx="5791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1,2 m= 12dm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= 36(dm)   =  3,6 ( m )</a:t>
            </a:r>
          </a:p>
        </p:txBody>
      </p:sp>
      <p:sp>
        <p:nvSpPr>
          <p:cNvPr id="10256" name="Text Box 24">
            <a:extLst>
              <a:ext uri="{FF2B5EF4-FFF2-40B4-BE49-F238E27FC236}">
                <a16:creationId xmlns:a16="http://schemas.microsoft.com/office/drawing/2014/main" id="{9271FCAA-3178-4199-8AE4-BFE821500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594" y="215355"/>
            <a:ext cx="36967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1,2m  x 3   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4">
            <a:extLst>
              <a:ext uri="{FF2B5EF4-FFF2-40B4-BE49-F238E27FC236}">
                <a16:creationId xmlns:a16="http://schemas.microsoft.com/office/drawing/2014/main" id="{08EBC565-168B-46D6-B004-100A8CA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5214" y="2622284"/>
            <a:ext cx="6400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   ×   3   =  3,6 ( m )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2E579BA0-9FF2-4861-93B4-7922D0840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6002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*Ta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như nhân các số tự nhiên</a:t>
            </a:r>
          </a:p>
        </p:txBody>
      </p:sp>
      <p:sp>
        <p:nvSpPr>
          <p:cNvPr id="12291" name="Text Box 13">
            <a:extLst>
              <a:ext uri="{FF2B5EF4-FFF2-40B4-BE49-F238E27FC236}">
                <a16:creationId xmlns:a16="http://schemas.microsoft.com/office/drawing/2014/main" id="{C954D622-866B-4635-B431-F9D4E8CED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819401"/>
            <a:ext cx="533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86" name="Rectangle 14">
            <a:extLst>
              <a:ext uri="{FF2B5EF4-FFF2-40B4-BE49-F238E27FC236}">
                <a16:creationId xmlns:a16="http://schemas.microsoft.com/office/drawing/2014/main" id="{CC3A8259-F978-4592-8B6B-813C41FE3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362201"/>
            <a:ext cx="61722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*Đếm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phần thập phân của số 1,2 có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7" name="Text Box 17">
            <a:extLst>
              <a:ext uri="{FF2B5EF4-FFF2-40B4-BE49-F238E27FC236}">
                <a16:creationId xmlns:a16="http://schemas.microsoft.com/office/drawing/2014/main" id="{2DEFB367-74C4-44CF-B0AF-AFC753B4E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2895600"/>
            <a:ext cx="62960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ta dùng dấu phẩy  </a:t>
            </a: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ra ở tích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chữ số</a:t>
            </a:r>
            <a:r>
              <a:rPr lang="en-US" altLang="en-US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kể từ phải sang trái.</a:t>
            </a:r>
          </a:p>
        </p:txBody>
      </p:sp>
      <p:sp>
        <p:nvSpPr>
          <p:cNvPr id="63506" name="Line 18">
            <a:extLst>
              <a:ext uri="{FF2B5EF4-FFF2-40B4-BE49-F238E27FC236}">
                <a16:creationId xmlns:a16="http://schemas.microsoft.com/office/drawing/2014/main" id="{C6FEC4D8-631C-4284-9F41-4ADDA43CB1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7988" y="2343150"/>
            <a:ext cx="40481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Text Box 12">
            <a:extLst>
              <a:ext uri="{FF2B5EF4-FFF2-40B4-BE49-F238E27FC236}">
                <a16:creationId xmlns:a16="http://schemas.microsoft.com/office/drawing/2014/main" id="{0E395F87-724F-4581-841F-342F3CEE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116264"/>
            <a:ext cx="27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7184" name="Text Box 19">
            <a:extLst>
              <a:ext uri="{FF2B5EF4-FFF2-40B4-BE49-F238E27FC236}">
                <a16:creationId xmlns:a16="http://schemas.microsoft.com/office/drawing/2014/main" id="{A6A4ECEB-AE42-4937-9520-FD15DC1EE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76" y="1668464"/>
            <a:ext cx="885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id="{B657333B-EAED-4A68-8044-85254182F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3775" y="3233739"/>
            <a:ext cx="7493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3836CDB-A50E-42B0-B1D7-5D217B2FD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1401" y="1633538"/>
            <a:ext cx="682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178" name="Rectangle 5">
            <a:extLst>
              <a:ext uri="{FF2B5EF4-FFF2-40B4-BE49-F238E27FC236}">
                <a16:creationId xmlns:a16="http://schemas.microsoft.com/office/drawing/2014/main" id="{F007F73A-14DF-4DE2-95F1-518210134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2287588"/>
            <a:ext cx="48101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3399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7179" name="Rectangle 6">
            <a:extLst>
              <a:ext uri="{FF2B5EF4-FFF2-40B4-BE49-F238E27FC236}">
                <a16:creationId xmlns:a16="http://schemas.microsoft.com/office/drawing/2014/main" id="{29556A27-D12A-44F8-8983-21FE02277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3838" y="2327276"/>
            <a:ext cx="893762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7180" name="Line 8">
            <a:extLst>
              <a:ext uri="{FF2B5EF4-FFF2-40B4-BE49-F238E27FC236}">
                <a16:creationId xmlns:a16="http://schemas.microsoft.com/office/drawing/2014/main" id="{81FEDF6C-896E-480A-8403-CF7749138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0450" y="3195638"/>
            <a:ext cx="13033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6617C86E-8540-4563-AF17-F68025298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0176" y="3086100"/>
            <a:ext cx="8937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83" name="Text Box 16">
            <a:extLst>
              <a:ext uri="{FF2B5EF4-FFF2-40B4-BE49-F238E27FC236}">
                <a16:creationId xmlns:a16="http://schemas.microsoft.com/office/drawing/2014/main" id="{E8DAACA7-8FCA-4DA0-AD73-D338D32F8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3130550"/>
            <a:ext cx="1181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(m)</a:t>
            </a:r>
          </a:p>
        </p:txBody>
      </p:sp>
      <p:sp>
        <p:nvSpPr>
          <p:cNvPr id="7185" name="Text Box 20">
            <a:extLst>
              <a:ext uri="{FF2B5EF4-FFF2-40B4-BE49-F238E27FC236}">
                <a16:creationId xmlns:a16="http://schemas.microsoft.com/office/drawing/2014/main" id="{F096D852-6100-4F58-B68A-FA3C598C9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1671639"/>
            <a:ext cx="454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99"/>
                </a:solidFill>
                <a:latin typeface="Times New Roman" panose="02020603050405020304" pitchFamily="18" charset="0"/>
              </a:rPr>
              <a:t>,</a:t>
            </a:r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483220CE-F1C9-42F5-A089-ECFA106748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3701" y="3771900"/>
            <a:ext cx="40481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Rectangle 43">
            <a:extLst>
              <a:ext uri="{FF2B5EF4-FFF2-40B4-BE49-F238E27FC236}">
                <a16:creationId xmlns:a16="http://schemas.microsoft.com/office/drawing/2014/main" id="{B51D4019-3186-4ABE-A548-23C4EEAAE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52400"/>
            <a:ext cx="2819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a)Ví dụ 1:</a:t>
            </a:r>
            <a:r>
              <a:rPr lang="en-US" altLang="en-US" sz="4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E057EDDB-FE38-49A3-B0DA-74861E562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990600"/>
            <a:ext cx="6629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*Đặt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4" dur="2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7186" grpId="0"/>
      <p:bldP spid="7187" grpId="0"/>
      <p:bldP spid="7182" grpId="0"/>
      <p:bldP spid="7184" grpId="0"/>
      <p:bldP spid="7177" grpId="0"/>
      <p:bldP spid="2" grpId="0"/>
      <p:bldP spid="7178" grpId="0"/>
      <p:bldP spid="7179" grpId="0"/>
      <p:bldP spid="3" grpId="0"/>
      <p:bldP spid="7183" grpId="0"/>
      <p:bldP spid="7185" grpId="0"/>
      <p:bldP spid="21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754</TotalTime>
  <Words>947</Words>
  <Application>Microsoft Office PowerPoint</Application>
  <PresentationFormat>Widescreen</PresentationFormat>
  <Paragraphs>202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.VnTime</vt:lpstr>
      <vt:lpstr>Arial</vt:lpstr>
      <vt:lpstr>Calibri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Quoc Hung</cp:lastModifiedBy>
  <cp:revision>167</cp:revision>
  <cp:lastPrinted>2021-04-06T22:48:27Z</cp:lastPrinted>
  <dcterms:created xsi:type="dcterms:W3CDTF">2021-04-05T03:43:09Z</dcterms:created>
  <dcterms:modified xsi:type="dcterms:W3CDTF">2021-11-14T04:32:44Z</dcterms:modified>
</cp:coreProperties>
</file>