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</p:sldMasterIdLst>
  <p:notesMasterIdLst>
    <p:notesMasterId r:id="rId29"/>
  </p:notesMasterIdLst>
  <p:sldIdLst>
    <p:sldId id="286" r:id="rId3"/>
    <p:sldId id="345" r:id="rId4"/>
    <p:sldId id="269" r:id="rId5"/>
    <p:sldId id="270" r:id="rId6"/>
    <p:sldId id="271" r:id="rId7"/>
    <p:sldId id="272" r:id="rId8"/>
    <p:sldId id="273" r:id="rId9"/>
    <p:sldId id="264" r:id="rId10"/>
    <p:sldId id="274" r:id="rId11"/>
    <p:sldId id="278" r:id="rId12"/>
    <p:sldId id="283" r:id="rId13"/>
    <p:sldId id="265" r:id="rId14"/>
    <p:sldId id="277" r:id="rId15"/>
    <p:sldId id="280" r:id="rId16"/>
    <p:sldId id="281" r:id="rId17"/>
    <p:sldId id="346" r:id="rId18"/>
    <p:sldId id="282" r:id="rId19"/>
    <p:sldId id="347" r:id="rId20"/>
    <p:sldId id="290" r:id="rId21"/>
    <p:sldId id="340" r:id="rId22"/>
    <p:sldId id="257" r:id="rId23"/>
    <p:sldId id="341" r:id="rId24"/>
    <p:sldId id="342" r:id="rId25"/>
    <p:sldId id="343" r:id="rId26"/>
    <p:sldId id="344" r:id="rId27"/>
    <p:sldId id="288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anose="00000500000000000000" pitchFamily="2" charset="-93"/>
      <p:regular r:id="rId38"/>
      <p:bold r:id="rId39"/>
      <p:italic r:id="rId40"/>
      <p:boldItalic r:id="rId41"/>
    </p:embeddedFont>
    <p:embeddedFont>
      <p:font typeface="Open Sans Extrabold" panose="020B0906030804020204" pitchFamily="34" charset="0"/>
      <p:bold r:id="rId42"/>
      <p:boldItalic r:id="rId43"/>
    </p:embeddedFont>
    <p:embeddedFont>
      <p:font typeface="Tahoma" panose="020B0604030504040204" pitchFamily="34" charset="0"/>
      <p:regular r:id="rId44"/>
      <p:bold r:id="rId45"/>
    </p:embeddedFont>
  </p:embeddedFontLst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00"/>
    <a:srgbClr val="595959"/>
    <a:srgbClr val="FEDD00"/>
    <a:srgbClr val="FFDE00"/>
    <a:srgbClr val="4F81BD"/>
    <a:srgbClr val="8BEDF2"/>
    <a:srgbClr val="FEB9CE"/>
    <a:srgbClr val="FFFFFF"/>
    <a:srgbClr val="86ECF1"/>
    <a:srgbClr val="FAB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BD8E4-C369-44CD-9D5B-3CD21F9767E3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45B09-9925-40DA-952F-CBB84BE264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0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107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984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08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52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84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5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019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87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59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6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9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248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7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66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E327-1CE9-413F-929E-F7D71ED8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B1E50-AEA5-46B8-B9E8-ABE1E40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18507-92A0-4770-88F5-F36527D9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128C-E10C-4D41-92F2-43CAB4AA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30A5A-8C8F-4BBC-8F38-9CBF507D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C22A4-2FC2-4DFF-9873-10B9976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14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D9A5-53C1-4971-BD13-77436DC7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BBF10-20F9-4BC6-BB2D-933E9942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74A75-490B-48C7-8983-E66932D0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F9E7B-5AE6-4E18-B793-2A08F54B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C702-6730-4CB0-AA16-3C5CB097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FCF50-83B8-4626-9103-74ADAE97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9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F99E-EE00-4C5B-937C-372C7D4A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ADD30-4E30-4175-826C-FCD4E867A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79D69-C293-440D-95D2-77A83122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4BA3-8B9E-45BF-8B5A-38515EC7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0DDB5-8440-46F3-94B0-3BB57D2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83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D13CF-58F6-42D3-A7E4-C42502C2C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481FA-E51C-4F35-84F2-9B140816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0F908-6343-4AEC-A5C7-30DF4348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92FE8-708E-45B6-B1C6-A9B5F2F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79287-48B8-43D5-A47D-FAF4D9C4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4" y="217713"/>
            <a:ext cx="11141814" cy="652598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92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72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770C-3FEE-446E-9A94-1A3FF49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9B44-BEDD-4D1B-80C9-42BEF533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3E57E-C798-4762-B097-D49AFAC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F487-D7EC-41B4-9C4B-CAF881F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7A34-E48D-4928-AC9C-57D9B90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8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49B7-F0E4-4232-8784-C55D2160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A0B4-F679-4308-A9EB-F3A2A84A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80FF8-1A3E-441D-9911-0F6090CF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FDA85-311B-42DA-B568-1ABB4DF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F3F9-2016-4F20-8AFE-7799651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0FF8-DB5B-46FC-A099-0267E809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21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3167-EBA6-4E8B-86E6-DCB2647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A802B-8233-422F-BFB9-FE27F395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76EFA-315A-443B-A48B-DB8EA4F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F8A31-3239-4EB2-95A4-C469DBA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0C9D7-6754-4946-90C9-016026E0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E9D9C-39CC-4C0A-A3A3-46896A90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7DFA8-9E4A-4CFB-8792-1C828182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41D4B-21E7-43AB-930B-FA2098F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50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977C-6C21-4104-BB28-608454D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C7E6F-26EF-4EE3-A7B1-CC90630B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2FFF2-DAE1-44E2-9CFE-AE22EBDA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C5C21-6C13-464E-87D6-B11E0E38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47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1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096B-85B9-476A-B925-F8D00BE5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0C23-B3F2-4D56-A885-31E31C1D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FE1B-E6F5-4A22-A672-EE7F4F9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E3788-8B10-4C19-9648-56DC7C3D6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EFA-8148-438A-857B-56BDF8EC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63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91" y="3649000"/>
            <a:ext cx="2652402" cy="2877303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26" y="325255"/>
            <a:ext cx="1292541" cy="174464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196F52C-0359-4190-8F46-65C9872846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8896" y="1904868"/>
            <a:ext cx="683420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oup 70">
            <a:extLst>
              <a:ext uri="{FF2B5EF4-FFF2-40B4-BE49-F238E27FC236}">
                <a16:creationId xmlns:a16="http://schemas.microsoft.com/office/drawing/2014/main" id="{38E317C2-E947-4325-9037-0E201D15E7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290906"/>
              </p:ext>
            </p:extLst>
          </p:nvPr>
        </p:nvGraphicFramePr>
        <p:xfrm>
          <a:off x="1676400" y="1149350"/>
          <a:ext cx="8839200" cy="4707641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Nhôm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8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09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 Box 45">
            <a:extLst>
              <a:ext uri="{FF2B5EF4-FFF2-40B4-BE49-F238E27FC236}">
                <a16:creationId xmlns:a16="http://schemas.microsoft.com/office/drawing/2014/main" id="{64D46400-3B03-48B5-96FC-0B63B131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048000"/>
            <a:ext cx="1966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47">
            <a:extLst>
              <a:ext uri="{FF2B5EF4-FFF2-40B4-BE49-F238E27FC236}">
                <a16:creationId xmlns:a16="http://schemas.microsoft.com/office/drawing/2014/main" id="{85949650-8756-439F-A24C-52BE7F9F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29200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52">
            <a:extLst>
              <a:ext uri="{FF2B5EF4-FFF2-40B4-BE49-F238E27FC236}">
                <a16:creationId xmlns:a16="http://schemas.microsoft.com/office/drawing/2014/main" id="{6D360372-F2A3-4990-8EF3-16F494E7B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905000"/>
            <a:ext cx="7162800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quặng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26" name="Text Box 55">
            <a:extLst>
              <a:ext uri="{FF2B5EF4-FFF2-40B4-BE49-F238E27FC236}">
                <a16:creationId xmlns:a16="http://schemas.microsoft.com/office/drawing/2014/main" id="{16F3878C-C966-4A28-9FB1-9125C1962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978400"/>
            <a:ext cx="411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Dẫn điện, dẫn nhiệt tốt.</a:t>
            </a:r>
          </a:p>
        </p:txBody>
      </p:sp>
      <p:sp>
        <p:nvSpPr>
          <p:cNvPr id="27" name="Text Box 56">
            <a:extLst>
              <a:ext uri="{FF2B5EF4-FFF2-40B4-BE49-F238E27FC236}">
                <a16:creationId xmlns:a16="http://schemas.microsoft.com/office/drawing/2014/main" id="{8CA211A3-D881-42FC-A955-708AC57BF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2895600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Có màu trắng bạc, có ánh kim.</a:t>
            </a:r>
          </a:p>
        </p:txBody>
      </p:sp>
      <p:sp>
        <p:nvSpPr>
          <p:cNvPr id="28" name="Text Box 57">
            <a:extLst>
              <a:ext uri="{FF2B5EF4-FFF2-40B4-BE49-F238E27FC236}">
                <a16:creationId xmlns:a16="http://schemas.microsoft.com/office/drawing/2014/main" id="{0C7349A3-F295-4DCB-BC1C-2FD01B98C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414713"/>
            <a:ext cx="3657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58">
            <a:extLst>
              <a:ext uri="{FF2B5EF4-FFF2-40B4-BE49-F238E27FC236}">
                <a16:creationId xmlns:a16="http://schemas.microsoft.com/office/drawing/2014/main" id="{A396330C-94A0-4AAA-8426-3683A66D7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3" y="3933825"/>
            <a:ext cx="525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sợi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dát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mỏng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59">
            <a:extLst>
              <a:ext uri="{FF2B5EF4-FFF2-40B4-BE49-F238E27FC236}">
                <a16:creationId xmlns:a16="http://schemas.microsoft.com/office/drawing/2014/main" id="{350FAD6B-5ADF-4301-BF1B-7C3D35B3A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59288"/>
            <a:ext cx="784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Không bị gỉ nhưng có thể bị một số a-xít ăn mòn.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F94273C-5CD8-48CA-83ED-23345404F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67710" y="1693705"/>
            <a:ext cx="2109789" cy="13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 descr="bauxite-image">
            <a:extLst>
              <a:ext uri="{FF2B5EF4-FFF2-40B4-BE49-F238E27FC236}">
                <a16:creationId xmlns:a16="http://schemas.microsoft.com/office/drawing/2014/main" id="{F8719E55-C9B2-4E0E-97EF-33F144D6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39912"/>
            <a:ext cx="25908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6">
            <a:extLst>
              <a:ext uri="{FF2B5EF4-FFF2-40B4-BE49-F238E27FC236}">
                <a16:creationId xmlns:a16="http://schemas.microsoft.com/office/drawing/2014/main" id="{F04FD04B-0E5B-444E-8874-9C0E3ED99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480" y="5276850"/>
            <a:ext cx="27114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.VnTime" pitchFamily="34" charset="0"/>
              </a:rPr>
              <a:t>Quặng</a:t>
            </a:r>
            <a:r>
              <a:rPr lang="en-US" altLang="en-US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.VnTime" pitchFamily="34" charset="0"/>
              </a:rPr>
              <a:t>nhôm</a:t>
            </a:r>
            <a:endParaRPr lang="en-US" altLang="en-US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05B4A1FB-C358-490A-8DAF-19408D53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875" y="482600"/>
            <a:ext cx="828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  <a:latin typeface=".VnTime" pitchFamily="34" charset="0"/>
              </a:rPr>
              <a:t> 2020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Nhôm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đ­­­­­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c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làm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Time" pitchFamily="34" charset="0"/>
              </a:rPr>
              <a:t>đâu</a:t>
            </a:r>
            <a:r>
              <a:rPr lang="en-US" altLang="en-US" sz="4000" b="1" dirty="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19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407368"/>
            <a:ext cx="1025271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188" y="594236"/>
            <a:ext cx="1292541" cy="1744641"/>
          </a:xfrm>
          <a:prstGeom prst="rect">
            <a:avLst/>
          </a:prstGeom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60A7E28B-2B33-4FC1-BCE3-D2F0E674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590" y="2371577"/>
            <a:ext cx="9607868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+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thể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trộn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loại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?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BC9EC1-2407-4218-8F3C-36A15474D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590" y="3152627"/>
            <a:ext cx="9607868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trộn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kẽm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ED7ABF9B-5C47-411C-8F2F-450C2CE94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590" y="3574902"/>
            <a:ext cx="9607868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+ Hợp kim nhôm có tính chất như thế nào so với nhôm?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42417CD6-64C6-4CC1-A897-2F99867F5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590" y="4005115"/>
            <a:ext cx="9607868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rắn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chắc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ro_129330683647741040">
            <a:extLst>
              <a:ext uri="{FF2B5EF4-FFF2-40B4-BE49-F238E27FC236}">
                <a16:creationId xmlns:a16="http://schemas.microsoft.com/office/drawing/2014/main" id="{D66FB63C-E6A2-46AC-B4B3-B814DA00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" y="1431270"/>
            <a:ext cx="3124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 descr="t410578">
            <a:extLst>
              <a:ext uri="{FF2B5EF4-FFF2-40B4-BE49-F238E27FC236}">
                <a16:creationId xmlns:a16="http://schemas.microsoft.com/office/drawing/2014/main" id="{B47725B6-DEF8-4A9B-94AD-F6CF16C4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10" y="1511280"/>
            <a:ext cx="365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6">
            <a:extLst>
              <a:ext uri="{FF2B5EF4-FFF2-40B4-BE49-F238E27FC236}">
                <a16:creationId xmlns:a16="http://schemas.microsoft.com/office/drawing/2014/main" id="{EE7A8DBC-7154-44EF-AADA-723ADA38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842" y="919480"/>
            <a:ext cx="6093777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*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phẩm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613F09C-3AE5-45B6-96E5-0118E7713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191" y="1769408"/>
            <a:ext cx="3166109" cy="23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52592B55-F269-447B-8538-986B01E7E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7188" l="9551" r="92135">
                        <a14:foregroundMark x1="50562" y1="8750" x2="50562" y2="14688"/>
                        <a14:foregroundMark x1="59551" y1="26563" x2="58989" y2="30000"/>
                        <a14:foregroundMark x1="74719" y1="24063" x2="66292" y2="29375"/>
                        <a14:foregroundMark x1="92135" y1="20938" x2="89326" y2="26875"/>
                        <a14:foregroundMark x1="62360" y1="20313" x2="61798" y2="24063"/>
                        <a14:foregroundMark x1="52247" y1="40938" x2="47753" y2="46875"/>
                        <a14:foregroundMark x1="12921" y1="40625" x2="10112" y2="43125"/>
                        <a14:foregroundMark x1="34270" y1="92813" x2="51685" y2="93125"/>
                        <a14:foregroundMark x1="43820" y1="97188" x2="49438" y2="96875"/>
                      </a14:backgroundRemoval>
                    </a14:imgEffect>
                  </a14:imgLayer>
                </a14:imgProps>
              </a:ext>
            </a:extLst>
          </a:blip>
          <a:srcRect r="2893"/>
          <a:stretch/>
        </p:blipFill>
        <p:spPr>
          <a:xfrm>
            <a:off x="413876" y="3895981"/>
            <a:ext cx="1305165" cy="2416265"/>
          </a:xfrm>
          <a:prstGeom prst="rect">
            <a:avLst/>
          </a:prstGeom>
        </p:spPr>
      </p:pic>
      <p:sp>
        <p:nvSpPr>
          <p:cNvPr id="67" name="Text Box 9">
            <a:extLst>
              <a:ext uri="{FF2B5EF4-FFF2-40B4-BE49-F238E27FC236}">
                <a16:creationId xmlns:a16="http://schemas.microsoft.com/office/drawing/2014/main" id="{BDFBB0E4-58A0-4352-8055-9E462999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41" y="1325818"/>
            <a:ext cx="9144000" cy="9540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quản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74211F0E-FC74-4E4D-8BDB-0D9CC0CA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318702"/>
            <a:ext cx="9144000" cy="946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Nêu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cách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bảo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quản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hoặc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trong gia đinh em </a:t>
            </a:r>
            <a:r>
              <a:rPr lang="vi-VN" sz="2800" b="1" i="1" kern="0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em </a:t>
            </a:r>
            <a:r>
              <a:rPr lang="vi-VN" sz="2800" b="1" i="1" kern="0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biết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?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7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Box 14">
            <a:extLst>
              <a:ext uri="{FF2B5EF4-FFF2-40B4-BE49-F238E27FC236}">
                <a16:creationId xmlns:a16="http://schemas.microsoft.com/office/drawing/2014/main" id="{FCE70987-335D-4396-A56A-85F0D088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38" y="1627125"/>
            <a:ext cx="914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Khi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4" name="Text Box 101">
            <a:extLst>
              <a:ext uri="{FF2B5EF4-FFF2-40B4-BE49-F238E27FC236}">
                <a16:creationId xmlns:a16="http://schemas.microsoft.com/office/drawing/2014/main" id="{E2A85538-57E2-4721-8497-9DBD79CD6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38" y="3909951"/>
            <a:ext cx="91440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Đồ dùng bằng nhôm dùng xong phải rửa sạch, để nơi khô ráo, khi bưng bê các đồ dùng bằng nhôm phải nhẹ nhàng vì chúng dễ bị cong, vênh, méo.</a:t>
            </a:r>
          </a:p>
        </p:txBody>
      </p:sp>
      <p:sp>
        <p:nvSpPr>
          <p:cNvPr id="85" name="Text Box 11">
            <a:extLst>
              <a:ext uri="{FF2B5EF4-FFF2-40B4-BE49-F238E27FC236}">
                <a16:creationId xmlns:a16="http://schemas.microsoft.com/office/drawing/2014/main" id="{F7A89C27-2DA5-4F01-AB9A-5BC6C0A8C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38" y="3000313"/>
            <a:ext cx="9144000" cy="946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bưng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bê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cụ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nấu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vì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nhiệt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tốt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bỏng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86" name="Text Box 17">
            <a:extLst>
              <a:ext uri="{FF2B5EF4-FFF2-40B4-BE49-F238E27FC236}">
                <a16:creationId xmlns:a16="http://schemas.microsoft.com/office/drawing/2014/main" id="{3864D4BF-D85D-4230-8D07-DF6314D6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310" y="822146"/>
            <a:ext cx="9974834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08" y="4485807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017AD7C-778F-4FF0-BD09-F6F44D79E6F0}"/>
              </a:ext>
            </a:extLst>
          </p:cNvPr>
          <p:cNvSpPr txBox="1"/>
          <p:nvPr/>
        </p:nvSpPr>
        <p:spPr>
          <a:xfrm>
            <a:off x="2051304" y="2064678"/>
            <a:ext cx="83941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THỰC HÀNH</a:t>
            </a:r>
          </a:p>
          <a:p>
            <a:pPr algn="ctr"/>
            <a:r>
              <a:rPr lang="vi-VN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TẬP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0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Box 4">
            <a:extLst>
              <a:ext uri="{FF2B5EF4-FFF2-40B4-BE49-F238E27FC236}">
                <a16:creationId xmlns:a16="http://schemas.microsoft.com/office/drawing/2014/main" id="{1E676248-46CF-428C-8A36-16142716B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888933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" name="Text Box 10">
            <a:extLst>
              <a:ext uri="{FF2B5EF4-FFF2-40B4-BE49-F238E27FC236}">
                <a16:creationId xmlns:a16="http://schemas.microsoft.com/office/drawing/2014/main" id="{FF1E13BB-D073-46F3-BCE1-04234141F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230" y="1895475"/>
            <a:ext cx="9273540" cy="35394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đư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xuất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quặng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màu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trắng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đ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;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kéo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dát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mỏng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gỉ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tuy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a-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xít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mòn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đ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khác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đ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kẽm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bền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rắn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chắc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sp>
        <p:nvSpPr>
          <p:cNvPr id="105" name="WordArt 16">
            <a:extLst>
              <a:ext uri="{FF2B5EF4-FFF2-40B4-BE49-F238E27FC236}">
                <a16:creationId xmlns:a16="http://schemas.microsoft.com/office/drawing/2014/main" id="{138D6673-B9F7-4CB1-B458-8DC106F7AC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11090" y="1161157"/>
            <a:ext cx="21526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NHỚ.</a:t>
            </a:r>
          </a:p>
        </p:txBody>
      </p:sp>
    </p:spTree>
    <p:extLst>
      <p:ext uri="{BB962C8B-B14F-4D97-AF65-F5344CB8AC3E}">
        <p14:creationId xmlns:p14="http://schemas.microsoft.com/office/powerpoint/2010/main" val="30703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89" y="442881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017AD7C-778F-4FF0-BD09-F6F44D79E6F0}"/>
              </a:ext>
            </a:extLst>
          </p:cNvPr>
          <p:cNvSpPr txBox="1"/>
          <p:nvPr/>
        </p:nvSpPr>
        <p:spPr>
          <a:xfrm>
            <a:off x="2051304" y="2064678"/>
            <a:ext cx="83941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VẬN DỤNG</a:t>
            </a:r>
          </a:p>
          <a:p>
            <a:pPr algn="ctr"/>
            <a:r>
              <a:rPr lang="vi-VN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TRẢI NGHIỆM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5A9FDB7-5A94-443C-981A-333819056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38" y="4428816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7" y="258440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43726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017AD7C-778F-4FF0-BD09-F6F44D79E6F0}"/>
              </a:ext>
            </a:extLst>
          </p:cNvPr>
          <p:cNvSpPr txBox="1"/>
          <p:nvPr/>
        </p:nvSpPr>
        <p:spPr>
          <a:xfrm>
            <a:off x="2051304" y="2064678"/>
            <a:ext cx="83941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HÌNH THÀNH KIẾN THỨC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87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902728" y="1941681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 </a:t>
            </a:r>
            <a:r>
              <a:rPr lang="vi-VN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670345" y="4435796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13593" y="4400652"/>
            <a:ext cx="4008062" cy="1701666"/>
            <a:chOff x="437226" y="1749076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437226" y="1749076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660237" y="2773749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173390" y="3064746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Màu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trắng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ánh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kim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98870" y="4808487"/>
            <a:ext cx="339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gỉ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điện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nhiệt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tốt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34493" y="2863189"/>
            <a:ext cx="3054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Nhẹ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hơn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thể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kéo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sợi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61501" y="4988723"/>
            <a:ext cx="304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Cả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3 ý trên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154430"/>
            <a:ext cx="11524343" cy="527763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635786" y="1435158"/>
            <a:ext cx="7042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sử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dụng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620005" y="439375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620005" y="2749080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902728" y="3058929"/>
            <a:ext cx="3251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ụng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cụ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nhà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bếp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vỏ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đồ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hộp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942133" y="4519457"/>
            <a:ext cx="3251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phận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phương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tiện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giao thông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414473" y="4982978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D.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Cả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3 ý trên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301112" y="3365983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Khung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cửa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66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902728" y="1941681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sản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xuất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đâu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56951" y="2702929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13894" y="265136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45757" y="4345672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70921" y="3387090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341954" y="489546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145229" y="3197310"/>
            <a:ext cx="3128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Q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uặng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nhôm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887432" y="491096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hép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4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125930"/>
            <a:ext cx="11524343" cy="530613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727467" y="1504628"/>
            <a:ext cx="818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thể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pha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trộn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loại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tạo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ra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80903" y="2740170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480903" y="438088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701511" y="2687227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45757" y="4345672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162010" y="3390864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7355995" y="3295503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ắt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,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969287" y="4854385"/>
            <a:ext cx="3251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kẽm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534245" y="4923171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thép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5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028700"/>
            <a:ext cx="11524343" cy="540336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16399" y="31060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795137" y="1386803"/>
            <a:ext cx="6724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quản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.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598648" y="4356807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598648" y="2758186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997005" y="3013069"/>
            <a:ext cx="297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A.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Tránh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đựng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đồ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chua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153426" y="4693010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Rửa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sạch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để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khô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ráo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312445" y="488758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</a:rPr>
              <a:t>D.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</a:rPr>
              <a:t>Cả</a:t>
            </a: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</a:rPr>
              <a:t> 3 ý trên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408018" y="3080443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B.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Sử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dụng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nhẹ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nhàng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90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F5EFAA4-2AC8-43C8-90F1-DAFF456E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玩具, 玩偶, 掌握&#10;&#10;自动生成的说明">
            <a:extLst>
              <a:ext uri="{FF2B5EF4-FFF2-40B4-BE49-F238E27FC236}">
                <a16:creationId xmlns:a16="http://schemas.microsoft.com/office/drawing/2014/main" id="{9BFBBD4F-160C-4F62-9FC5-1194E66FE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26" y="3258305"/>
            <a:ext cx="3599695" cy="3599695"/>
          </a:xfrm>
          <a:prstGeom prst="rect">
            <a:avLst/>
          </a:prstGeom>
        </p:spPr>
      </p:pic>
      <p:sp>
        <p:nvSpPr>
          <p:cNvPr id="13" name="Text Box 54">
            <a:extLst>
              <a:ext uri="{FF2B5EF4-FFF2-40B4-BE49-F238E27FC236}">
                <a16:creationId xmlns:a16="http://schemas.microsoft.com/office/drawing/2014/main" id="{022933BC-0328-4692-9D98-E676D1276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651" y="2040622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9">
            <a:extLst>
              <a:ext uri="{FF2B5EF4-FFF2-40B4-BE49-F238E27FC236}">
                <a16:creationId xmlns:a16="http://schemas.microsoft.com/office/drawing/2014/main" id="{50A4FBEE-E6DB-47B8-9DDC-657BFA16D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301" y="1126222"/>
            <a:ext cx="9144000" cy="584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1" descr="67813_PE181748_S4">
            <a:extLst>
              <a:ext uri="{FF2B5EF4-FFF2-40B4-BE49-F238E27FC236}">
                <a16:creationId xmlns:a16="http://schemas.microsoft.com/office/drawing/2014/main" id="{FC896D80-C3BD-4F43-846D-C4C5DC7B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5" y="688186"/>
            <a:ext cx="3429000" cy="348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5500A11F-5B10-49CD-AAE6-EBCE3160A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464" y="5585039"/>
            <a:ext cx="6694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bếp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sinh </a:t>
            </a:r>
            <a:r>
              <a:rPr lang="vi-VN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endParaRPr lang="en-US" altLang="vi-V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19F6703-BC5F-4F0A-A76C-549BF492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68" y="785586"/>
            <a:ext cx="3048000" cy="202619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2FA7C37-617F-4DC6-9158-841ED9136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037" y="785586"/>
            <a:ext cx="3221212" cy="407483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314C9C4-A769-49D1-BB71-FC9B06C93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79" y="3341606"/>
            <a:ext cx="2775585" cy="277558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91181FC-7C96-4FA3-87F7-4F2EA043D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176" y="2811780"/>
            <a:ext cx="249936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Nokia Booklet 3G có khung bằng hợp kim nhôm">
            <a:extLst>
              <a:ext uri="{FF2B5EF4-FFF2-40B4-BE49-F238E27FC236}">
                <a16:creationId xmlns:a16="http://schemas.microsoft.com/office/drawing/2014/main" id="{E5651EA7-4DC8-43CB-A01A-47D21461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11" y="1213267"/>
            <a:ext cx="3556565" cy="21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1" descr="product4-s">
            <a:extLst>
              <a:ext uri="{FF2B5EF4-FFF2-40B4-BE49-F238E27FC236}">
                <a16:creationId xmlns:a16="http://schemas.microsoft.com/office/drawing/2014/main" id="{06E0E527-5ADC-40B9-B572-D7596044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49" y="982434"/>
            <a:ext cx="3389851" cy="299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id="{4A1DD634-62B8-489C-84F8-1AF48D7E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100" y="751602"/>
            <a:ext cx="7648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àm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ten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móc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6" descr="Nhom kinh">
            <a:extLst>
              <a:ext uri="{FF2B5EF4-FFF2-40B4-BE49-F238E27FC236}">
                <a16:creationId xmlns:a16="http://schemas.microsoft.com/office/drawing/2014/main" id="{F94DA538-C48D-4DE1-BC21-550F1015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92" y="3623861"/>
            <a:ext cx="3138575" cy="214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5">
            <a:extLst>
              <a:ext uri="{FF2B5EF4-FFF2-40B4-BE49-F238E27FC236}">
                <a16:creationId xmlns:a16="http://schemas.microsoft.com/office/drawing/2014/main" id="{6E780A16-B00C-41D1-AA13-C542C6043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771" y="5770988"/>
            <a:ext cx="8242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thang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sổ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57" descr="20110110091212Tay_lai">
            <a:extLst>
              <a:ext uri="{FF2B5EF4-FFF2-40B4-BE49-F238E27FC236}">
                <a16:creationId xmlns:a16="http://schemas.microsoft.com/office/drawing/2014/main" id="{6D7CBB29-875F-45DD-B8BC-E0154C3C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1" y="3324977"/>
            <a:ext cx="2994678" cy="226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RS-18[1]">
            <a:extLst>
              <a:ext uri="{FF2B5EF4-FFF2-40B4-BE49-F238E27FC236}">
                <a16:creationId xmlns:a16="http://schemas.microsoft.com/office/drawing/2014/main" id="{6AD40C77-5E59-4E6F-B4A3-B9F4E9685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86" y="3341344"/>
            <a:ext cx="3138575" cy="242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10565925-9CED-4CD9-9EAE-38AB10F4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815" y="4913351"/>
            <a:ext cx="609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Làm vỏ của nhiều loại </a:t>
            </a:r>
            <a:r>
              <a:rPr lang="vi-VN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ồ hộp</a:t>
            </a:r>
          </a:p>
        </p:txBody>
      </p:sp>
      <p:pic>
        <p:nvPicPr>
          <p:cNvPr id="10" name="Picture 5" descr="Suaprocare">
            <a:extLst>
              <a:ext uri="{FF2B5EF4-FFF2-40B4-BE49-F238E27FC236}">
                <a16:creationId xmlns:a16="http://schemas.microsoft.com/office/drawing/2014/main" id="{6ABBB36D-309A-41A3-9EC2-3680B96A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75" y="1493241"/>
            <a:ext cx="33337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3E9C500-077A-4DB8-BC79-10C5FD0BB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1247775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9326D379-64E2-4FAA-980D-DB56D9806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610" y="4955123"/>
            <a:ext cx="7212330" cy="83099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61A9B03-2CC4-4CB6-890A-0A2D21772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730"/>
          <a:stretch/>
        </p:blipFill>
        <p:spPr>
          <a:xfrm>
            <a:off x="1066800" y="660400"/>
            <a:ext cx="2705100" cy="370586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B07325F-B5CB-4B7B-8D06-A5E3E98F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0" y="727233"/>
            <a:ext cx="3806190" cy="357219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0C0041B-38DF-49C8-9947-9B265B62E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60" y="727232"/>
            <a:ext cx="3547110" cy="35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7" y="1407368"/>
            <a:ext cx="11007569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695" y="4401888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252" y="560578"/>
            <a:ext cx="1292541" cy="1744641"/>
          </a:xfrm>
          <a:prstGeom prst="rect">
            <a:avLst/>
          </a:prstGeom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16CA219B-CF28-427D-B7EB-7713C1DDA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331" y="2648082"/>
            <a:ext cx="914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Text Box 35">
            <a:extLst>
              <a:ext uri="{FF2B5EF4-FFF2-40B4-BE49-F238E27FC236}">
                <a16:creationId xmlns:a16="http://schemas.microsoft.com/office/drawing/2014/main" id="{05E55314-0FAB-4BCF-B0EB-4FB94C6B1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243" y="1873985"/>
            <a:ext cx="9144000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36">
            <a:extLst>
              <a:ext uri="{FF2B5EF4-FFF2-40B4-BE49-F238E27FC236}">
                <a16:creationId xmlns:a16="http://schemas.microsoft.com/office/drawing/2014/main" id="{62F4272B-7069-42C8-84D5-DE1D42D2D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772" y="731520"/>
            <a:ext cx="10107612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Nguồn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gốc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5786E229-9DA3-41D6-B1E2-D0B737B69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924" y="1316295"/>
            <a:ext cx="9144000" cy="1600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*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tin SGK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(tr.53) và trả lời câu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hỏi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trong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phiếu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học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tập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sau?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Nhôm có những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tính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chất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gì?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3423A349-F11D-41B2-8EEE-217A5249C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864" y="5864480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69D32930-FAF8-4A97-8C52-49F3C7059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377" y="324669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vi-VN" altLang="vi-VN" sz="2400" b="1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0" name="Group 4">
            <a:extLst>
              <a:ext uri="{FF2B5EF4-FFF2-40B4-BE49-F238E27FC236}">
                <a16:creationId xmlns:a16="http://schemas.microsoft.com/office/drawing/2014/main" id="{54542867-2139-4AD4-99EC-4E6BC12B3B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460899"/>
              </p:ext>
            </p:extLst>
          </p:nvPr>
        </p:nvGraphicFramePr>
        <p:xfrm>
          <a:off x="1678464" y="3630867"/>
          <a:ext cx="9144000" cy="2495581"/>
        </p:xfrm>
        <a:graphic>
          <a:graphicData uri="http://schemas.openxmlformats.org/drawingml/2006/table">
            <a:tbl>
              <a:tblPr/>
              <a:tblGrid>
                <a:gridCol w="287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5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8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Nhôm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Nguồn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gốc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Tính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Text Box 18">
            <a:extLst>
              <a:ext uri="{FF2B5EF4-FFF2-40B4-BE49-F238E27FC236}">
                <a16:creationId xmlns:a16="http://schemas.microsoft.com/office/drawing/2014/main" id="{6B81474F-9141-4A8B-B22C-E6E594689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064" y="2822730"/>
            <a:ext cx="716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PHIẾU HỌC TẬP                                                   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1589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027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1876</TotalTime>
  <Words>834</Words>
  <Application>Microsoft Office PowerPoint</Application>
  <PresentationFormat>Màn hình rộng</PresentationFormat>
  <Paragraphs>99</Paragraphs>
  <Slides>26</Slides>
  <Notes>18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7" baseType="lpstr">
      <vt:lpstr>Calibri</vt:lpstr>
      <vt:lpstr>等线</vt:lpstr>
      <vt:lpstr>Times New Roman</vt:lpstr>
      <vt:lpstr>Tahoma</vt:lpstr>
      <vt:lpstr>Open Sans Extrabold</vt:lpstr>
      <vt:lpstr>Arial</vt:lpstr>
      <vt:lpstr>Calibri Light</vt:lpstr>
      <vt:lpstr>Montserrat</vt:lpstr>
      <vt:lpstr>.VnTime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1110272</dc:title>
  <dc:creator>Huy Cuong</dc:creator>
  <cp:lastModifiedBy>Vip1815</cp:lastModifiedBy>
  <cp:revision>131</cp:revision>
  <dcterms:created xsi:type="dcterms:W3CDTF">2017-08-18T03:02:00Z</dcterms:created>
  <dcterms:modified xsi:type="dcterms:W3CDTF">2021-11-24T03:38:01Z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