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27"/>
  </p:notesMasterIdLst>
  <p:sldIdLst>
    <p:sldId id="268" r:id="rId4"/>
    <p:sldId id="261" r:id="rId5"/>
    <p:sldId id="516" r:id="rId6"/>
    <p:sldId id="517" r:id="rId7"/>
    <p:sldId id="518" r:id="rId8"/>
    <p:sldId id="519" r:id="rId9"/>
    <p:sldId id="257" r:id="rId10"/>
    <p:sldId id="266" r:id="rId11"/>
    <p:sldId id="267" r:id="rId12"/>
    <p:sldId id="274" r:id="rId13"/>
    <p:sldId id="270" r:id="rId14"/>
    <p:sldId id="271" r:id="rId15"/>
    <p:sldId id="278" r:id="rId16"/>
    <p:sldId id="279" r:id="rId17"/>
    <p:sldId id="520" r:id="rId18"/>
    <p:sldId id="280" r:id="rId19"/>
    <p:sldId id="521" r:id="rId20"/>
    <p:sldId id="277" r:id="rId21"/>
    <p:sldId id="486" r:id="rId22"/>
    <p:sldId id="522" r:id="rId23"/>
    <p:sldId id="285" r:id="rId24"/>
    <p:sldId id="283" r:id="rId25"/>
    <p:sldId id="116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11</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13</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18</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22</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Calibri" panose="020F0502020204030204" pitchFamily="34" charset="0"/>
              </a:rPr>
              <a:t>Cách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dùng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từ</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ngữ</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người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hay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các</a:t>
            </a:r>
            <a:r>
              <a:rPr lang="en-US" sz="1200" i="1" dirty="0">
                <a:effectLst/>
                <a:latin typeface="Times New Roman" panose="02020603050405020304" pitchFamily="18" charset="0"/>
                <a:ea typeface="Calibri" panose="020F0502020204030204" pitchFamily="34" charset="0"/>
              </a:rPr>
              <a:t> con </a:t>
            </a:r>
            <a:r>
              <a:rPr lang="en-US" sz="1200" i="1" dirty="0" err="1">
                <a:effectLst/>
                <a:latin typeface="Times New Roman" panose="02020603050405020304" pitchFamily="18" charset="0"/>
                <a:ea typeface="Calibri" panose="020F0502020204030204" pitchFamily="34" charset="0"/>
              </a:rPr>
              <a:t>vật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biện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pháp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cô</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trò</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chúng</a:t>
            </a:r>
            <a:r>
              <a:rPr lang="en-US" sz="1200" i="1" dirty="0">
                <a:effectLst/>
                <a:latin typeface="Times New Roman" panose="02020603050405020304" pitchFamily="18" charset="0"/>
                <a:ea typeface="Calibri" panose="020F0502020204030204" pitchFamily="34" charset="0"/>
              </a:rPr>
              <a:t> ta </a:t>
            </a:r>
            <a:r>
              <a:rPr lang="en-US" sz="1200" i="1" dirty="0" err="1">
                <a:effectLst/>
                <a:latin typeface="Times New Roman" panose="02020603050405020304" pitchFamily="18" charset="0"/>
                <a:ea typeface="Calibri" panose="020F0502020204030204" pitchFamily="34" charset="0"/>
              </a:rPr>
              <a:t>sẽ</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tìm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hiểu</a:t>
            </a:r>
            <a:r>
              <a:rPr lang="en-US" sz="1200" i="1" dirty="0">
                <a:effectLst/>
                <a:latin typeface="Times New Roman" panose="02020603050405020304" pitchFamily="18" charset="0"/>
                <a:ea typeface="Calibri" panose="020F0502020204030204" pitchFamily="34" charset="0"/>
              </a:rPr>
              <a:t> qua </a:t>
            </a:r>
            <a:r>
              <a:rPr lang="en-US" sz="1200" i="1" dirty="0" err="1">
                <a:effectLst/>
                <a:latin typeface="Times New Roman" panose="02020603050405020304" pitchFamily="18" charset="0"/>
                <a:ea typeface="Calibri" panose="020F0502020204030204" pitchFamily="34" charset="0"/>
              </a:rPr>
              <a:t>giờ</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hôm</a:t>
            </a:r>
            <a:r>
              <a:rPr lang="en-US" sz="1200" i="1" dirty="0">
                <a:effectLst/>
                <a:latin typeface="Times New Roman" panose="02020603050405020304" pitchFamily="18" charset="0"/>
                <a:ea typeface="Calibri" panose="020F0502020204030204" pitchFamily="34" charset="0"/>
              </a:rPr>
              <a:t> nay.</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9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8</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CDA-D9CB-954F-5BE9-0A31237225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2ED05-3BBC-E4A0-297D-7600BDD6E7C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CB2A1-A79E-D03B-C2DB-9499088E9D2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5" name="Footer Placeholder 4">
            <a:extLst>
              <a:ext uri="{FF2B5EF4-FFF2-40B4-BE49-F238E27FC236}">
                <a16:creationId xmlns:a16="http://schemas.microsoft.com/office/drawing/2014/main" id="{C184A07D-D456-19B1-8F04-A280A7CFE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AEFD4C-175C-91B0-7BD3-4D8FA89F546F}"/>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5331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1217-9998-0900-0C75-A527E3B8AE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8B452-B89E-E874-56A7-1481F37BEE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DF94-F70A-7AB5-5204-BAA0171BC80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5" name="Footer Placeholder 4">
            <a:extLst>
              <a:ext uri="{FF2B5EF4-FFF2-40B4-BE49-F238E27FC236}">
                <a16:creationId xmlns:a16="http://schemas.microsoft.com/office/drawing/2014/main" id="{AE47BE6B-B551-A09A-6B05-CBD98292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37F34C-CC07-D25A-FBCF-A00E8F9777C1}"/>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8137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7E40A-E117-F689-C991-596DA675CB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852DD9-40E3-9A7A-0CDA-B2ABBC783C2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CA59-1ED1-078E-AFAC-45B7872E4A7E}"/>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5" name="Footer Placeholder 4">
            <a:extLst>
              <a:ext uri="{FF2B5EF4-FFF2-40B4-BE49-F238E27FC236}">
                <a16:creationId xmlns:a16="http://schemas.microsoft.com/office/drawing/2014/main" id="{6549EAD4-32D0-7D9D-A47A-0BF20C8BF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D0BD6-A5ED-501D-C9EF-B2A4464FB1E7}"/>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96189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7534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2580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134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66538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80789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029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0777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605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E603-90E8-B95F-22EA-656990304D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EF93A-4672-F8BA-68BB-10853C920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3282E-6CBF-E23A-618C-EC6F0F61B38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5" name="Footer Placeholder 4">
            <a:extLst>
              <a:ext uri="{FF2B5EF4-FFF2-40B4-BE49-F238E27FC236}">
                <a16:creationId xmlns:a16="http://schemas.microsoft.com/office/drawing/2014/main" id="{7308C286-F7A6-5431-D7E2-80331356C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9F2B93-FBE0-319C-DDC6-D7787E9C29B0}"/>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53790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71480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309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19384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7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022062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3382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7079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27458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35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92331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AF79-D45B-2678-2AB1-0A5C6523D5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9B6BF4-E365-F48E-9DCB-9E39930CBC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25B43-F0CD-60E2-3B21-850C9B88780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5" name="Footer Placeholder 4">
            <a:extLst>
              <a:ext uri="{FF2B5EF4-FFF2-40B4-BE49-F238E27FC236}">
                <a16:creationId xmlns:a16="http://schemas.microsoft.com/office/drawing/2014/main" id="{CEED8AE5-D29E-931E-7184-F7C15E4B6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EE4CC-5F0E-0793-254C-F4C667F6FBA6}"/>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234605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0597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27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79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0370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00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6FA-6C3C-9536-11F3-BC1299272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67129B-F4A8-2304-01CE-914632BAD59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4A716-73E0-8EC7-A93D-123FB2C2E3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9C169-7FA9-20DF-439D-395F0D89E7AB}"/>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6" name="Footer Placeholder 5">
            <a:extLst>
              <a:ext uri="{FF2B5EF4-FFF2-40B4-BE49-F238E27FC236}">
                <a16:creationId xmlns:a16="http://schemas.microsoft.com/office/drawing/2014/main" id="{C9F332CA-23AF-D6E3-5B3E-C09490713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908394-9964-9FC9-08F2-3D95131A03ED}"/>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32135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09A1-17DE-24CA-7168-F58F0A35CD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604D5-7727-59CC-5DC4-44FEE0145A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80A85-A0E4-1545-ACA0-F1A9842D878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5528E-D5C8-D558-8D77-CBB76161F9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970D6-F043-BF3A-18EF-6AFE7CB16F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CE64A-9F90-032E-1634-82CB29D84B04}"/>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8" name="Footer Placeholder 7">
            <a:extLst>
              <a:ext uri="{FF2B5EF4-FFF2-40B4-BE49-F238E27FC236}">
                <a16:creationId xmlns:a16="http://schemas.microsoft.com/office/drawing/2014/main" id="{2DD13795-2E6C-8E21-B44C-0B7C3E751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550D4D0-F889-EC0B-05C4-202A61666B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481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B059-3FAD-A0BD-5478-D5817326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C6EC68-C377-8101-D307-AD8768A045B7}"/>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4" name="Footer Placeholder 3">
            <a:extLst>
              <a:ext uri="{FF2B5EF4-FFF2-40B4-BE49-F238E27FC236}">
                <a16:creationId xmlns:a16="http://schemas.microsoft.com/office/drawing/2014/main" id="{19512AF5-FD6F-9AF1-28C9-42EE9EAC7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8060E9-32B4-D54B-FA36-37F443FAFB9E}"/>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363912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BE4F7-B002-2ABF-F5B4-EE2B1EAB6748}"/>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3" name="Footer Placeholder 2">
            <a:extLst>
              <a:ext uri="{FF2B5EF4-FFF2-40B4-BE49-F238E27FC236}">
                <a16:creationId xmlns:a16="http://schemas.microsoft.com/office/drawing/2014/main" id="{AA775528-981C-5338-A453-4EA31C6444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9358BF-78D7-7A87-40D6-EB2C6A2D2852}"/>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68223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8D7E-10BC-66F7-CAD4-FD9E130B71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9C67C-9072-372D-EA84-1F8BD91D1A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889E4-9A81-CD16-CE18-108AF7A7C6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F4A13-6CE0-188F-9FC1-3EB9831CA565}"/>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6" name="Footer Placeholder 5">
            <a:extLst>
              <a:ext uri="{FF2B5EF4-FFF2-40B4-BE49-F238E27FC236}">
                <a16:creationId xmlns:a16="http://schemas.microsoft.com/office/drawing/2014/main" id="{CE5CE35C-B471-8BC8-CEB9-663DDD500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5D2861-5F08-405D-BF76-D8F4DB9994D5}"/>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51376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2334-C9B9-F351-D18A-44D1556298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42A64-A2EB-A5E2-7C10-16120AB126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9038D-D1DD-A559-D2AA-2A500CC326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6FD03-A74E-EC43-1976-753633DB8ECF}"/>
              </a:ext>
            </a:extLst>
          </p:cNvPr>
          <p:cNvSpPr>
            <a:spLocks noGrp="1"/>
          </p:cNvSpPr>
          <p:nvPr>
            <p:ph type="dt" sz="half" idx="10"/>
          </p:nvPr>
        </p:nvSpPr>
        <p:spPr>
          <a:xfrm>
            <a:off x="838200" y="6356350"/>
            <a:ext cx="2743200" cy="365125"/>
          </a:xfrm>
          <a:prstGeom prst="rect">
            <a:avLst/>
          </a:prstGeom>
        </p:spPr>
        <p:txBody>
          <a:bodyPr/>
          <a:lstStyle/>
          <a:p>
            <a:fld id="{9A2F271E-D266-4DC9-A5EE-84CCD748D196}" type="datetimeFigureOut">
              <a:rPr lang="en-US" smtClean="0"/>
              <a:t>06/11/2023</a:t>
            </a:fld>
            <a:endParaRPr lang="en-US"/>
          </a:p>
        </p:txBody>
      </p:sp>
      <p:sp>
        <p:nvSpPr>
          <p:cNvPr id="6" name="Footer Placeholder 5">
            <a:extLst>
              <a:ext uri="{FF2B5EF4-FFF2-40B4-BE49-F238E27FC236}">
                <a16:creationId xmlns:a16="http://schemas.microsoft.com/office/drawing/2014/main" id="{4BAA2766-477F-2DA5-60FA-A9CB2667CE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6ADDCD-798A-88D0-AFAE-79D4A882A42A}"/>
              </a:ext>
            </a:extLst>
          </p:cNvPr>
          <p:cNvSpPr>
            <a:spLocks noGrp="1"/>
          </p:cNvSpPr>
          <p:nvPr>
            <p:ph type="sldNum" sz="quarter" idx="12"/>
          </p:nvPr>
        </p:nvSpPr>
        <p:spPr>
          <a:xfrm>
            <a:off x="8610600" y="6356350"/>
            <a:ext cx="2743200" cy="365125"/>
          </a:xfrm>
          <a:prstGeom prst="rect">
            <a:avLst/>
          </a:prstGeom>
        </p:spPr>
        <p:txBody>
          <a:bodyPr/>
          <a:lstStyle/>
          <a:p>
            <a:fld id="{F7A177C9-FDFA-45A8-9292-0D68DB29800E}" type="slidenum">
              <a:rPr lang="en-US" smtClean="0"/>
              <a:t>‹#›</a:t>
            </a:fld>
            <a:endParaRPr lang="en-US"/>
          </a:p>
        </p:txBody>
      </p:sp>
    </p:spTree>
    <p:extLst>
      <p:ext uri="{BB962C8B-B14F-4D97-AF65-F5344CB8AC3E}">
        <p14:creationId xmlns:p14="http://schemas.microsoft.com/office/powerpoint/2010/main" val="178613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8036B9B-D517-DACA-2BEB-89D8C64C937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75671" y="266910"/>
            <a:ext cx="1306429" cy="1306429"/>
          </a:xfrm>
          <a:prstGeom prst="rect">
            <a:avLst/>
          </a:prstGeom>
        </p:spPr>
      </p:pic>
    </p:spTree>
    <p:extLst>
      <p:ext uri="{BB962C8B-B14F-4D97-AF65-F5344CB8AC3E}">
        <p14:creationId xmlns:p14="http://schemas.microsoft.com/office/powerpoint/2010/main" val="1443657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06/11/2023</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285CAFA7-7F32-A6A3-79CB-A0DB02B8BB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100" y="238125"/>
            <a:ext cx="1638300" cy="1638300"/>
          </a:xfrm>
          <a:prstGeom prst="rect">
            <a:avLst/>
          </a:prstGeom>
        </p:spPr>
      </p:pic>
    </p:spTree>
    <p:extLst>
      <p:ext uri="{BB962C8B-B14F-4D97-AF65-F5344CB8AC3E}">
        <p14:creationId xmlns:p14="http://schemas.microsoft.com/office/powerpoint/2010/main" val="708320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2023/11/6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0239516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11F063-ABCB-AB77-A273-F13D1F53A96A}"/>
              </a:ext>
            </a:extLst>
          </p:cNvPr>
          <p:cNvPicPr>
            <a:picLocks noChangeAspect="1"/>
          </p:cNvPicPr>
          <p:nvPr/>
        </p:nvPicPr>
        <p:blipFill>
          <a:blip r:embed="rId5"/>
          <a:stretch>
            <a:fillRect/>
          </a:stretch>
        </p:blipFill>
        <p:spPr>
          <a:xfrm>
            <a:off x="3029767" y="3109620"/>
            <a:ext cx="7523116" cy="2353260"/>
          </a:xfrm>
          <a:prstGeom prst="rect">
            <a:avLst/>
          </a:prstGeom>
        </p:spPr>
      </p:pic>
    </p:spTree>
    <p:extLst>
      <p:ext uri="{BB962C8B-B14F-4D97-AF65-F5344CB8AC3E}">
        <p14:creationId xmlns:p14="http://schemas.microsoft.com/office/powerpoint/2010/main" val="21143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208344"/>
            <a:ext cx="8104541" cy="4479270"/>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323792720"/>
              </p:ext>
            </p:extLst>
          </p:nvPr>
        </p:nvGraphicFramePr>
        <p:xfrm>
          <a:off x="819807" y="1418896"/>
          <a:ext cx="10363200" cy="495799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dirty="0" err="1">
                          <a:solidFill>
                            <a:srgbClr val="002060"/>
                          </a:solidFill>
                          <a:effectLst/>
                        </a:rPr>
                        <a:t>chỉ</a:t>
                      </a:r>
                      <a:r>
                        <a:rPr lang="en-SG" sz="3200" dirty="0">
                          <a:solidFill>
                            <a:srgbClr val="002060"/>
                          </a:solidFill>
                          <a:effectLst/>
                        </a:rPr>
                        <a:t> </a:t>
                      </a:r>
                      <a:r>
                        <a:rPr lang="en-SG" sz="3200" dirty="0" err="1">
                          <a:solidFill>
                            <a:srgbClr val="002060"/>
                          </a:solidFill>
                          <a:effectLst/>
                        </a:rPr>
                        <a:t>người</a:t>
                      </a:r>
                      <a:r>
                        <a:rPr lang="en-SG" sz="3200" dirty="0">
                          <a:solidFill>
                            <a:srgbClr val="002060"/>
                          </a:solidFill>
                          <a:effectLst/>
                        </a:rPr>
                        <a:t> </a:t>
                      </a:r>
                      <a:r>
                        <a:rPr lang="en-SG" sz="3200" dirty="0" err="1">
                          <a:solidFill>
                            <a:srgbClr val="002060"/>
                          </a:solidFill>
                          <a:effectLst/>
                        </a:rPr>
                        <a:t>hoặc</a:t>
                      </a:r>
                      <a:r>
                        <a:rPr lang="en-SG" sz="3200" dirty="0">
                          <a:solidFill>
                            <a:srgbClr val="002060"/>
                          </a:solidFill>
                          <a:effectLst/>
                        </a:rPr>
                        <a:t> </a:t>
                      </a:r>
                      <a:r>
                        <a:rPr lang="en-SG" sz="3200" dirty="0" err="1">
                          <a:solidFill>
                            <a:srgbClr val="002060"/>
                          </a:solidFill>
                          <a:effectLst/>
                        </a:rPr>
                        <a:t>đặc</a:t>
                      </a:r>
                      <a:r>
                        <a:rPr lang="en-SG" sz="3200" dirty="0">
                          <a:solidFill>
                            <a:srgbClr val="002060"/>
                          </a:solidFill>
                          <a:effectLst/>
                        </a:rPr>
                        <a:t> </a:t>
                      </a:r>
                      <a:r>
                        <a:rPr lang="en-SG" sz="3200" dirty="0" err="1">
                          <a:solidFill>
                            <a:srgbClr val="002060"/>
                          </a:solidFill>
                          <a:effectLst/>
                        </a:rPr>
                        <a:t>điểm</a:t>
                      </a:r>
                      <a:r>
                        <a:rPr lang="en-SG" sz="3200" dirty="0">
                          <a:solidFill>
                            <a:srgbClr val="002060"/>
                          </a:solidFill>
                          <a:effectLst/>
                        </a:rPr>
                        <a:t>, </a:t>
                      </a:r>
                      <a:r>
                        <a:rPr lang="en-SG" sz="3200" dirty="0" err="1">
                          <a:solidFill>
                            <a:srgbClr val="002060"/>
                          </a:solidFill>
                          <a:effectLst/>
                        </a:rPr>
                        <a:t>hoạt</a:t>
                      </a:r>
                      <a:r>
                        <a:rPr lang="en-SG" sz="3200" dirty="0">
                          <a:solidFill>
                            <a:srgbClr val="002060"/>
                          </a:solidFill>
                          <a:effectLst/>
                        </a:rPr>
                        <a:t> </a:t>
                      </a:r>
                      <a:r>
                        <a:rPr lang="en-SG" sz="3200" dirty="0" err="1">
                          <a:solidFill>
                            <a:srgbClr val="002060"/>
                          </a:solidFill>
                          <a:effectLst/>
                        </a:rPr>
                        <a:t>động</a:t>
                      </a:r>
                      <a:r>
                        <a:rPr lang="en-SG" sz="3200" dirty="0">
                          <a:solidFill>
                            <a:srgbClr val="002060"/>
                          </a:solidFill>
                          <a:effectLst/>
                        </a:rPr>
                        <a:t> </a:t>
                      </a:r>
                      <a:r>
                        <a:rPr lang="en-SG" sz="3200" dirty="0" err="1">
                          <a:solidFill>
                            <a:srgbClr val="002060"/>
                          </a:solidFill>
                          <a:effectLst/>
                        </a:rPr>
                        <a:t>của</a:t>
                      </a:r>
                      <a:r>
                        <a:rPr lang="en-SG" sz="3200" dirty="0">
                          <a:solidFill>
                            <a:srgbClr val="002060"/>
                          </a:solidFill>
                          <a:effectLst/>
                        </a:rPr>
                        <a:t>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t>Hàng</a:t>
            </a:r>
            <a:r>
              <a:rPr lang="en-US" sz="3200" dirty="0"/>
              <a:t> </a:t>
            </a:r>
            <a:r>
              <a:rPr lang="en-US" sz="3200" dirty="0" err="1"/>
              <a:t>bưởi</a:t>
            </a:r>
            <a:endParaRPr lang="en-US" sz="3200"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rPr>
              <a:t>Bế</a:t>
            </a:r>
            <a:r>
              <a:rPr lang="en-US" sz="3200" dirty="0">
                <a:solidFill>
                  <a:srgbClr val="FF0000"/>
                </a:solidFill>
              </a:rPr>
              <a:t> </a:t>
            </a:r>
            <a:r>
              <a:rPr lang="en-US" sz="3200" dirty="0" err="1">
                <a:solidFill>
                  <a:srgbClr val="FF0000"/>
                </a:solidFill>
              </a:rPr>
              <a:t>lũ</a:t>
            </a:r>
            <a:r>
              <a:rPr lang="en-US" sz="3200" dirty="0">
                <a:solidFill>
                  <a:srgbClr val="FF0000"/>
                </a:solidFill>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t>Chớp</a:t>
            </a:r>
            <a:endParaRPr lang="en-US" sz="3200"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rPr>
              <a:t>Rạch</a:t>
            </a:r>
            <a:r>
              <a:rPr lang="en-US" sz="3200" dirty="0">
                <a:solidFill>
                  <a:srgbClr val="FF0000"/>
                </a:solidFill>
              </a:rPr>
              <a:t> </a:t>
            </a:r>
            <a:r>
              <a:rPr lang="en-US" sz="3200" dirty="0" err="1">
                <a:solidFill>
                  <a:srgbClr val="FF0000"/>
                </a:solidFill>
              </a:rPr>
              <a:t>ngang</a:t>
            </a:r>
            <a:r>
              <a:rPr lang="en-US" sz="3200" dirty="0">
                <a:solidFill>
                  <a:srgbClr val="FF0000"/>
                </a:solidFill>
              </a:rPr>
              <a:t> </a:t>
            </a:r>
            <a:r>
              <a:rPr lang="en-US" sz="3200" dirty="0" err="1">
                <a:solidFill>
                  <a:srgbClr val="FF0000"/>
                </a:solidFill>
              </a:rPr>
              <a:t>trời</a:t>
            </a:r>
            <a:endParaRPr lang="en-US" sz="3200"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t>Sấm</a:t>
            </a:r>
            <a:r>
              <a:rPr lang="en-US" sz="3200"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84775"/>
          </a:xfrm>
          <a:prstGeom prst="rect">
            <a:avLst/>
          </a:prstGeom>
          <a:noFill/>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Ghé xuống sân, khanh khách cười</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t>Cây</a:t>
            </a:r>
            <a:r>
              <a:rPr lang="en-US" sz="3200" dirty="0"/>
              <a:t> </a:t>
            </a:r>
            <a:r>
              <a:rPr lang="en-US" sz="3200" dirty="0" err="1"/>
              <a:t>dừa</a:t>
            </a:r>
            <a:endParaRPr lang="en-US" sz="3200"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rPr>
              <a:t>Sải</a:t>
            </a:r>
            <a:r>
              <a:rPr lang="en-US" sz="3200" dirty="0">
                <a:solidFill>
                  <a:srgbClr val="FF0000"/>
                </a:solidFill>
              </a:rPr>
              <a:t> </a:t>
            </a:r>
            <a:r>
              <a:rPr lang="en-US" sz="3200" dirty="0" err="1">
                <a:solidFill>
                  <a:srgbClr val="FF0000"/>
                </a:solidFill>
              </a:rPr>
              <a:t>tay</a:t>
            </a:r>
            <a:r>
              <a:rPr lang="en-US" sz="3200" dirty="0">
                <a:solidFill>
                  <a:srgbClr val="FF0000"/>
                </a:solidFill>
              </a:rPr>
              <a:t> </a:t>
            </a:r>
            <a:r>
              <a:rPr lang="en-US" sz="3200" dirty="0" err="1">
                <a:solidFill>
                  <a:srgbClr val="FF0000"/>
                </a:solidFill>
              </a:rPr>
              <a:t>bơi</a:t>
            </a:r>
            <a:endParaRPr lang="en-US" sz="3200"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t>Ngọn</a:t>
            </a:r>
            <a:r>
              <a:rPr lang="en-US" sz="3200" dirty="0"/>
              <a:t> </a:t>
            </a:r>
            <a:r>
              <a:rPr lang="en-US" sz="3200" dirty="0" err="1"/>
              <a:t>mùng</a:t>
            </a:r>
            <a:r>
              <a:rPr lang="en-US" sz="3200" dirty="0"/>
              <a:t> </a:t>
            </a:r>
            <a:r>
              <a:rPr lang="en-US" sz="3200" dirty="0" err="1"/>
              <a:t>tơi</a:t>
            </a:r>
            <a:endParaRPr lang="en-US" sz="3200"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rPr>
              <a:t>Nhảy</a:t>
            </a:r>
            <a:r>
              <a:rPr lang="en-US" sz="3200" dirty="0">
                <a:solidFill>
                  <a:srgbClr val="FF0000"/>
                </a:solidFill>
              </a:rPr>
              <a:t> </a:t>
            </a:r>
            <a:r>
              <a:rPr lang="en-US" sz="3200" dirty="0" err="1">
                <a:solidFill>
                  <a:srgbClr val="FF0000"/>
                </a:solidFill>
              </a:rPr>
              <a:t>múa</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3477875"/>
          </a:xfrm>
          <a:prstGeom prst="rect">
            <a:avLst/>
          </a:prstGeom>
          <a:noFill/>
        </p:spPr>
        <p:txBody>
          <a:bodyPr wrap="square" rtlCol="0">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200233"/>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G</a:t>
              </a:r>
              <a:r>
                <a:rPr lang="vi-VN" sz="2800" b="1" dirty="0">
                  <a:solidFill>
                    <a:srgbClr val="002060"/>
                  </a:solidFill>
                  <a:latin typeface="Calibri" panose="020F0502020204030204" pitchFamily="34" charset="0"/>
                  <a:cs typeface="Calibri" panose="020F0502020204030204" pitchFamily="34" charset="0"/>
                </a:rPr>
                <a:t>ọi hoặc kể, tả con vật, cây cối, đồ vật, hiện tượng tự nhiên,...</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bằng những từ ngữ vốn được dùng để gọi hoặc kể, tả người; làm cho chúng trở nên gần gũi, sinh động hơn.</a:t>
              </a:r>
              <a:endParaRPr lang="en-US" sz="28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4088525" cy="2277547"/>
          </a:xfrm>
          <a:prstGeom prst="rect">
            <a:avLst/>
          </a:prstGeom>
          <a:solidFill>
            <a:srgbClr val="00B0F0"/>
          </a:solidFill>
        </p:spPr>
        <p:txBody>
          <a:bodyPr wrap="square" rtlCol="0">
            <a:spAutoFit/>
          </a:bodyPr>
          <a:lstStyle/>
          <a:p>
            <a:pPr algn="ctr"/>
            <a:r>
              <a:rPr lang="en-US" sz="3200" b="1" dirty="0" err="1">
                <a:solidFill>
                  <a:srgbClr val="FFFF66"/>
                </a:solidFill>
                <a:latin typeface="Calibri" panose="020F0502020204030204" pitchFamily="34" charset="0"/>
                <a:cs typeface="Calibri" panose="020F0502020204030204" pitchFamily="34" charset="0"/>
              </a:rPr>
              <a:t>Ví</a:t>
            </a:r>
            <a:r>
              <a:rPr lang="en-US" sz="3200" b="1" dirty="0">
                <a:solidFill>
                  <a:srgbClr val="FFFF66"/>
                </a:solidFill>
                <a:latin typeface="Calibri" panose="020F0502020204030204" pitchFamily="34" charset="0"/>
                <a:cs typeface="Calibri" panose="020F0502020204030204" pitchFamily="34" charset="0"/>
              </a:rPr>
              <a:t> </a:t>
            </a:r>
            <a:r>
              <a:rPr lang="en-US" sz="3200" b="1" dirty="0" err="1">
                <a:solidFill>
                  <a:srgbClr val="FFFF66"/>
                </a:solidFill>
                <a:latin typeface="Calibri" panose="020F0502020204030204" pitchFamily="34" charset="0"/>
                <a:cs typeface="Calibri" panose="020F0502020204030204" pitchFamily="34" charset="0"/>
              </a:rPr>
              <a:t>dụ</a:t>
            </a:r>
            <a:r>
              <a:rPr lang="en-US" sz="3200" b="1" dirty="0">
                <a:solidFill>
                  <a:srgbClr val="FFFF66"/>
                </a:solidFill>
                <a:latin typeface="Calibri" panose="020F0502020204030204" pitchFamily="34" charset="0"/>
                <a:cs typeface="Calibri" panose="020F0502020204030204" pitchFamily="34" charset="0"/>
              </a:rPr>
              <a:t>: </a:t>
            </a:r>
          </a:p>
          <a:p>
            <a:pPr algn="just"/>
            <a:r>
              <a:rPr lang="vi-VN" sz="2200" b="1" dirty="0">
                <a:solidFill>
                  <a:srgbClr val="FFFF66"/>
                </a:solidFill>
                <a:latin typeface="Calibri" panose="020F0502020204030204" pitchFamily="34" charset="0"/>
                <a:cs typeface="Calibri" panose="020F0502020204030204" pitchFamily="34" charset="0"/>
              </a:rPr>
              <a:t>Rễ siêng không ngại đất nghèo</a:t>
            </a:r>
          </a:p>
          <a:p>
            <a:pPr algn="just"/>
            <a:r>
              <a:rPr lang="vi-VN" sz="2200" b="1" dirty="0">
                <a:solidFill>
                  <a:srgbClr val="FFFF66"/>
                </a:solidFill>
                <a:latin typeface="Calibri" panose="020F0502020204030204" pitchFamily="34" charset="0"/>
                <a:cs typeface="Calibri" panose="020F0502020204030204" pitchFamily="34" charset="0"/>
              </a:rPr>
              <a:t>Tre bao nhiêu rễ bấy nhiêu cần cù</a:t>
            </a:r>
          </a:p>
          <a:p>
            <a:pPr algn="just"/>
            <a:r>
              <a:rPr lang="vi-VN" sz="2200" b="1" dirty="0">
                <a:solidFill>
                  <a:srgbClr val="FFFF66"/>
                </a:solidFill>
                <a:latin typeface="Calibri" panose="020F0502020204030204" pitchFamily="34" charset="0"/>
                <a:cs typeface="Calibri" panose="020F0502020204030204" pitchFamily="34" charset="0"/>
              </a:rPr>
              <a:t>Vươn </a:t>
            </a:r>
            <a:r>
              <a:rPr lang="en-US" sz="2200" b="1" dirty="0" err="1">
                <a:solidFill>
                  <a:srgbClr val="FFFF66"/>
                </a:solidFill>
                <a:latin typeface="Calibri" panose="020F0502020204030204" pitchFamily="34" charset="0"/>
                <a:cs typeface="Calibri" panose="020F0502020204030204" pitchFamily="34" charset="0"/>
              </a:rPr>
              <a:t>mình</a:t>
            </a:r>
            <a:r>
              <a:rPr lang="vi-VN" sz="2200" b="1" dirty="0">
                <a:solidFill>
                  <a:srgbClr val="FFFF66"/>
                </a:solidFill>
                <a:latin typeface="Calibri" panose="020F0502020204030204" pitchFamily="34" charset="0"/>
                <a:cs typeface="Calibri" panose="020F0502020204030204" pitchFamily="34" charset="0"/>
              </a:rPr>
              <a:t> trong gió tre đu</a:t>
            </a:r>
          </a:p>
          <a:p>
            <a:pPr algn="just"/>
            <a:r>
              <a:rPr lang="vi-VN" sz="2200" b="1" dirty="0">
                <a:solidFill>
                  <a:srgbClr val="FFFF66"/>
                </a:solidFill>
                <a:latin typeface="Calibri" panose="020F0502020204030204" pitchFamily="34" charset="0"/>
                <a:cs typeface="Calibri" panose="020F0502020204030204" pitchFamily="34" charset="0"/>
              </a:rPr>
              <a:t>Cây kham khổ vẫn hát ru lá cành</a:t>
            </a:r>
            <a:r>
              <a:rPr lang="en-US" sz="2200" b="1" dirty="0">
                <a:solidFill>
                  <a:srgbClr val="FFFF66"/>
                </a:solidFill>
                <a:latin typeface="Calibri" panose="020F0502020204030204" pitchFamily="34" charset="0"/>
                <a:cs typeface="Calibri" panose="020F0502020204030204" pitchFamily="34" charset="0"/>
              </a:rPr>
              <a:t>.</a:t>
            </a:r>
          </a:p>
          <a:p>
            <a:pPr algn="just"/>
            <a:r>
              <a:rPr lang="en-US" sz="2200" b="1" dirty="0">
                <a:solidFill>
                  <a:srgbClr val="FFFF66"/>
                </a:solidFill>
                <a:latin typeface="Calibri" panose="020F0502020204030204" pitchFamily="34" charset="0"/>
                <a:cs typeface="Calibri" panose="020F0502020204030204" pitchFamily="34" charset="0"/>
              </a:rPr>
              <a:t>(Tre </a:t>
            </a:r>
            <a:r>
              <a:rPr lang="en-US" sz="2200" b="1" dirty="0" err="1">
                <a:solidFill>
                  <a:srgbClr val="FFFF66"/>
                </a:solidFill>
                <a:latin typeface="Calibri" panose="020F0502020204030204" pitchFamily="34" charset="0"/>
                <a:cs typeface="Calibri" panose="020F0502020204030204" pitchFamily="34" charset="0"/>
              </a:rPr>
              <a:t>Việt</a:t>
            </a:r>
            <a:r>
              <a:rPr lang="en-US" sz="2200" b="1" dirty="0">
                <a:solidFill>
                  <a:srgbClr val="FFFF66"/>
                </a:solidFill>
                <a:latin typeface="Calibri" panose="020F0502020204030204" pitchFamily="34" charset="0"/>
                <a:cs typeface="Calibri" panose="020F0502020204030204" pitchFamily="34" charset="0"/>
              </a:rPr>
              <a:t> Nam – </a:t>
            </a:r>
            <a:r>
              <a:rPr lang="en-US" sz="2200" b="1" dirty="0" err="1">
                <a:solidFill>
                  <a:srgbClr val="FFFF66"/>
                </a:solidFill>
                <a:latin typeface="Calibri" panose="020F0502020204030204" pitchFamily="34" charset="0"/>
                <a:cs typeface="Calibri" panose="020F0502020204030204" pitchFamily="34" charset="0"/>
              </a:rPr>
              <a:t>Nguyễn</a:t>
            </a:r>
            <a:r>
              <a:rPr lang="en-US" sz="2200" b="1" dirty="0">
                <a:solidFill>
                  <a:srgbClr val="FFFF66"/>
                </a:solidFill>
                <a:latin typeface="Calibri" panose="020F0502020204030204" pitchFamily="34"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libri" panose="020F0502020204030204" pitchFamily="34"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4. </a:t>
            </a:r>
            <a:r>
              <a:rPr lang="vi-VN"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Đặt 1-2 câu nói về con vật, cây cối, đồ vật….trong đó có sử dụng biện pháp nhân hoá.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8137976" y="645330"/>
            <a:ext cx="3808538" cy="3616425"/>
            <a:chOff x="-169443" y="2358641"/>
            <a:chExt cx="2083622" cy="234679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69443" y="2358641"/>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118592" y="2629039"/>
              <a:ext cx="1526272" cy="2017218"/>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a typeface="Calibri" panose="020F0502020204030204" pitchFamily="34" charset="0"/>
                </a:rPr>
                <a:t>G</a:t>
              </a:r>
              <a:r>
                <a:rPr lang="en-US" sz="2800" b="1" dirty="0" err="1">
                  <a:solidFill>
                    <a:srgbClr val="FF0000"/>
                  </a:solidFill>
                  <a:effectLst/>
                  <a:ea typeface="Calibri" panose="020F0502020204030204" pitchFamily="34" charset="0"/>
                </a:rPr>
                <a:t>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về</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đồ</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con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hay </a:t>
              </a:r>
              <a:r>
                <a:rPr lang="en-US" sz="2800" b="1" dirty="0" err="1">
                  <a:solidFill>
                    <a:srgbClr val="FF0000"/>
                  </a:solidFill>
                  <a:effectLst/>
                  <a:ea typeface="Calibri" panose="020F0502020204030204" pitchFamily="34" charset="0"/>
                </a:rPr>
                <a:t>hiện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tượng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bằng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những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từ</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vốn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gọi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người</a:t>
              </a:r>
              <a:r>
                <a:rPr lang="en-US" sz="2800" b="1" dirty="0">
                  <a:solidFill>
                    <a:srgbClr val="FF0000"/>
                  </a:solidFill>
                  <a:effectLst/>
                  <a:ea typeface="Calibri" panose="020F0502020204030204" pitchFamily="34" charset="0"/>
                </a:rPr>
                <a:t>.</a:t>
              </a:r>
            </a:p>
          </p:txBody>
        </p:sp>
      </p:gr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2094472" y="1251858"/>
            <a:ext cx="5118041" cy="1491342"/>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53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1290" y="2912489"/>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68" y="2671217"/>
            <a:ext cx="2113084" cy="2101368"/>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858581"/>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Trong </a:t>
              </a:r>
              <a:r>
                <a:rPr lang="en-US" sz="3200" b="1" dirty="0" err="1">
                  <a:solidFill>
                    <a:srgbClr val="FF0000"/>
                  </a:solidFill>
                  <a:effectLst/>
                  <a:ea typeface="Calibri" panose="020F0502020204030204" pitchFamily="34" charset="0"/>
                  <a:cs typeface="Times New Roman" panose="02020603050405020304" pitchFamily="18" charset="0"/>
                </a:rPr>
                <a:t>bài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hát</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nhắc</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tới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chim</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vành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khuyên</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mào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chích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choè</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sơn</a:t>
              </a:r>
              <a:r>
                <a:rPr lang="en-US" sz="3200" b="1" dirty="0">
                  <a:solidFill>
                    <a:srgbClr val="FF0000"/>
                  </a:solidFill>
                  <a:effectLst/>
                  <a:ea typeface="Calibri" panose="020F0502020204030204" pitchFamily="34" charset="0"/>
                  <a:cs typeface="Times New Roman" panose="02020603050405020304" pitchFamily="18" charset="0"/>
                </a:rPr>
                <a:t> ca.</a:t>
              </a: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16667E-7 3.7037E-7 L 4.16667E-7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650003" y="1460461"/>
            <a:ext cx="7291266" cy="1524478"/>
            <a:chOff x="2689579" y="1248146"/>
            <a:chExt cx="6291895" cy="885863"/>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3106078" y="1248146"/>
              <a:ext cx="5875396" cy="840580"/>
            </a:xfrm>
            <a:prstGeom prst="rect">
              <a:avLst/>
            </a:prstGeom>
            <a:noFill/>
          </p:spPr>
          <p:txBody>
            <a:bodyPr wrap="square" rtlCol="0">
              <a:spAutoFit/>
            </a:bodyPr>
            <a:lstStyle/>
            <a:p>
              <a:pPr marL="0" marR="0" algn="just">
                <a:spcBef>
                  <a:spcPts val="0"/>
                </a:spcBef>
                <a:spcAft>
                  <a:spcPts val="0"/>
                </a:spcAft>
              </a:pPr>
              <a:r>
                <a:rPr lang="en-US" sz="4400" b="1" dirty="0" err="1">
                  <a:solidFill>
                    <a:srgbClr val="FF0000"/>
                  </a:solidFill>
                  <a:effectLst/>
                  <a:ea typeface="Calibri" panose="020F0502020204030204" pitchFamily="34" charset="0"/>
                </a:rPr>
                <a:t>Hãy</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đặt</a:t>
              </a:r>
              <a:r>
                <a:rPr lang="en-US" sz="4400" b="1" dirty="0">
                  <a:solidFill>
                    <a:srgbClr val="FF0000"/>
                  </a:solidFill>
                  <a:effectLst/>
                  <a:ea typeface="Calibri" panose="020F0502020204030204" pitchFamily="34" charset="0"/>
                </a:rPr>
                <a:t> 1 </a:t>
              </a:r>
              <a:r>
                <a:rPr lang="en-US" sz="4400" b="1" dirty="0" err="1">
                  <a:solidFill>
                    <a:srgbClr val="FF0000"/>
                  </a:solidFill>
                  <a:effectLst/>
                  <a:ea typeface="Calibri" panose="020F0502020204030204" pitchFamily="34" charset="0"/>
                </a:rPr>
                <a:t>câu</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có</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sử</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dụng</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biện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pháp</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nhân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hoá</a:t>
              </a:r>
              <a:r>
                <a:rPr lang="en-US" sz="4400" b="1" dirty="0">
                  <a:solidFill>
                    <a:srgbClr val="FF0000"/>
                  </a:solidFill>
                  <a:effectLst/>
                  <a:ea typeface="Calibri" panose="020F0502020204030204" pitchFamily="34" charset="0"/>
                </a:rPr>
                <a:t>?</a:t>
              </a: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36821" y="315422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99" y="2912955"/>
            <a:ext cx="2113084" cy="2101368"/>
          </a:xfrm>
          <a:prstGeom prst="rect">
            <a:avLst/>
          </a:prstGeom>
        </p:spPr>
      </p:pic>
    </p:spTree>
    <p:extLst>
      <p:ext uri="{BB962C8B-B14F-4D97-AF65-F5344CB8AC3E}">
        <p14:creationId xmlns:p14="http://schemas.microsoft.com/office/powerpoint/2010/main" val="9412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287BD5-8024-DE96-EA4E-530693F7149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1" name="TextBox 10">
            <a:extLst>
              <a:ext uri="{FF2B5EF4-FFF2-40B4-BE49-F238E27FC236}">
                <a16:creationId xmlns:a16="http://schemas.microsoft.com/office/drawing/2014/main" id="{FA7F7214-192E-5097-2EDC-02D56F9993AD}"/>
              </a:ext>
            </a:extLst>
          </p:cNvPr>
          <p:cNvSpPr txBox="1"/>
          <p:nvPr/>
        </p:nvSpPr>
        <p:spPr>
          <a:xfrm>
            <a:off x="2977868" y="56768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12" name="Picture 11">
            <a:extLst>
              <a:ext uri="{FF2B5EF4-FFF2-40B4-BE49-F238E27FC236}">
                <a16:creationId xmlns:a16="http://schemas.microsoft.com/office/drawing/2014/main" id="{F1C48BF9-6F87-ED7E-B829-371F3F0B1167}"/>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68162060-B949-7FCE-F839-A38903C623F8}"/>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8F17A39-378F-F04C-13F8-CEBBAA51970A}"/>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7326B84B-CB18-A4AC-181A-EC7D88074BE1}"/>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0C3D4AD-B831-FB65-D66A-2CAF0F3636FB}"/>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0" name="TextBox 19">
            <a:extLst>
              <a:ext uri="{FF2B5EF4-FFF2-40B4-BE49-F238E27FC236}">
                <a16:creationId xmlns:a16="http://schemas.microsoft.com/office/drawing/2014/main" id="{58F3AC85-6459-AA9D-DEFC-181BFE3A0CFA}"/>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B4C51E2-14B1-21DB-B031-549B1902013B}"/>
              </a:ext>
            </a:extLst>
          </p:cNvPr>
          <p:cNvPicPr>
            <a:picLocks noChangeAspect="1"/>
          </p:cNvPicPr>
          <p:nvPr/>
        </p:nvPicPr>
        <p:blipFill>
          <a:blip r:embed="rId4"/>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347063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6"/>
          <a:stretch>
            <a:fillRect/>
          </a:stretch>
        </p:blipFill>
        <p:spPr>
          <a:xfrm>
            <a:off x="5080646" y="2648151"/>
            <a:ext cx="6108721" cy="3243353"/>
          </a:xfrm>
          <a:prstGeom prst="rect">
            <a:avLst/>
          </a:prstGeom>
        </p:spPr>
      </p:pic>
    </p:spTree>
    <p:extLst>
      <p:ext uri="{BB962C8B-B14F-4D97-AF65-F5344CB8AC3E}">
        <p14:creationId xmlns:p14="http://schemas.microsoft.com/office/powerpoint/2010/main" val="3234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6" name="Picture 5">
            <a:extLst>
              <a:ext uri="{FF2B5EF4-FFF2-40B4-BE49-F238E27FC236}">
                <a16:creationId xmlns:a16="http://schemas.microsoft.com/office/drawing/2014/main" id="{3CBB40A2-6F9B-8B9A-8267-9A9FB3E2F997}"/>
              </a:ext>
            </a:extLst>
          </p:cNvPr>
          <p:cNvPicPr>
            <a:picLocks noChangeAspect="1"/>
          </p:cNvPicPr>
          <p:nvPr/>
        </p:nvPicPr>
        <p:blipFill>
          <a:blip r:embed="rId7"/>
          <a:stretch>
            <a:fillRect/>
          </a:stretch>
        </p:blipFill>
        <p:spPr>
          <a:xfrm>
            <a:off x="571499" y="3780490"/>
            <a:ext cx="10751159" cy="2941244"/>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gọi chích choè, chào mào, sơn ca…?</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Chích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choè</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anh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sơn</a:t>
              </a:r>
              <a:r>
                <a:rPr lang="en-US" sz="3200" b="1" dirty="0">
                  <a:solidFill>
                    <a:srgbClr val="FF0000"/>
                  </a:solidFill>
                  <a:effectLst/>
                  <a:ea typeface="Calibri" panose="020F0502020204030204" pitchFamily="34" charset="0"/>
                </a:rPr>
                <a:t> ca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cô</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sáo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nâu</a:t>
              </a:r>
              <a:r>
                <a:rPr lang="en-US" sz="3200" b="1" dirty="0">
                  <a:solidFill>
                    <a:srgbClr val="FF0000"/>
                  </a:solidFill>
                  <a:effectLst/>
                  <a:ea typeface="Calibri" panose="020F0502020204030204" pitchFamily="34" charset="0"/>
                </a:rPr>
                <a:t>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chị</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851972" cy="1944306"/>
          </a:xfrm>
          <a:custGeom>
            <a:avLst/>
            <a:gdLst>
              <a:gd name="connsiteX0" fmla="*/ 0 w 6851972"/>
              <a:gd name="connsiteY0" fmla="*/ 324057 h 1944306"/>
              <a:gd name="connsiteX1" fmla="*/ 324057 w 6851972"/>
              <a:gd name="connsiteY1" fmla="*/ 0 h 1944306"/>
              <a:gd name="connsiteX2" fmla="*/ 1141995 w 6851972"/>
              <a:gd name="connsiteY2" fmla="*/ 0 h 1944306"/>
              <a:gd name="connsiteX3" fmla="*/ 1141995 w 6851972"/>
              <a:gd name="connsiteY3" fmla="*/ 0 h 1944306"/>
              <a:gd name="connsiteX4" fmla="*/ 2854988 w 6851972"/>
              <a:gd name="connsiteY4" fmla="*/ 0 h 1944306"/>
              <a:gd name="connsiteX5" fmla="*/ 6527915 w 6851972"/>
              <a:gd name="connsiteY5" fmla="*/ 0 h 1944306"/>
              <a:gd name="connsiteX6" fmla="*/ 6851972 w 6851972"/>
              <a:gd name="connsiteY6" fmla="*/ 324057 h 1944306"/>
              <a:gd name="connsiteX7" fmla="*/ 6851972 w 6851972"/>
              <a:gd name="connsiteY7" fmla="*/ 1134179 h 1944306"/>
              <a:gd name="connsiteX8" fmla="*/ 6851972 w 6851972"/>
              <a:gd name="connsiteY8" fmla="*/ 1134179 h 1944306"/>
              <a:gd name="connsiteX9" fmla="*/ 6851972 w 6851972"/>
              <a:gd name="connsiteY9" fmla="*/ 1620255 h 1944306"/>
              <a:gd name="connsiteX10" fmla="*/ 6851972 w 6851972"/>
              <a:gd name="connsiteY10" fmla="*/ 1620249 h 1944306"/>
              <a:gd name="connsiteX11" fmla="*/ 6527915 w 6851972"/>
              <a:gd name="connsiteY11" fmla="*/ 1944306 h 1944306"/>
              <a:gd name="connsiteX12" fmla="*/ 2854988 w 6851972"/>
              <a:gd name="connsiteY12" fmla="*/ 1944306 h 1944306"/>
              <a:gd name="connsiteX13" fmla="*/ 1141995 w 6851972"/>
              <a:gd name="connsiteY13" fmla="*/ 1944306 h 1944306"/>
              <a:gd name="connsiteX14" fmla="*/ 1141995 w 6851972"/>
              <a:gd name="connsiteY14" fmla="*/ 1944306 h 1944306"/>
              <a:gd name="connsiteX15" fmla="*/ 324057 w 6851972"/>
              <a:gd name="connsiteY15" fmla="*/ 1944306 h 1944306"/>
              <a:gd name="connsiteX16" fmla="*/ 0 w 6851972"/>
              <a:gd name="connsiteY16" fmla="*/ 1620249 h 1944306"/>
              <a:gd name="connsiteX17" fmla="*/ 0 w 6851972"/>
              <a:gd name="connsiteY17" fmla="*/ 1620255 h 1944306"/>
              <a:gd name="connsiteX18" fmla="*/ -1153118 w 6851972"/>
              <a:gd name="connsiteY18" fmla="*/ 1643658 h 1944306"/>
              <a:gd name="connsiteX19" fmla="*/ 0 w 6851972"/>
              <a:gd name="connsiteY19" fmla="*/ 1134179 h 1944306"/>
              <a:gd name="connsiteX20" fmla="*/ 0 w 6851972"/>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1944306" fill="none" extrusionOk="0">
                <a:moveTo>
                  <a:pt x="0" y="324057"/>
                </a:moveTo>
                <a:cubicBezTo>
                  <a:pt x="12160" y="151667"/>
                  <a:pt x="133118" y="4812"/>
                  <a:pt x="324057" y="0"/>
                </a:cubicBezTo>
                <a:cubicBezTo>
                  <a:pt x="583104" y="29944"/>
                  <a:pt x="995751" y="57975"/>
                  <a:pt x="1141995" y="0"/>
                </a:cubicBezTo>
                <a:lnTo>
                  <a:pt x="1141995" y="0"/>
                </a:lnTo>
                <a:cubicBezTo>
                  <a:pt x="1575879" y="82202"/>
                  <a:pt x="2087717" y="-119666"/>
                  <a:pt x="2854988" y="0"/>
                </a:cubicBezTo>
                <a:cubicBezTo>
                  <a:pt x="4493986" y="-117130"/>
                  <a:pt x="4929835" y="123459"/>
                  <a:pt x="6527915" y="0"/>
                </a:cubicBezTo>
                <a:cubicBezTo>
                  <a:pt x="6725656" y="29903"/>
                  <a:pt x="6841114" y="146604"/>
                  <a:pt x="6851972" y="324057"/>
                </a:cubicBezTo>
                <a:cubicBezTo>
                  <a:pt x="6852900" y="514913"/>
                  <a:pt x="6911860" y="775641"/>
                  <a:pt x="6851972" y="1134179"/>
                </a:cubicBezTo>
                <a:lnTo>
                  <a:pt x="6851972" y="1134179"/>
                </a:lnTo>
                <a:cubicBezTo>
                  <a:pt x="6867189" y="1293587"/>
                  <a:pt x="6818019" y="1558532"/>
                  <a:pt x="6851972" y="1620255"/>
                </a:cubicBezTo>
                <a:lnTo>
                  <a:pt x="6851972" y="1620249"/>
                </a:lnTo>
                <a:cubicBezTo>
                  <a:pt x="6850024" y="1796782"/>
                  <a:pt x="6697324" y="1975447"/>
                  <a:pt x="6527915" y="1944306"/>
                </a:cubicBezTo>
                <a:cubicBezTo>
                  <a:pt x="4744816" y="2077700"/>
                  <a:pt x="3861507" y="1813586"/>
                  <a:pt x="2854988" y="1944306"/>
                </a:cubicBezTo>
                <a:cubicBezTo>
                  <a:pt x="2396060" y="2071608"/>
                  <a:pt x="1779194" y="1937061"/>
                  <a:pt x="1141995" y="1944306"/>
                </a:cubicBezTo>
                <a:lnTo>
                  <a:pt x="1141995" y="1944306"/>
                </a:lnTo>
                <a:cubicBezTo>
                  <a:pt x="1038400" y="1908614"/>
                  <a:pt x="688102" y="1987269"/>
                  <a:pt x="324057" y="1944306"/>
                </a:cubicBezTo>
                <a:cubicBezTo>
                  <a:pt x="115468" y="1944181"/>
                  <a:pt x="10581" y="1777517"/>
                  <a:pt x="0" y="1620249"/>
                </a:cubicBezTo>
                <a:lnTo>
                  <a:pt x="0" y="1620255"/>
                </a:lnTo>
                <a:cubicBezTo>
                  <a:pt x="-201983" y="1552456"/>
                  <a:pt x="-840907" y="1632246"/>
                  <a:pt x="-1153118" y="1643658"/>
                </a:cubicBezTo>
                <a:cubicBezTo>
                  <a:pt x="-556837" y="1481096"/>
                  <a:pt x="-500754" y="1385713"/>
                  <a:pt x="0" y="1134179"/>
                </a:cubicBezTo>
                <a:cubicBezTo>
                  <a:pt x="65266" y="973640"/>
                  <a:pt x="5892" y="710896"/>
                  <a:pt x="0" y="324057"/>
                </a:cubicBezTo>
                <a:close/>
              </a:path>
              <a:path w="6851972" h="1944306" stroke="0" extrusionOk="0">
                <a:moveTo>
                  <a:pt x="0" y="324057"/>
                </a:moveTo>
                <a:cubicBezTo>
                  <a:pt x="-3887" y="151732"/>
                  <a:pt x="174682" y="-20016"/>
                  <a:pt x="324057" y="0"/>
                </a:cubicBezTo>
                <a:cubicBezTo>
                  <a:pt x="466737" y="-14733"/>
                  <a:pt x="789438" y="-26317"/>
                  <a:pt x="1141995" y="0"/>
                </a:cubicBezTo>
                <a:lnTo>
                  <a:pt x="1141995" y="0"/>
                </a:lnTo>
                <a:cubicBezTo>
                  <a:pt x="1830843" y="134844"/>
                  <a:pt x="2456857" y="-148642"/>
                  <a:pt x="2854988" y="0"/>
                </a:cubicBezTo>
                <a:cubicBezTo>
                  <a:pt x="4422161" y="-134364"/>
                  <a:pt x="5189274" y="130381"/>
                  <a:pt x="6527915" y="0"/>
                </a:cubicBezTo>
                <a:cubicBezTo>
                  <a:pt x="6704053" y="-6680"/>
                  <a:pt x="6860031" y="138838"/>
                  <a:pt x="6851972" y="324057"/>
                </a:cubicBezTo>
                <a:cubicBezTo>
                  <a:pt x="6885963" y="513443"/>
                  <a:pt x="6835112" y="959268"/>
                  <a:pt x="6851972" y="1134179"/>
                </a:cubicBezTo>
                <a:lnTo>
                  <a:pt x="6851972" y="1134179"/>
                </a:lnTo>
                <a:cubicBezTo>
                  <a:pt x="6818149" y="1219579"/>
                  <a:pt x="6847367" y="1570996"/>
                  <a:pt x="6851972" y="1620255"/>
                </a:cubicBezTo>
                <a:lnTo>
                  <a:pt x="6851972" y="1620249"/>
                </a:lnTo>
                <a:cubicBezTo>
                  <a:pt x="6857998" y="1798564"/>
                  <a:pt x="6701745" y="1945796"/>
                  <a:pt x="6527915" y="1944306"/>
                </a:cubicBezTo>
                <a:cubicBezTo>
                  <a:pt x="4857274" y="1906547"/>
                  <a:pt x="3985619" y="1994804"/>
                  <a:pt x="2854988" y="1944306"/>
                </a:cubicBezTo>
                <a:cubicBezTo>
                  <a:pt x="2121549" y="1850002"/>
                  <a:pt x="1419560" y="1881048"/>
                  <a:pt x="1141995" y="1944306"/>
                </a:cubicBezTo>
                <a:lnTo>
                  <a:pt x="1141995" y="1944306"/>
                </a:lnTo>
                <a:cubicBezTo>
                  <a:pt x="792424" y="1923425"/>
                  <a:pt x="720963" y="1900617"/>
                  <a:pt x="324057" y="1944306"/>
                </a:cubicBezTo>
                <a:cubicBezTo>
                  <a:pt x="137322" y="1937226"/>
                  <a:pt x="12567" y="1796279"/>
                  <a:pt x="0" y="1620249"/>
                </a:cubicBezTo>
                <a:lnTo>
                  <a:pt x="0" y="1620255"/>
                </a:lnTo>
                <a:cubicBezTo>
                  <a:pt x="-407138" y="1585374"/>
                  <a:pt x="-875142" y="1554788"/>
                  <a:pt x="-1153118" y="1643658"/>
                </a:cubicBezTo>
                <a:cubicBezTo>
                  <a:pt x="-940187" y="1477577"/>
                  <a:pt x="-451007" y="1257794"/>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Em có nhận xét gì về các từ ngữ d</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ù</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ng để tả hay gọi các loài chim trong bài hát?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đó</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đều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dùng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miêu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tả</a:t>
              </a:r>
              <a:r>
                <a:rPr lang="en-US" sz="3200" b="1" dirty="0">
                  <a:solidFill>
                    <a:srgbClr val="FF0000"/>
                  </a:solidFill>
                  <a:effectLst/>
                  <a:ea typeface="Calibri" panose="020F0502020204030204" pitchFamily="34" charset="0"/>
                </a:rPr>
                <a:t> hay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con </a:t>
              </a:r>
              <a:r>
                <a:rPr lang="en-US" sz="3200" b="1" dirty="0" err="1">
                  <a:solidFill>
                    <a:srgbClr val="FF0000"/>
                  </a:solidFill>
                  <a:effectLst/>
                  <a:ea typeface="Calibri" panose="020F0502020204030204" pitchFamily="34" charset="0"/>
                </a:rPr>
                <a:t>người</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22120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7F1938-F6C3-0A10-FEF0-334194CFD871}"/>
              </a:ext>
            </a:extLst>
          </p:cNvPr>
          <p:cNvPicPr>
            <a:picLocks noChangeAspect="1"/>
          </p:cNvPicPr>
          <p:nvPr/>
        </p:nvPicPr>
        <p:blipFill>
          <a:blip r:embed="rId4"/>
          <a:stretch>
            <a:fillRect/>
          </a:stretch>
        </p:blipFill>
        <p:spPr>
          <a:xfrm>
            <a:off x="3293764" y="3063252"/>
            <a:ext cx="6529382" cy="2139881"/>
          </a:xfrm>
          <a:prstGeom prst="rect">
            <a:avLst/>
          </a:prstGeom>
        </p:spPr>
      </p:pic>
    </p:spTree>
    <p:extLst>
      <p:ext uri="{BB962C8B-B14F-4D97-AF65-F5344CB8AC3E}">
        <p14:creationId xmlns:p14="http://schemas.microsoft.com/office/powerpoint/2010/main" val="19189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6"/>
          <a:stretch>
            <a:fillRect/>
          </a:stretch>
        </p:blipFill>
        <p:spPr>
          <a:xfrm>
            <a:off x="3471519" y="2413201"/>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7"/>
          <a:stretch>
            <a:fillRect/>
          </a:stretch>
        </p:blipFill>
        <p:spPr>
          <a:xfrm>
            <a:off x="-742084" y="2297492"/>
            <a:ext cx="4383404" cy="1115665"/>
          </a:xfrm>
          <a:prstGeom prst="rect">
            <a:avLst/>
          </a:prstGeom>
        </p:spPr>
      </p:pic>
      <p:sp>
        <p:nvSpPr>
          <p:cNvPr id="2" name="Rectangle 1"/>
          <p:cNvSpPr/>
          <p:nvPr/>
        </p:nvSpPr>
        <p:spPr>
          <a:xfrm>
            <a:off x="3641320" y="385434"/>
            <a:ext cx="8282525"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423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4" cstate="print">
            <a:alphaModFix amt="85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6"/>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6"/>
            <a:ext cx="11519338"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libri" panose="020F0502020204030204" pitchFamily="34" charset="0"/>
                <a:cs typeface="Calibri" panose="020F0502020204030204" pitchFamily="34" charset="0"/>
              </a:rPr>
              <a:t>anh</a:t>
            </a:r>
            <a:r>
              <a:rPr lang="vi-VN" sz="2400" b="0" i="0" dirty="0">
                <a:solidFill>
                  <a:srgbClr val="000000"/>
                </a:solidFill>
                <a:effectLst/>
                <a:latin typeface="Calibri" panose="020F0502020204030204" pitchFamily="34" charset="0"/>
                <a:cs typeface="Calibri" panose="020F0502020204030204" pitchFamily="34" charset="0"/>
              </a:rPr>
              <a:t> chuồn ớt đỏ thắm như ngọn lửa. Những </a:t>
            </a:r>
            <a:r>
              <a:rPr lang="vi-VN" sz="2400" b="1" i="0" dirty="0">
                <a:solidFill>
                  <a:srgbClr val="000000"/>
                </a:solidFill>
                <a:effectLst/>
                <a:latin typeface="Calibri" panose="020F0502020204030204" pitchFamily="34" charset="0"/>
                <a:cs typeface="Calibri" panose="020F0502020204030204" pitchFamily="34" charset="0"/>
              </a:rPr>
              <a:t>cô</a:t>
            </a:r>
            <a:r>
              <a:rPr lang="vi-VN" sz="2400" b="0" i="0" dirty="0">
                <a:solidFill>
                  <a:srgbClr val="000000"/>
                </a:solidFill>
                <a:effectLst/>
                <a:latin typeface="Calibri" panose="020F0502020204030204" pitchFamily="34"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libri" panose="020F0502020204030204" pitchFamily="34" charset="0"/>
                <a:cs typeface="Calibri" panose="020F0502020204030204" pitchFamily="34" charset="0"/>
              </a:rPr>
              <a:t>chú</a:t>
            </a:r>
            <a:r>
              <a:rPr lang="vi-VN" sz="2400" b="0" i="0" dirty="0">
                <a:solidFill>
                  <a:srgbClr val="000000"/>
                </a:solidFill>
                <a:effectLst/>
                <a:latin typeface="Calibri" panose="020F0502020204030204" pitchFamily="34" charset="0"/>
                <a:cs typeface="Calibri" panose="020F0502020204030204" pitchFamily="34" charset="0"/>
              </a:rPr>
              <a:t> bọ ngựa vung gươm tập múa võ trên những chiếc lá to. Các </a:t>
            </a:r>
            <a:r>
              <a:rPr lang="vi-VN" sz="2400" b="1" i="0" dirty="0">
                <a:solidFill>
                  <a:srgbClr val="000000"/>
                </a:solidFill>
                <a:effectLst/>
                <a:latin typeface="Calibri" panose="020F0502020204030204" pitchFamily="34" charset="0"/>
                <a:cs typeface="Calibri" panose="020F0502020204030204" pitchFamily="34" charset="0"/>
              </a:rPr>
              <a:t>ả</a:t>
            </a:r>
            <a:r>
              <a:rPr lang="vi-VN" sz="2400" b="0" i="0" dirty="0">
                <a:solidFill>
                  <a:srgbClr val="000000"/>
                </a:solidFill>
                <a:effectLst/>
                <a:latin typeface="Calibri" panose="020F0502020204030204" pitchFamily="34" charset="0"/>
                <a:cs typeface="Calibri" panose="020F0502020204030204" pitchFamily="34" charset="0"/>
              </a:rPr>
              <a:t> cánh cam diêm dúa, các </a:t>
            </a:r>
            <a:r>
              <a:rPr lang="vi-VN" sz="2400" b="1" i="0" dirty="0">
                <a:solidFill>
                  <a:srgbClr val="000000"/>
                </a:solidFill>
                <a:effectLst/>
                <a:latin typeface="Calibri" panose="020F0502020204030204" pitchFamily="34" charset="0"/>
                <a:cs typeface="Calibri" panose="020F0502020204030204" pitchFamily="34" charset="0"/>
              </a:rPr>
              <a:t>chị</a:t>
            </a:r>
            <a:r>
              <a:rPr lang="vi-VN" sz="2400" b="0" i="0" dirty="0">
                <a:solidFill>
                  <a:srgbClr val="000000"/>
                </a:solidFill>
                <a:effectLst/>
                <a:latin typeface="Calibri" panose="020F0502020204030204" pitchFamily="34" charset="0"/>
                <a:cs typeface="Calibri" panose="020F0502020204030204" pitchFamily="34" charset="0"/>
              </a:rPr>
              <a:t> cào cào xoè áo lụa đỏm dáng,... Đạo mạo như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giang,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dẽ cũng vui vẻ dạo chơi trên bờ đầm.</a:t>
            </a:r>
          </a:p>
          <a:p>
            <a:pPr algn="r"/>
            <a:r>
              <a:rPr lang="vi-VN" sz="2400" b="0" i="0" dirty="0">
                <a:solidFill>
                  <a:srgbClr val="000000"/>
                </a:solidFill>
                <a:effectLst/>
                <a:latin typeface="Calibri" panose="020F0502020204030204" pitchFamily="34"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7"/>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3957949070"/>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65947">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65947">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65947">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65947">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65947">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38703"/>
            <a:ext cx="1807779" cy="707886"/>
          </a:xfrm>
          <a:prstGeom prst="rect">
            <a:avLst/>
          </a:prstGeom>
          <a:noFill/>
        </p:spPr>
        <p:txBody>
          <a:bodyPr wrap="square" rtlCol="0">
            <a:spAutoFit/>
          </a:bodyPr>
          <a:lstStyle/>
          <a:p>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33297"/>
            <a:ext cx="2911364"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ớt</a:t>
            </a:r>
            <a:endParaRPr lang="en-US" sz="32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890345"/>
            <a:ext cx="1807779" cy="707886"/>
          </a:xfrm>
          <a:prstGeom prst="rect">
            <a:avLst/>
          </a:prstGeom>
          <a:noFill/>
        </p:spPr>
        <p:txBody>
          <a:bodyPr wrap="square" rtlCol="0">
            <a:spAutoFit/>
          </a:bodyPr>
          <a:lstStyle/>
          <a:p>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32386"/>
            <a:ext cx="3405351"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kim</a:t>
            </a:r>
            <a:endParaRPr lang="en-US" sz="32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573518"/>
            <a:ext cx="1807779" cy="707886"/>
          </a:xfrm>
          <a:prstGeom prst="rect">
            <a:avLst/>
          </a:prstGeom>
          <a:noFill/>
        </p:spPr>
        <p:txBody>
          <a:bodyPr wrap="square" rtlCol="0">
            <a:spAutoFit/>
          </a:bodyPr>
          <a:lstStyle/>
          <a:p>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t>bọ</a:t>
            </a:r>
            <a:r>
              <a:rPr lang="en-US" sz="3200" dirty="0"/>
              <a:t> </a:t>
            </a:r>
            <a:r>
              <a:rPr lang="en-US" sz="3200" dirty="0" err="1"/>
              <a:t>ngựa</a:t>
            </a:r>
            <a:endParaRPr lang="en-US" sz="32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267201"/>
            <a:ext cx="830317" cy="707886"/>
          </a:xfrm>
          <a:prstGeom prst="rect">
            <a:avLst/>
          </a:prstGeom>
          <a:noFill/>
        </p:spPr>
        <p:txBody>
          <a:bodyPr wrap="square" rtlCol="0">
            <a:spAutoFit/>
          </a:bodyPr>
          <a:lstStyle/>
          <a:p>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t>cánh</a:t>
            </a:r>
            <a:r>
              <a:rPr lang="en-US" sz="32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08332"/>
            <a:ext cx="1145627" cy="707886"/>
          </a:xfrm>
          <a:prstGeom prst="rect">
            <a:avLst/>
          </a:prstGeom>
          <a:noFill/>
        </p:spPr>
        <p:txBody>
          <a:bodyPr wrap="square" rtlCol="0">
            <a:spAutoFit/>
          </a:bodyPr>
          <a:lstStyle/>
          <a:p>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t>cào</a:t>
            </a:r>
            <a:r>
              <a:rPr lang="en-US" sz="3200" dirty="0"/>
              <a:t> </a:t>
            </a:r>
            <a:r>
              <a:rPr lang="en-US" sz="3200" dirty="0" err="1"/>
              <a:t>cào</a:t>
            </a:r>
            <a:endParaRPr lang="en-US" sz="32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07422"/>
            <a:ext cx="1145627" cy="707886"/>
          </a:xfrm>
          <a:prstGeom prst="rect">
            <a:avLst/>
          </a:prstGeom>
          <a:noFill/>
        </p:spPr>
        <p:txBody>
          <a:bodyPr wrap="square" rtlCol="0">
            <a:spAutoFit/>
          </a:bodyPr>
          <a:lstStyle/>
          <a:p>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t>giang</a:t>
            </a:r>
            <a:r>
              <a:rPr lang="en-US" sz="3200" dirty="0"/>
              <a:t>, </a:t>
            </a:r>
            <a:r>
              <a:rPr lang="en-US" sz="3200" dirty="0" err="1"/>
              <a:t>dẽ</a:t>
            </a:r>
            <a:endParaRPr lang="en-US" sz="3200" dirty="0"/>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từ</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gọi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vật</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trở</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động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gần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gũi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với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người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hơn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5"/>
          <a:stretch>
            <a:fillRect/>
          </a:stretch>
        </p:blipFill>
        <p:spPr>
          <a:xfrm>
            <a:off x="168167" y="1744717"/>
            <a:ext cx="3056816" cy="3973072"/>
          </a:xfrm>
          <a:prstGeom prst="rect">
            <a:avLst/>
          </a:prstGeom>
        </p:spPr>
      </p:pic>
    </p:spTree>
    <p:extLst>
      <p:ext uri="{BB962C8B-B14F-4D97-AF65-F5344CB8AC3E}">
        <p14:creationId xmlns:p14="http://schemas.microsoft.com/office/powerpoint/2010/main" val="34476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1247</Words>
  <Application>Microsoft Office PowerPoint</Application>
  <PresentationFormat>Widescreen</PresentationFormat>
  <Paragraphs>142</Paragraphs>
  <Slides>23</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微软雅黑</vt:lpstr>
      <vt:lpstr>黑体</vt:lpstr>
      <vt:lpstr>SimSun</vt:lpstr>
      <vt:lpstr>Arial</vt:lpstr>
      <vt:lpstr>Calibri</vt:lpstr>
      <vt:lpstr>Calibri Light</vt:lpstr>
      <vt:lpstr>SVN-Poky's</vt:lpstr>
      <vt:lpstr>Times New Roman</vt:lpstr>
      <vt:lpstr>UTM Duepuntozero</vt:lpstr>
      <vt:lpstr>印品黑体</vt:lpstr>
      <vt:lpstr>Office Theme</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42</cp:revision>
  <dcterms:created xsi:type="dcterms:W3CDTF">2023-08-16T09:47:20Z</dcterms:created>
  <dcterms:modified xsi:type="dcterms:W3CDTF">2023-11-06T07:19:47Z</dcterms:modified>
</cp:coreProperties>
</file>