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24" r:id="rId3"/>
    <p:sldMasterId id="2147483740" r:id="rId4"/>
    <p:sldMasterId id="2147483752" r:id="rId5"/>
    <p:sldMasterId id="2147483764" r:id="rId6"/>
  </p:sldMasterIdLst>
  <p:notesMasterIdLst>
    <p:notesMasterId r:id="rId46"/>
  </p:notesMasterIdLst>
  <p:sldIdLst>
    <p:sldId id="508" r:id="rId7"/>
    <p:sldId id="259" r:id="rId8"/>
    <p:sldId id="2650" r:id="rId9"/>
    <p:sldId id="342" r:id="rId10"/>
    <p:sldId id="344" r:id="rId11"/>
    <p:sldId id="257" r:id="rId12"/>
    <p:sldId id="2651" r:id="rId13"/>
    <p:sldId id="265" r:id="rId14"/>
    <p:sldId id="266" r:id="rId15"/>
    <p:sldId id="2645" r:id="rId16"/>
    <p:sldId id="2643" r:id="rId17"/>
    <p:sldId id="2652" r:id="rId18"/>
    <p:sldId id="2653" r:id="rId19"/>
    <p:sldId id="269" r:id="rId20"/>
    <p:sldId id="256" r:id="rId21"/>
    <p:sldId id="2654" r:id="rId22"/>
    <p:sldId id="258" r:id="rId23"/>
    <p:sldId id="2655" r:id="rId24"/>
    <p:sldId id="260" r:id="rId25"/>
    <p:sldId id="2656" r:id="rId26"/>
    <p:sldId id="262" r:id="rId27"/>
    <p:sldId id="263" r:id="rId28"/>
    <p:sldId id="264" r:id="rId29"/>
    <p:sldId id="2657" r:id="rId30"/>
    <p:sldId id="2658" r:id="rId31"/>
    <p:sldId id="270" r:id="rId32"/>
    <p:sldId id="271" r:id="rId33"/>
    <p:sldId id="2659" r:id="rId34"/>
    <p:sldId id="2660" r:id="rId35"/>
    <p:sldId id="2661" r:id="rId36"/>
    <p:sldId id="2662" r:id="rId37"/>
    <p:sldId id="2663" r:id="rId38"/>
    <p:sldId id="2665" r:id="rId39"/>
    <p:sldId id="2664" r:id="rId40"/>
    <p:sldId id="2666" r:id="rId41"/>
    <p:sldId id="273" r:id="rId42"/>
    <p:sldId id="2646" r:id="rId43"/>
    <p:sldId id="513" r:id="rId44"/>
    <p:sldId id="33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8A5D9-063E-470F-A669-DB8EE1F506F1}"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DABA-91B6-40B7-A7FB-5F3BF8EDD348}" type="slidenum">
              <a:rPr lang="en-US" smtClean="0"/>
              <a:t>‹#›</a:t>
            </a:fld>
            <a:endParaRPr lang="en-US"/>
          </a:p>
        </p:txBody>
      </p:sp>
    </p:spTree>
    <p:extLst>
      <p:ext uri="{BB962C8B-B14F-4D97-AF65-F5344CB8AC3E}">
        <p14:creationId xmlns:p14="http://schemas.microsoft.com/office/powerpoint/2010/main" val="224167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3</a:t>
            </a:fld>
            <a:endParaRPr lang="en-US"/>
          </a:p>
        </p:txBody>
      </p:sp>
    </p:spTree>
    <p:extLst>
      <p:ext uri="{BB962C8B-B14F-4D97-AF65-F5344CB8AC3E}">
        <p14:creationId xmlns:p14="http://schemas.microsoft.com/office/powerpoint/2010/main" val="215456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xe</a:t>
            </a:r>
            <a:r>
              <a:rPr lang="en-US" dirty="0"/>
              <a:t> ô </a:t>
            </a:r>
            <a:r>
              <a:rPr lang="en-US" dirty="0" err="1"/>
              <a:t>tô</a:t>
            </a:r>
            <a:r>
              <a:rPr lang="en-US" dirty="0"/>
              <a:t> </a:t>
            </a:r>
            <a:r>
              <a:rPr lang="en-US" dirty="0" err="1"/>
              <a:t>các</a:t>
            </a:r>
            <a:r>
              <a:rPr lang="en-US" dirty="0"/>
              <a:t> </a:t>
            </a:r>
            <a:r>
              <a:rPr lang="en-US" dirty="0" err="1"/>
              <a:t>đội</a:t>
            </a:r>
            <a:r>
              <a:rPr lang="en-US" dirty="0"/>
              <a:t> </a:t>
            </a:r>
            <a:r>
              <a:rPr lang="en-US" dirty="0" err="1"/>
              <a:t>để</a:t>
            </a:r>
            <a:r>
              <a:rPr lang="en-US" dirty="0"/>
              <a:t> </a:t>
            </a:r>
            <a:r>
              <a:rPr lang="en-US" dirty="0" err="1"/>
              <a:t>tiến</a:t>
            </a:r>
            <a:r>
              <a:rPr lang="en-US" dirty="0"/>
              <a:t> </a:t>
            </a:r>
            <a:r>
              <a:rPr lang="en-US" dirty="0" err="1"/>
              <a:t>lên</a:t>
            </a:r>
            <a:r>
              <a:rPr lang="en-US" dirty="0"/>
              <a:t> </a:t>
            </a:r>
            <a:r>
              <a:rPr lang="en-US" dirty="0" err="1"/>
              <a:t>phía</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15</a:t>
            </a:fld>
            <a:endParaRPr lang="en-US"/>
          </a:p>
        </p:txBody>
      </p:sp>
    </p:spTree>
    <p:extLst>
      <p:ext uri="{BB962C8B-B14F-4D97-AF65-F5344CB8AC3E}">
        <p14:creationId xmlns:p14="http://schemas.microsoft.com/office/powerpoint/2010/main" val="311582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47762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25341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50421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88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06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2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64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49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6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49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267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55632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6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0397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409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2023/10/28</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645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6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8402202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71820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00671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98207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822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205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1846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65789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412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86913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33992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621529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67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1527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81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2745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6033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49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9485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5823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4685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64513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99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3516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8740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665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4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75015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9433272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41612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646050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49919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02303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10/28/2023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4374044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10/28/2023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763059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10/28/2023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0588030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234463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10/28/2023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08670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3722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065216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10/28/2023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29149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7299218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883049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45304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8262785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190914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91173804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60859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2995215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8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9229303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100877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2023/10/28</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1599791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9934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27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52161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10/28/2023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30057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jpeg"/><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8.jp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1.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9.jp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FE08C9-2CE6-425A-EDCB-27A65EC0F3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2101" y="266700"/>
            <a:ext cx="1266825" cy="12668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B22029CB-D55A-43CA-8EE2-241EBE9311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230585" y="-3815442"/>
            <a:ext cx="1266825" cy="1266825"/>
          </a:xfrm>
          <a:prstGeom prst="rect">
            <a:avLst/>
          </a:prstGeom>
        </p:spPr>
      </p:pic>
    </p:spTree>
    <p:extLst>
      <p:ext uri="{BB962C8B-B14F-4D97-AF65-F5344CB8AC3E}">
        <p14:creationId xmlns:p14="http://schemas.microsoft.com/office/powerpoint/2010/main" val="233134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9AB11A8-22A1-2968-E52D-3626B624D23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14475" y="314325"/>
            <a:ext cx="1238250" cy="1238250"/>
          </a:xfrm>
          <a:prstGeom prst="rect">
            <a:avLst/>
          </a:prstGeom>
        </p:spPr>
      </p:pic>
    </p:spTree>
    <p:extLst>
      <p:ext uri="{BB962C8B-B14F-4D97-AF65-F5344CB8AC3E}">
        <p14:creationId xmlns:p14="http://schemas.microsoft.com/office/powerpoint/2010/main" val="2075829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616203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13292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10/28/2023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1771837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0AD8FB38-6B69-BC57-17BC-06985234CBE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9726" y="314325"/>
            <a:ext cx="1323975" cy="1323975"/>
          </a:xfrm>
          <a:prstGeom prst="rect">
            <a:avLst/>
          </a:prstGeom>
        </p:spPr>
      </p:pic>
    </p:spTree>
    <p:extLst>
      <p:ext uri="{BB962C8B-B14F-4D97-AF65-F5344CB8AC3E}">
        <p14:creationId xmlns:p14="http://schemas.microsoft.com/office/powerpoint/2010/main" val="9506865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51.xml"/><Relationship Id="rId7" Type="http://schemas.openxmlformats.org/officeDocument/2006/relationships/slide" Target="slide15.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37.png"/><Relationship Id="rId10" Type="http://schemas.openxmlformats.org/officeDocument/2006/relationships/image" Target="../media/image39.png"/><Relationship Id="rId4" Type="http://schemas.openxmlformats.org/officeDocument/2006/relationships/image" Target="../media/image36.jpe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slide" Target="slide16.xml"/><Relationship Id="rId18" Type="http://schemas.openxmlformats.org/officeDocument/2006/relationships/slide" Target="slide17.xml"/><Relationship Id="rId26" Type="http://schemas.openxmlformats.org/officeDocument/2006/relationships/slide" Target="slide27.xml"/><Relationship Id="rId39" Type="http://schemas.openxmlformats.org/officeDocument/2006/relationships/image" Target="../media/image58.gif"/><Relationship Id="rId3" Type="http://schemas.openxmlformats.org/officeDocument/2006/relationships/image" Target="../media/image40.png"/><Relationship Id="rId21" Type="http://schemas.openxmlformats.org/officeDocument/2006/relationships/image" Target="../media/image47.png"/><Relationship Id="rId34" Type="http://schemas.openxmlformats.org/officeDocument/2006/relationships/image" Target="../media/image54.png"/><Relationship Id="rId7" Type="http://schemas.openxmlformats.org/officeDocument/2006/relationships/slide" Target="slide20.xml"/><Relationship Id="rId12" Type="http://schemas.microsoft.com/office/2007/relationships/hdphoto" Target="../media/hdphoto9.wdp"/><Relationship Id="rId17" Type="http://schemas.openxmlformats.org/officeDocument/2006/relationships/image" Target="../media/image45.png"/><Relationship Id="rId25" Type="http://schemas.openxmlformats.org/officeDocument/2006/relationships/image" Target="../media/image49.png"/><Relationship Id="rId33" Type="http://schemas.openxmlformats.org/officeDocument/2006/relationships/image" Target="../media/image53.png"/><Relationship Id="rId38" Type="http://schemas.openxmlformats.org/officeDocument/2006/relationships/image" Target="../media/image57.gif"/><Relationship Id="rId2" Type="http://schemas.openxmlformats.org/officeDocument/2006/relationships/notesSlide" Target="../notesSlides/notesSlide5.xml"/><Relationship Id="rId16" Type="http://schemas.openxmlformats.org/officeDocument/2006/relationships/slide" Target="slide18.xml"/><Relationship Id="rId20" Type="http://schemas.openxmlformats.org/officeDocument/2006/relationships/slide" Target="slide21.xml"/><Relationship Id="rId29" Type="http://schemas.openxmlformats.org/officeDocument/2006/relationships/image" Target="../media/image51.png"/><Relationship Id="rId1" Type="http://schemas.openxmlformats.org/officeDocument/2006/relationships/slideLayout" Target="../slideLayouts/slideLayout51.xml"/><Relationship Id="rId6" Type="http://schemas.microsoft.com/office/2007/relationships/hdphoto" Target="../media/hdphoto7.wdp"/><Relationship Id="rId11" Type="http://schemas.openxmlformats.org/officeDocument/2006/relationships/image" Target="../media/image43.png"/><Relationship Id="rId24" Type="http://schemas.openxmlformats.org/officeDocument/2006/relationships/slide" Target="slide24.xml"/><Relationship Id="rId32" Type="http://schemas.openxmlformats.org/officeDocument/2006/relationships/image" Target="../media/image52.png"/><Relationship Id="rId37" Type="http://schemas.microsoft.com/office/2007/relationships/hdphoto" Target="../media/hdphoto12.wdp"/><Relationship Id="rId5" Type="http://schemas.openxmlformats.org/officeDocument/2006/relationships/image" Target="../media/image41.png"/><Relationship Id="rId15" Type="http://schemas.microsoft.com/office/2007/relationships/hdphoto" Target="../media/hdphoto10.wdp"/><Relationship Id="rId23" Type="http://schemas.openxmlformats.org/officeDocument/2006/relationships/image" Target="../media/image48.png"/><Relationship Id="rId28" Type="http://schemas.openxmlformats.org/officeDocument/2006/relationships/slide" Target="slide25.xml"/><Relationship Id="rId36" Type="http://schemas.openxmlformats.org/officeDocument/2006/relationships/image" Target="../media/image56.png"/><Relationship Id="rId10" Type="http://schemas.openxmlformats.org/officeDocument/2006/relationships/slide" Target="slide19.xml"/><Relationship Id="rId19" Type="http://schemas.openxmlformats.org/officeDocument/2006/relationships/image" Target="../media/image46.png"/><Relationship Id="rId31" Type="http://schemas.openxmlformats.org/officeDocument/2006/relationships/slide" Target="slide23.xml"/><Relationship Id="rId4" Type="http://schemas.openxmlformats.org/officeDocument/2006/relationships/slide" Target="slide26.xml"/><Relationship Id="rId9" Type="http://schemas.microsoft.com/office/2007/relationships/hdphoto" Target="../media/hdphoto8.wdp"/><Relationship Id="rId14" Type="http://schemas.openxmlformats.org/officeDocument/2006/relationships/image" Target="../media/image44.png"/><Relationship Id="rId22" Type="http://schemas.openxmlformats.org/officeDocument/2006/relationships/slide" Target="slide22.xml"/><Relationship Id="rId27" Type="http://schemas.openxmlformats.org/officeDocument/2006/relationships/image" Target="../media/image50.png"/><Relationship Id="rId30" Type="http://schemas.microsoft.com/office/2007/relationships/hdphoto" Target="../media/hdphoto11.wdp"/><Relationship Id="rId35"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0.jpeg"/><Relationship Id="rId7"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51.xml"/><Relationship Id="rId6" Type="http://schemas.openxmlformats.org/officeDocument/2006/relationships/slide" Target="slide15.xml"/><Relationship Id="rId5" Type="http://schemas.microsoft.com/office/2007/relationships/hdphoto" Target="../media/hdphoto13.wdp"/><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4.jpg"/><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20.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3.png"/><Relationship Id="rId1" Type="http://schemas.openxmlformats.org/officeDocument/2006/relationships/slideLayout" Target="../slideLayouts/slideLayout26.xm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17.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Zalo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0972.115.126</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a:t>
            </a:r>
            <a:r>
              <a:rPr kumimoji="0" lang="en-US" sz="3200" b="1" i="0" u="none" strike="noStrike" kern="1200" cap="none" spc="0" normalizeH="0" baseline="0" noProof="0" dirty="0">
                <a:ln>
                  <a:noFill/>
                </a:ln>
                <a:solidFill>
                  <a:srgbClr val="FF0000"/>
                </a:solidFill>
                <a:effectLst/>
                <a:highlight>
                  <a:srgbClr val="FFFF00"/>
                </a:highlight>
                <a:uLnTx/>
                <a:uFillTx/>
                <a:latin typeface="Times New Roman" panose="02020603050405020304" pitchFamily="18" charset="0"/>
                <a:ea typeface="+mn-ea"/>
                <a:cs typeface="Times New Roman" panose="02020603050405020304" pitchFamily="18" charset="0"/>
                <a:sym typeface="Arial"/>
              </a:rPr>
              <a:t>ZALO HAY FACEBOOK, CÁC WEB.....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Hãy</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người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sử</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dụng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giảng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văn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minh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lịch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sự</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TextBox 1">
            <a:extLst>
              <a:ext uri="{FF2B5EF4-FFF2-40B4-BE49-F238E27FC236}">
                <a16:creationId xmlns:a16="http://schemas.microsoft.com/office/drawing/2014/main" id="{05282B05-144A-FDF8-975A-183A0FCEA9E5}"/>
              </a:ext>
            </a:extLst>
          </p:cNvPr>
          <p:cNvSpPr txBox="1"/>
          <p:nvPr/>
        </p:nvSpPr>
        <p:spPr>
          <a:xfrm>
            <a:off x="708917" y="585627"/>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a) 47 x 10 =?</a:t>
            </a:r>
          </a:p>
        </p:txBody>
      </p:sp>
      <p:sp>
        <p:nvSpPr>
          <p:cNvPr id="3" name="TextBox 2">
            <a:extLst>
              <a:ext uri="{FF2B5EF4-FFF2-40B4-BE49-F238E27FC236}">
                <a16:creationId xmlns:a16="http://schemas.microsoft.com/office/drawing/2014/main" id="{050E5510-B08A-2E72-44D7-7D86F32082A6}"/>
              </a:ext>
            </a:extLst>
          </p:cNvPr>
          <p:cNvSpPr txBox="1"/>
          <p:nvPr/>
        </p:nvSpPr>
        <p:spPr>
          <a:xfrm>
            <a:off x="708917" y="1428108"/>
            <a:ext cx="4479532"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 = 10 x 47</a:t>
            </a:r>
          </a:p>
        </p:txBody>
      </p:sp>
      <p:sp>
        <p:nvSpPr>
          <p:cNvPr id="5" name="TextBox 4">
            <a:extLst>
              <a:ext uri="{FF2B5EF4-FFF2-40B4-BE49-F238E27FC236}">
                <a16:creationId xmlns:a16="http://schemas.microsoft.com/office/drawing/2014/main" id="{FE247AD9-9332-0D80-C5AF-D018273387CE}"/>
              </a:ext>
            </a:extLst>
          </p:cNvPr>
          <p:cNvSpPr txBox="1"/>
          <p:nvPr/>
        </p:nvSpPr>
        <p:spPr>
          <a:xfrm>
            <a:off x="678094" y="2434975"/>
            <a:ext cx="4880225"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 470</a:t>
            </a:r>
          </a:p>
        </p:txBody>
      </p:sp>
      <p:cxnSp>
        <p:nvCxnSpPr>
          <p:cNvPr id="7" name="Straight Connector 6">
            <a:extLst>
              <a:ext uri="{FF2B5EF4-FFF2-40B4-BE49-F238E27FC236}">
                <a16:creationId xmlns:a16="http://schemas.microsoft.com/office/drawing/2014/main" id="{B72F96EE-0C3D-0D85-EAB1-A4F585C4B4AC}"/>
              </a:ext>
            </a:extLst>
          </p:cNvPr>
          <p:cNvCxnSpPr>
            <a:cxnSpLocks/>
          </p:cNvCxnSpPr>
          <p:nvPr/>
        </p:nvCxnSpPr>
        <p:spPr>
          <a:xfrm>
            <a:off x="6318607" y="678095"/>
            <a:ext cx="0" cy="4263774"/>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CE594DB4-6D4A-64E4-89F4-8EA2361A896A}"/>
              </a:ext>
            </a:extLst>
          </p:cNvPr>
          <p:cNvPicPr>
            <a:picLocks noChangeAspect="1"/>
          </p:cNvPicPr>
          <p:nvPr/>
        </p:nvPicPr>
        <p:blipFill>
          <a:blip r:embed="rId2"/>
          <a:stretch>
            <a:fillRect/>
          </a:stretch>
        </p:blipFill>
        <p:spPr>
          <a:xfrm>
            <a:off x="1497405" y="4150331"/>
            <a:ext cx="3895725" cy="838200"/>
          </a:xfrm>
          <a:prstGeom prst="rect">
            <a:avLst/>
          </a:prstGeom>
        </p:spPr>
      </p:pic>
      <p:sp>
        <p:nvSpPr>
          <p:cNvPr id="11" name="TextBox 10">
            <a:extLst>
              <a:ext uri="{FF2B5EF4-FFF2-40B4-BE49-F238E27FC236}">
                <a16:creationId xmlns:a16="http://schemas.microsoft.com/office/drawing/2014/main" id="{FED8B2D6-A186-30DC-F71E-DE868B35B62F}"/>
              </a:ext>
            </a:extLst>
          </p:cNvPr>
          <p:cNvSpPr txBox="1"/>
          <p:nvPr/>
        </p:nvSpPr>
        <p:spPr>
          <a:xfrm>
            <a:off x="7027524" y="544530"/>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b) 47 x 100 =?</a:t>
            </a:r>
          </a:p>
        </p:txBody>
      </p:sp>
      <p:sp>
        <p:nvSpPr>
          <p:cNvPr id="15" name="TextBox 14">
            <a:extLst>
              <a:ext uri="{FF2B5EF4-FFF2-40B4-BE49-F238E27FC236}">
                <a16:creationId xmlns:a16="http://schemas.microsoft.com/office/drawing/2014/main" id="{68B4EA4B-F625-BD8C-3BD9-8A193A5A6310}"/>
              </a:ext>
            </a:extLst>
          </p:cNvPr>
          <p:cNvSpPr txBox="1"/>
          <p:nvPr/>
        </p:nvSpPr>
        <p:spPr>
          <a:xfrm>
            <a:off x="6883685" y="1417834"/>
            <a:ext cx="4900773"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100 = 100 x 47</a:t>
            </a:r>
          </a:p>
        </p:txBody>
      </p:sp>
      <p:sp>
        <p:nvSpPr>
          <p:cNvPr id="17" name="TextBox 16">
            <a:extLst>
              <a:ext uri="{FF2B5EF4-FFF2-40B4-BE49-F238E27FC236}">
                <a16:creationId xmlns:a16="http://schemas.microsoft.com/office/drawing/2014/main" id="{285CA824-3542-67FB-3D75-8B1E6AB21CC6}"/>
              </a:ext>
            </a:extLst>
          </p:cNvPr>
          <p:cNvSpPr txBox="1"/>
          <p:nvPr/>
        </p:nvSpPr>
        <p:spPr>
          <a:xfrm>
            <a:off x="6924783" y="2393878"/>
            <a:ext cx="4952144"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 4700</a:t>
            </a:r>
          </a:p>
        </p:txBody>
      </p:sp>
      <p:pic>
        <p:nvPicPr>
          <p:cNvPr id="19" name="Picture 18">
            <a:extLst>
              <a:ext uri="{FF2B5EF4-FFF2-40B4-BE49-F238E27FC236}">
                <a16:creationId xmlns:a16="http://schemas.microsoft.com/office/drawing/2014/main" id="{0DBDF730-76AD-7B6C-6D38-763D64B5DE35}"/>
              </a:ext>
            </a:extLst>
          </p:cNvPr>
          <p:cNvPicPr>
            <a:picLocks noChangeAspect="1"/>
          </p:cNvPicPr>
          <p:nvPr/>
        </p:nvPicPr>
        <p:blipFill>
          <a:blip r:embed="rId3"/>
          <a:stretch>
            <a:fillRect/>
          </a:stretch>
        </p:blipFill>
        <p:spPr>
          <a:xfrm>
            <a:off x="7105329" y="4036299"/>
            <a:ext cx="3981450" cy="942975"/>
          </a:xfrm>
          <a:prstGeom prst="rect">
            <a:avLst/>
          </a:prstGeom>
        </p:spPr>
      </p:pic>
      <p:pic>
        <p:nvPicPr>
          <p:cNvPr id="22" name="Picture 21">
            <a:extLst>
              <a:ext uri="{FF2B5EF4-FFF2-40B4-BE49-F238E27FC236}">
                <a16:creationId xmlns:a16="http://schemas.microsoft.com/office/drawing/2014/main" id="{BD54760D-88E4-C83C-D739-6D00AA3F0384}"/>
              </a:ext>
            </a:extLst>
          </p:cNvPr>
          <p:cNvPicPr>
            <a:picLocks noChangeAspect="1"/>
          </p:cNvPicPr>
          <p:nvPr/>
        </p:nvPicPr>
        <p:blipFill>
          <a:blip r:embed="rId4"/>
          <a:stretch>
            <a:fillRect/>
          </a:stretch>
        </p:blipFill>
        <p:spPr>
          <a:xfrm>
            <a:off x="780836" y="5028224"/>
            <a:ext cx="10970070" cy="1294770"/>
          </a:xfrm>
          <a:prstGeom prst="rect">
            <a:avLst/>
          </a:prstGeom>
        </p:spPr>
      </p:pic>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6952DA7C-F262-F2A8-5BE2-E80D1A0902DD}"/>
              </a:ext>
            </a:extLst>
          </p:cNvPr>
          <p:cNvSpPr/>
          <p:nvPr/>
        </p:nvSpPr>
        <p:spPr>
          <a:xfrm>
            <a:off x="739741" y="834681"/>
            <a:ext cx="4089114" cy="2047010"/>
          </a:xfrm>
          <a:custGeom>
            <a:avLst/>
            <a:gdLst>
              <a:gd name="connsiteX0" fmla="*/ 0 w 4089114"/>
              <a:gd name="connsiteY0" fmla="*/ 341175 h 2047010"/>
              <a:gd name="connsiteX1" fmla="*/ 341175 w 4089114"/>
              <a:gd name="connsiteY1" fmla="*/ 0 h 2047010"/>
              <a:gd name="connsiteX2" fmla="*/ 1022528 w 4089114"/>
              <a:gd name="connsiteY2" fmla="*/ 0 h 2047010"/>
              <a:gd name="connsiteX3" fmla="*/ 1635745 w 4089114"/>
              <a:gd name="connsiteY3" fmla="*/ 0 h 2047010"/>
              <a:gd name="connsiteX4" fmla="*/ 2351166 w 4089114"/>
              <a:gd name="connsiteY4" fmla="*/ 0 h 2047010"/>
              <a:gd name="connsiteX5" fmla="*/ 3066586 w 4089114"/>
              <a:gd name="connsiteY5" fmla="*/ 0 h 2047010"/>
              <a:gd name="connsiteX6" fmla="*/ 3747939 w 4089114"/>
              <a:gd name="connsiteY6" fmla="*/ 0 h 2047010"/>
              <a:gd name="connsiteX7" fmla="*/ 4089114 w 4089114"/>
              <a:gd name="connsiteY7" fmla="*/ 341175 h 2047010"/>
              <a:gd name="connsiteX8" fmla="*/ 4089114 w 4089114"/>
              <a:gd name="connsiteY8" fmla="*/ 1009858 h 2047010"/>
              <a:gd name="connsiteX9" fmla="*/ 4089114 w 4089114"/>
              <a:gd name="connsiteY9" fmla="*/ 1705835 h 2047010"/>
              <a:gd name="connsiteX10" fmla="*/ 3747939 w 4089114"/>
              <a:gd name="connsiteY10" fmla="*/ 2047010 h 2047010"/>
              <a:gd name="connsiteX11" fmla="*/ 3032519 w 4089114"/>
              <a:gd name="connsiteY11" fmla="*/ 2047010 h 2047010"/>
              <a:gd name="connsiteX12" fmla="*/ 2283030 w 4089114"/>
              <a:gd name="connsiteY12" fmla="*/ 2047010 h 2047010"/>
              <a:gd name="connsiteX13" fmla="*/ 1533542 w 4089114"/>
              <a:gd name="connsiteY13" fmla="*/ 2047010 h 2047010"/>
              <a:gd name="connsiteX14" fmla="*/ 954393 w 4089114"/>
              <a:gd name="connsiteY14" fmla="*/ 2047010 h 2047010"/>
              <a:gd name="connsiteX15" fmla="*/ 341175 w 4089114"/>
              <a:gd name="connsiteY15" fmla="*/ 2047010 h 2047010"/>
              <a:gd name="connsiteX16" fmla="*/ 0 w 4089114"/>
              <a:gd name="connsiteY16" fmla="*/ 1705835 h 2047010"/>
              <a:gd name="connsiteX17" fmla="*/ 0 w 4089114"/>
              <a:gd name="connsiteY17" fmla="*/ 1050798 h 2047010"/>
              <a:gd name="connsiteX18" fmla="*/ 0 w 4089114"/>
              <a:gd name="connsiteY18"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9114" h="2047010" fill="none" extrusionOk="0">
                <a:moveTo>
                  <a:pt x="0" y="341175"/>
                </a:moveTo>
                <a:cubicBezTo>
                  <a:pt x="34985" y="132556"/>
                  <a:pt x="148990" y="10650"/>
                  <a:pt x="341175" y="0"/>
                </a:cubicBezTo>
                <a:cubicBezTo>
                  <a:pt x="515726" y="-23147"/>
                  <a:pt x="801125" y="-13538"/>
                  <a:pt x="1022528" y="0"/>
                </a:cubicBezTo>
                <a:cubicBezTo>
                  <a:pt x="1243931" y="13538"/>
                  <a:pt x="1332642" y="-15118"/>
                  <a:pt x="1635745" y="0"/>
                </a:cubicBezTo>
                <a:cubicBezTo>
                  <a:pt x="1938848" y="15118"/>
                  <a:pt x="2084768" y="2460"/>
                  <a:pt x="2351166" y="0"/>
                </a:cubicBezTo>
                <a:cubicBezTo>
                  <a:pt x="2617564" y="-2460"/>
                  <a:pt x="2768027" y="-25473"/>
                  <a:pt x="3066586" y="0"/>
                </a:cubicBezTo>
                <a:cubicBezTo>
                  <a:pt x="3365145" y="25473"/>
                  <a:pt x="3466411" y="-33937"/>
                  <a:pt x="3747939" y="0"/>
                </a:cubicBezTo>
                <a:cubicBezTo>
                  <a:pt x="3918467" y="-694"/>
                  <a:pt x="4133205" y="139533"/>
                  <a:pt x="4089114" y="341175"/>
                </a:cubicBezTo>
                <a:cubicBezTo>
                  <a:pt x="4099977" y="508601"/>
                  <a:pt x="4076096" y="733708"/>
                  <a:pt x="4089114" y="1009858"/>
                </a:cubicBezTo>
                <a:cubicBezTo>
                  <a:pt x="4102132" y="1286008"/>
                  <a:pt x="4094598" y="1402083"/>
                  <a:pt x="4089114" y="1705835"/>
                </a:cubicBezTo>
                <a:cubicBezTo>
                  <a:pt x="4085521" y="1863405"/>
                  <a:pt x="3931999" y="2030554"/>
                  <a:pt x="3747939" y="2047010"/>
                </a:cubicBezTo>
                <a:cubicBezTo>
                  <a:pt x="3584970" y="2044967"/>
                  <a:pt x="3315149" y="2016493"/>
                  <a:pt x="3032519" y="2047010"/>
                </a:cubicBezTo>
                <a:cubicBezTo>
                  <a:pt x="2749889" y="2077527"/>
                  <a:pt x="2463074" y="2047913"/>
                  <a:pt x="2283030" y="2047010"/>
                </a:cubicBezTo>
                <a:cubicBezTo>
                  <a:pt x="2102986" y="2046107"/>
                  <a:pt x="1831453" y="2066444"/>
                  <a:pt x="1533542" y="2047010"/>
                </a:cubicBezTo>
                <a:cubicBezTo>
                  <a:pt x="1235631" y="2027576"/>
                  <a:pt x="1195960" y="2027540"/>
                  <a:pt x="954393" y="2047010"/>
                </a:cubicBezTo>
                <a:cubicBezTo>
                  <a:pt x="712826" y="2066480"/>
                  <a:pt x="464147" y="2020062"/>
                  <a:pt x="341175" y="2047010"/>
                </a:cubicBezTo>
                <a:cubicBezTo>
                  <a:pt x="167547" y="2042163"/>
                  <a:pt x="7028" y="1896203"/>
                  <a:pt x="0" y="1705835"/>
                </a:cubicBezTo>
                <a:cubicBezTo>
                  <a:pt x="-841" y="1476376"/>
                  <a:pt x="-24216" y="1272395"/>
                  <a:pt x="0" y="1050798"/>
                </a:cubicBezTo>
                <a:cubicBezTo>
                  <a:pt x="24216" y="829201"/>
                  <a:pt x="-14665" y="654095"/>
                  <a:pt x="0" y="341175"/>
                </a:cubicBezTo>
                <a:close/>
              </a:path>
              <a:path w="4089114" h="2047010" stroke="0" extrusionOk="0">
                <a:moveTo>
                  <a:pt x="0" y="341175"/>
                </a:moveTo>
                <a:cubicBezTo>
                  <a:pt x="40518" y="158403"/>
                  <a:pt x="168970" y="26550"/>
                  <a:pt x="341175" y="0"/>
                </a:cubicBezTo>
                <a:cubicBezTo>
                  <a:pt x="624596" y="-13250"/>
                  <a:pt x="759238" y="-13211"/>
                  <a:pt x="920325" y="0"/>
                </a:cubicBezTo>
                <a:cubicBezTo>
                  <a:pt x="1081412" y="13211"/>
                  <a:pt x="1388127" y="-13094"/>
                  <a:pt x="1635745" y="0"/>
                </a:cubicBezTo>
                <a:cubicBezTo>
                  <a:pt x="1883363" y="13094"/>
                  <a:pt x="2206821" y="-12198"/>
                  <a:pt x="2351166" y="0"/>
                </a:cubicBezTo>
                <a:cubicBezTo>
                  <a:pt x="2495511" y="12198"/>
                  <a:pt x="2831749" y="-25756"/>
                  <a:pt x="3066586" y="0"/>
                </a:cubicBezTo>
                <a:cubicBezTo>
                  <a:pt x="3301423" y="25756"/>
                  <a:pt x="3411336" y="18570"/>
                  <a:pt x="3747939" y="0"/>
                </a:cubicBezTo>
                <a:cubicBezTo>
                  <a:pt x="3945231" y="37218"/>
                  <a:pt x="4102417" y="145266"/>
                  <a:pt x="4089114" y="341175"/>
                </a:cubicBezTo>
                <a:cubicBezTo>
                  <a:pt x="4061570" y="656059"/>
                  <a:pt x="4087484" y="699384"/>
                  <a:pt x="4089114" y="1037152"/>
                </a:cubicBezTo>
                <a:cubicBezTo>
                  <a:pt x="4090744" y="1374920"/>
                  <a:pt x="4062339" y="1499306"/>
                  <a:pt x="4089114" y="1705835"/>
                </a:cubicBezTo>
                <a:cubicBezTo>
                  <a:pt x="4096622" y="1860634"/>
                  <a:pt x="3925586" y="2038949"/>
                  <a:pt x="3747939" y="2047010"/>
                </a:cubicBezTo>
                <a:cubicBezTo>
                  <a:pt x="3500589" y="2055616"/>
                  <a:pt x="3380334" y="2041159"/>
                  <a:pt x="3168789" y="2047010"/>
                </a:cubicBezTo>
                <a:cubicBezTo>
                  <a:pt x="2957244" y="2052862"/>
                  <a:pt x="2813288" y="2048580"/>
                  <a:pt x="2555572" y="2047010"/>
                </a:cubicBezTo>
                <a:cubicBezTo>
                  <a:pt x="2297856" y="2045440"/>
                  <a:pt x="2047619" y="2023203"/>
                  <a:pt x="1908286" y="2047010"/>
                </a:cubicBezTo>
                <a:cubicBezTo>
                  <a:pt x="1768953" y="2070817"/>
                  <a:pt x="1477349" y="2048650"/>
                  <a:pt x="1226934" y="2047010"/>
                </a:cubicBezTo>
                <a:cubicBezTo>
                  <a:pt x="976519" y="2045370"/>
                  <a:pt x="539887" y="2073011"/>
                  <a:pt x="341175" y="2047010"/>
                </a:cubicBezTo>
                <a:cubicBezTo>
                  <a:pt x="163535" y="2015658"/>
                  <a:pt x="21769" y="1931258"/>
                  <a:pt x="0" y="1705835"/>
                </a:cubicBezTo>
                <a:cubicBezTo>
                  <a:pt x="-14111" y="1448693"/>
                  <a:pt x="17779" y="1356850"/>
                  <a:pt x="0" y="1050798"/>
                </a:cubicBezTo>
                <a:cubicBezTo>
                  <a:pt x="-17779" y="744746"/>
                  <a:pt x="-34932" y="563683"/>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nhân một số với 10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1000 ta làm như thế nào?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D96FE42E-62AA-B334-32C1-65FEB0C5B193}"/>
              </a:ext>
            </a:extLst>
          </p:cNvPr>
          <p:cNvSpPr/>
          <p:nvPr/>
        </p:nvSpPr>
        <p:spPr>
          <a:xfrm>
            <a:off x="6164494" y="482886"/>
            <a:ext cx="5351231" cy="2096436"/>
          </a:xfrm>
          <a:custGeom>
            <a:avLst/>
            <a:gdLst>
              <a:gd name="connsiteX0" fmla="*/ 0 w 5351231"/>
              <a:gd name="connsiteY0" fmla="*/ 349413 h 2096436"/>
              <a:gd name="connsiteX1" fmla="*/ 349413 w 5351231"/>
              <a:gd name="connsiteY1" fmla="*/ 0 h 2096436"/>
              <a:gd name="connsiteX2" fmla="*/ 987005 w 5351231"/>
              <a:gd name="connsiteY2" fmla="*/ 0 h 2096436"/>
              <a:gd name="connsiteX3" fmla="*/ 1735482 w 5351231"/>
              <a:gd name="connsiteY3" fmla="*/ 0 h 2096436"/>
              <a:gd name="connsiteX4" fmla="*/ 2345352 w 5351231"/>
              <a:gd name="connsiteY4" fmla="*/ 0 h 2096436"/>
              <a:gd name="connsiteX5" fmla="*/ 3121551 w 5351231"/>
              <a:gd name="connsiteY5" fmla="*/ 0 h 2096436"/>
              <a:gd name="connsiteX6" fmla="*/ 3121551 w 5351231"/>
              <a:gd name="connsiteY6" fmla="*/ 0 h 2096436"/>
              <a:gd name="connsiteX7" fmla="*/ 3777077 w 5351231"/>
              <a:gd name="connsiteY7" fmla="*/ 0 h 2096436"/>
              <a:gd name="connsiteX8" fmla="*/ 4459359 w 5351231"/>
              <a:gd name="connsiteY8" fmla="*/ 0 h 2096436"/>
              <a:gd name="connsiteX9" fmla="*/ 5001818 w 5351231"/>
              <a:gd name="connsiteY9" fmla="*/ 0 h 2096436"/>
              <a:gd name="connsiteX10" fmla="*/ 5351231 w 5351231"/>
              <a:gd name="connsiteY10" fmla="*/ 349413 h 2096436"/>
              <a:gd name="connsiteX11" fmla="*/ 5351231 w 5351231"/>
              <a:gd name="connsiteY11" fmla="*/ 777432 h 2096436"/>
              <a:gd name="connsiteX12" fmla="*/ 5351231 w 5351231"/>
              <a:gd name="connsiteY12" fmla="*/ 1222921 h 2096436"/>
              <a:gd name="connsiteX13" fmla="*/ 5351231 w 5351231"/>
              <a:gd name="connsiteY13" fmla="*/ 1222921 h 2096436"/>
              <a:gd name="connsiteX14" fmla="*/ 5351231 w 5351231"/>
              <a:gd name="connsiteY14" fmla="*/ 1747030 h 2096436"/>
              <a:gd name="connsiteX15" fmla="*/ 5351231 w 5351231"/>
              <a:gd name="connsiteY15" fmla="*/ 1747023 h 2096436"/>
              <a:gd name="connsiteX16" fmla="*/ 5001818 w 5351231"/>
              <a:gd name="connsiteY16" fmla="*/ 2096436 h 2096436"/>
              <a:gd name="connsiteX17" fmla="*/ 4459359 w 5351231"/>
              <a:gd name="connsiteY17" fmla="*/ 2096436 h 2096436"/>
              <a:gd name="connsiteX18" fmla="*/ 4424344 w 5351231"/>
              <a:gd name="connsiteY18" fmla="*/ 2562411 h 2096436"/>
              <a:gd name="connsiteX19" fmla="*/ 3812031 w 5351231"/>
              <a:gd name="connsiteY19" fmla="*/ 2343403 h 2096436"/>
              <a:gd name="connsiteX20" fmla="*/ 3121551 w 5351231"/>
              <a:gd name="connsiteY20" fmla="*/ 2096436 h 2096436"/>
              <a:gd name="connsiteX21" fmla="*/ 2456238 w 5351231"/>
              <a:gd name="connsiteY21" fmla="*/ 2096436 h 2096436"/>
              <a:gd name="connsiteX22" fmla="*/ 1818646 w 5351231"/>
              <a:gd name="connsiteY22" fmla="*/ 2096436 h 2096436"/>
              <a:gd name="connsiteX23" fmla="*/ 1181054 w 5351231"/>
              <a:gd name="connsiteY23" fmla="*/ 2096436 h 2096436"/>
              <a:gd name="connsiteX24" fmla="*/ 349413 w 5351231"/>
              <a:gd name="connsiteY24" fmla="*/ 2096436 h 2096436"/>
              <a:gd name="connsiteX25" fmla="*/ 0 w 5351231"/>
              <a:gd name="connsiteY25" fmla="*/ 1747023 h 2096436"/>
              <a:gd name="connsiteX26" fmla="*/ 0 w 5351231"/>
              <a:gd name="connsiteY26" fmla="*/ 1747030 h 2096436"/>
              <a:gd name="connsiteX27" fmla="*/ 0 w 5351231"/>
              <a:gd name="connsiteY27" fmla="*/ 1222921 h 2096436"/>
              <a:gd name="connsiteX28" fmla="*/ 0 w 5351231"/>
              <a:gd name="connsiteY28" fmla="*/ 1222921 h 2096436"/>
              <a:gd name="connsiteX29" fmla="*/ 0 w 5351231"/>
              <a:gd name="connsiteY29" fmla="*/ 777432 h 2096436"/>
              <a:gd name="connsiteX30" fmla="*/ 0 w 5351231"/>
              <a:gd name="connsiteY30" fmla="*/ 349413 h 209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1231" h="2096436" fill="none" extrusionOk="0">
                <a:moveTo>
                  <a:pt x="0" y="349413"/>
                </a:moveTo>
                <a:cubicBezTo>
                  <a:pt x="5904" y="138231"/>
                  <a:pt x="146748" y="399"/>
                  <a:pt x="349413" y="0"/>
                </a:cubicBezTo>
                <a:cubicBezTo>
                  <a:pt x="620406" y="24734"/>
                  <a:pt x="837754" y="9993"/>
                  <a:pt x="987005" y="0"/>
                </a:cubicBezTo>
                <a:cubicBezTo>
                  <a:pt x="1136256" y="-9993"/>
                  <a:pt x="1369043" y="-2022"/>
                  <a:pt x="1735482" y="0"/>
                </a:cubicBezTo>
                <a:cubicBezTo>
                  <a:pt x="2101921" y="2022"/>
                  <a:pt x="2075790" y="21777"/>
                  <a:pt x="2345352" y="0"/>
                </a:cubicBezTo>
                <a:cubicBezTo>
                  <a:pt x="2614914" y="-21777"/>
                  <a:pt x="2876964" y="-5382"/>
                  <a:pt x="3121551" y="0"/>
                </a:cubicBezTo>
                <a:lnTo>
                  <a:pt x="3121551" y="0"/>
                </a:lnTo>
                <a:cubicBezTo>
                  <a:pt x="3425090" y="-10154"/>
                  <a:pt x="3547595" y="29796"/>
                  <a:pt x="3777077" y="0"/>
                </a:cubicBezTo>
                <a:cubicBezTo>
                  <a:pt x="4006559" y="-29796"/>
                  <a:pt x="4155194" y="-1711"/>
                  <a:pt x="4459359" y="0"/>
                </a:cubicBezTo>
                <a:cubicBezTo>
                  <a:pt x="4699331" y="1562"/>
                  <a:pt x="4869835" y="17953"/>
                  <a:pt x="5001818" y="0"/>
                </a:cubicBezTo>
                <a:cubicBezTo>
                  <a:pt x="5179218" y="13740"/>
                  <a:pt x="5336566" y="153594"/>
                  <a:pt x="5351231" y="349413"/>
                </a:cubicBezTo>
                <a:cubicBezTo>
                  <a:pt x="5337229" y="518551"/>
                  <a:pt x="5356408" y="685245"/>
                  <a:pt x="5351231" y="777432"/>
                </a:cubicBezTo>
                <a:cubicBezTo>
                  <a:pt x="5346054" y="869619"/>
                  <a:pt x="5341860" y="1128189"/>
                  <a:pt x="5351231" y="1222921"/>
                </a:cubicBezTo>
                <a:lnTo>
                  <a:pt x="5351231" y="1222921"/>
                </a:lnTo>
                <a:cubicBezTo>
                  <a:pt x="5335015" y="1376535"/>
                  <a:pt x="5361043" y="1517826"/>
                  <a:pt x="5351231" y="1747030"/>
                </a:cubicBezTo>
                <a:lnTo>
                  <a:pt x="5351231" y="1747023"/>
                </a:lnTo>
                <a:cubicBezTo>
                  <a:pt x="5336522" y="1936628"/>
                  <a:pt x="5184933" y="2089195"/>
                  <a:pt x="5001818" y="2096436"/>
                </a:cubicBezTo>
                <a:cubicBezTo>
                  <a:pt x="4779377" y="2093625"/>
                  <a:pt x="4648414" y="2117601"/>
                  <a:pt x="4459359" y="2096436"/>
                </a:cubicBezTo>
                <a:cubicBezTo>
                  <a:pt x="4431140" y="2297461"/>
                  <a:pt x="4447413" y="2464032"/>
                  <a:pt x="4424344" y="2562411"/>
                </a:cubicBezTo>
                <a:cubicBezTo>
                  <a:pt x="4164048" y="2438891"/>
                  <a:pt x="4008344" y="2392244"/>
                  <a:pt x="3812031" y="2343403"/>
                </a:cubicBezTo>
                <a:cubicBezTo>
                  <a:pt x="3615718" y="2294561"/>
                  <a:pt x="3276432" y="2165229"/>
                  <a:pt x="3121551" y="2096436"/>
                </a:cubicBezTo>
                <a:cubicBezTo>
                  <a:pt x="2856937" y="2070287"/>
                  <a:pt x="2682069" y="2068482"/>
                  <a:pt x="2456238" y="2096436"/>
                </a:cubicBezTo>
                <a:cubicBezTo>
                  <a:pt x="2230407" y="2124390"/>
                  <a:pt x="2046723" y="2066733"/>
                  <a:pt x="1818646" y="2096436"/>
                </a:cubicBezTo>
                <a:cubicBezTo>
                  <a:pt x="1590569" y="2126139"/>
                  <a:pt x="1392684" y="2086833"/>
                  <a:pt x="1181054" y="2096436"/>
                </a:cubicBezTo>
                <a:cubicBezTo>
                  <a:pt x="969424" y="2106039"/>
                  <a:pt x="726032" y="2116442"/>
                  <a:pt x="349413" y="2096436"/>
                </a:cubicBezTo>
                <a:cubicBezTo>
                  <a:pt x="190653" y="2083894"/>
                  <a:pt x="-8375" y="1945907"/>
                  <a:pt x="0" y="1747023"/>
                </a:cubicBezTo>
                <a:lnTo>
                  <a:pt x="0" y="1747030"/>
                </a:lnTo>
                <a:cubicBezTo>
                  <a:pt x="-23634" y="1499878"/>
                  <a:pt x="6006" y="1369653"/>
                  <a:pt x="0" y="1222921"/>
                </a:cubicBezTo>
                <a:lnTo>
                  <a:pt x="0" y="1222921"/>
                </a:lnTo>
                <a:cubicBezTo>
                  <a:pt x="8563" y="1009271"/>
                  <a:pt x="-17677" y="887701"/>
                  <a:pt x="0" y="777432"/>
                </a:cubicBezTo>
                <a:cubicBezTo>
                  <a:pt x="17677" y="667163"/>
                  <a:pt x="-1987" y="542251"/>
                  <a:pt x="0" y="349413"/>
                </a:cubicBezTo>
                <a:close/>
              </a:path>
              <a:path w="5351231" h="2096436" stroke="0" extrusionOk="0">
                <a:moveTo>
                  <a:pt x="0" y="349413"/>
                </a:moveTo>
                <a:cubicBezTo>
                  <a:pt x="6370" y="177205"/>
                  <a:pt x="152484" y="-31537"/>
                  <a:pt x="349413" y="0"/>
                </a:cubicBezTo>
                <a:cubicBezTo>
                  <a:pt x="555448" y="-8188"/>
                  <a:pt x="807259" y="-28682"/>
                  <a:pt x="1042448" y="0"/>
                </a:cubicBezTo>
                <a:cubicBezTo>
                  <a:pt x="1277637" y="28682"/>
                  <a:pt x="1518154" y="-5267"/>
                  <a:pt x="1652318" y="0"/>
                </a:cubicBezTo>
                <a:cubicBezTo>
                  <a:pt x="1786482" y="5267"/>
                  <a:pt x="2101354" y="-30777"/>
                  <a:pt x="2373074" y="0"/>
                </a:cubicBezTo>
                <a:cubicBezTo>
                  <a:pt x="2644794" y="30777"/>
                  <a:pt x="2759529" y="32711"/>
                  <a:pt x="3121551" y="0"/>
                </a:cubicBezTo>
                <a:lnTo>
                  <a:pt x="3121551" y="0"/>
                </a:lnTo>
                <a:cubicBezTo>
                  <a:pt x="3341128" y="-12265"/>
                  <a:pt x="3516785" y="-4316"/>
                  <a:pt x="3790455" y="0"/>
                </a:cubicBezTo>
                <a:cubicBezTo>
                  <a:pt x="4064125" y="4316"/>
                  <a:pt x="4200692" y="-6939"/>
                  <a:pt x="4459359" y="0"/>
                </a:cubicBezTo>
                <a:cubicBezTo>
                  <a:pt x="4729792" y="9204"/>
                  <a:pt x="4888662" y="-10190"/>
                  <a:pt x="5001818" y="0"/>
                </a:cubicBezTo>
                <a:cubicBezTo>
                  <a:pt x="5208451" y="-14875"/>
                  <a:pt x="5343909" y="148599"/>
                  <a:pt x="5351231" y="349413"/>
                </a:cubicBezTo>
                <a:cubicBezTo>
                  <a:pt x="5351512" y="445371"/>
                  <a:pt x="5358098" y="603586"/>
                  <a:pt x="5351231" y="777432"/>
                </a:cubicBezTo>
                <a:cubicBezTo>
                  <a:pt x="5344364" y="951278"/>
                  <a:pt x="5344809" y="1008091"/>
                  <a:pt x="5351231" y="1222921"/>
                </a:cubicBezTo>
                <a:lnTo>
                  <a:pt x="5351231" y="1222921"/>
                </a:lnTo>
                <a:cubicBezTo>
                  <a:pt x="5327724" y="1408517"/>
                  <a:pt x="5343600" y="1491445"/>
                  <a:pt x="5351231" y="1747030"/>
                </a:cubicBezTo>
                <a:lnTo>
                  <a:pt x="5351231" y="1747023"/>
                </a:lnTo>
                <a:cubicBezTo>
                  <a:pt x="5346609" y="1939916"/>
                  <a:pt x="5167196" y="2084488"/>
                  <a:pt x="5001818" y="2096436"/>
                </a:cubicBezTo>
                <a:cubicBezTo>
                  <a:pt x="4735879" y="2107439"/>
                  <a:pt x="4597955" y="2081472"/>
                  <a:pt x="4459359" y="2096436"/>
                </a:cubicBezTo>
                <a:cubicBezTo>
                  <a:pt x="4452592" y="2239021"/>
                  <a:pt x="4440303" y="2354528"/>
                  <a:pt x="4424344" y="2562411"/>
                </a:cubicBezTo>
                <a:cubicBezTo>
                  <a:pt x="4182546" y="2466522"/>
                  <a:pt x="3959835" y="2368736"/>
                  <a:pt x="3772948" y="2329424"/>
                </a:cubicBezTo>
                <a:cubicBezTo>
                  <a:pt x="3586061" y="2290112"/>
                  <a:pt x="3407001" y="2217283"/>
                  <a:pt x="3121551" y="2096436"/>
                </a:cubicBezTo>
                <a:cubicBezTo>
                  <a:pt x="2816148" y="2071113"/>
                  <a:pt x="2779652" y="2091074"/>
                  <a:pt x="2483959" y="2096436"/>
                </a:cubicBezTo>
                <a:cubicBezTo>
                  <a:pt x="2188266" y="2101798"/>
                  <a:pt x="2135447" y="2081959"/>
                  <a:pt x="1874089" y="2096436"/>
                </a:cubicBezTo>
                <a:cubicBezTo>
                  <a:pt x="1612731" y="2110914"/>
                  <a:pt x="1454068" y="2105728"/>
                  <a:pt x="1181054" y="2096436"/>
                </a:cubicBezTo>
                <a:cubicBezTo>
                  <a:pt x="908040" y="2087144"/>
                  <a:pt x="578806" y="2070524"/>
                  <a:pt x="349413" y="2096436"/>
                </a:cubicBezTo>
                <a:cubicBezTo>
                  <a:pt x="145702" y="2073548"/>
                  <a:pt x="-11409" y="1929756"/>
                  <a:pt x="0" y="1747023"/>
                </a:cubicBezTo>
                <a:lnTo>
                  <a:pt x="0" y="1747030"/>
                </a:lnTo>
                <a:cubicBezTo>
                  <a:pt x="-12243" y="1560504"/>
                  <a:pt x="15479" y="1329841"/>
                  <a:pt x="0" y="1222921"/>
                </a:cubicBezTo>
                <a:lnTo>
                  <a:pt x="0" y="1222921"/>
                </a:lnTo>
                <a:cubicBezTo>
                  <a:pt x="12990" y="1024529"/>
                  <a:pt x="-15107" y="909246"/>
                  <a:pt x="0" y="768697"/>
                </a:cubicBezTo>
                <a:cubicBezTo>
                  <a:pt x="15107" y="628148"/>
                  <a:pt x="-13367" y="448554"/>
                  <a:pt x="0" y="349413"/>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FF0000"/>
                </a:solidFill>
                <a:latin typeface="Cambria" panose="02040503050406030204" pitchFamily="18" charset="0"/>
                <a:ea typeface="Cambria" panose="02040503050406030204" pitchFamily="18" charset="0"/>
              </a:rPr>
              <a:t>Khi </a:t>
            </a:r>
            <a:r>
              <a:rPr lang="en-US" sz="3200" b="1" dirty="0" err="1">
                <a:solidFill>
                  <a:srgbClr val="FF0000"/>
                </a:solidFill>
                <a:latin typeface="Cambria" panose="02040503050406030204" pitchFamily="18" charset="0"/>
                <a:ea typeface="Cambria" panose="02040503050406030204" pitchFamily="18" charset="0"/>
              </a:rPr>
              <a:t>nhân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10, 100, 1000,... ta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1, 2, 3,...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0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descr="A picture containing doll&#10;&#10;Description automatically generated">
            <a:extLst>
              <a:ext uri="{FF2B5EF4-FFF2-40B4-BE49-F238E27FC236}">
                <a16:creationId xmlns:a16="http://schemas.microsoft.com/office/drawing/2014/main" id="{206E770D-AB19-C951-C071-D51D335E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C2AB6E55-58BF-8AEF-7A97-D8A79D22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4" name="Picture 3">
            <a:extLst>
              <a:ext uri="{FF2B5EF4-FFF2-40B4-BE49-F238E27FC236}">
                <a16:creationId xmlns:a16="http://schemas.microsoft.com/office/drawing/2014/main" id="{6B979F0D-A245-C9FE-C1CE-1D310F932C4F}"/>
              </a:ext>
            </a:extLst>
          </p:cNvPr>
          <p:cNvPicPr>
            <a:picLocks noChangeAspect="1"/>
          </p:cNvPicPr>
          <p:nvPr/>
        </p:nvPicPr>
        <p:blipFill>
          <a:blip r:embed="rId5"/>
          <a:stretch>
            <a:fillRect/>
          </a:stretch>
        </p:blipFill>
        <p:spPr>
          <a:xfrm>
            <a:off x="308963" y="1448507"/>
            <a:ext cx="7443861" cy="264589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90B57842-A2E9-1AC4-0046-3171D6FB702E}"/>
              </a:ext>
            </a:extLst>
          </p:cNvPr>
          <p:cNvPicPr>
            <a:picLocks noChangeAspect="1"/>
          </p:cNvPicPr>
          <p:nvPr/>
        </p:nvPicPr>
        <p:blipFill>
          <a:blip r:embed="rId2"/>
          <a:stretch>
            <a:fillRect/>
          </a:stretch>
        </p:blipFill>
        <p:spPr>
          <a:xfrm>
            <a:off x="479621" y="442859"/>
            <a:ext cx="3095625" cy="876300"/>
          </a:xfrm>
          <a:prstGeom prst="rect">
            <a:avLst/>
          </a:prstGeom>
        </p:spPr>
      </p:pic>
      <p:pic>
        <p:nvPicPr>
          <p:cNvPr id="7" name="Picture 6">
            <a:extLst>
              <a:ext uri="{FF2B5EF4-FFF2-40B4-BE49-F238E27FC236}">
                <a16:creationId xmlns:a16="http://schemas.microsoft.com/office/drawing/2014/main" id="{A57E0536-E4C3-28C5-E357-282935CC067A}"/>
              </a:ext>
            </a:extLst>
          </p:cNvPr>
          <p:cNvPicPr>
            <a:picLocks noChangeAspect="1"/>
          </p:cNvPicPr>
          <p:nvPr/>
        </p:nvPicPr>
        <p:blipFill>
          <a:blip r:embed="rId3"/>
          <a:stretch>
            <a:fillRect/>
          </a:stretch>
        </p:blipFill>
        <p:spPr>
          <a:xfrm>
            <a:off x="410966" y="1815584"/>
            <a:ext cx="11380342" cy="2346204"/>
          </a:xfrm>
          <a:prstGeom prst="rect">
            <a:avLst/>
          </a:prstGeom>
        </p:spPr>
      </p:pic>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881" y="434654"/>
            <a:ext cx="3251200" cy="1569660"/>
          </a:xfrm>
          <a:prstGeom prst="rect">
            <a:avLst/>
          </a:prstGeom>
          <a:noFill/>
        </p:spPr>
        <p:txBody>
          <a:bodyPr wrap="square" rtlCol="0">
            <a:spAutoFit/>
          </a:bodyPr>
          <a:lstStyle/>
          <a:p>
            <a:pPr algn="ctr" defTabSz="1219170"/>
            <a:r>
              <a:rPr lang="en-US" sz="4800" b="1" dirty="0" err="1">
                <a:solidFill>
                  <a:srgbClr val="006600"/>
                </a:solidFill>
                <a:latin typeface="Arial" panose="020B0604020202020204" pitchFamily="34" charset="0"/>
                <a:cs typeface="Arial" panose="020B0604020202020204" pitchFamily="34" charset="0"/>
              </a:rPr>
              <a:t>Cuộc</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Đua</a:t>
            </a:r>
            <a:endParaRPr lang="en-US" sz="4800" b="1" dirty="0">
              <a:solidFill>
                <a:srgbClr val="006600"/>
              </a:solidFill>
              <a:latin typeface="Arial" panose="020B0604020202020204" pitchFamily="34" charset="0"/>
              <a:cs typeface="Arial" panose="020B0604020202020204" pitchFamily="34" charset="0"/>
            </a:endParaRPr>
          </a:p>
          <a:p>
            <a:pPr algn="ctr" defTabSz="1219170"/>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Kỳ</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Thú</a:t>
            </a:r>
            <a:endParaRPr lang="en-US" sz="4800" b="1"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8" action="ppaction://hlinksldjump"/>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1" action="ppaction://hlinksldjump"/>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6" cstate="print">
            <a:extLst>
              <a:ext uri="{BEBA8EAE-BF5A-486C-A8C5-ECC9F3942E4B}">
                <a14:imgProps xmlns:a14="http://schemas.microsoft.com/office/drawing/2010/main">
                  <a14:imgLayer r:embed="rId3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9133" y="4038600"/>
            <a:ext cx="223330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a:t>
            </a:r>
          </a:p>
        </p:txBody>
      </p:sp>
      <p:sp>
        <p:nvSpPr>
          <p:cNvPr id="6" name="TextBox 5"/>
          <p:cNvSpPr txBox="1"/>
          <p:nvPr/>
        </p:nvSpPr>
        <p:spPr>
          <a:xfrm>
            <a:off x="6761376" y="734458"/>
            <a:ext cx="1441420"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50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2"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100</a:t>
            </a:r>
          </a:p>
        </p:txBody>
      </p:sp>
      <p:sp>
        <p:nvSpPr>
          <p:cNvPr id="6" name="TextBox 5"/>
          <p:cNvSpPr txBox="1"/>
          <p:nvPr/>
        </p:nvSpPr>
        <p:spPr>
          <a:xfrm>
            <a:off x="6682827" y="734458"/>
            <a:ext cx="1598516"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6556" y="4038600"/>
            <a:ext cx="3278462"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1 000</a:t>
            </a:r>
          </a:p>
        </p:txBody>
      </p:sp>
      <p:sp>
        <p:nvSpPr>
          <p:cNvPr id="6" name="TextBox 5"/>
          <p:cNvSpPr txBox="1"/>
          <p:nvPr/>
        </p:nvSpPr>
        <p:spPr>
          <a:xfrm>
            <a:off x="6329366" y="734458"/>
            <a:ext cx="2305439"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1"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a:t>
            </a:r>
          </a:p>
        </p:txBody>
      </p:sp>
      <p:sp>
        <p:nvSpPr>
          <p:cNvPr id="6" name="TextBox 5"/>
          <p:cNvSpPr txBox="1"/>
          <p:nvPr/>
        </p:nvSpPr>
        <p:spPr>
          <a:xfrm>
            <a:off x="6447187" y="734458"/>
            <a:ext cx="2069797"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320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394311" y="-444486"/>
            <a:ext cx="8070739" cy="6167609"/>
          </a:xfrm>
          <a:prstGeom prst="rect">
            <a:avLst/>
          </a:prstGeom>
        </p:spPr>
      </p:pic>
      <p:pic>
        <p:nvPicPr>
          <p:cNvPr id="8" name="图片 7">
            <a:extLst>
              <a:ext uri="{FF2B5EF4-FFF2-40B4-BE49-F238E27FC236}">
                <a16:creationId xmlns:a16="http://schemas.microsoft.com/office/drawing/2014/main" id="{8D74B89D-CAD9-4DC2-BFE4-8B97EBCFF68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88123" y="1900663"/>
            <a:ext cx="5084337" cy="5084337"/>
          </a:xfrm>
          <a:prstGeom prst="rect">
            <a:avLst/>
          </a:prstGeom>
        </p:spPr>
      </p:pic>
      <p:pic>
        <p:nvPicPr>
          <p:cNvPr id="5" name="Picture 4"/>
          <p:cNvPicPr>
            <a:picLocks noChangeAspect="1"/>
          </p:cNvPicPr>
          <p:nvPr/>
        </p:nvPicPr>
        <p:blipFill>
          <a:blip r:embed="rId4"/>
          <a:stretch>
            <a:fillRect/>
          </a:stretch>
        </p:blipFill>
        <p:spPr>
          <a:xfrm>
            <a:off x="5732759" y="2005158"/>
            <a:ext cx="5393841" cy="1268319"/>
          </a:xfrm>
          <a:prstGeom prst="rect">
            <a:avLst/>
          </a:prstGeom>
        </p:spPr>
      </p:pic>
    </p:spTree>
    <p:extLst>
      <p:ext uri="{BB962C8B-B14F-4D97-AF65-F5344CB8AC3E}">
        <p14:creationId xmlns:p14="http://schemas.microsoft.com/office/powerpoint/2010/main" val="3679492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0"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100</a:t>
            </a:r>
          </a:p>
        </p:txBody>
      </p:sp>
      <p:sp>
        <p:nvSpPr>
          <p:cNvPr id="6" name="TextBox 5"/>
          <p:cNvSpPr txBox="1"/>
          <p:nvPr/>
        </p:nvSpPr>
        <p:spPr>
          <a:xfrm>
            <a:off x="6105747" y="734458"/>
            <a:ext cx="2752677" cy="1323439"/>
          </a:xfrm>
          <a:prstGeom prst="rect">
            <a:avLst/>
          </a:prstGeom>
          <a:noFill/>
        </p:spPr>
        <p:txBody>
          <a:bodyPr wrap="none" rtlCol="0">
            <a:spAutoFit/>
          </a:bodyPr>
          <a:lstStyle/>
          <a:p>
            <a:pPr algn="ctr" defTabSz="1219170"/>
            <a:r>
              <a:rPr lang="en-US" sz="8000" dirty="0">
                <a:solidFill>
                  <a:srgbClr val="FF0000"/>
                </a:solidFill>
                <a:latin typeface="Arial" panose="020B0604020202020204" pitchFamily="34" charset="0"/>
                <a:cs typeface="Arial" panose="020B0604020202020204" pitchFamily="34" charset="0"/>
              </a:rPr>
              <a:t>3 200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7363" y="4038600"/>
            <a:ext cx="3696846"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1 000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32 000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1 830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100</a:t>
            </a:r>
          </a:p>
        </p:txBody>
      </p:sp>
      <p:sp>
        <p:nvSpPr>
          <p:cNvPr id="6" name="TextBox 5"/>
          <p:cNvSpPr txBox="1"/>
          <p:nvPr/>
        </p:nvSpPr>
        <p:spPr>
          <a:xfrm>
            <a:off x="5979109" y="734458"/>
            <a:ext cx="3005952" cy="1200329"/>
          </a:xfrm>
          <a:prstGeom prst="rect">
            <a:avLst/>
          </a:prstGeom>
          <a:noFill/>
        </p:spPr>
        <p:txBody>
          <a:bodyPr wrap="none" rtlCol="0">
            <a:spAutoFit/>
          </a:bodyPr>
          <a:lstStyle/>
          <a:p>
            <a:pPr algn="ctr" defTabSz="1219170"/>
            <a:r>
              <a:rPr lang="en-US" sz="7200" dirty="0">
                <a:solidFill>
                  <a:srgbClr val="FF0000"/>
                </a:solidFill>
                <a:latin typeface="Arial" panose="020B0604020202020204" pitchFamily="34" charset="0"/>
                <a:cs typeface="Arial" panose="020B0604020202020204" pitchFamily="34" charset="0"/>
              </a:rPr>
              <a:t>18 300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1"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183 000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307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3 070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560 x 100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56 000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2"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105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105 000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3E9F31D2-FACF-B407-FAB7-8DECB37390D7}"/>
              </a:ext>
            </a:extLst>
          </p:cNvPr>
          <p:cNvPicPr>
            <a:picLocks noChangeAspect="1"/>
          </p:cNvPicPr>
          <p:nvPr/>
        </p:nvPicPr>
        <p:blipFill>
          <a:blip r:embed="rId2"/>
          <a:stretch>
            <a:fillRect/>
          </a:stretch>
        </p:blipFill>
        <p:spPr>
          <a:xfrm>
            <a:off x="575352" y="418093"/>
            <a:ext cx="11185133" cy="755115"/>
          </a:xfrm>
          <a:prstGeom prst="rect">
            <a:avLst/>
          </a:prstGeom>
        </p:spPr>
      </p:pic>
      <p:pic>
        <p:nvPicPr>
          <p:cNvPr id="8" name="Picture 7">
            <a:extLst>
              <a:ext uri="{FF2B5EF4-FFF2-40B4-BE49-F238E27FC236}">
                <a16:creationId xmlns:a16="http://schemas.microsoft.com/office/drawing/2014/main" id="{7EB89B7D-3645-C74F-48DA-C4BC52A13EFC}"/>
              </a:ext>
            </a:extLst>
          </p:cNvPr>
          <p:cNvPicPr>
            <a:picLocks noChangeAspect="1"/>
          </p:cNvPicPr>
          <p:nvPr/>
        </p:nvPicPr>
        <p:blipFill>
          <a:blip r:embed="rId3"/>
          <a:stretch>
            <a:fillRect/>
          </a:stretch>
        </p:blipFill>
        <p:spPr>
          <a:xfrm>
            <a:off x="2317571" y="1257246"/>
            <a:ext cx="7639050" cy="1076325"/>
          </a:xfrm>
          <a:prstGeom prst="rect">
            <a:avLst/>
          </a:prstGeom>
        </p:spPr>
      </p:pic>
      <p:pic>
        <p:nvPicPr>
          <p:cNvPr id="10" name="Picture 9">
            <a:extLst>
              <a:ext uri="{FF2B5EF4-FFF2-40B4-BE49-F238E27FC236}">
                <a16:creationId xmlns:a16="http://schemas.microsoft.com/office/drawing/2014/main" id="{BB291DAE-D56B-5FFC-7194-E3885392415A}"/>
              </a:ext>
            </a:extLst>
          </p:cNvPr>
          <p:cNvPicPr>
            <a:picLocks noChangeAspect="1"/>
          </p:cNvPicPr>
          <p:nvPr/>
        </p:nvPicPr>
        <p:blipFill>
          <a:blip r:embed="rId4"/>
          <a:stretch>
            <a:fillRect/>
          </a:stretch>
        </p:blipFill>
        <p:spPr>
          <a:xfrm>
            <a:off x="863029" y="2832894"/>
            <a:ext cx="10712735" cy="2538563"/>
          </a:xfrm>
          <a:prstGeom prst="rect">
            <a:avLst/>
          </a:prstGeom>
        </p:spPr>
      </p:pic>
    </p:spTree>
    <p:extLst>
      <p:ext uri="{BB962C8B-B14F-4D97-AF65-F5344CB8AC3E}">
        <p14:creationId xmlns:p14="http://schemas.microsoft.com/office/powerpoint/2010/main" val="83265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algn="just" latinLnBrk="0">
              <a:lnSpc>
                <a:spcPct val="250000"/>
              </a:lnSpc>
            </a:pPr>
            <a:r>
              <a:rPr lang="en-US" sz="4400" b="0" i="0" dirty="0">
                <a:solidFill>
                  <a:srgbClr val="000000"/>
                </a:solidFill>
                <a:effectLst/>
              </a:rPr>
              <a:t>3 x 50</a:t>
            </a:r>
          </a:p>
          <a:p>
            <a:pPr algn="just" latinLnBrk="0">
              <a:lnSpc>
                <a:spcPct val="250000"/>
              </a:lnSpc>
            </a:pPr>
            <a:r>
              <a:rPr lang="en-US" sz="4400" b="0" i="0" dirty="0">
                <a:solidFill>
                  <a:srgbClr val="000000"/>
                </a:solidFill>
                <a:effectLst/>
              </a:rPr>
              <a:t>3 x 200               </a:t>
            </a:r>
          </a:p>
          <a:p>
            <a:pPr algn="just" latinLnBrk="0">
              <a:lnSpc>
                <a:spcPct val="250000"/>
              </a:lnSpc>
            </a:pPr>
            <a:r>
              <a:rPr lang="en-US" sz="4400" b="0" i="0" dirty="0">
                <a:solidFill>
                  <a:srgbClr val="000000"/>
                </a:solidFill>
                <a:effectLst/>
              </a:rPr>
              <a:t>2 x 4 000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r>
              <a:rPr lang="en-US" sz="4400" dirty="0">
                <a:solidFill>
                  <a:srgbClr val="FF0000"/>
                </a:solidFill>
              </a:rPr>
              <a:t> = 3 x 5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r>
              <a:rPr lang="en-US" sz="4400" dirty="0">
                <a:solidFill>
                  <a:srgbClr val="FF0000"/>
                </a:solidFill>
              </a:rPr>
              <a:t> = 3 x 50 = 150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r>
              <a:rPr lang="en-US" sz="4400" dirty="0">
                <a:solidFill>
                  <a:srgbClr val="FF0000"/>
                </a:solidFill>
              </a:rPr>
              <a:t> = 3 x 2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3" y="3267181"/>
            <a:ext cx="4191856" cy="769441"/>
          </a:xfrm>
          <a:prstGeom prst="rect">
            <a:avLst/>
          </a:prstGeom>
          <a:noFill/>
        </p:spPr>
        <p:txBody>
          <a:bodyPr wrap="square" rtlCol="0">
            <a:spAutoFit/>
          </a:bodyPr>
          <a:lstStyle/>
          <a:p>
            <a:r>
              <a:rPr lang="en-US" sz="4400" dirty="0">
                <a:solidFill>
                  <a:srgbClr val="FF0000"/>
                </a:solidFill>
              </a:rPr>
              <a:t> = 6 x 100 = 600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r>
              <a:rPr lang="en-US" sz="4400" dirty="0">
                <a:solidFill>
                  <a:srgbClr val="FF0000"/>
                </a:solidFill>
              </a:rPr>
              <a:t>= 2 x 4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r>
              <a:rPr lang="en-US" sz="4400" dirty="0">
                <a:solidFill>
                  <a:srgbClr val="FF0000"/>
                </a:solidFill>
              </a:rPr>
              <a:t> = 8 x 1 000 = 8 000</a:t>
            </a:r>
          </a:p>
        </p:txBody>
      </p:sp>
    </p:spTree>
    <p:extLst>
      <p:ext uri="{BB962C8B-B14F-4D97-AF65-F5344CB8AC3E}">
        <p14:creationId xmlns:p14="http://schemas.microsoft.com/office/powerpoint/2010/main" val="7302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125 × 5 × 8</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7"/>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5 000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72790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childTnLst>
                                    <p:animRot by="21600000">
                                      <p:cBhvr>
                                        <p:cTn id="107" dur="750" fill="hold"/>
                                        <p:tgtEl>
                                          <p:spTgt spid="5"/>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5" name="NhacCacVongQuayCuaChiecNonKyDieu-VA-6226417 (video-converter.com).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2 x 80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4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3 x 7 000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 x 8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16 x 10 = 160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4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100 = 1 200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3 x 7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21 x 1 000 = 21 000</a:t>
            </a:r>
          </a:p>
        </p:txBody>
      </p:sp>
    </p:spTree>
    <p:extLst>
      <p:ext uri="{BB962C8B-B14F-4D97-AF65-F5344CB8AC3E}">
        <p14:creationId xmlns:p14="http://schemas.microsoft.com/office/powerpoint/2010/main" val="189340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9 x 70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5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6 x 2 000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9 x 7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63 x 10 = 630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5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15 x 100 = 1 500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6 x 2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1 000 = 12 000</a:t>
            </a:r>
          </a:p>
        </p:txBody>
      </p:sp>
    </p:spTree>
    <p:extLst>
      <p:ext uri="{BB962C8B-B14F-4D97-AF65-F5344CB8AC3E}">
        <p14:creationId xmlns:p14="http://schemas.microsoft.com/office/powerpoint/2010/main" val="16953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DCA48204-7772-7727-7461-1CA34CB9160D}"/>
              </a:ext>
            </a:extLst>
          </p:cNvPr>
          <p:cNvPicPr>
            <a:picLocks noChangeAspect="1"/>
          </p:cNvPicPr>
          <p:nvPr/>
        </p:nvPicPr>
        <p:blipFill>
          <a:blip r:embed="rId2"/>
          <a:stretch>
            <a:fillRect/>
          </a:stretch>
        </p:blipFill>
        <p:spPr>
          <a:xfrm>
            <a:off x="380144" y="404284"/>
            <a:ext cx="11235379" cy="918140"/>
          </a:xfrm>
          <a:prstGeom prst="rect">
            <a:avLst/>
          </a:prstGeom>
        </p:spPr>
      </p:pic>
      <p:pic>
        <p:nvPicPr>
          <p:cNvPr id="6" name="Picture 5">
            <a:extLst>
              <a:ext uri="{FF2B5EF4-FFF2-40B4-BE49-F238E27FC236}">
                <a16:creationId xmlns:a16="http://schemas.microsoft.com/office/drawing/2014/main" id="{EE6F9639-BA81-1DCF-8C62-DF151D1BA894}"/>
              </a:ext>
            </a:extLst>
          </p:cNvPr>
          <p:cNvPicPr>
            <a:picLocks noChangeAspect="1"/>
          </p:cNvPicPr>
          <p:nvPr/>
        </p:nvPicPr>
        <p:blipFill>
          <a:blip r:embed="rId3"/>
          <a:stretch>
            <a:fillRect/>
          </a:stretch>
        </p:blipFill>
        <p:spPr>
          <a:xfrm>
            <a:off x="636998" y="2021571"/>
            <a:ext cx="11245011" cy="2247233"/>
          </a:xfrm>
          <a:prstGeom prst="rect">
            <a:avLst/>
          </a:prstGeom>
        </p:spPr>
      </p:pic>
    </p:spTree>
    <p:extLst>
      <p:ext uri="{BB962C8B-B14F-4D97-AF65-F5344CB8AC3E}">
        <p14:creationId xmlns:p14="http://schemas.microsoft.com/office/powerpoint/2010/main" val="39241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2270589" y="287676"/>
            <a:ext cx="10304979" cy="489640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20 x 70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40 x 40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300 x 40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2 x 10 x 7 x 10</a:t>
            </a: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14 x 100 = 1 400 </a:t>
            </a:r>
          </a:p>
        </p:txBody>
      </p:sp>
      <p:sp>
        <p:nvSpPr>
          <p:cNvPr id="5" name="TextBox 4">
            <a:extLst>
              <a:ext uri="{FF2B5EF4-FFF2-40B4-BE49-F238E27FC236}">
                <a16:creationId xmlns:a16="http://schemas.microsoft.com/office/drawing/2014/main" id="{CB89EB1F-B5F6-9EC1-6995-9EE8E7B23250}"/>
              </a:ext>
            </a:extLst>
          </p:cNvPr>
          <p:cNvSpPr txBox="1"/>
          <p:nvPr/>
        </p:nvSpPr>
        <p:spPr>
          <a:xfrm>
            <a:off x="4078842" y="2712378"/>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4 x 10 x 4 x 10</a:t>
            </a: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16 x 100 = 1 600 </a:t>
            </a:r>
          </a:p>
        </p:txBody>
      </p:sp>
      <p:sp>
        <p:nvSpPr>
          <p:cNvPr id="7" name="TextBox 6">
            <a:extLst>
              <a:ext uri="{FF2B5EF4-FFF2-40B4-BE49-F238E27FC236}">
                <a16:creationId xmlns:a16="http://schemas.microsoft.com/office/drawing/2014/main" id="{E49E4F1A-A0DC-ACE1-4975-D883E356394E}"/>
              </a:ext>
            </a:extLst>
          </p:cNvPr>
          <p:cNvSpPr txBox="1"/>
          <p:nvPr/>
        </p:nvSpPr>
        <p:spPr>
          <a:xfrm>
            <a:off x="4274050" y="4387065"/>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3 x 100 x 4 x 10</a:t>
            </a:r>
          </a:p>
        </p:txBody>
      </p:sp>
      <p:sp>
        <p:nvSpPr>
          <p:cNvPr id="8" name="TextBox 7">
            <a:extLst>
              <a:ext uri="{FF2B5EF4-FFF2-40B4-BE49-F238E27FC236}">
                <a16:creationId xmlns:a16="http://schemas.microsoft.com/office/drawing/2014/main" id="{B51A7EB3-1E3A-08D0-B76C-EB8ABBB77CAD}"/>
              </a:ext>
            </a:extLst>
          </p:cNvPr>
          <p:cNvSpPr txBox="1"/>
          <p:nvPr/>
        </p:nvSpPr>
        <p:spPr>
          <a:xfrm>
            <a:off x="4294597" y="5095982"/>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12 x 1 000 = 12 000</a:t>
            </a:r>
          </a:p>
        </p:txBody>
      </p:sp>
    </p:spTree>
    <p:extLst>
      <p:ext uri="{BB962C8B-B14F-4D97-AF65-F5344CB8AC3E}">
        <p14:creationId xmlns:p14="http://schemas.microsoft.com/office/powerpoint/2010/main" val="11931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1705510" y="287676"/>
            <a:ext cx="10870059" cy="4896405"/>
          </a:xfrm>
          <a:prstGeom prst="rect">
            <a:avLst/>
          </a:prstGeom>
          <a:noFill/>
        </p:spPr>
        <p:txBody>
          <a:bodyPr wrap="square" rtlCol="0">
            <a:spAutoFit/>
          </a:bodyPr>
          <a:lstStyle/>
          <a:p>
            <a:pPr>
              <a:lnSpc>
                <a:spcPct val="250000"/>
              </a:lnSpc>
            </a:pPr>
            <a:r>
              <a:rPr lang="en-US" sz="4400" dirty="0"/>
              <a:t>   600 x 30           </a:t>
            </a:r>
          </a:p>
          <a:p>
            <a:pPr>
              <a:lnSpc>
                <a:spcPct val="250000"/>
              </a:lnSpc>
            </a:pPr>
            <a:r>
              <a:rPr lang="en-US" sz="4400" dirty="0"/>
              <a:t>2 000 x 30</a:t>
            </a:r>
          </a:p>
          <a:p>
            <a:pPr>
              <a:lnSpc>
                <a:spcPct val="250000"/>
              </a:lnSpc>
            </a:pPr>
            <a:r>
              <a:rPr lang="en-US" sz="4400" dirty="0"/>
              <a:t>3 000 x 60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lvl="0"/>
            <a:r>
              <a:rPr lang="en-US" sz="4400" dirty="0">
                <a:solidFill>
                  <a:srgbClr val="FF0000"/>
                </a:solidFill>
              </a:rPr>
              <a:t>= 6 x 100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lvl="0"/>
            <a:r>
              <a:rPr lang="en-US" sz="4400" dirty="0">
                <a:solidFill>
                  <a:srgbClr val="FF0000"/>
                </a:solidFill>
              </a:rPr>
              <a:t>= 18 x 1 000 = 18 000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89EB1F-B5F6-9EC1-6995-9EE8E7B23250}"/>
              </a:ext>
            </a:extLst>
          </p:cNvPr>
          <p:cNvSpPr txBox="1"/>
          <p:nvPr/>
        </p:nvSpPr>
        <p:spPr>
          <a:xfrm>
            <a:off x="4078841" y="2712378"/>
            <a:ext cx="4982965" cy="769441"/>
          </a:xfrm>
          <a:prstGeom prst="rect">
            <a:avLst/>
          </a:prstGeom>
          <a:noFill/>
        </p:spPr>
        <p:txBody>
          <a:bodyPr wrap="square" rtlCol="0">
            <a:spAutoFit/>
          </a:bodyPr>
          <a:lstStyle/>
          <a:p>
            <a:pPr lvl="0"/>
            <a:r>
              <a:rPr lang="en-US" sz="4400" dirty="0">
                <a:solidFill>
                  <a:srgbClr val="FF0000"/>
                </a:solidFill>
              </a:rPr>
              <a:t>= 2 x 1 000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lvl="0"/>
            <a:r>
              <a:rPr lang="en-US" sz="4400" dirty="0">
                <a:solidFill>
                  <a:srgbClr val="FF0000"/>
                </a:solidFill>
              </a:rPr>
              <a:t>= 6 x 10 000 = 60 000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49E4F1A-A0DC-ACE1-4975-D883E356394E}"/>
              </a:ext>
            </a:extLst>
          </p:cNvPr>
          <p:cNvSpPr txBox="1"/>
          <p:nvPr/>
        </p:nvSpPr>
        <p:spPr>
          <a:xfrm>
            <a:off x="4099390" y="4335694"/>
            <a:ext cx="5414480" cy="769441"/>
          </a:xfrm>
          <a:prstGeom prst="rect">
            <a:avLst/>
          </a:prstGeom>
          <a:noFill/>
        </p:spPr>
        <p:txBody>
          <a:bodyPr wrap="square" rtlCol="0">
            <a:spAutoFit/>
          </a:bodyPr>
          <a:lstStyle/>
          <a:p>
            <a:pPr lvl="0"/>
            <a:r>
              <a:rPr lang="en-US" sz="4400" dirty="0">
                <a:solidFill>
                  <a:srgbClr val="FF0000"/>
                </a:solidFill>
              </a:rPr>
              <a:t>= 3 x 1 000 x 6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1A7EB3-1E3A-08D0-B76C-EB8ABBB77CAD}"/>
              </a:ext>
            </a:extLst>
          </p:cNvPr>
          <p:cNvSpPr txBox="1"/>
          <p:nvPr/>
        </p:nvSpPr>
        <p:spPr>
          <a:xfrm>
            <a:off x="4140485" y="5054885"/>
            <a:ext cx="5887093" cy="769441"/>
          </a:xfrm>
          <a:prstGeom prst="rect">
            <a:avLst/>
          </a:prstGeom>
          <a:noFill/>
        </p:spPr>
        <p:txBody>
          <a:bodyPr wrap="square" rtlCol="0">
            <a:spAutoFit/>
          </a:bodyPr>
          <a:lstStyle/>
          <a:p>
            <a:pPr lvl="0"/>
            <a:r>
              <a:rPr lang="en-US" sz="4400" dirty="0">
                <a:solidFill>
                  <a:srgbClr val="FF0000"/>
                </a:solidFill>
              </a:rPr>
              <a:t>= 18 x 10 000 = 180 000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1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9459D960-B862-FFBB-DDCD-67E67A0E50EF}"/>
              </a:ext>
            </a:extLst>
          </p:cNvPr>
          <p:cNvPicPr>
            <a:picLocks noChangeAspect="1"/>
          </p:cNvPicPr>
          <p:nvPr/>
        </p:nvPicPr>
        <p:blipFill>
          <a:blip r:embed="rId2"/>
          <a:stretch>
            <a:fillRect/>
          </a:stretch>
        </p:blipFill>
        <p:spPr>
          <a:xfrm>
            <a:off x="411502" y="356652"/>
            <a:ext cx="971550" cy="904875"/>
          </a:xfrm>
          <a:prstGeom prst="rect">
            <a:avLst/>
          </a:prstGeom>
        </p:spPr>
      </p:pic>
      <p:sp>
        <p:nvSpPr>
          <p:cNvPr id="12" name="TextBox 11">
            <a:extLst>
              <a:ext uri="{FF2B5EF4-FFF2-40B4-BE49-F238E27FC236}">
                <a16:creationId xmlns:a16="http://schemas.microsoft.com/office/drawing/2014/main" id="{3A2E4FF7-0C35-CA36-84EE-0AB2AB79ABD7}"/>
              </a:ext>
            </a:extLst>
          </p:cNvPr>
          <p:cNvSpPr txBox="1"/>
          <p:nvPr/>
        </p:nvSpPr>
        <p:spPr>
          <a:xfrm>
            <a:off x="1458930" y="482885"/>
            <a:ext cx="9863191"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cửa hàng xếp các cuốn sổ ghi chép vào trong các thùng, mỗi thùng chứa được 1 000 cuốn sổ. Hỏi 43 thùng như vậy chứa được tất cả bao nhiêu cuốn sổ ghi chép?</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85627" y="2496621"/>
            <a:ext cx="4274049" cy="1569660"/>
          </a:xfrm>
          <a:prstGeom prst="rect">
            <a:avLst/>
          </a:prstGeom>
          <a:noFill/>
        </p:spPr>
        <p:txBody>
          <a:bodyPr wrap="square" rtlCol="0">
            <a:spAutoFit/>
          </a:bodyPr>
          <a:lstStyle/>
          <a:p>
            <a:pPr algn="ctr" latinLnBrk="0"/>
            <a:r>
              <a:rPr lang="en-US" sz="3200" b="0" i="0" u="sng" dirty="0" err="1">
                <a:solidFill>
                  <a:srgbClr val="FF0000"/>
                </a:solidFill>
                <a:effectLst/>
                <a:latin typeface="Cambria" panose="02040503050406030204" pitchFamily="18" charset="0"/>
                <a:ea typeface="Cambria" panose="02040503050406030204" pitchFamily="18" charset="0"/>
              </a:rPr>
              <a:t>Tóm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tắt</a:t>
            </a:r>
            <a:r>
              <a:rPr lang="en-US" sz="3200" b="0" i="0" u="sng" dirty="0">
                <a:solidFill>
                  <a:srgbClr val="FF0000"/>
                </a:solidFill>
                <a:effectLst/>
                <a:latin typeface="Cambria" panose="02040503050406030204" pitchFamily="18" charset="0"/>
                <a:ea typeface="Cambria" panose="02040503050406030204" pitchFamily="18" charset="0"/>
              </a:rPr>
              <a:t>:</a:t>
            </a:r>
          </a:p>
          <a:p>
            <a:pPr algn="just" latinLnBrk="0"/>
            <a:r>
              <a:rPr lang="en-US" sz="3200" b="0" i="0" dirty="0">
                <a:solidFill>
                  <a:srgbClr val="FF0000"/>
                </a:solidFill>
                <a:effectLst/>
                <a:latin typeface="Cambria" panose="02040503050406030204" pitchFamily="18" charset="0"/>
                <a:ea typeface="Cambria" panose="02040503050406030204" pitchFamily="18" charset="0"/>
              </a:rPr>
              <a:t>1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1 000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sổ</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43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 ?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endParaRPr lang="en-US" sz="3200" b="0" i="0" dirty="0">
              <a:solidFill>
                <a:srgbClr val="FF0000"/>
              </a:solidFill>
              <a:effectLst/>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2157573"/>
            <a:ext cx="0" cy="3575407"/>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FB0511-6541-0878-6AC5-C6C6D17EA4DA}"/>
              </a:ext>
            </a:extLst>
          </p:cNvPr>
          <p:cNvSpPr txBox="1"/>
          <p:nvPr/>
        </p:nvSpPr>
        <p:spPr>
          <a:xfrm>
            <a:off x="5681609" y="2126752"/>
            <a:ext cx="5856270" cy="2554545"/>
          </a:xfrm>
          <a:prstGeom prst="rect">
            <a:avLst/>
          </a:prstGeom>
          <a:noFill/>
        </p:spPr>
        <p:txBody>
          <a:bodyPr wrap="square" rtlCol="0">
            <a:spAutoFit/>
          </a:bodyPr>
          <a:lstStyle/>
          <a:p>
            <a:pPr algn="ctr"/>
            <a:r>
              <a:rPr lang="vi-VN" sz="3200" u="sng" dirty="0">
                <a:solidFill>
                  <a:srgbClr val="FF0000"/>
                </a:solidFill>
                <a:latin typeface="Cambria" panose="02040503050406030204" pitchFamily="18" charset="0"/>
                <a:ea typeface="Cambria" panose="02040503050406030204" pitchFamily="18" charset="0"/>
              </a:rPr>
              <a:t>Bài giải:</a:t>
            </a:r>
          </a:p>
          <a:p>
            <a:pPr algn="ctr"/>
            <a:r>
              <a:rPr lang="vi-VN" sz="3200" dirty="0">
                <a:solidFill>
                  <a:srgbClr val="FF0000"/>
                </a:solidFill>
                <a:latin typeface="Cambria" panose="02040503050406030204" pitchFamily="18" charset="0"/>
                <a:ea typeface="Cambria" panose="02040503050406030204" pitchFamily="18" charset="0"/>
              </a:rPr>
              <a:t>43 thùng chứa được tất cả số cuốn sổ ghi chép là :</a:t>
            </a:r>
          </a:p>
          <a:p>
            <a:pPr algn="ctr"/>
            <a:r>
              <a:rPr lang="vi-VN" sz="3200" dirty="0">
                <a:solidFill>
                  <a:srgbClr val="FF0000"/>
                </a:solidFill>
                <a:latin typeface="Cambria" panose="02040503050406030204" pitchFamily="18" charset="0"/>
                <a:ea typeface="Cambria" panose="02040503050406030204" pitchFamily="18" charset="0"/>
              </a:rPr>
              <a:t>1 000 x 43 = 43 000 (cuốn)</a:t>
            </a:r>
          </a:p>
          <a:p>
            <a:pPr algn="r"/>
            <a:r>
              <a:rPr lang="vi-VN" sz="3200" dirty="0">
                <a:solidFill>
                  <a:srgbClr val="FF0000"/>
                </a:solidFill>
                <a:latin typeface="Cambria" panose="02040503050406030204" pitchFamily="18" charset="0"/>
                <a:ea typeface="Cambria" panose="02040503050406030204" pitchFamily="18" charset="0"/>
              </a:rPr>
              <a:t>Đáp số: 43 000 cuốn sổ ghi chép</a:t>
            </a: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arn(inVertic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2230828"/>
            <a:ext cx="6687195" cy="1558851"/>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40DF6C79-82B0-94EA-C4E0-448BFD83F5CA}"/>
              </a:ext>
            </a:extLst>
          </p:cNvPr>
          <p:cNvPicPr>
            <a:picLocks noChangeAspect="1"/>
          </p:cNvPicPr>
          <p:nvPr/>
        </p:nvPicPr>
        <p:blipFill>
          <a:blip r:embed="rId2"/>
          <a:stretch>
            <a:fillRect/>
          </a:stretch>
        </p:blipFill>
        <p:spPr>
          <a:xfrm>
            <a:off x="494818" y="376720"/>
            <a:ext cx="3743325" cy="762000"/>
          </a:xfrm>
          <a:prstGeom prst="rect">
            <a:avLst/>
          </a:prstGeom>
        </p:spPr>
      </p:pic>
      <p:pic>
        <p:nvPicPr>
          <p:cNvPr id="8" name="Picture 7">
            <a:extLst>
              <a:ext uri="{FF2B5EF4-FFF2-40B4-BE49-F238E27FC236}">
                <a16:creationId xmlns:a16="http://schemas.microsoft.com/office/drawing/2014/main" id="{6A8D4FFF-B5EB-3C64-2915-81FD25CB5D5A}"/>
              </a:ext>
            </a:extLst>
          </p:cNvPr>
          <p:cNvPicPr>
            <a:picLocks noChangeAspect="1"/>
          </p:cNvPicPr>
          <p:nvPr/>
        </p:nvPicPr>
        <p:blipFill>
          <a:blip r:embed="rId3"/>
          <a:stretch>
            <a:fillRect/>
          </a:stretch>
        </p:blipFill>
        <p:spPr>
          <a:xfrm>
            <a:off x="1695234" y="1038706"/>
            <a:ext cx="9311705" cy="4499207"/>
          </a:xfrm>
          <a:prstGeom prst="rect">
            <a:avLst/>
          </a:prstGeom>
        </p:spPr>
      </p:pic>
      <p:sp>
        <p:nvSpPr>
          <p:cNvPr id="9" name="TextBox 8">
            <a:extLst>
              <a:ext uri="{FF2B5EF4-FFF2-40B4-BE49-F238E27FC236}">
                <a16:creationId xmlns:a16="http://schemas.microsoft.com/office/drawing/2014/main" id="{A1D18E44-B14C-4007-8E83-90D005241C60}"/>
              </a:ext>
            </a:extLst>
          </p:cNvPr>
          <p:cNvSpPr txBox="1"/>
          <p:nvPr/>
        </p:nvSpPr>
        <p:spPr>
          <a:xfrm>
            <a:off x="1294544" y="5722706"/>
            <a:ext cx="10089222" cy="954107"/>
          </a:xfrm>
          <a:prstGeom prst="rect">
            <a:avLst/>
          </a:prstGeom>
          <a:noFill/>
        </p:spPr>
        <p:txBody>
          <a:bodyPr wrap="square" rtlCol="0">
            <a:spAutoFit/>
          </a:bodyPr>
          <a:lstStyle/>
          <a:p>
            <a:r>
              <a:rPr lang="nl-NL" sz="2800" dirty="0">
                <a:solidFill>
                  <a:srgbClr val="FF0000"/>
                </a:solidFill>
                <a:effectLst/>
                <a:latin typeface="Cambria" panose="02040503050406030204" pitchFamily="18" charset="0"/>
                <a:ea typeface="Cambria" panose="02040503050406030204" pitchFamily="18" charset="0"/>
              </a:rPr>
              <a:t>Mỗi học sinh sẽ nêu một phép tính một số nhân với 10, 100 hoặc 1000 để đố bạn.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293941" y="2035293"/>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3" name="Picture 2">
            <a:extLst>
              <a:ext uri="{FF2B5EF4-FFF2-40B4-BE49-F238E27FC236}">
                <a16:creationId xmlns:a16="http://schemas.microsoft.com/office/drawing/2014/main" id="{2ED73E50-0462-F66D-85AA-29903ADD6EDB}"/>
              </a:ext>
            </a:extLst>
          </p:cNvPr>
          <p:cNvPicPr>
            <a:picLocks noChangeAspect="1"/>
          </p:cNvPicPr>
          <p:nvPr/>
        </p:nvPicPr>
        <p:blipFill>
          <a:blip r:embed="rId6"/>
          <a:stretch>
            <a:fillRect/>
          </a:stretch>
        </p:blipFill>
        <p:spPr>
          <a:xfrm>
            <a:off x="2618141" y="1602547"/>
            <a:ext cx="8614395" cy="3078747"/>
          </a:xfrm>
          <a:prstGeom prst="rect">
            <a:avLst/>
          </a:prstGeom>
        </p:spPr>
      </p:pic>
    </p:spTree>
    <p:extLst>
      <p:ext uri="{BB962C8B-B14F-4D97-AF65-F5344CB8AC3E}">
        <p14:creationId xmlns:p14="http://schemas.microsoft.com/office/powerpoint/2010/main" val="303915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417682" y="687705"/>
            <a:ext cx="4052343" cy="2941114"/>
            <a:chOff x="390285" y="121110"/>
            <a:chExt cx="4052343" cy="2941114"/>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FF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134803" y="1837977"/>
                <a:ext cx="3260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cs typeface="Arial"/>
                    <a:sym typeface="Arial"/>
                  </a:rPr>
                  <a:t>Tính</a:t>
                </a:r>
                <a:r>
                  <a:rPr kumimoji="0" lang="en-US" sz="4000" b="1" i="0" u="none" strike="noStrike" kern="0" cap="none" spc="0" normalizeH="0" baseline="0" noProof="0" dirty="0">
                    <a:ln>
                      <a:noFill/>
                    </a:ln>
                    <a:solidFill>
                      <a:srgbClr val="000000"/>
                    </a:solidFill>
                    <a:effectLst/>
                    <a:uLnTx/>
                    <a:uFillTx/>
                    <a:latin typeface="Arial"/>
                    <a:cs typeface="Arial"/>
                    <a:sym typeface="Arial"/>
                  </a:rPr>
                  <a:t>: 30 x 4</a:t>
                </a: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390285" y="121110"/>
              <a:ext cx="1537932" cy="1442318"/>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38453" y="365519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89469" y="368232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59030" y="4465207"/>
            <a:ext cx="2843571" cy="997527"/>
          </a:xfrm>
          <a:prstGeom prst="hexagon">
            <a:avLst/>
          </a:prstGeom>
          <a:solidFill>
            <a:srgbClr val="00B05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800" b="1" kern="0" dirty="0">
                <a:solidFill>
                  <a:srgbClr val="FFFFFF"/>
                </a:solidFill>
                <a:latin typeface="Arial" panose="020B0604020202020204" pitchFamily="34" charset="0"/>
                <a:ea typeface="华康方圆体W7(P)" pitchFamily="82" charset="-122"/>
                <a:cs typeface="Arial" panose="020B0604020202020204" pitchFamily="34" charset="0"/>
                <a:sym typeface="Arial"/>
              </a:rPr>
              <a:t>120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2314363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subTnLst>
                                    <p:audio>
                                      <p:cMediaNode>
                                        <p:cTn display="0" masterRel="sameClick">
                                          <p:stCondLst>
                                            <p:cond evt="begin" delay="0">
                                              <p:tn val="13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5770" y="831838"/>
            <a:ext cx="4349612" cy="2787125"/>
            <a:chOff x="93016" y="275099"/>
            <a:chExt cx="4349612" cy="2787125"/>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C000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068128" y="1580802"/>
                <a:ext cx="3260194" cy="1360757"/>
              </a:xfrm>
              <a:prstGeom prst="rect">
                <a:avLst/>
              </a:prstGeom>
              <a:noFill/>
            </p:spPr>
            <p:txBody>
              <a:bodyPr wrap="square" rtlCol="0">
                <a:spAutoFit/>
              </a:bodyPr>
              <a:lstStyle/>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400 x 3</a:t>
                </a:r>
                <a:endParaRPr lang="en-US" sz="3600" dirty="0">
                  <a:solidFill>
                    <a:schemeClr val="bg1"/>
                  </a:solidFill>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93016" y="275099"/>
              <a:ext cx="2368218" cy="1575061"/>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833810" y="364534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784826" y="367247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354387" y="4455351"/>
            <a:ext cx="2843571" cy="997527"/>
          </a:xfrm>
          <a:prstGeom prst="hexagon">
            <a:avLst/>
          </a:prstGeom>
          <a:solidFill>
            <a:srgbClr val="00CC0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1 200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299524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subTnLst>
                                    <p:audio>
                                      <p:cMediaNode>
                                        <p:cTn display="0" masterRel="sameClick">
                                          <p:stCondLst>
                                            <p:cond evt="begin" delay="0">
                                              <p:tn val="132"/>
                                            </p:cond>
                                          </p:stCondLst>
                                          <p:endCondLst>
                                            <p:cond evt="onStopAudio" delay="0">
                                              <p:tgtEl>
                                                <p:sldTgt/>
                                              </p:tgtEl>
                                            </p:cond>
                                          </p:endCondLst>
                                        </p:cTn>
                                        <p:tgtEl>
                                          <p:sndTgt r:embed="rId3" name="Am-thanh-tra-loi-dung-www_nhacchuongvui_com.wav"/>
                                        </p:tgtEl>
                                      </p:cMediaNode>
                                    </p:audio>
                                  </p:sub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244475" y="1405165"/>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02286" y="1631256"/>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a16="http://schemas.microsoft.com/office/drawing/2014/main" id="{921EA61D-1BBF-2DA4-6FB5-12F67711FEB1}"/>
              </a:ext>
            </a:extLst>
          </p:cNvPr>
          <p:cNvPicPr>
            <a:picLocks noChangeAspect="1"/>
          </p:cNvPicPr>
          <p:nvPr/>
        </p:nvPicPr>
        <p:blipFill>
          <a:blip r:embed="rId6"/>
          <a:stretch>
            <a:fillRect/>
          </a:stretch>
        </p:blipFill>
        <p:spPr>
          <a:xfrm>
            <a:off x="6096000" y="-237348"/>
            <a:ext cx="4496011" cy="2838107"/>
          </a:xfrm>
          <a:prstGeom prst="rect">
            <a:avLst/>
          </a:prstGeom>
        </p:spPr>
      </p:pic>
      <p:pic>
        <p:nvPicPr>
          <p:cNvPr id="2" name="Picture 1">
            <a:extLst>
              <a:ext uri="{FF2B5EF4-FFF2-40B4-BE49-F238E27FC236}">
                <a16:creationId xmlns:a16="http://schemas.microsoft.com/office/drawing/2014/main" id="{E1C0FC2B-E1C1-3421-943D-766484C7D4CA}"/>
              </a:ext>
            </a:extLst>
          </p:cNvPr>
          <p:cNvPicPr>
            <a:picLocks noChangeAspect="1"/>
          </p:cNvPicPr>
          <p:nvPr/>
        </p:nvPicPr>
        <p:blipFill>
          <a:blip r:embed="rId7"/>
          <a:stretch>
            <a:fillRect/>
          </a:stretch>
        </p:blipFill>
        <p:spPr>
          <a:xfrm>
            <a:off x="4666546" y="1603890"/>
            <a:ext cx="7449958" cy="2773920"/>
          </a:xfrm>
          <a:prstGeom prst="rect">
            <a:avLst/>
          </a:prstGeom>
        </p:spPr>
      </p:pic>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3AC52E8-7644-9EA8-3F37-1A3A0BE2C7FC}"/>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E17DCE66-0B30-7FC6-DE81-3138B29EAD92}"/>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5" name="Hình ảnh 24">
              <a:extLst>
                <a:ext uri="{FF2B5EF4-FFF2-40B4-BE49-F238E27FC236}">
                  <a16:creationId xmlns:a16="http://schemas.microsoft.com/office/drawing/2014/main" id="{E3DC8739-22D0-5CBC-7B99-3A2A3FA42C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6" name="TextBox 32">
            <a:extLst>
              <a:ext uri="{FF2B5EF4-FFF2-40B4-BE49-F238E27FC236}">
                <a16:creationId xmlns:a16="http://schemas.microsoft.com/office/drawing/2014/main" id="{697A12C6-F521-695A-9923-47D9156CAF4F}"/>
              </a:ext>
            </a:extLst>
          </p:cNvPr>
          <p:cNvSpPr txBox="1"/>
          <p:nvPr/>
        </p:nvSpPr>
        <p:spPr>
          <a:xfrm>
            <a:off x="1314450" y="1896592"/>
            <a:ext cx="9860668" cy="2308324"/>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b="1" dirty="0">
                <a:solidFill>
                  <a:srgbClr val="002060"/>
                </a:solidFill>
                <a:latin typeface="Calibri" panose="020F0502020204030204"/>
              </a:rPr>
              <a:t>Biết cách thực hiện phép nhân số tự nhiên với 10, 100, 1000,....</a:t>
            </a:r>
          </a:p>
          <a:p>
            <a:pPr marL="457200" lvl="0" indent="-457200" algn="just">
              <a:buFont typeface="Arial" panose="020B0604020202020204" pitchFamily="34" charset="0"/>
              <a:buChar char="•"/>
            </a:pPr>
            <a:r>
              <a:rPr lang="en-US" sz="3600" b="1" dirty="0">
                <a:solidFill>
                  <a:srgbClr val="002060"/>
                </a:solidFill>
                <a:latin typeface="Calibri" panose="020F0502020204030204"/>
              </a:rPr>
              <a:t>V</a:t>
            </a:r>
            <a:r>
              <a:rPr lang="vi-VN" sz="3600" b="1" dirty="0">
                <a:solidFill>
                  <a:srgbClr val="002060"/>
                </a:solidFill>
                <a:latin typeface="Calibri" panose="020F0502020204030204"/>
              </a:rPr>
              <a:t>ận dụng để tính nhanh tính nhẩm khi nhân với 10, 100, 1000,....</a:t>
            </a:r>
          </a:p>
        </p:txBody>
      </p:sp>
    </p:spTree>
    <p:extLst>
      <p:ext uri="{BB962C8B-B14F-4D97-AF65-F5344CB8AC3E}">
        <p14:creationId xmlns:p14="http://schemas.microsoft.com/office/powerpoint/2010/main" val="28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FB0F0492-7941-F002-340F-C8F42EA0F7DE}"/>
              </a:ext>
            </a:extLst>
          </p:cNvPr>
          <p:cNvPicPr>
            <a:picLocks noChangeAspect="1"/>
          </p:cNvPicPr>
          <p:nvPr/>
        </p:nvPicPr>
        <p:blipFill>
          <a:blip r:embed="rId2"/>
          <a:stretch>
            <a:fillRect/>
          </a:stretch>
        </p:blipFill>
        <p:spPr>
          <a:xfrm>
            <a:off x="957262" y="833437"/>
            <a:ext cx="10123660" cy="5014913"/>
          </a:xfrm>
          <a:prstGeom prst="rect">
            <a:avLst/>
          </a:prstGeom>
        </p:spPr>
      </p:pic>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1087</Words>
  <Application>Microsoft Office PowerPoint</Application>
  <PresentationFormat>Widescreen</PresentationFormat>
  <Paragraphs>240</Paragraphs>
  <Slides>39</Slides>
  <Notes>6</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39</vt:i4>
      </vt:variant>
    </vt:vector>
  </HeadingPairs>
  <TitlesOfParts>
    <vt:vector size="58" baseType="lpstr">
      <vt:lpstr>等线</vt:lpstr>
      <vt:lpstr>等线 Light</vt:lpstr>
      <vt:lpstr>华康方圆体W7</vt:lpstr>
      <vt:lpstr>字魂151号-联盟综艺体</vt:lpstr>
      <vt:lpstr>#9Slide07 HoneyCream</vt:lpstr>
      <vt:lpstr>Arial</vt:lpstr>
      <vt:lpstr>Calibri</vt:lpstr>
      <vt:lpstr>Calibri Light</vt:lpstr>
      <vt:lpstr>Cambria</vt:lpstr>
      <vt:lpstr>SVN-Newton</vt:lpstr>
      <vt:lpstr>Times New Roman</vt:lpstr>
      <vt:lpstr>UTM Aquarelle</vt:lpstr>
      <vt:lpstr>UTM Avo</vt:lpstr>
      <vt:lpstr>1_Office Theme</vt:lpstr>
      <vt:lpstr>Office 主题​​</vt:lpstr>
      <vt:lpstr>1_Office 主题​​</vt:lpstr>
      <vt:lpstr>2_Office Theme</vt:lpstr>
      <vt:lpstr>3_Office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2023-10-27T07:50:23Z</dcterms:created>
  <dcterms:modified xsi:type="dcterms:W3CDTF">2023-10-28T07:41:00Z</dcterms:modified>
</cp:coreProperties>
</file>