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1" r:id="rId3"/>
    <p:sldMasterId id="2147483713" r:id="rId4"/>
  </p:sldMasterIdLst>
  <p:notesMasterIdLst>
    <p:notesMasterId r:id="rId22"/>
  </p:notesMasterIdLst>
  <p:sldIdLst>
    <p:sldId id="508" r:id="rId5"/>
    <p:sldId id="257" r:id="rId6"/>
    <p:sldId id="2659" r:id="rId7"/>
    <p:sldId id="260" r:id="rId8"/>
    <p:sldId id="322" r:id="rId9"/>
    <p:sldId id="340" r:id="rId10"/>
    <p:sldId id="341" r:id="rId11"/>
    <p:sldId id="306" r:id="rId12"/>
    <p:sldId id="258" r:id="rId13"/>
    <p:sldId id="2660" r:id="rId14"/>
    <p:sldId id="2652" r:id="rId15"/>
    <p:sldId id="2664" r:id="rId16"/>
    <p:sldId id="2665" r:id="rId17"/>
    <p:sldId id="2658" r:id="rId18"/>
    <p:sldId id="2661" r:id="rId19"/>
    <p:sldId id="277"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81D65-782B-430F-A4AE-B7A21F171F67}"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4554C-0DA4-4604-BF2D-DBE3E6378817}" type="slidenum">
              <a:rPr lang="en-US" smtClean="0"/>
              <a:t>‹#›</a:t>
            </a:fld>
            <a:endParaRPr lang="en-US"/>
          </a:p>
        </p:txBody>
      </p:sp>
    </p:spTree>
    <p:extLst>
      <p:ext uri="{BB962C8B-B14F-4D97-AF65-F5344CB8AC3E}">
        <p14:creationId xmlns:p14="http://schemas.microsoft.com/office/powerpoint/2010/main" val="195324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50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005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104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fld id="{EE24554C-0DA4-4604-BF2D-DBE3E6378817}" type="slidenum">
              <a:rPr lang="en-US" smtClean="0"/>
              <a:t>7</a:t>
            </a:fld>
            <a:endParaRPr lang="en-US"/>
          </a:p>
        </p:txBody>
      </p:sp>
    </p:spTree>
    <p:extLst>
      <p:ext uri="{BB962C8B-B14F-4D97-AF65-F5344CB8AC3E}">
        <p14:creationId xmlns:p14="http://schemas.microsoft.com/office/powerpoint/2010/main" val="155614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3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717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5749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1785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65270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1044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07164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0312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12706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3982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02733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87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50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283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4954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178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7945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8011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23211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3543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01025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66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48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725942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220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3924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88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07392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6230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978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8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22813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178938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2834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21731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005688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42443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00229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4169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45801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427744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71139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64245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2602703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500326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41628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34588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710354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86848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62665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98216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7708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88536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26249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19135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09827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4903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82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6660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11793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03804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9004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377665811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612987432"/>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10/28/2023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8448573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383662268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22.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microsoft.com/office/2007/relationships/hdphoto" Target="../media/hdphoto8.wdp"/><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5.jpeg"/><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0.jpe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8" name="TextBox 7">
            <a:extLst>
              <a:ext uri="{FF2B5EF4-FFF2-40B4-BE49-F238E27FC236}">
                <a16:creationId xmlns:a16="http://schemas.microsoft.com/office/drawing/2014/main" id="{780B1759-44B3-9B63-FE2F-938DF767E44B}"/>
              </a:ext>
            </a:extLst>
          </p:cNvPr>
          <p:cNvSpPr txBox="1"/>
          <p:nvPr/>
        </p:nvSpPr>
        <p:spPr>
          <a:xfrm>
            <a:off x="1243173" y="821932"/>
            <a:ext cx="9503596" cy="5312223"/>
          </a:xfrm>
          <a:prstGeom prst="rect">
            <a:avLst/>
          </a:prstGeom>
          <a:noFill/>
        </p:spPr>
        <p:txBody>
          <a:bodyPr wrap="square" rtlCol="0">
            <a:spAutoFit/>
          </a:bodyPr>
          <a:lstStyle/>
          <a:p>
            <a:pPr marL="0" marR="0" algn="ctr">
              <a:lnSpc>
                <a:spcPct val="120000"/>
              </a:lnSpc>
              <a:spcBef>
                <a:spcPts val="0"/>
              </a:spcBef>
              <a:spcAft>
                <a:spcPts val="0"/>
              </a:spcAft>
            </a:pPr>
            <a:r>
              <a:rPr lang="nl-NL" sz="3200" b="1" u="sng" dirty="0">
                <a:solidFill>
                  <a:srgbClr val="FF0000"/>
                </a:solidFill>
                <a:effectLst/>
                <a:latin typeface="Cambria" panose="02040503050406030204" pitchFamily="18" charset="0"/>
                <a:ea typeface="Cambria" panose="02040503050406030204" pitchFamily="18" charset="0"/>
              </a:rPr>
              <a:t>Bài giải:</a:t>
            </a:r>
            <a:endParaRPr lang="en-US" sz="3200" b="1" u="sng"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tẻ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18 000 × 40 = 720 000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Số tiền bán gạo nếp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25 000 × 35 = 875 000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Cửa hàng thu được tất cả số tiền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720 000 + 875 000 =1 595 000 (đồng)</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dirty="0">
                <a:solidFill>
                  <a:srgbClr val="FF0000"/>
                </a:solidFill>
                <a:effectLst/>
                <a:latin typeface="Cambria" panose="02040503050406030204" pitchFamily="18" charset="0"/>
                <a:ea typeface="Cambria" panose="02040503050406030204" pitchFamily="18" charset="0"/>
              </a:rPr>
              <a:t>Đáp số: 1 595 000 đồng</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7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down)">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down)">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wipe(down)">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5774076"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a) Mỗi ngày vận động viên đó chạy được bao nhiêu mét?</a:t>
            </a:r>
            <a:endParaRPr lang="en-US" sz="32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554858"/>
            <a:ext cx="5609690" cy="2630015"/>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Bài giải:</a:t>
            </a: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Ngày đầu người đó chạy được số mét là: 400 × 23 = 9 200 (m)</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Ngày thứ hai người đó chạy được số mét là: 400 × 27 = 10 800 (m)</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wipe(down)">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wipe(down)">
                                      <p:cBhvr>
                                        <p:cTn id="30" dur="500"/>
                                        <p:tgtEl>
                                          <p:spTgt spid="2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down)">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7" grpId="0"/>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pic>
        <p:nvPicPr>
          <p:cNvPr id="12" name="Picture 11">
            <a:extLst>
              <a:ext uri="{FF2B5EF4-FFF2-40B4-BE49-F238E27FC236}">
                <a16:creationId xmlns:a16="http://schemas.microsoft.com/office/drawing/2014/main" id="{194B43FA-9983-FB29-F2DA-C927E69C4F5F}"/>
              </a:ext>
            </a:extLst>
          </p:cNvPr>
          <p:cNvPicPr>
            <a:picLocks noChangeAspect="1"/>
          </p:cNvPicPr>
          <p:nvPr/>
        </p:nvPicPr>
        <p:blipFill>
          <a:blip r:embed="rId3"/>
          <a:stretch>
            <a:fillRect/>
          </a:stretch>
        </p:blipFill>
        <p:spPr>
          <a:xfrm>
            <a:off x="6647380" y="1836385"/>
            <a:ext cx="5139486" cy="3838696"/>
          </a:xfrm>
          <a:prstGeom prst="rect">
            <a:avLst/>
          </a:prstGeom>
        </p:spPr>
      </p:pic>
      <p:sp>
        <p:nvSpPr>
          <p:cNvPr id="17" name="TextBox 16">
            <a:extLst>
              <a:ext uri="{FF2B5EF4-FFF2-40B4-BE49-F238E27FC236}">
                <a16:creationId xmlns:a16="http://schemas.microsoft.com/office/drawing/2014/main" id="{D4B91219-6BD4-5FBE-0ADA-D30FAA7EDF50}"/>
              </a:ext>
            </a:extLst>
          </p:cNvPr>
          <p:cNvSpPr txBox="1"/>
          <p:nvPr/>
        </p:nvSpPr>
        <p:spPr>
          <a:xfrm>
            <a:off x="647272" y="2024009"/>
            <a:ext cx="6020656"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b) Sau cả hai ngày vận động viên đó chạy được bao nhiêu mét?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565079" y="3071973"/>
            <a:ext cx="5609690" cy="2401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Cả hai ngày vận động viên đó chạy được số mét là: </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9 200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 = 20 000 (m)</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Đường chạy bộ vòng quanh một sân vận động dài 400 m. Một vận động viên ngày đầu chạy 23 vòng xung quanh sân vận động, ngày thứ hai chạy 27 vòng. Hỏi: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17" name="TextBox 16">
            <a:extLst>
              <a:ext uri="{FF2B5EF4-FFF2-40B4-BE49-F238E27FC236}">
                <a16:creationId xmlns:a16="http://schemas.microsoft.com/office/drawing/2014/main" id="{D4B91219-6BD4-5FBE-0ADA-D30FAA7EDF50}"/>
              </a:ext>
            </a:extLst>
          </p:cNvPr>
          <p:cNvSpPr txBox="1"/>
          <p:nvPr/>
        </p:nvSpPr>
        <p:spPr>
          <a:xfrm>
            <a:off x="410965" y="1982912"/>
            <a:ext cx="10870060"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c) Ngày thứ hai vận động viên đó chạy nhiều hơn ngày thứ nhất bao nhiêu mét?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42C5558D-38BD-4897-FAA5-D85404A1CA9D}"/>
              </a:ext>
            </a:extLst>
          </p:cNvPr>
          <p:cNvSpPr txBox="1"/>
          <p:nvPr/>
        </p:nvSpPr>
        <p:spPr>
          <a:xfrm>
            <a:off x="955496" y="3102795"/>
            <a:ext cx="10685124" cy="35835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Ngày thứ hai chạy được nhiều hơn ngày thứ nhất số mét là:</a:t>
            </a: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10 800 – 9 200 = 1 600  (m)</a:t>
            </a:r>
          </a:p>
          <a:p>
            <a:pPr lvl="0" algn="ctr">
              <a:lnSpc>
                <a:spcPct val="120000"/>
              </a:lnSpc>
            </a:pPr>
            <a:r>
              <a:rPr lang="en-US" sz="3200" dirty="0">
                <a:solidFill>
                  <a:srgbClr val="FF0000"/>
                </a:solidFill>
                <a:latin typeface="Cambria" panose="02040503050406030204" pitchFamily="18" charset="0"/>
                <a:ea typeface="Cambria" panose="02040503050406030204" pitchFamily="18" charset="0"/>
              </a:rPr>
              <a:t>Đ</a:t>
            </a:r>
            <a:r>
              <a:rPr lang="vi-VN" sz="3200" dirty="0">
                <a:solidFill>
                  <a:srgbClr val="FF0000"/>
                </a:solidFill>
                <a:latin typeface="Cambria" panose="02040503050406030204" pitchFamily="18" charset="0"/>
                <a:ea typeface="Cambria" panose="02040503050406030204" pitchFamily="18" charset="0"/>
              </a:rPr>
              <a:t>áp số:</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 Ngày đầu 9 200 m;  Ngày thứ ha</a:t>
            </a:r>
            <a:r>
              <a:rPr lang="en-US" sz="3200" dirty="0" err="1">
                <a:solidFill>
                  <a:srgbClr val="FF0000"/>
                </a:solidFill>
                <a:latin typeface="Cambria" panose="02040503050406030204" pitchFamily="18" charset="0"/>
                <a:ea typeface="Cambria" panose="02040503050406030204" pitchFamily="18" charset="0"/>
              </a:rPr>
              <a:t>i</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10 800m. </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b. 20 000 m.</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20000"/>
              </a:lnSpc>
            </a:pPr>
            <a:r>
              <a:rPr lang="vi-VN" sz="3200" dirty="0">
                <a:solidFill>
                  <a:srgbClr val="FF0000"/>
                </a:solidFill>
                <a:latin typeface="Cambria" panose="02040503050406030204" pitchFamily="18" charset="0"/>
                <a:ea typeface="Cambria" panose="02040503050406030204" pitchFamily="18" charset="0"/>
              </a:rPr>
              <a:t>c. 1 600m</a:t>
            </a:r>
          </a:p>
        </p:txBody>
      </p:sp>
    </p:spTree>
    <p:extLst>
      <p:ext uri="{BB962C8B-B14F-4D97-AF65-F5344CB8AC3E}">
        <p14:creationId xmlns:p14="http://schemas.microsoft.com/office/powerpoint/2010/main" val="3541522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wipe(down)">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wipe(down)">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wipe(down)">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wipe(down)">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xEl>
                                              <p:pRg st="4" end="4"/>
                                            </p:txEl>
                                          </p:spTgt>
                                        </p:tgtEl>
                                        <p:attrNameLst>
                                          <p:attrName>style.visibility</p:attrName>
                                        </p:attrNameLst>
                                      </p:cBhvr>
                                      <p:to>
                                        <p:strVal val="visible"/>
                                      </p:to>
                                    </p:set>
                                    <p:animEffect transition="in" filter="wipe(down)">
                                      <p:cBhvr>
                                        <p:cTn id="34" dur="500"/>
                                        <p:tgtEl>
                                          <p:spTgt spid="2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6">
                                            <p:txEl>
                                              <p:pRg st="5" end="5"/>
                                            </p:txEl>
                                          </p:spTgt>
                                        </p:tgtEl>
                                        <p:attrNameLst>
                                          <p:attrName>style.visibility</p:attrName>
                                        </p:attrNameLst>
                                      </p:cBhvr>
                                      <p:to>
                                        <p:strVal val="visible"/>
                                      </p:to>
                                    </p:set>
                                    <p:animEffect transition="in" filter="wipe(down)">
                                      <p:cBhvr>
                                        <p:cTn id="39" dur="500"/>
                                        <p:tgtEl>
                                          <p:spTgt spid="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35012" y="659441"/>
            <a:ext cx="10061769" cy="1569660"/>
          </a:xfrm>
          <a:prstGeom prst="rect">
            <a:avLst/>
          </a:prstGeom>
          <a:noFill/>
        </p:spPr>
        <p:txBody>
          <a:bodyPr wrap="square">
            <a:spAutoFit/>
          </a:bodyPr>
          <a:lstStyle/>
          <a:p>
            <a:pPr lvl="0" algn="just" defTabSz="457200">
              <a:defRPr/>
            </a:pPr>
            <a:r>
              <a:rPr lang="vi-VN" sz="3200" dirty="0">
                <a:solidFill>
                  <a:srgbClr val="002060"/>
                </a:solidFill>
                <a:latin typeface="Cambria" panose="02040503050406030204" pitchFamily="18" charset="0"/>
                <a:ea typeface="Cambria" panose="02040503050406030204" pitchFamily="18" charset="0"/>
              </a:rPr>
              <a:t>Hoá đơn truyền hình cáp của gia đình Huy là 115 000 đồng mỗi tháng. Hỏi cả năm gia đình Huy phải trả bao nhiêu tiền truyền hình cáp?</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5</a:t>
            </a:r>
          </a:p>
        </p:txBody>
      </p:sp>
      <p:sp>
        <p:nvSpPr>
          <p:cNvPr id="3" name="TextBox 2">
            <a:extLst>
              <a:ext uri="{FF2B5EF4-FFF2-40B4-BE49-F238E27FC236}">
                <a16:creationId xmlns:a16="http://schemas.microsoft.com/office/drawing/2014/main" id="{8E94717E-1E16-2A5A-0BAF-149C4FE91AF4}"/>
              </a:ext>
            </a:extLst>
          </p:cNvPr>
          <p:cNvSpPr txBox="1"/>
          <p:nvPr/>
        </p:nvSpPr>
        <p:spPr>
          <a:xfrm>
            <a:off x="667821" y="2558265"/>
            <a:ext cx="4469258" cy="1384995"/>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115 000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endPar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algn="just"/>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1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năm</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8DAFB1AE-A7C5-70FF-7045-D8A32E95EBD5}"/>
              </a:ext>
            </a:extLst>
          </p:cNvPr>
          <p:cNvSpPr txBox="1"/>
          <p:nvPr/>
        </p:nvSpPr>
        <p:spPr>
          <a:xfrm>
            <a:off x="4479533" y="2434975"/>
            <a:ext cx="7130265" cy="3231654"/>
          </a:xfrm>
          <a:prstGeom prst="rect">
            <a:avLst/>
          </a:prstGeom>
          <a:noFill/>
        </p:spPr>
        <p:txBody>
          <a:bodyPr wrap="square" rtlCol="0">
            <a:spAutoFit/>
          </a:bodyPr>
          <a:lstStyle/>
          <a:p>
            <a:pPr algn="ctr" latinLnBrk="0"/>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Tóm</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3600" b="1" i="0" u="sng"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tắt</a:t>
            </a:r>
            <a:r>
              <a:rPr lang="en-US" sz="3600" b="1" i="0" u="sng"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a:p>
            <a:pPr algn="ctr"/>
            <a:r>
              <a:rPr lang="vi-VN" sz="3200" dirty="0">
                <a:solidFill>
                  <a:srgbClr val="FF0000"/>
                </a:solidFill>
                <a:latin typeface="Cambria" panose="02040503050406030204" pitchFamily="18" charset="0"/>
                <a:ea typeface="Cambria" panose="02040503050406030204" pitchFamily="18" charset="0"/>
              </a:rPr>
              <a:t>Đổi: 1 năm = 12 tháng</a:t>
            </a:r>
          </a:p>
          <a:p>
            <a:pPr algn="ctr"/>
            <a:r>
              <a:rPr lang="vi-VN" sz="3200" dirty="0">
                <a:solidFill>
                  <a:srgbClr val="FF0000"/>
                </a:solidFill>
                <a:latin typeface="Cambria" panose="02040503050406030204" pitchFamily="18" charset="0"/>
                <a:ea typeface="Cambria" panose="02040503050406030204" pitchFamily="18" charset="0"/>
              </a:rPr>
              <a:t>Số tiền gia đình Huy phải trả cho hóa đơn truyền hình cáp trong 1 năm là:</a:t>
            </a:r>
          </a:p>
          <a:p>
            <a:pPr algn="ctr"/>
            <a:r>
              <a:rPr lang="vi-VN" sz="3200" dirty="0">
                <a:solidFill>
                  <a:srgbClr val="FF0000"/>
                </a:solidFill>
                <a:latin typeface="Cambria" panose="02040503050406030204" pitchFamily="18" charset="0"/>
                <a:ea typeface="Cambria" panose="02040503050406030204" pitchFamily="18" charset="0"/>
              </a:rPr>
              <a:t>115 000 x 12 = 1 380 000 (đồng)</a:t>
            </a:r>
          </a:p>
          <a:p>
            <a:pPr algn="r"/>
            <a:r>
              <a:rPr lang="vi-VN" sz="3200" dirty="0">
                <a:solidFill>
                  <a:srgbClr val="FF0000"/>
                </a:solidFill>
                <a:latin typeface="Cambria" panose="02040503050406030204" pitchFamily="18" charset="0"/>
                <a:ea typeface="Cambria" panose="02040503050406030204" pitchFamily="18" charset="0"/>
              </a:rPr>
              <a:t>Đáp số: 1 380 000 đồng.</a:t>
            </a:r>
          </a:p>
        </p:txBody>
      </p:sp>
    </p:spTree>
    <p:extLst>
      <p:ext uri="{BB962C8B-B14F-4D97-AF65-F5344CB8AC3E}">
        <p14:creationId xmlns:p14="http://schemas.microsoft.com/office/powerpoint/2010/main" val="221598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a:extLst>
              <a:ext uri="{FF2B5EF4-FFF2-40B4-BE49-F238E27FC236}">
                <a16:creationId xmlns:a16="http://schemas.microsoft.com/office/drawing/2014/main" id="{DA7FC0CC-787D-B54C-6325-3232B6B778FE}"/>
              </a:ext>
            </a:extLst>
          </p:cNvPr>
          <p:cNvPicPr>
            <a:picLocks noChangeAspect="1"/>
          </p:cNvPicPr>
          <p:nvPr/>
        </p:nvPicPr>
        <p:blipFill>
          <a:blip r:embed="rId5"/>
          <a:stretch>
            <a:fillRect/>
          </a:stretch>
        </p:blipFill>
        <p:spPr>
          <a:xfrm>
            <a:off x="1671280" y="2116426"/>
            <a:ext cx="9096020" cy="1926503"/>
          </a:xfrm>
          <a:prstGeom prst="rect">
            <a:avLst/>
          </a:prstGeom>
        </p:spPr>
      </p:pic>
      <p:sp>
        <p:nvSpPr>
          <p:cNvPr id="5" name="TextBox 4">
            <a:extLst>
              <a:ext uri="{FF2B5EF4-FFF2-40B4-BE49-F238E27FC236}">
                <a16:creationId xmlns:a16="http://schemas.microsoft.com/office/drawing/2014/main" id="{C59C6164-AC46-555B-1C19-17B3E24A375F}"/>
              </a:ext>
            </a:extLst>
          </p:cNvPr>
          <p:cNvSpPr txBox="1"/>
          <p:nvPr/>
        </p:nvSpPr>
        <p:spPr>
          <a:xfrm>
            <a:off x="5445303" y="3678149"/>
            <a:ext cx="2178122" cy="707886"/>
          </a:xfrm>
          <a:prstGeom prst="rect">
            <a:avLst/>
          </a:prstGeom>
          <a:noFill/>
        </p:spPr>
        <p:txBody>
          <a:bodyPr wrap="square" rtlCol="0">
            <a:spAutoFit/>
          </a:bodyPr>
          <a:lstStyle/>
          <a:p>
            <a:r>
              <a:rPr lang="en-US" sz="4000" b="1" dirty="0">
                <a:solidFill>
                  <a:srgbClr val="002060"/>
                </a:solidFill>
                <a:latin typeface="Cambria" panose="02040503050406030204" pitchFamily="18" charset="0"/>
                <a:ea typeface="Cambria" panose="02040503050406030204" pitchFamily="18" charset="0"/>
              </a:rPr>
              <a:t>(</a:t>
            </a:r>
            <a:r>
              <a:rPr lang="en-US" sz="4000" b="1" dirty="0" err="1">
                <a:solidFill>
                  <a:srgbClr val="002060"/>
                </a:solidFill>
                <a:latin typeface="Cambria" panose="02040503050406030204" pitchFamily="18" charset="0"/>
                <a:ea typeface="Cambria" panose="02040503050406030204" pitchFamily="18" charset="0"/>
              </a:rPr>
              <a:t>Tiết</a:t>
            </a:r>
            <a:r>
              <a:rPr lang="en-US" sz="4000" b="1" dirty="0">
                <a:solidFill>
                  <a:srgbClr val="002060"/>
                </a:solidFill>
                <a:latin typeface="Cambria" panose="02040503050406030204" pitchFamily="18" charset="0"/>
                <a:ea typeface="Cambria" panose="020405030504060302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4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37 x 24 = ?</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888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a:solidFill>
                  <a:prstClr val="black"/>
                </a:solidFill>
                <a:latin typeface="Calibri" panose="020F0502020204030204" pitchFamily="34" charset="0"/>
                <a:cs typeface="Calibri" panose="020F0502020204030204" pitchFamily="34" charset="0"/>
              </a:rPr>
              <a:t>2. </a:t>
            </a: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69 x 26 = ?</a:t>
            </a:r>
            <a:endParaRPr lang="vi-VN" sz="4400" b="1" i="1"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5400" b="1" i="1" dirty="0" err="1">
                <a:solidFill>
                  <a:srgbClr val="FF0000"/>
                </a:solidFill>
                <a:latin typeface="Calibri" panose="020F0502020204030204" pitchFamily="34" charset="0"/>
                <a:cs typeface="Calibri" panose="020F0502020204030204" pitchFamily="34" charset="0"/>
              </a:rPr>
              <a:t>Đáp</a:t>
            </a:r>
            <a:r>
              <a:rPr lang="en-US" sz="5400" b="1" i="1" dirty="0">
                <a:solidFill>
                  <a:srgbClr val="FF0000"/>
                </a:solidFill>
                <a:latin typeface="Calibri" panose="020F0502020204030204" pitchFamily="34" charset="0"/>
                <a:cs typeface="Calibri" panose="020F0502020204030204" pitchFamily="34" charset="0"/>
              </a:rPr>
              <a:t> </a:t>
            </a:r>
            <a:r>
              <a:rPr lang="en-US" sz="5400" b="1" i="1" dirty="0" err="1">
                <a:solidFill>
                  <a:srgbClr val="FF0000"/>
                </a:solidFill>
                <a:latin typeface="Calibri" panose="020F0502020204030204" pitchFamily="34" charset="0"/>
                <a:cs typeface="Calibri" panose="020F0502020204030204" pitchFamily="34" charset="0"/>
              </a:rPr>
              <a:t>án</a:t>
            </a:r>
            <a:r>
              <a:rPr lang="en-US" sz="5400" b="1" i="1" dirty="0">
                <a:solidFill>
                  <a:srgbClr val="FF0000"/>
                </a:solidFill>
                <a:latin typeface="Calibri" panose="020F0502020204030204" pitchFamily="34" charset="0"/>
                <a:cs typeface="Calibri" panose="020F0502020204030204" pitchFamily="34" charset="0"/>
              </a:rPr>
              <a:t>: 1 794</a:t>
            </a:r>
            <a:endParaRPr lang="vi-VN" sz="5400" b="1" i="1" dirty="0">
              <a:solidFill>
                <a:srgbClr val="FF0000"/>
              </a:solidFill>
              <a:latin typeface="Calibri" panose="020F0502020204030204" pitchFamily="34" charset="0"/>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algn="ctr"/>
            <a:r>
              <a:rPr lang="en-US" sz="4400" b="1" dirty="0" err="1">
                <a:solidFill>
                  <a:schemeClr val="bg1"/>
                </a:solidFill>
              </a:rPr>
              <a:t>Làm</a:t>
            </a:r>
            <a:r>
              <a:rPr lang="en-US" sz="4400" b="1" dirty="0">
                <a:solidFill>
                  <a:schemeClr val="bg1"/>
                </a:solidFill>
              </a:rPr>
              <a:t> </a:t>
            </a:r>
            <a:r>
              <a:rPr lang="en-US" sz="4400" b="1" dirty="0" err="1">
                <a:solidFill>
                  <a:schemeClr val="bg1"/>
                </a:solidFill>
              </a:rPr>
              <a:t>vào</a:t>
            </a:r>
            <a:r>
              <a:rPr lang="en-US" sz="4400" b="1" dirty="0">
                <a:solidFill>
                  <a:schemeClr val="bg1"/>
                </a:solidFill>
              </a:rPr>
              <a:t> </a:t>
            </a:r>
            <a:r>
              <a:rPr lang="en-US" sz="4400" b="1" dirty="0" err="1">
                <a:solidFill>
                  <a:schemeClr val="bg1"/>
                </a:solidFill>
              </a:rPr>
              <a:t>bảng</a:t>
            </a:r>
            <a:r>
              <a:rPr lang="en-US" sz="4400" b="1" dirty="0">
                <a:solidFill>
                  <a:schemeClr val="bg1"/>
                </a:solidFill>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378173" y="475622"/>
            <a:ext cx="10478203" cy="1384995"/>
          </a:xfrm>
          <a:prstGeom prst="rect">
            <a:avLst/>
          </a:prstGeom>
          <a:noFill/>
        </p:spPr>
        <p:txBody>
          <a:bodyPr wrap="square">
            <a:spAutoFit/>
          </a:bodyPr>
          <a:lstStyle/>
          <a:p>
            <a:pPr lvl="0" algn="just" defTabSz="457200">
              <a:defRPr/>
            </a:pPr>
            <a:r>
              <a:rPr lang="vi-VN" sz="2800" dirty="0">
                <a:solidFill>
                  <a:srgbClr val="002060"/>
                </a:solidFill>
                <a:latin typeface="Cambria" panose="02040503050406030204" pitchFamily="18" charset="0"/>
                <a:ea typeface="Cambria" panose="02040503050406030204" pitchFamily="18" charset="0"/>
              </a:rPr>
              <a:t>Một cửa hàng đã bán 40 kg gạo tẻ với giá 18 000 đồng một ki-lô-gam và 35 kg gạo nếp với giá 25 000 đồng một ki-lô-gam. Hỏi cửa hàng đó thu được tất cả bao nhiêu tiền?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rPr>
              <a:t>3</a:t>
            </a:r>
          </a:p>
        </p:txBody>
      </p:sp>
      <p:pic>
        <p:nvPicPr>
          <p:cNvPr id="1026" name="Picture 2" descr="Gạo nếp là gì? Gạo tẻ là gì? Tác dụng và cách phân biệt gạo nếp, gạo tẻ">
            <a:extLst>
              <a:ext uri="{FF2B5EF4-FFF2-40B4-BE49-F238E27FC236}">
                <a16:creationId xmlns:a16="http://schemas.microsoft.com/office/drawing/2014/main" id="{691A2BEA-D0FC-DD40-D10E-DA71254B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81" y="2023895"/>
            <a:ext cx="4815074" cy="2712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BA961D-CC88-C58B-48D4-307A5F8BADA1}"/>
              </a:ext>
            </a:extLst>
          </p:cNvPr>
          <p:cNvSpPr txBox="1"/>
          <p:nvPr/>
        </p:nvSpPr>
        <p:spPr>
          <a:xfrm>
            <a:off x="5650787" y="2414427"/>
            <a:ext cx="6185042" cy="1815882"/>
          </a:xfrm>
          <a:prstGeom prst="rect">
            <a:avLst/>
          </a:prstGeom>
          <a:noFill/>
        </p:spPr>
        <p:txBody>
          <a:bodyPr wrap="square" rtlCol="0">
            <a:spAutoFit/>
          </a:bodyPr>
          <a:lstStyle/>
          <a:p>
            <a:pPr algn="ctr" latinLnBrk="0"/>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Tóm</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1" i="0" u="sng"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tắt</a:t>
            </a:r>
            <a:r>
              <a:rPr lang="en-US" sz="2800" b="1" i="0" u="sng"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18 000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25 000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endPar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40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tẻ</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35 kg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nếp</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 </a:t>
            </a:r>
            <a:r>
              <a:rPr lang="en-US" sz="28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712</Words>
  <Application>Microsoft Office PowerPoint</Application>
  <PresentationFormat>Widescreen</PresentationFormat>
  <Paragraphs>69</Paragraphs>
  <Slides>17</Slides>
  <Notes>16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Comfortaa Medium</vt:lpstr>
      <vt:lpstr>等线</vt:lpstr>
      <vt:lpstr>Rubik Black</vt:lpstr>
      <vt:lpstr>华康方圆体W7</vt:lpstr>
      <vt:lpstr>#9Slide05 Garris</vt:lpstr>
      <vt:lpstr>Arial</vt:lpstr>
      <vt:lpstr>Calibri</vt:lpstr>
      <vt:lpstr>Calibri Light</vt:lpstr>
      <vt:lpstr>Cambria</vt:lpstr>
      <vt:lpstr>Caveat Brush</vt:lpstr>
      <vt:lpstr>Times New Roman</vt:lpstr>
      <vt:lpstr>Math Subject for High School - 10th Grade: Circles by Slidesgo</vt:lpstr>
      <vt:lpstr>Kawaii Bubble Tea Bran MK Plan by Slidesgo</vt:lpstr>
      <vt:lpstr>1_Office Theme</vt:lpstr>
      <vt:lpstr>千图网拥有20W+精美PPT模板 更多PPT模板下载至：www.58pic.com/office/ppt​​</vt:lpstr>
      <vt:lpstr>PowerPoint Presentation</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Vận dụng</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2023-10-27T01:43:44Z</dcterms:created>
  <dcterms:modified xsi:type="dcterms:W3CDTF">2023-10-28T07:40:43Z</dcterms:modified>
</cp:coreProperties>
</file>