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007577148" r:id="rId3"/>
    <p:sldId id="258" r:id="rId4"/>
    <p:sldId id="2007577150" r:id="rId5"/>
    <p:sldId id="2007577169" r:id="rId6"/>
    <p:sldId id="2007577170" r:id="rId7"/>
    <p:sldId id="2007577188" r:id="rId8"/>
    <p:sldId id="2007577179" r:id="rId9"/>
    <p:sldId id="2007577180" r:id="rId10"/>
    <p:sldId id="2007577190" r:id="rId11"/>
    <p:sldId id="2007577181" r:id="rId12"/>
    <p:sldId id="2007577192" r:id="rId13"/>
    <p:sldId id="2007577191" r:id="rId14"/>
    <p:sldId id="2007577151" r:id="rId15"/>
    <p:sldId id="2007577189" r:id="rId16"/>
    <p:sldId id="2007577165" r:id="rId17"/>
    <p:sldId id="2007577193" r:id="rId18"/>
    <p:sldId id="2007577168" r:id="rId19"/>
    <p:sldId id="200757718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2712" autoAdjust="0"/>
  </p:normalViewPr>
  <p:slideViewPr>
    <p:cSldViewPr snapToGrid="0">
      <p:cViewPr varScale="1">
        <p:scale>
          <a:sx n="64" d="100"/>
          <a:sy n="64" d="100"/>
        </p:scale>
        <p:origin x="10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99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24" Type="http://schemas.openxmlformats.org/officeDocument/2006/relationships/image" Target="../media/image20.sv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31.png"/><Relationship Id="rId22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7.svg"/><Relationship Id="rId2" Type="http://schemas.openxmlformats.org/officeDocument/2006/relationships/tags" Target="../tags/tag3.xml"/><Relationship Id="rId16" Type="http://schemas.openxmlformats.org/officeDocument/2006/relationships/image" Target="../media/image39.sv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22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37.sv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="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A02FBC1-91EE-4FBB-AEBD-213E6DF9424E}"/>
              </a:ext>
            </a:extLst>
          </p:cNvPr>
          <p:cNvSpPr/>
          <p:nvPr/>
        </p:nvSpPr>
        <p:spPr>
          <a:xfrm>
            <a:off x="5322033" y="1176140"/>
            <a:ext cx="17424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 smtClean="0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 smtClean="0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 smtClean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18" y="4085167"/>
            <a:ext cx="430953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4" y="3293534"/>
            <a:ext cx="4548717" cy="19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4" y="2675467"/>
            <a:ext cx="3932767" cy="29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17" y="588434"/>
            <a:ext cx="4900083" cy="21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363134"/>
            <a:ext cx="3492500" cy="27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241551"/>
            <a:ext cx="3314700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545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xmlns="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0" y="16002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133600" y="2713038"/>
            <a:ext cx="381000" cy="33496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667000" y="2620963"/>
            <a:ext cx="182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/>
            </a:r>
            <a:br>
              <a:rPr lang="en-US" altLang="en-US" sz="2400">
                <a:latin typeface="Times New Roman" panose="02020603050405020304" pitchFamily="18" charset="0"/>
              </a:rPr>
            </a:b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5600" y="3733800"/>
            <a:ext cx="1171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82,5</a:t>
            </a:r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2743200" y="254476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3000" y="4114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23,44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2743200" y="254476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Tính:</a:t>
            </a:r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2667000" y="2667000"/>
            <a:ext cx="182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a) 58,2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+  24,3</a:t>
            </a:r>
          </a:p>
        </p:txBody>
      </p:sp>
      <p:sp>
        <p:nvSpPr>
          <p:cNvPr id="14348" name="TextBox 9"/>
          <p:cNvSpPr txBox="1">
            <a:spLocks noChangeArrowheads="1"/>
          </p:cNvSpPr>
          <p:nvPr/>
        </p:nvSpPr>
        <p:spPr bwMode="auto">
          <a:xfrm>
            <a:off x="4419600" y="29718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b)  19,36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      4,08</a:t>
            </a:r>
          </a:p>
        </p:txBody>
      </p:sp>
      <p:sp>
        <p:nvSpPr>
          <p:cNvPr id="14349" name="TextBox 10"/>
          <p:cNvSpPr txBox="1">
            <a:spLocks noChangeArrowheads="1"/>
          </p:cNvSpPr>
          <p:nvPr/>
        </p:nvSpPr>
        <p:spPr bwMode="auto">
          <a:xfrm>
            <a:off x="4724400" y="3276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14350" name="Straight Connector 12"/>
          <p:cNvCxnSpPr>
            <a:cxnSpLocks noChangeShapeType="1"/>
          </p:cNvCxnSpPr>
          <p:nvPr/>
        </p:nvCxnSpPr>
        <p:spPr bwMode="auto">
          <a:xfrm>
            <a:off x="4953000" y="4114800"/>
            <a:ext cx="1371600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Connector 7"/>
          <p:cNvCxnSpPr>
            <a:cxnSpLocks noChangeShapeType="1"/>
          </p:cNvCxnSpPr>
          <p:nvPr/>
        </p:nvCxnSpPr>
        <p:spPr bwMode="auto">
          <a:xfrm>
            <a:off x="2667000" y="4191000"/>
            <a:ext cx="14478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52" name="Picture 67" descr="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18002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7010400" y="4114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324,99</a:t>
            </a:r>
          </a:p>
        </p:txBody>
      </p:sp>
      <p:sp>
        <p:nvSpPr>
          <p:cNvPr id="14354" name="TextBox 9"/>
          <p:cNvSpPr txBox="1">
            <a:spLocks noChangeArrowheads="1"/>
          </p:cNvSpPr>
          <p:nvPr/>
        </p:nvSpPr>
        <p:spPr bwMode="auto">
          <a:xfrm>
            <a:off x="6400800" y="29718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c)     75,8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     249,19</a:t>
            </a:r>
          </a:p>
        </p:txBody>
      </p:sp>
      <p:sp>
        <p:nvSpPr>
          <p:cNvPr id="14355" name="TextBox 10"/>
          <p:cNvSpPr txBox="1">
            <a:spLocks noChangeArrowheads="1"/>
          </p:cNvSpPr>
          <p:nvPr/>
        </p:nvSpPr>
        <p:spPr bwMode="auto">
          <a:xfrm>
            <a:off x="6705600" y="3276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14356" name="Straight Connector 12"/>
          <p:cNvCxnSpPr>
            <a:cxnSpLocks noChangeShapeType="1"/>
          </p:cNvCxnSpPr>
          <p:nvPr/>
        </p:nvCxnSpPr>
        <p:spPr bwMode="auto">
          <a:xfrm>
            <a:off x="6934200" y="4114800"/>
            <a:ext cx="1371600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9916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1,863</a:t>
            </a:r>
          </a:p>
        </p:txBody>
      </p:sp>
      <p:sp>
        <p:nvSpPr>
          <p:cNvPr id="14358" name="TextBox 9"/>
          <p:cNvSpPr txBox="1">
            <a:spLocks noChangeArrowheads="1"/>
          </p:cNvSpPr>
          <p:nvPr/>
        </p:nvSpPr>
        <p:spPr bwMode="auto">
          <a:xfrm>
            <a:off x="8458200" y="30480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d)    0,995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      0,868</a:t>
            </a:r>
          </a:p>
        </p:txBody>
      </p:sp>
      <p:sp>
        <p:nvSpPr>
          <p:cNvPr id="14359" name="TextBox 10"/>
          <p:cNvSpPr txBox="1">
            <a:spLocks noChangeArrowheads="1"/>
          </p:cNvSpPr>
          <p:nvPr/>
        </p:nvSpPr>
        <p:spPr bwMode="auto">
          <a:xfrm>
            <a:off x="8763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14360" name="Straight Connector 12"/>
          <p:cNvCxnSpPr>
            <a:cxnSpLocks noChangeShapeType="1"/>
          </p:cNvCxnSpPr>
          <p:nvPr/>
        </p:nvCxnSpPr>
        <p:spPr bwMode="auto">
          <a:xfrm>
            <a:off x="8991600" y="4191000"/>
            <a:ext cx="1371600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61" name="Group 4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436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70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13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4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740CB3-8F9C-4341-8C82-07B35073F8E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61059981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320800" y="2590800"/>
            <a:ext cx="2438400" cy="12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</a:rPr>
              <a:t/>
            </a:r>
            <a:br>
              <a:rPr lang="en-US" altLang="vi-VN">
                <a:latin typeface="Times New Roman" panose="02020603050405020304" pitchFamily="18" charset="0"/>
              </a:rPr>
            </a:br>
            <a:endParaRPr lang="en-US" altLang="vi-VN" sz="4267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" y="636418"/>
            <a:ext cx="7620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9533" y="2149497"/>
            <a:ext cx="355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</a:rPr>
              <a:t>a) 7,8 + 9,6</a:t>
            </a:r>
            <a:r>
              <a:rPr lang="en-US" altLang="vi-VN" sz="3733" b="1" i="1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80367" y="2154944"/>
            <a:ext cx="4165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</a:rPr>
              <a:t>   b) 34,82 + 9,75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86933" y="4504342"/>
            <a:ext cx="1828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17,4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29567" y="4431473"/>
            <a:ext cx="4315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</a:rPr>
              <a:t>               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44,57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217085" y="3195897"/>
            <a:ext cx="11178116" cy="1281412"/>
            <a:chOff x="1296544" y="3497493"/>
            <a:chExt cx="5922429" cy="1192487"/>
          </a:xfrm>
        </p:grpSpPr>
        <p:sp>
          <p:nvSpPr>
            <p:cNvPr id="14364" name="TextBox 31"/>
            <p:cNvSpPr txBox="1">
              <a:spLocks noChangeArrowheads="1"/>
            </p:cNvSpPr>
            <p:nvPr/>
          </p:nvSpPr>
          <p:spPr bwMode="auto">
            <a:xfrm>
              <a:off x="1458030" y="3534880"/>
              <a:ext cx="1981200" cy="115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7,8</a:t>
              </a:r>
              <a:br>
                <a:rPr lang="en-US" altLang="vi-VN" sz="3733" b="1">
                  <a:latin typeface="Times New Roman" panose="02020603050405020304" pitchFamily="18" charset="0"/>
                </a:rPr>
              </a:br>
              <a:r>
                <a:rPr lang="en-US" altLang="vi-VN" sz="3733" b="1">
                  <a:latin typeface="Times New Roman" panose="02020603050405020304" pitchFamily="18" charset="0"/>
                </a:rPr>
                <a:t>9,6</a:t>
              </a:r>
            </a:p>
          </p:txBody>
        </p:sp>
        <p:sp>
          <p:nvSpPr>
            <p:cNvPr id="14365" name="TextBox 32"/>
            <p:cNvSpPr txBox="1">
              <a:spLocks noChangeArrowheads="1"/>
            </p:cNvSpPr>
            <p:nvPr/>
          </p:nvSpPr>
          <p:spPr bwMode="auto">
            <a:xfrm>
              <a:off x="1296544" y="3687282"/>
              <a:ext cx="609600" cy="62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296544" y="4659662"/>
              <a:ext cx="761471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7" name="TextBox 34"/>
            <p:cNvSpPr txBox="1">
              <a:spLocks noChangeArrowheads="1"/>
            </p:cNvSpPr>
            <p:nvPr/>
          </p:nvSpPr>
          <p:spPr bwMode="auto">
            <a:xfrm>
              <a:off x="3221831" y="3497493"/>
              <a:ext cx="1828800" cy="115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     34,82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       9,75</a:t>
              </a:r>
            </a:p>
          </p:txBody>
        </p:sp>
        <p:sp>
          <p:nvSpPr>
            <p:cNvPr id="14368" name="TextBox 35"/>
            <p:cNvSpPr txBox="1">
              <a:spLocks noChangeArrowheads="1"/>
            </p:cNvSpPr>
            <p:nvPr/>
          </p:nvSpPr>
          <p:spPr bwMode="auto">
            <a:xfrm>
              <a:off x="3405855" y="3779344"/>
              <a:ext cx="685800" cy="62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+ 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565257" y="4590720"/>
              <a:ext cx="619046" cy="98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34"/>
            <p:cNvSpPr txBox="1">
              <a:spLocks noChangeArrowheads="1"/>
            </p:cNvSpPr>
            <p:nvPr/>
          </p:nvSpPr>
          <p:spPr bwMode="auto">
            <a:xfrm>
              <a:off x="5390173" y="3534880"/>
              <a:ext cx="1828800" cy="115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     57,648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     35,37</a:t>
              </a: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 flipV="1">
              <a:off x="5774533" y="4590720"/>
              <a:ext cx="744649" cy="98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2" name="TextBox 35"/>
            <p:cNvSpPr txBox="1">
              <a:spLocks noChangeArrowheads="1"/>
            </p:cNvSpPr>
            <p:nvPr/>
          </p:nvSpPr>
          <p:spPr bwMode="auto">
            <a:xfrm>
              <a:off x="5527217" y="3797826"/>
              <a:ext cx="685800" cy="62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733" b="1">
                  <a:latin typeface="Times New Roman" panose="02020603050405020304" pitchFamily="18" charset="0"/>
                </a:rPr>
                <a:t>+ 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920567" y="2339587"/>
            <a:ext cx="4165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</a:rPr>
              <a:t>   c) 57,648 + 35,37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44884" y="4516140"/>
            <a:ext cx="43158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733" b="1" dirty="0">
                <a:latin typeface="Times New Roman" panose="02020603050405020304" pitchFamily="18" charset="0"/>
              </a:rPr>
              <a:t>               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93,018</a:t>
            </a:r>
          </a:p>
        </p:txBody>
      </p:sp>
    </p:spTree>
    <p:extLst>
      <p:ext uri="{BB962C8B-B14F-4D97-AF65-F5344CB8AC3E}">
        <p14:creationId xmlns:p14="http://schemas.microsoft.com/office/powerpoint/2010/main" val="196206290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41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</a:t>
            </a:r>
            <a:r>
              <a:rPr lang="en-US" altLang="en-US" sz="3600" b="1" dirty="0" smtClean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smtClean="0">
                  <a:latin typeface="UTM Neo Sans Intel" pitchFamily="18" charset="0"/>
                  <a:cs typeface="Times New Roman" pitchFamily="18" charset="0"/>
                </a:rPr>
                <a:t>     </a:t>
              </a: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52600" y="2257426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Phép tính đúng dán thẻ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phép tính sai dán thẻ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133600" y="2819400"/>
            <a:ext cx="106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75,8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249,19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477000" y="2717800"/>
            <a:ext cx="106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57,648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35,37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209800" y="39624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6400800" y="38862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905000" y="31242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6096000" y="31242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7189789" y="2973388"/>
            <a:ext cx="53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2209800" y="3810001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1892300" y="390366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1007,19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6477000" y="3962401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93,018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2743200" y="4419600"/>
            <a:ext cx="4572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7239000" y="4343400"/>
            <a:ext cx="457200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9144000" y="2717800"/>
            <a:ext cx="92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17,5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4  ,26</a:t>
            </a:r>
          </a:p>
        </p:txBody>
      </p:sp>
      <p:sp>
        <p:nvSpPr>
          <p:cNvPr id="219158" name="Line 22"/>
          <p:cNvSpPr>
            <a:spLocks noChangeShapeType="1"/>
          </p:cNvSpPr>
          <p:nvPr/>
        </p:nvSpPr>
        <p:spPr bwMode="auto">
          <a:xfrm>
            <a:off x="9067800" y="38862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8915400" y="3124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9144000" y="3886201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57,76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9906000" y="4343400"/>
            <a:ext cx="457200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2667000" y="4419600"/>
            <a:ext cx="533400" cy="400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9829800" y="4343400"/>
            <a:ext cx="533400" cy="4000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1981200" y="4953000"/>
            <a:ext cx="109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75,8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249,19</a:t>
            </a:r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2057400" y="60960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1755776" y="515620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69" name="Text Box 33"/>
          <p:cNvSpPr txBox="1">
            <a:spLocks noChangeArrowheads="1"/>
          </p:cNvSpPr>
          <p:nvPr/>
        </p:nvSpPr>
        <p:spPr bwMode="auto">
          <a:xfrm>
            <a:off x="2041525" y="577056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1981200" y="6096001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324,99</a:t>
            </a: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9296400" y="4953000"/>
            <a:ext cx="92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17,5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4,26</a:t>
            </a:r>
          </a:p>
        </p:txBody>
      </p:sp>
      <p:sp>
        <p:nvSpPr>
          <p:cNvPr id="219176" name="Line 40"/>
          <p:cNvSpPr>
            <a:spLocks noChangeShapeType="1"/>
          </p:cNvSpPr>
          <p:nvPr/>
        </p:nvSpPr>
        <p:spPr bwMode="auto">
          <a:xfrm>
            <a:off x="9220201" y="6096000"/>
            <a:ext cx="9191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77" name="Text Box 41"/>
          <p:cNvSpPr txBox="1">
            <a:spLocks noChangeArrowheads="1"/>
          </p:cNvSpPr>
          <p:nvPr/>
        </p:nvSpPr>
        <p:spPr bwMode="auto">
          <a:xfrm>
            <a:off x="8994776" y="5257801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78" name="Text Box 42"/>
          <p:cNvSpPr txBox="1">
            <a:spLocks noChangeArrowheads="1"/>
          </p:cNvSpPr>
          <p:nvPr/>
        </p:nvSpPr>
        <p:spPr bwMode="auto">
          <a:xfrm>
            <a:off x="9144000" y="60960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21,76</a:t>
            </a:r>
          </a:p>
        </p:txBody>
      </p:sp>
      <p:sp>
        <p:nvSpPr>
          <p:cNvPr id="219179" name="Text Box 43"/>
          <p:cNvSpPr txBox="1">
            <a:spLocks noChangeArrowheads="1"/>
          </p:cNvSpPr>
          <p:nvPr/>
        </p:nvSpPr>
        <p:spPr bwMode="auto">
          <a:xfrm>
            <a:off x="4041776" y="2819400"/>
            <a:ext cx="106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0,995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0,868</a:t>
            </a:r>
          </a:p>
        </p:txBody>
      </p:sp>
      <p:sp>
        <p:nvSpPr>
          <p:cNvPr id="219180" name="Line 44"/>
          <p:cNvSpPr>
            <a:spLocks noChangeShapeType="1"/>
          </p:cNvSpPr>
          <p:nvPr/>
        </p:nvSpPr>
        <p:spPr bwMode="auto">
          <a:xfrm>
            <a:off x="4043364" y="3962400"/>
            <a:ext cx="9096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81" name="Text Box 45"/>
          <p:cNvSpPr txBox="1">
            <a:spLocks noChangeArrowheads="1"/>
          </p:cNvSpPr>
          <p:nvPr/>
        </p:nvSpPr>
        <p:spPr bwMode="auto">
          <a:xfrm>
            <a:off x="3810000" y="31242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82" name="Text Box 46"/>
          <p:cNvSpPr txBox="1">
            <a:spLocks noChangeArrowheads="1"/>
          </p:cNvSpPr>
          <p:nvPr/>
        </p:nvSpPr>
        <p:spPr bwMode="auto">
          <a:xfrm>
            <a:off x="4041775" y="396240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1,863</a:t>
            </a:r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4803776" y="4343400"/>
            <a:ext cx="45402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4803776" y="4343400"/>
            <a:ext cx="530225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73" name="Picture 4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60450"/>
            <a:ext cx="237966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Text Box 51"/>
          <p:cNvSpPr txBox="1">
            <a:spLocks noChangeArrowheads="1"/>
          </p:cNvSpPr>
          <p:nvPr/>
        </p:nvSpPr>
        <p:spPr bwMode="auto">
          <a:xfrm>
            <a:off x="3200401" y="1557338"/>
            <a:ext cx="617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19192" name="Text Box 56"/>
          <p:cNvSpPr txBox="1">
            <a:spLocks noChangeArrowheads="1"/>
          </p:cNvSpPr>
          <p:nvPr/>
        </p:nvSpPr>
        <p:spPr bwMode="auto">
          <a:xfrm>
            <a:off x="7239001" y="4343400"/>
            <a:ext cx="530225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6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14377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49214"/>
            <a:ext cx="12715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58739"/>
            <a:ext cx="127158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33375"/>
            <a:ext cx="594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428827004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1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2" grpId="0"/>
      <p:bldP spid="219144" grpId="0" animBg="1"/>
      <p:bldP spid="219145" grpId="0" animBg="1"/>
      <p:bldP spid="219147" grpId="0"/>
      <p:bldP spid="219148" grpId="0"/>
      <p:bldP spid="219150" grpId="0"/>
      <p:bldP spid="219151" grpId="0"/>
      <p:bldP spid="219152" grpId="0"/>
      <p:bldP spid="219154" grpId="0" animBg="1"/>
      <p:bldP spid="219155" grpId="0" animBg="1"/>
      <p:bldP spid="219157" grpId="0"/>
      <p:bldP spid="219158" grpId="0" animBg="1"/>
      <p:bldP spid="219159" grpId="0"/>
      <p:bldP spid="219160" grpId="0"/>
      <p:bldP spid="219161" grpId="0" animBg="1"/>
      <p:bldP spid="219162" grpId="0" animBg="1"/>
      <p:bldP spid="219164" grpId="0" animBg="1"/>
      <p:bldP spid="219166" grpId="0"/>
      <p:bldP spid="219167" grpId="0" animBg="1"/>
      <p:bldP spid="219168" grpId="0"/>
      <p:bldP spid="219169" grpId="0"/>
      <p:bldP spid="219170" grpId="0"/>
      <p:bldP spid="219175" grpId="0"/>
      <p:bldP spid="219176" grpId="0" animBg="1"/>
      <p:bldP spid="219177" grpId="0"/>
      <p:bldP spid="219178" grpId="0"/>
      <p:bldP spid="219179" grpId="0"/>
      <p:bldP spid="219180" grpId="0" animBg="1"/>
      <p:bldP spid="219181" grpId="0"/>
      <p:bldP spid="219182" grpId="0"/>
      <p:bldP spid="219183" grpId="0" animBg="1"/>
      <p:bldP spid="219184" grpId="0" animBg="1"/>
      <p:bldP spid="2191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xmlns="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UTM Neo Sans Intel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18" y="4085167"/>
            <a:ext cx="430953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4" y="3293534"/>
            <a:ext cx="4548717" cy="19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4" y="2675467"/>
            <a:ext cx="3932767" cy="29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17" y="588434"/>
            <a:ext cx="4900083" cy="21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363134"/>
            <a:ext cx="3492500" cy="27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241551"/>
            <a:ext cx="3314700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24300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="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2202860" y="685712"/>
            <a:ext cx="8339031" cy="7055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YÊU CẦU CẦN ĐẠT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xmlns="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xmlns="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xmlns="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:a16="http://schemas.microsoft.com/office/drawing/2014/main" xmlns="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xmlns="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xmlns="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endParaRPr lang="en-US" altLang="zh-CN" sz="3200" b="1" dirty="0" smtClean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  <a:p>
              <a:pPr>
                <a:defRPr/>
              </a:pPr>
              <a:r>
                <a:rPr lang="en-US" altLang="zh-CN" sz="3200" b="1" dirty="0" err="1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 smtClean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xmlns="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 smtClean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latin typeface="UTM Neo Sans Intel" pitchFamily="18" charset="0"/>
              </a:rPr>
              <a:t>đoạn</a:t>
            </a:r>
            <a:r>
              <a:rPr lang="en-US" altLang="en-US" sz="2800" b="1" dirty="0" smtClean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smtClean="0">
                <a:latin typeface="UTM Neo Sans Intel" pitchFamily="18" charset="0"/>
              </a:rPr>
              <a:t>2,74m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smtClean="0">
                <a:latin typeface="UTM Neo Sans Intel" pitchFamily="18" charset="0"/>
              </a:rPr>
              <a:t>3,55m</a:t>
            </a:r>
            <a:r>
              <a:rPr lang="en-US" altLang="en-US" sz="2800" b="1" dirty="0">
                <a:latin typeface="UTM Neo Sans Intel" pitchFamily="18" charset="0"/>
              </a:rPr>
              <a:t>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 smtClean="0">
                <a:latin typeface="UTM Neo Sans Intel" pitchFamily="18" charset="0"/>
              </a:rPr>
              <a:t>?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</a:rPr>
              <a:t>2,74m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2,55m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2,74 +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,55 = ? (m)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pic>
        <p:nvPicPr>
          <p:cNvPr id="38" name="图形 10">
            <a:extLst>
              <a:ext uri="{FF2B5EF4-FFF2-40B4-BE49-F238E27FC236}">
                <a16:creationId xmlns:a16="http://schemas.microsoft.com/office/drawing/2014/main" xmlns="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Làm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thế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nào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để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tính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tổng</a:t>
              </a:r>
              <a:r>
                <a:rPr lang="en-US" sz="2800" b="1" dirty="0" smtClean="0">
                  <a:latin typeface="UTM Neo Sans Intel" pitchFamily="18" charset="0"/>
                </a:rPr>
                <a:t> 2 </a:t>
              </a:r>
              <a:r>
                <a:rPr lang="en-US" sz="2800" b="1" dirty="0" err="1" smtClean="0">
                  <a:latin typeface="UTM Neo Sans Intel" pitchFamily="18" charset="0"/>
                </a:rPr>
                <a:t>số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UTM Neo Sans Intel" pitchFamily="18" charset="0"/>
                </a:rPr>
                <a:t>thập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phân</a:t>
              </a:r>
              <a:r>
                <a:rPr lang="en-US" sz="2800" b="1" dirty="0" smtClean="0">
                  <a:latin typeface="UTM Neo Sans Intel" pitchFamily="18" charset="0"/>
                </a:rPr>
                <a:t> </a:t>
              </a:r>
              <a:r>
                <a:rPr lang="en-US" sz="2800" b="1" dirty="0" err="1" smtClean="0">
                  <a:latin typeface="UTM Neo Sans Intel" pitchFamily="18" charset="0"/>
                </a:rPr>
                <a:t>này</a:t>
              </a:r>
              <a:r>
                <a:rPr lang="en-US" sz="2800" b="1" dirty="0" smtClean="0">
                  <a:latin typeface="UTM Neo Sans Intel" pitchFamily="18" charset="0"/>
                </a:rPr>
                <a:t>?</a:t>
              </a:r>
              <a:endParaRPr lang="en-US" sz="2800" b="1" dirty="0">
                <a:latin typeface="UTM Neo Sans Inte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23">
            <a:off x="933222" y="1086115"/>
            <a:ext cx="2992130" cy="2447838"/>
          </a:xfrm>
          <a:prstGeom prst="rect">
            <a:avLst/>
          </a:prstGeom>
        </p:spPr>
      </p:pic>
      <p:pic>
        <p:nvPicPr>
          <p:cNvPr id="26" name="图形 28">
            <a:extLst>
              <a:ext uri="{FF2B5EF4-FFF2-40B4-BE49-F238E27FC236}">
                <a16:creationId xmlns:a16="http://schemas.microsoft.com/office/drawing/2014/main" xmlns="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2,74m = 274cm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3,55m = 355cm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274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355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6</a:t>
            </a:r>
            <a:r>
              <a:rPr lang="en-US" altLang="en-US" sz="2800" b="1" dirty="0" smtClean="0">
                <a:latin typeface="UTM Neo Sans Intel" pitchFamily="18" charset="0"/>
              </a:rPr>
              <a:t>29 (cm)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629cm = 6,29m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2,74 + 3,55 = 6,29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2,74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3,55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6,29 (m)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2,74 + 3,55 = 6,29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708" y="620411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Cuối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cùng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138" y="966392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994" y="1304915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42" name="图形 13">
            <a:extLst>
              <a:ext uri="{FF2B5EF4-FFF2-40B4-BE49-F238E27FC236}">
                <a16:creationId xmlns:a16="http://schemas.microsoft.com/office/drawing/2014/main" xmlns="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14992"/>
            <a:ext cx="12280900" cy="6858002"/>
            <a:chOff x="-1" y="-2"/>
            <a:chExt cx="12280900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6438" y="3538"/>
              <a:ext cx="6854461" cy="6854461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3343841" cy="558200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984677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26" name="图形 28">
            <a:extLst>
              <a:ext uri="{FF2B5EF4-FFF2-40B4-BE49-F238E27FC236}">
                <a16:creationId xmlns:a16="http://schemas.microsoft.com/office/drawing/2014/main" xmlns="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36632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2,74m = 274cm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6591" y="169937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3,55m = 355cm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1755" y="2525371"/>
            <a:ext cx="1828800" cy="954107"/>
            <a:chOff x="126786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126786" y="762000"/>
              <a:ext cx="1828800" cy="1272447"/>
              <a:chOff x="126786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126786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274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355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45198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138148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92192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6</a:t>
            </a:r>
            <a:r>
              <a:rPr lang="en-US" altLang="en-US" sz="2800" b="1" dirty="0" smtClean="0">
                <a:latin typeface="UTM Neo Sans Intel" pitchFamily="18" charset="0"/>
              </a:rPr>
              <a:t>29 (cm)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77693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629cm = 6,29m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99779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2,74 + 3,55 = 6,29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209111" y="898578"/>
            <a:ext cx="1828800" cy="954107"/>
            <a:chOff x="6362700" y="762000"/>
            <a:chExt cx="1828800" cy="1272447"/>
          </a:xfrm>
        </p:grpSpPr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2,74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3,55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664523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6,29 (m)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780230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2,74 + 3,55 = 6,29 (m)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xmlns="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44" name="图形 31">
              <a:extLst>
                <a:ext uri="{FF2B5EF4-FFF2-40B4-BE49-F238E27FC236}">
                  <a16:creationId xmlns:a16="http://schemas.microsoft.com/office/drawing/2014/main" xmlns="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45" name="矩形 32">
              <a:extLst>
                <a:ext uri="{FF2B5EF4-FFF2-40B4-BE49-F238E27FC236}">
                  <a16:creationId xmlns:a16="http://schemas.microsoft.com/office/drawing/2014/main" xmlns="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4678967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605111"/>
            <a:ext cx="4414879" cy="2787078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24,7</a:t>
                </a:r>
                <a:r>
                  <a:rPr lang="en-US" altLang="en-US" sz="2800" b="1" dirty="0">
                    <a:latin typeface="UTM Neo Sans Intel" pitchFamily="18" charset="0"/>
                  </a:rPr>
                  <a:t/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</a:t>
                </a:r>
                <a:r>
                  <a:rPr lang="en-US" altLang="en-US" sz="2800" b="1" dirty="0" smtClean="0">
                    <a:latin typeface="UTM Neo Sans Intel" pitchFamily="18" charset="0"/>
                  </a:rPr>
                  <a:t>  6,85</a:t>
                </a:r>
                <a:endParaRPr lang="en-US" altLang="en-US" sz="2800" b="1" dirty="0">
                  <a:latin typeface="UTM Neo Sans Intel" pitchFamily="18" charset="0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 smtClean="0">
                  <a:latin typeface="UTM Neo Sans Intel" pitchFamily="18" charset="0"/>
                </a:rPr>
                <a:t>+</a:t>
              </a:r>
              <a:endParaRPr lang="en-US" altLang="en-US" sz="2800" dirty="0">
                <a:latin typeface="UTM Neo Sans Intel" pitchFamily="18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3</a:t>
            </a:r>
            <a:r>
              <a:rPr lang="en-US" altLang="en-US" sz="2800" b="1" dirty="0" smtClean="0">
                <a:latin typeface="UTM Neo Sans Intel" pitchFamily="18" charset="0"/>
              </a:rPr>
              <a:t>1 55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 smtClean="0">
                <a:solidFill>
                  <a:srgbClr val="FF0000"/>
                </a:solidFill>
                <a:latin typeface="UTM Neo Sans Intel" pitchFamily="18" charset="0"/>
              </a:rPr>
              <a:t>: 24,7 + 6,85 = 31,55 </a:t>
            </a:r>
            <a:endParaRPr lang="en-US" altLang="en-US" sz="2800" b="1" dirty="0">
              <a:solidFill>
                <a:srgbClr val="FF0000"/>
              </a:solidFill>
              <a:latin typeface="UTM Neo Sans Intel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 smtClean="0">
                <a:solidFill>
                  <a:srgbClr val="7030A0"/>
                </a:solidFill>
                <a:latin typeface="UTM Neo Sans Intel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282" y="1322207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trên</a:t>
            </a:r>
            <a:r>
              <a:rPr lang="en-US" sz="2800" b="1" dirty="0" smtClean="0">
                <a:latin typeface="UTM Neo Sans Intel" pitchFamily="18" charset="0"/>
              </a:rPr>
              <a:t>, </a:t>
            </a:r>
            <a:r>
              <a:rPr lang="en-US" sz="2800" b="1" dirty="0" err="1" smtClean="0">
                <a:latin typeface="UTM Neo Sans Intel" pitchFamily="18" charset="0"/>
              </a:rPr>
              <a:t>em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hãy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thực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hiện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24,7 + 6,85. 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232" y="991455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Đặt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tính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sao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cho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nhau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7425" y="1400208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Rồi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tự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nhiên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bình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thường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UTM Neo Sans Intel" pitchFamily="18" charset="0"/>
              </a:rPr>
              <a:t>,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pic>
        <p:nvPicPr>
          <p:cNvPr id="24" name="图形 26">
            <a:extLst>
              <a:ext uri="{FF2B5EF4-FFF2-40B4-BE49-F238E27FC236}">
                <a16:creationId xmlns:a16="http://schemas.microsoft.com/office/drawing/2014/main" xmlns="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232" y="1115376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</a:t>
            </a:r>
            <a:r>
              <a:rPr lang="en-US" sz="2800" b="1" dirty="0" err="1" smtClean="0">
                <a:latin typeface="UTM Neo Sans Intel" pitchFamily="18" charset="0"/>
              </a:rPr>
              <a:t>iết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ở </a:t>
            </a:r>
            <a:r>
              <a:rPr lang="en-US" sz="2800" b="1" dirty="0" err="1" smtClean="0">
                <a:latin typeface="UTM Neo Sans Intel" pitchFamily="18" charset="0"/>
              </a:rPr>
              <a:t>tổng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thẳng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cột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với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dấu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phẩy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của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các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hạng</a:t>
            </a:r>
            <a:r>
              <a:rPr lang="en-US" sz="2800" b="1" dirty="0" smtClean="0">
                <a:latin typeface="UTM Neo Sans Intel" pitchFamily="18" charset="0"/>
              </a:rPr>
              <a:t>.</a:t>
            </a:r>
            <a:endParaRPr lang="en-US" sz="2800" b="1" dirty="0">
              <a:latin typeface="UTM Neo Sans Intel" pitchFamily="18" charset="0"/>
            </a:endParaRP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xmlns="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800" b="1" dirty="0" smtClean="0">
                <a:latin typeface="UTM Neo Sans Intel" pitchFamily="18" charset="0"/>
              </a:rPr>
              <a:t>24,7</a:t>
            </a:r>
            <a:r>
              <a:rPr lang="en-US" altLang="en-US" sz="2800" b="1" dirty="0" smtClean="0">
                <a:latin typeface="UTM Neo Sans Intel" pitchFamily="18" charset="0"/>
              </a:rPr>
              <a:t> + 6,85 = ?</a:t>
            </a:r>
            <a:endParaRPr lang="en-US" altLang="en-US" sz="2800" b="1" dirty="0">
              <a:latin typeface="UTM Neo Sans Inte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28" grpId="0" build="p"/>
      <p:bldP spid="32" grpId="0"/>
      <p:bldP spid="32" grpId="1"/>
      <p:bldP spid="39" grpId="0"/>
      <p:bldP spid="39" grpId="1"/>
      <p:bldP spid="40" grpId="0"/>
      <p:bldP spid="4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xmlns="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Neo Sans Intel" pitchFamily="18" charset="0"/>
              </a:rPr>
              <a:t>Muốn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cộng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2 </a:t>
            </a:r>
            <a:r>
              <a:rPr lang="en-US" sz="2800" b="1" dirty="0" err="1" smtClean="0">
                <a:latin typeface="UTM Neo Sans Intel" pitchFamily="18" charset="0"/>
              </a:rPr>
              <a:t>số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thập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phân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UTM Neo Sans Intel" pitchFamily="18" charset="0"/>
              </a:rPr>
              <a:t>ta </a:t>
            </a:r>
            <a:r>
              <a:rPr lang="en-US" sz="2800" b="1" dirty="0" err="1" smtClean="0">
                <a:latin typeface="UTM Neo Sans Intel" pitchFamily="18" charset="0"/>
              </a:rPr>
              <a:t>làm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như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thế</a:t>
            </a:r>
            <a:r>
              <a:rPr lang="en-US" sz="2800" b="1" dirty="0" smtClean="0">
                <a:latin typeface="UTM Neo Sans Intel" pitchFamily="18" charset="0"/>
              </a:rPr>
              <a:t> </a:t>
            </a:r>
            <a:r>
              <a:rPr lang="en-US" sz="2800" b="1" dirty="0" err="1" smtClean="0">
                <a:latin typeface="UTM Neo Sans Intel" pitchFamily="18" charset="0"/>
              </a:rPr>
              <a:t>nào</a:t>
            </a:r>
            <a:r>
              <a:rPr lang="en-US" sz="2800" b="1" dirty="0" smtClean="0">
                <a:latin typeface="UTM Neo Sans Intel" pitchFamily="18" charset="0"/>
              </a:rPr>
              <a:t>?</a:t>
            </a:r>
            <a:endParaRPr lang="en-US" sz="2800" b="1" dirty="0">
              <a:latin typeface="UTM Neo Sans Intel" pitchFamily="18" charset="0"/>
            </a:endParaRP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732</Words>
  <Application>Microsoft Office PowerPoint</Application>
  <PresentationFormat>Widescreen</PresentationFormat>
  <Paragraphs>163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微软雅黑</vt:lpstr>
      <vt:lpstr>Arial</vt:lpstr>
      <vt:lpstr>Calibri</vt:lpstr>
      <vt:lpstr>Comic Sans MS</vt:lpstr>
      <vt:lpstr>inpin heiti</vt:lpstr>
      <vt:lpstr>Times New Roman</vt:lpstr>
      <vt:lpstr>UTM Aquarelle</vt:lpstr>
      <vt:lpstr>UTM Bustamalaka</vt:lpstr>
      <vt:lpstr>UTM Camellia F</vt:lpstr>
      <vt:lpstr>UTM Dai Co Viet</vt:lpstr>
      <vt:lpstr>UTM Davida</vt:lpstr>
      <vt:lpstr>UTM Gradoo</vt:lpstr>
      <vt:lpstr>UTM Mother</vt:lpstr>
      <vt:lpstr>UTM Neo Sans Intel</vt:lpstr>
      <vt:lpstr>UTM Showcard</vt:lpstr>
      <vt:lpstr>字魂59号-创粗黑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Admin</cp:lastModifiedBy>
  <cp:revision>84</cp:revision>
  <dcterms:created xsi:type="dcterms:W3CDTF">2018-12-04T09:04:14Z</dcterms:created>
  <dcterms:modified xsi:type="dcterms:W3CDTF">2022-11-08T09:07:17Z</dcterms:modified>
</cp:coreProperties>
</file>