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2" r:id="rId4"/>
    <p:sldId id="264" r:id="rId5"/>
    <p:sldId id="266" r:id="rId6"/>
    <p:sldId id="268" r:id="rId7"/>
    <p:sldId id="283" r:id="rId8"/>
    <p:sldId id="272" r:id="rId9"/>
    <p:sldId id="292" r:id="rId10"/>
    <p:sldId id="293" r:id="rId11"/>
    <p:sldId id="258" r:id="rId12"/>
    <p:sldId id="284" r:id="rId13"/>
    <p:sldId id="286" r:id="rId14"/>
    <p:sldId id="265" r:id="rId15"/>
    <p:sldId id="274" r:id="rId16"/>
    <p:sldId id="275" r:id="rId17"/>
    <p:sldId id="277" r:id="rId18"/>
    <p:sldId id="279" r:id="rId19"/>
    <p:sldId id="287" r:id="rId20"/>
    <p:sldId id="278" r:id="rId21"/>
    <p:sldId id="291" r:id="rId22"/>
    <p:sldId id="288" r:id="rId23"/>
    <p:sldId id="289" r:id="rId24"/>
    <p:sldId id="280" r:id="rId25"/>
  </p:sldIdLst>
  <p:sldSz cx="12192000" cy="6858000"/>
  <p:notesSz cx="6858000" cy="9144000"/>
  <p:embeddedFontLst>
    <p:embeddedFont>
      <p:font typeface="#9Slide05 Aphrodite Pro" panose="020B0604020202020204" charset="0"/>
      <p:regular r:id="rId26"/>
    </p:embeddedFont>
    <p:embeddedFont>
      <p:font typeface="#9Slide07 Cadena" panose="020B0604020202020204" charset="0"/>
      <p:bold r:id="rId27"/>
    </p:embeddedFont>
    <p:embeddedFont>
      <p:font typeface="Cambria" panose="02040503050406030204" pitchFamily="18" charset="0"/>
      <p:regular r:id="rId28"/>
      <p:bold r:id="rId29"/>
      <p:italic r:id="rId30"/>
      <p:boldItalic r:id="rId31"/>
    </p:embeddedFont>
    <p:embeddedFont>
      <p:font typeface="Tahoma" panose="020B0604030504040204" pitchFamily="34" charset="0"/>
      <p:regular r:id="rId32"/>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微软雅黑" panose="020B0503020204020204" pitchFamily="34" charset="-122"/>
      <p:regular r:id="rId40"/>
      <p:bold r:id="rId41"/>
    </p:embeddedFont>
    <p:embeddedFont>
      <p:font typeface="#9Slide07 HoneyCream"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99"/>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79" autoAdjust="0"/>
    <p:restoredTop sz="94660"/>
  </p:normalViewPr>
  <p:slideViewPr>
    <p:cSldViewPr snapToGrid="0">
      <p:cViewPr varScale="1">
        <p:scale>
          <a:sx n="71" d="100"/>
          <a:sy n="71" d="100"/>
        </p:scale>
        <p:origin x="72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43729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71512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65957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4" name="日期占位符 3">
            <a:extLst>
              <a:ext uri="{FF2B5EF4-FFF2-40B4-BE49-F238E27FC236}">
                <a16:creationId xmlns:a16="http://schemas.microsoft.com/office/drawing/2014/main" xmlns=""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xmlns=""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xmlns=""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9" name="Picture 8">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xmlns=""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xmlns=""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04938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xmlns=""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xmlns=""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xmlns=""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1159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56906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98079F-260D-4F10-8B18-A6BBC7059445}"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53675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8079F-260D-4F10-8B18-A6BBC705944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0964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8079F-260D-4F10-8B18-A6BBC7059445}"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9351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8079F-260D-4F10-8B18-A6BBC7059445}"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78357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079F-260D-4F10-8B18-A6BBC7059445}"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26134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9078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59870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4000" r="-3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079F-260D-4F10-8B18-A6BBC7059445}"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88C3-C41F-4CBD-9D72-D52AEE94AE1B}" type="slidenum">
              <a:rPr lang="en-US" smtClean="0"/>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9482930" y="-5249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95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Rectangle 2"/>
          <p:cNvSpPr/>
          <p:nvPr/>
        </p:nvSpPr>
        <p:spPr>
          <a:xfrm>
            <a:off x="0" y="3958814"/>
            <a:ext cx="4746492" cy="122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9161"/>
            <a:ext cx="8709757" cy="7909023"/>
          </a:xfrm>
          <a:prstGeom prst="rect">
            <a:avLst/>
          </a:prstGeom>
        </p:spPr>
      </p:pic>
      <p:pic>
        <p:nvPicPr>
          <p:cNvPr id="12" name="Picture 11">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10237630" y="-202610"/>
            <a:ext cx="1523956" cy="1508868"/>
          </a:xfrm>
          <a:prstGeom prst="rect">
            <a:avLst/>
          </a:prstGeom>
        </p:spPr>
      </p:pic>
      <p:grpSp>
        <p:nvGrpSpPr>
          <p:cNvPr id="13" name="Group 12"/>
          <p:cNvGrpSpPr/>
          <p:nvPr/>
        </p:nvGrpSpPr>
        <p:grpSpPr>
          <a:xfrm>
            <a:off x="6091160" y="897073"/>
            <a:ext cx="2811439" cy="1142873"/>
            <a:chOff x="-856880" y="1054458"/>
            <a:chExt cx="2811439" cy="1142873"/>
          </a:xfrm>
        </p:grpSpPr>
        <p:sp>
          <p:nvSpPr>
            <p:cNvPr id="14" name="Google Shape;1910;p31">
              <a:extLst>
                <a:ext uri="{FF2B5EF4-FFF2-40B4-BE49-F238E27FC236}">
                  <a16:creationId xmlns:a16="http://schemas.microsoft.com/office/drawing/2014/main" xmlns=""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5" name="Google Shape;1910;p31">
              <a:extLst>
                <a:ext uri="{FF2B5EF4-FFF2-40B4-BE49-F238E27FC236}">
                  <a16:creationId xmlns:a16="http://schemas.microsoft.com/office/drawing/2014/main" xmlns=""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endPar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pic>
        <p:nvPicPr>
          <p:cNvPr id="4" name="Picture 3"/>
          <p:cNvPicPr>
            <a:picLocks noChangeAspect="1"/>
          </p:cNvPicPr>
          <p:nvPr/>
        </p:nvPicPr>
        <p:blipFill>
          <a:blip r:embed="rId5"/>
          <a:stretch>
            <a:fillRect/>
          </a:stretch>
        </p:blipFill>
        <p:spPr>
          <a:xfrm>
            <a:off x="23343" y="678083"/>
            <a:ext cx="6666681" cy="5130050"/>
          </a:xfrm>
          <a:prstGeom prst="rect">
            <a:avLst/>
          </a:prstGeom>
        </p:spPr>
      </p:pic>
    </p:spTree>
    <p:extLst>
      <p:ext uri="{BB962C8B-B14F-4D97-AF65-F5344CB8AC3E}">
        <p14:creationId xmlns:p14="http://schemas.microsoft.com/office/powerpoint/2010/main" val="2335800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554941" y="1680882"/>
            <a:ext cx="6871447" cy="392654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660481022"/>
              </p:ext>
            </p:extLst>
          </p:nvPr>
        </p:nvGraphicFramePr>
        <p:xfrm>
          <a:off x="1435485" y="564777"/>
          <a:ext cx="8639712" cy="6546774"/>
        </p:xfrm>
        <a:graphic>
          <a:graphicData uri="http://schemas.openxmlformats.org/drawingml/2006/table">
            <a:tbl>
              <a:tblPr/>
              <a:tblGrid>
                <a:gridCol w="8540117">
                  <a:extLst>
                    <a:ext uri="{9D8B030D-6E8A-4147-A177-3AD203B41FA5}">
                      <a16:colId xmlns:a16="http://schemas.microsoft.com/office/drawing/2014/main" xmlns="" val="1104451854"/>
                    </a:ext>
                  </a:extLst>
                </a:gridCol>
                <a:gridCol w="99595">
                  <a:extLst>
                    <a:ext uri="{9D8B030D-6E8A-4147-A177-3AD203B41FA5}">
                      <a16:colId xmlns:a16="http://schemas.microsoft.com/office/drawing/2014/main" xmlns="" val="1173707212"/>
                    </a:ext>
                  </a:extLst>
                </a:gridCol>
              </a:tblGrid>
              <a:tr h="6546774">
                <a:tc>
                  <a:txBody>
                    <a:bodyPr/>
                    <a:lstStyle/>
                    <a:p>
                      <a:pPr algn="just" fontAlgn="t"/>
                      <a:r>
                        <a:rPr lang="vi-VN" sz="2800" b="0" smtClean="0">
                          <a:solidFill>
                            <a:srgbClr val="FF0000"/>
                          </a:solidFill>
                          <a:effectLst/>
                          <a:latin typeface="Cambria" panose="02040503050406030204" pitchFamily="18" charset="0"/>
                          <a:ea typeface="Cambria" panose="02040503050406030204" pitchFamily="18" charset="0"/>
                        </a:rPr>
                        <a:t>                             </a:t>
                      </a:r>
                    </a:p>
                    <a:p>
                      <a:pPr algn="just" fontAlgn="t"/>
                      <a:endParaRPr lang="vi-VN" sz="2800" b="0" smtClean="0">
                        <a:solidFill>
                          <a:srgbClr val="FF0000"/>
                        </a:solidFill>
                        <a:effectLst/>
                        <a:latin typeface="Cambria" panose="02040503050406030204" pitchFamily="18" charset="0"/>
                        <a:ea typeface="Cambria" panose="02040503050406030204" pitchFamily="18" charset="0"/>
                      </a:endParaRPr>
                    </a:p>
                    <a:p>
                      <a:pPr algn="just" fontAlgn="t"/>
                      <a:endParaRPr lang="vi-VN" sz="1800" b="0" smtClean="0">
                        <a:solidFill>
                          <a:srgbClr val="FF0000"/>
                        </a:solidFill>
                        <a:effectLst/>
                        <a:latin typeface="Cambria" panose="02040503050406030204" pitchFamily="18" charset="0"/>
                        <a:ea typeface="Cambria" panose="02040503050406030204" pitchFamily="18" charset="0"/>
                      </a:endParaRPr>
                    </a:p>
                    <a:p>
                      <a:pPr algn="just" fontAlgn="t"/>
                      <a:r>
                        <a:rPr lang="vi-VN" sz="2800" b="0" smtClean="0">
                          <a:solidFill>
                            <a:srgbClr val="FF0000"/>
                          </a:solidFill>
                          <a:effectLst/>
                          <a:latin typeface="Cambria" panose="02040503050406030204" pitchFamily="18" charset="0"/>
                          <a:ea typeface="Cambria" panose="02040503050406030204" pitchFamily="18" charset="0"/>
                        </a:rPr>
                        <a:t>                             </a:t>
                      </a:r>
                    </a:p>
                    <a:p>
                      <a:pPr algn="l" fontAlgn="t"/>
                      <a:r>
                        <a:rPr lang="vi-VN" sz="2800" b="0" smtClean="0">
                          <a:solidFill>
                            <a:srgbClr val="FF0000"/>
                          </a:solidFill>
                          <a:effectLst/>
                          <a:latin typeface="Cambria" panose="02040503050406030204" pitchFamily="18" charset="0"/>
                          <a:ea typeface="Cambria" panose="02040503050406030204" pitchFamily="18" charset="0"/>
                        </a:rPr>
                        <a:t>                         </a:t>
                      </a:r>
                      <a:r>
                        <a:rPr lang="vi-VN" sz="4000" b="0" smtClean="0">
                          <a:solidFill>
                            <a:schemeClr val="tx1"/>
                          </a:solidFill>
                          <a:effectLst/>
                          <a:latin typeface="Cambria" panose="02040503050406030204" pitchFamily="18" charset="0"/>
                          <a:ea typeface="Cambria" panose="02040503050406030204" pitchFamily="18" charset="0"/>
                        </a:rPr>
                        <a:t>Bình </a:t>
                      </a:r>
                      <a:r>
                        <a:rPr lang="vi-VN" sz="4000" b="0" dirty="0">
                          <a:solidFill>
                            <a:schemeClr val="tx1"/>
                          </a:solidFill>
                          <a:effectLst/>
                          <a:latin typeface="Cambria" panose="02040503050406030204" pitchFamily="18" charset="0"/>
                          <a:ea typeface="Cambria" panose="02040503050406030204" pitchFamily="18" charset="0"/>
                        </a:rPr>
                        <a:t>minh vừa tỉnh giấc </a:t>
                      </a:r>
                    </a:p>
                    <a:p>
                      <a:pPr algn="l" fontAlgn="t"/>
                      <a:r>
                        <a:rPr lang="vi-VN" sz="4000" b="0" smtClean="0">
                          <a:solidFill>
                            <a:schemeClr val="tx1"/>
                          </a:solidFill>
                          <a:effectLst/>
                          <a:latin typeface="Cambria" panose="02040503050406030204" pitchFamily="18" charset="0"/>
                          <a:ea typeface="Cambria" panose="02040503050406030204" pitchFamily="18" charset="0"/>
                        </a:rPr>
                        <a:t>                 </a:t>
                      </a:r>
                      <a:r>
                        <a:rPr lang="vi-VN" sz="4000" b="0" baseline="0" smtClean="0">
                          <a:solidFill>
                            <a:schemeClr val="tx1"/>
                          </a:solidFill>
                          <a:effectLst/>
                          <a:latin typeface="Cambria" panose="02040503050406030204" pitchFamily="18" charset="0"/>
                          <a:ea typeface="Cambria" panose="02040503050406030204" pitchFamily="18" charset="0"/>
                        </a:rPr>
                        <a:t> </a:t>
                      </a:r>
                      <a:r>
                        <a:rPr lang="vi-VN" sz="4000" b="0" smtClean="0">
                          <a:solidFill>
                            <a:schemeClr val="tx1"/>
                          </a:solidFill>
                          <a:effectLst/>
                          <a:latin typeface="Cambria" panose="02040503050406030204" pitchFamily="18" charset="0"/>
                          <a:ea typeface="Cambria" panose="02040503050406030204" pitchFamily="18" charset="0"/>
                        </a:rPr>
                        <a:t>Nắng </a:t>
                      </a:r>
                      <a:r>
                        <a:rPr lang="vi-VN" sz="4000" b="0" dirty="0">
                          <a:solidFill>
                            <a:schemeClr val="tx1"/>
                          </a:solidFill>
                          <a:effectLst/>
                          <a:latin typeface="Cambria" panose="02040503050406030204" pitchFamily="18" charset="0"/>
                          <a:ea typeface="Cambria" panose="02040503050406030204" pitchFamily="18" charset="0"/>
                        </a:rPr>
                        <a:t>nhuộm hồng núi xanh </a:t>
                      </a:r>
                    </a:p>
                    <a:p>
                      <a:pPr algn="l" fontAlgn="t"/>
                      <a:r>
                        <a:rPr lang="vi-VN" sz="4000" b="0" smtClean="0">
                          <a:solidFill>
                            <a:schemeClr val="tx1"/>
                          </a:solidFill>
                          <a:effectLst/>
                          <a:latin typeface="Cambria" panose="02040503050406030204" pitchFamily="18" charset="0"/>
                          <a:ea typeface="Cambria" panose="02040503050406030204" pitchFamily="18" charset="0"/>
                        </a:rPr>
                        <a:t>                 </a:t>
                      </a:r>
                      <a:r>
                        <a:rPr lang="vi-VN" sz="4000" b="0" baseline="0" smtClean="0">
                          <a:solidFill>
                            <a:schemeClr val="tx1"/>
                          </a:solidFill>
                          <a:effectLst/>
                          <a:latin typeface="Cambria" panose="02040503050406030204" pitchFamily="18" charset="0"/>
                          <a:ea typeface="Cambria" panose="02040503050406030204" pitchFamily="18" charset="0"/>
                        </a:rPr>
                        <a:t> </a:t>
                      </a:r>
                      <a:r>
                        <a:rPr lang="vi-VN" sz="4000" b="0" smtClean="0">
                          <a:solidFill>
                            <a:schemeClr val="tx1"/>
                          </a:solidFill>
                          <a:effectLst/>
                          <a:latin typeface="Cambria" panose="02040503050406030204" pitchFamily="18" charset="0"/>
                          <a:ea typeface="Cambria" panose="02040503050406030204" pitchFamily="18" charset="0"/>
                        </a:rPr>
                        <a:t>Tiếng </a:t>
                      </a:r>
                      <a:r>
                        <a:rPr lang="vi-VN" sz="4000" b="0" dirty="0">
                          <a:solidFill>
                            <a:schemeClr val="tx1"/>
                          </a:solidFill>
                          <a:effectLst/>
                          <a:latin typeface="Cambria" panose="02040503050406030204" pitchFamily="18" charset="0"/>
                          <a:ea typeface="Cambria" panose="02040503050406030204" pitchFamily="18" charset="0"/>
                        </a:rPr>
                        <a:t>trống rung vách đá </a:t>
                      </a:r>
                    </a:p>
                    <a:p>
                      <a:pPr algn="l" fontAlgn="t"/>
                      <a:r>
                        <a:rPr lang="vi-VN" sz="4000" b="0" smtClean="0">
                          <a:solidFill>
                            <a:schemeClr val="tx1"/>
                          </a:solidFill>
                          <a:effectLst/>
                          <a:latin typeface="Cambria" panose="02040503050406030204" pitchFamily="18" charset="0"/>
                          <a:ea typeface="Cambria" panose="02040503050406030204" pitchFamily="18" charset="0"/>
                        </a:rPr>
                        <a:t>                  Giục </a:t>
                      </a:r>
                      <a:r>
                        <a:rPr lang="vi-VN" sz="4000" b="0" dirty="0">
                          <a:solidFill>
                            <a:schemeClr val="tx1"/>
                          </a:solidFill>
                          <a:effectLst/>
                          <a:latin typeface="Cambria" panose="02040503050406030204" pitchFamily="18" charset="0"/>
                          <a:ea typeface="Cambria" panose="02040503050406030204" pitchFamily="18" charset="0"/>
                        </a:rPr>
                        <a:t>đôi chân bước nhanh.</a:t>
                      </a:r>
                    </a:p>
                    <a:p>
                      <a:pPr algn="l" fontAlgn="t"/>
                      <a:r>
                        <a:rPr lang="vi-VN" sz="3600" b="0" dirty="0">
                          <a:solidFill>
                            <a:schemeClr val="tx1"/>
                          </a:solidFill>
                          <a:effectLst/>
                          <a:latin typeface="Cambria" panose="02040503050406030204" pitchFamily="18" charset="0"/>
                          <a:ea typeface="Cambria" panose="02040503050406030204" pitchFamily="18" charset="0"/>
                        </a:rPr>
                        <a:t> </a:t>
                      </a:r>
                    </a:p>
                    <a:p>
                      <a:pPr algn="just" fontAlgn="t"/>
                      <a:endParaRPr lang="vi-VN" sz="2800" b="0" dirty="0">
                        <a:solidFill>
                          <a:schemeClr val="accent2">
                            <a:lumMod val="50000"/>
                          </a:schemeClr>
                        </a:solidFill>
                        <a:effectLst/>
                        <a:latin typeface="Cambria" panose="02040503050406030204" pitchFamily="18" charset="0"/>
                        <a:ea typeface="Cambria" panose="02040503050406030204" pitchFamily="18" charset="0"/>
                      </a:endParaRPr>
                    </a:p>
                  </a:txBody>
                  <a:tcPr marL="31750" marR="31750" marT="31750" marB="31750">
                    <a:lnL>
                      <a:noFill/>
                    </a:lnL>
                    <a:lnR>
                      <a:noFill/>
                    </a:lnR>
                    <a:lnT>
                      <a:noFill/>
                    </a:lnT>
                    <a:lnB>
                      <a:noFill/>
                    </a:lnB>
                  </a:tcPr>
                </a:tc>
                <a:tc>
                  <a:txBody>
                    <a:bodyPr/>
                    <a:lstStyle/>
                    <a:p>
                      <a:pPr algn="just" fontAlgn="t"/>
                      <a:endParaRPr lang="vi-VN" sz="2800" b="0" dirty="0">
                        <a:effectLst/>
                        <a:latin typeface="Cambria" panose="02040503050406030204" pitchFamily="18" charset="0"/>
                        <a:ea typeface="Cambria" panose="02040503050406030204" pitchFamily="18" charset="0"/>
                      </a:endParaRPr>
                    </a:p>
                  </a:txBody>
                  <a:tcPr marL="31750" marR="31750" marT="31750" marB="31750">
                    <a:lnL>
                      <a:noFill/>
                    </a:lnL>
                    <a:lnR>
                      <a:noFill/>
                    </a:lnR>
                    <a:lnT>
                      <a:noFill/>
                    </a:lnT>
                    <a:lnB>
                      <a:noFill/>
                    </a:lnB>
                  </a:tcPr>
                </a:tc>
                <a:extLst>
                  <a:ext uri="{0D108BD9-81ED-4DB2-BD59-A6C34878D82A}">
                    <a16:rowId xmlns:a16="http://schemas.microsoft.com/office/drawing/2014/main" xmlns="" val="2987098327"/>
                  </a:ext>
                </a:extLst>
              </a:tr>
            </a:tbl>
          </a:graphicData>
        </a:graphic>
      </p:graphicFrame>
      <p:cxnSp>
        <p:nvCxnSpPr>
          <p:cNvPr id="5" name="Straight Connector 4"/>
          <p:cNvCxnSpPr/>
          <p:nvPr/>
        </p:nvCxnSpPr>
        <p:spPr>
          <a:xfrm flipH="1">
            <a:off x="5553635" y="2111188"/>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306235" y="2801470"/>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880847" y="3430121"/>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216650" y="3984812"/>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10143500" y="-242951"/>
            <a:ext cx="1523956" cy="1508868"/>
          </a:xfrm>
          <a:prstGeom prst="rect">
            <a:avLst/>
          </a:prstGeom>
        </p:spPr>
      </p:pic>
    </p:spTree>
    <p:extLst>
      <p:ext uri="{BB962C8B-B14F-4D97-AF65-F5344CB8AC3E}">
        <p14:creationId xmlns:p14="http://schemas.microsoft.com/office/powerpoint/2010/main" val="2582636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626" y="0"/>
            <a:ext cx="12215885" cy="1803400"/>
          </a:xfrm>
          <a:prstGeom prst="rect">
            <a:avLst/>
          </a:prstGeom>
        </p:spPr>
      </p:pic>
      <p:grpSp>
        <p:nvGrpSpPr>
          <p:cNvPr id="10" name="Group 9"/>
          <p:cNvGrpSpPr/>
          <p:nvPr/>
        </p:nvGrpSpPr>
        <p:grpSpPr>
          <a:xfrm flipH="1">
            <a:off x="1352519" y="-1309488"/>
            <a:ext cx="8374744" cy="7678057"/>
            <a:chOff x="6544408" y="-943044"/>
            <a:chExt cx="5628630" cy="4975045"/>
          </a:xfrm>
        </p:grpSpPr>
        <p:pic>
          <p:nvPicPr>
            <p:cNvPr id="11" name="图片 8">
              <a:extLst>
                <a:ext uri="{FF2B5EF4-FFF2-40B4-BE49-F238E27FC236}">
                  <a16:creationId xmlns:a16="http://schemas.microsoft.com/office/drawing/2014/main" xmlns="" id="{EDBA7EFC-BD3E-9FB1-B44D-0CBFCB551E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712106" y="1016089"/>
              <a:ext cx="3737175" cy="1017071"/>
            </a:xfrm>
            <a:prstGeom prst="rect">
              <a:avLst/>
            </a:prstGeom>
            <a:noFill/>
          </p:spPr>
          <p:txBody>
            <a:bodyPr wrap="square" rtlCol="0">
              <a:spAutoFit/>
            </a:bodyPr>
            <a:lstStyle/>
            <a:p>
              <a:pPr algn="ct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đọc</a:t>
              </a:r>
              <a:endParaRPr lang="vi-VN" sz="4800" b="1" dirty="0" smtClean="0">
                <a:solidFill>
                  <a:srgbClr val="FF6600"/>
                </a:solidFill>
                <a:effectLst>
                  <a:reflection blurRad="6350" stA="55000" endA="300" endPos="45500" dir="5400000" sy="-100000" algn="bl" rotWithShape="0"/>
                </a:effectLst>
                <a:latin typeface="UTM Avo" panose="02040603050506020204" pitchFamily="18" charset="0"/>
              </a:endParaRPr>
            </a:p>
            <a:p>
              <a:pPr algn="ct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nối</a:t>
              </a: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vi-VN" sz="4800" b="1" dirty="0" smtClean="0">
                  <a:solidFill>
                    <a:srgbClr val="FF6600"/>
                  </a:solidFill>
                  <a:effectLst>
                    <a:reflection blurRad="6350" stA="55000" endA="300" endPos="45500" dir="5400000" sy="-100000" algn="bl" rotWithShape="0"/>
                  </a:effectLst>
                  <a:latin typeface="UTM Avo" panose="02040603050506020204" pitchFamily="18" charset="0"/>
                </a:rPr>
                <a:t> khổ thơ</a:t>
              </a:r>
              <a:endParaRPr lang="en-US" sz="48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Tree>
    <p:extLst>
      <p:ext uri="{BB962C8B-B14F-4D97-AF65-F5344CB8AC3E}">
        <p14:creationId xmlns:p14="http://schemas.microsoft.com/office/powerpoint/2010/main" val="37298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xmlns="" val="1104451854"/>
                    </a:ext>
                  </a:extLst>
                </a:gridCol>
                <a:gridCol w="4533900">
                  <a:extLst>
                    <a:ext uri="{9D8B030D-6E8A-4147-A177-3AD203B41FA5}">
                      <a16:colId xmlns:a16="http://schemas.microsoft.com/office/drawing/2014/main" xmlns=""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xmlns="" val="2987098327"/>
                  </a:ext>
                </a:extLst>
              </a:tr>
            </a:tbl>
          </a:graphicData>
        </a:graphic>
      </p:graphicFrame>
    </p:spTree>
    <p:extLst>
      <p:ext uri="{BB962C8B-B14F-4D97-AF65-F5344CB8AC3E}">
        <p14:creationId xmlns:p14="http://schemas.microsoft.com/office/powerpoint/2010/main" val="3274783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8" name="图片 24"/>
          <p:cNvPicPr>
            <a:picLocks noChangeAspect="1"/>
          </p:cNvPicPr>
          <p:nvPr/>
        </p:nvPicPr>
        <p:blipFill rotWithShape="1">
          <a:blip r:embed="rId4">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3316256" y="-196439"/>
            <a:ext cx="6279734" cy="3431889"/>
            <a:chOff x="2663918" y="-504882"/>
            <a:chExt cx="7118699" cy="3829302"/>
          </a:xfrm>
        </p:grpSpPr>
        <p:pic>
          <p:nvPicPr>
            <p:cNvPr id="11" name="Picture 10">
              <a:extLst>
                <a:ext uri="{FF2B5EF4-FFF2-40B4-BE49-F238E27FC236}">
                  <a16:creationId xmlns:a16="http://schemas.microsoft.com/office/drawing/2014/main" xmlns="" id="{7C64295E-FA19-48CC-A97D-0B2DA475D0A9}"/>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2"/>
              <a:ext cx="5213164" cy="3829302"/>
            </a:xfrm>
            <a:prstGeom prst="rect">
              <a:avLst/>
            </a:prstGeom>
          </p:spPr>
        </p:pic>
        <p:sp>
          <p:nvSpPr>
            <p:cNvPr id="12" name="TextBox 11"/>
            <p:cNvSpPr txBox="1"/>
            <p:nvPr/>
          </p:nvSpPr>
          <p:spPr>
            <a:xfrm>
              <a:off x="3882199" y="358446"/>
              <a:ext cx="5900418" cy="9615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rPr>
                <a:t>Từ ngữ</a:t>
              </a:r>
              <a:endParaRPr kumimoji="0" lang="en-US" sz="5000" b="1" i="0" u="none" strike="noStrike" kern="1200" cap="none" spc="0" normalizeH="0" baseline="0" noProof="0" dirty="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endParaRPr>
            </a:p>
          </p:txBody>
        </p:sp>
      </p:grpSp>
      <p:sp>
        <p:nvSpPr>
          <p:cNvPr id="14" name="Google Shape;276;p7">
            <a:extLst>
              <a:ext uri="{FF2B5EF4-FFF2-40B4-BE49-F238E27FC236}">
                <a16:creationId xmlns:a16="http://schemas.microsoft.com/office/drawing/2014/main" xmlns="" id="{D33CB0D1-8FD9-7C5D-268F-E2711EEE24E1}"/>
              </a:ext>
            </a:extLst>
          </p:cNvPr>
          <p:cNvSpPr/>
          <p:nvPr/>
        </p:nvSpPr>
        <p:spPr>
          <a:xfrm>
            <a:off x="359560" y="2142446"/>
            <a:ext cx="7218166" cy="1019940"/>
          </a:xfrm>
          <a:prstGeom prst="roundRect">
            <a:avLst>
              <a:gd name="adj" fmla="val 50000"/>
            </a:avLst>
          </a:prstGeom>
          <a:solidFill>
            <a:schemeClr val="bg1"/>
          </a:solidFill>
          <a:ln w="3810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lvl="0" algn="ctr"/>
            <a:r>
              <a:rPr lang="vi-VN" sz="2700" dirty="0" smtClean="0">
                <a:latin typeface="Cambria" panose="02040503050406030204" pitchFamily="18" charset="0"/>
                <a:ea typeface="Cambria" panose="02040503050406030204" pitchFamily="18" charset="0"/>
              </a:rPr>
              <a:t>Gùi</a:t>
            </a:r>
            <a:r>
              <a:rPr lang="vi-VN" sz="2700" dirty="0">
                <a:latin typeface="Cambria" panose="02040503050406030204" pitchFamily="18" charset="0"/>
                <a:ea typeface="Cambria" panose="02040503050406030204" pitchFamily="18" charset="0"/>
              </a:rPr>
              <a:t>: đồ làm bằng mây tre để mang đồ đạc (trên lưng), dùng ở một số khu vực miền núi</a:t>
            </a:r>
            <a:r>
              <a:rPr lang="vi-VN" sz="2700" dirty="0" smtClean="0">
                <a:latin typeface="Cambria" panose="02040503050406030204" pitchFamily="18" charset="0"/>
                <a:ea typeface="Cambria" panose="02040503050406030204" pitchFamily="18" charset="0"/>
              </a:rPr>
              <a:t>.</a:t>
            </a:r>
            <a:endParaRPr kumimoji="0" sz="2700" b="1" i="0" u="none" strike="noStrike" kern="1200" cap="none" spc="0" normalizeH="0" baseline="0" noProof="0" dirty="0">
              <a:ln>
                <a:solidFill>
                  <a:prstClr val="white"/>
                </a:solidFill>
              </a:ln>
              <a:solidFill>
                <a:srgbClr val="FF0066"/>
              </a:solidFill>
              <a:effectLst/>
              <a:uLnTx/>
              <a:uFillTx/>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xmlns="" id="{D33CB0D1-8FD9-7C5D-268F-E2711EEE24E1}"/>
              </a:ext>
            </a:extLst>
          </p:cNvPr>
          <p:cNvSpPr/>
          <p:nvPr/>
        </p:nvSpPr>
        <p:spPr>
          <a:xfrm>
            <a:off x="81180" y="3571047"/>
            <a:ext cx="7289320" cy="1068334"/>
          </a:xfrm>
          <a:prstGeom prst="roundRect">
            <a:avLst>
              <a:gd name="adj" fmla="val 50000"/>
            </a:avLst>
          </a:prstGeom>
          <a:solidFill>
            <a:schemeClr val="bg1"/>
          </a:solidFill>
          <a:ln w="3810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lvl="0" algn="ctr"/>
            <a:r>
              <a:rPr lang="vi-VN" sz="2700" dirty="0" smtClean="0">
                <a:latin typeface="Cambria" panose="02040503050406030204" pitchFamily="18" charset="0"/>
                <a:ea typeface="Cambria" panose="02040503050406030204" pitchFamily="18" charset="0"/>
              </a:rPr>
              <a:t>Thung </a:t>
            </a:r>
            <a:r>
              <a:rPr lang="vi-VN" sz="2700" dirty="0">
                <a:latin typeface="Cambria" panose="02040503050406030204" pitchFamily="18" charset="0"/>
                <a:ea typeface="Cambria" panose="02040503050406030204" pitchFamily="18" charset="0"/>
              </a:rPr>
              <a:t>(thung lũng): dải đất trũng, thấp giữa các sườn (dãy) núi</a:t>
            </a:r>
            <a:r>
              <a:rPr lang="vi-VN" sz="2700" dirty="0" smtClean="0">
                <a:latin typeface="Cambria" panose="02040503050406030204" pitchFamily="18" charset="0"/>
                <a:ea typeface="Cambria" panose="02040503050406030204" pitchFamily="18" charset="0"/>
              </a:rPr>
              <a:t>.</a:t>
            </a:r>
            <a:endParaRPr kumimoji="0" sz="2700" b="1" i="0" u="none" strike="noStrike" kern="1200" cap="none" spc="0" normalizeH="0" baseline="0" noProof="0" dirty="0">
              <a:ln w="3175">
                <a:noFill/>
              </a:ln>
              <a:solidFill>
                <a:srgbClr val="7030A0"/>
              </a:solidFill>
              <a:effectLst/>
              <a:uLnTx/>
              <a:uFillTx/>
              <a:latin typeface="Cambria" panose="02040503050406030204" pitchFamily="18" charset="0"/>
              <a:ea typeface="Cambria" panose="02040503050406030204" pitchFamily="18" charset="0"/>
            </a:endParaRPr>
          </a:p>
        </p:txBody>
      </p:sp>
      <p:pic>
        <p:nvPicPr>
          <p:cNvPr id="20"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pic>
        <p:nvPicPr>
          <p:cNvPr id="2" name="Picture 1"/>
          <p:cNvPicPr>
            <a:picLocks noChangeAspect="1"/>
          </p:cNvPicPr>
          <p:nvPr/>
        </p:nvPicPr>
        <p:blipFill>
          <a:blip r:embed="rId7"/>
          <a:stretch>
            <a:fillRect/>
          </a:stretch>
        </p:blipFill>
        <p:spPr>
          <a:xfrm>
            <a:off x="8195042" y="854020"/>
            <a:ext cx="1799302" cy="2381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8"/>
          <a:stretch>
            <a:fillRect/>
          </a:stretch>
        </p:blipFill>
        <p:spPr>
          <a:xfrm>
            <a:off x="7455723" y="3275389"/>
            <a:ext cx="4682342" cy="3123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79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xmlns="" id="{E38B00C0-6DD7-4A4F-2A5C-717D3A45F457}"/>
              </a:ext>
            </a:extLst>
          </p:cNvPr>
          <p:cNvGrpSpPr/>
          <p:nvPr/>
        </p:nvGrpSpPr>
        <p:grpSpPr>
          <a:xfrm>
            <a:off x="2570422" y="433951"/>
            <a:ext cx="7379488" cy="1878494"/>
            <a:chOff x="4115793" y="1311628"/>
            <a:chExt cx="3914180" cy="1313308"/>
          </a:xfrm>
        </p:grpSpPr>
        <p:sp>
          <p:nvSpPr>
            <p:cNvPr id="6" name="圆角矩形 21">
              <a:extLst>
                <a:ext uri="{FF2B5EF4-FFF2-40B4-BE49-F238E27FC236}">
                  <a16:creationId xmlns:a16="http://schemas.microsoft.com/office/drawing/2014/main" xmlns=""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xmlns=""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0" y="2233690"/>
            <a:ext cx="11994776" cy="2557466"/>
          </a:xfrm>
          <a:prstGeom prst="roundRect">
            <a:avLst>
              <a:gd name="adj" fmla="val 50000"/>
            </a:avLst>
          </a:pr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4167689" y="819200"/>
            <a:ext cx="5808202"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264352" y="2472268"/>
            <a:ext cx="11443446" cy="1862048"/>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1500" smtClean="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15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pic>
        <p:nvPicPr>
          <p:cNvPr id="14" name="Picture 13"/>
          <p:cNvPicPr>
            <a:picLocks noChangeAspect="1"/>
          </p:cNvPicPr>
          <p:nvPr/>
        </p:nvPicPr>
        <p:blipFill>
          <a:blip r:embed="rId3"/>
          <a:stretch>
            <a:fillRect/>
          </a:stretch>
        </p:blipFill>
        <p:spPr>
          <a:xfrm>
            <a:off x="7049958" y="3522868"/>
            <a:ext cx="5142042" cy="3377208"/>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10183842" y="-197377"/>
            <a:ext cx="1523956" cy="1508868"/>
          </a:xfrm>
          <a:prstGeom prst="rect">
            <a:avLst/>
          </a:prstGeom>
        </p:spPr>
      </p:pic>
    </p:spTree>
    <p:extLst>
      <p:ext uri="{BB962C8B-B14F-4D97-AF65-F5344CB8AC3E}">
        <p14:creationId xmlns:p14="http://schemas.microsoft.com/office/powerpoint/2010/main" val="156285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4">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4">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grpSp>
        <p:nvGrpSpPr>
          <p:cNvPr id="14" name="Group 13"/>
          <p:cNvGrpSpPr/>
          <p:nvPr/>
        </p:nvGrpSpPr>
        <p:grpSpPr>
          <a:xfrm>
            <a:off x="1051228" y="-21088"/>
            <a:ext cx="10731800" cy="2512522"/>
            <a:chOff x="377553" y="-18922"/>
            <a:chExt cx="10674949" cy="3464258"/>
          </a:xfrm>
        </p:grpSpPr>
        <p:grpSp>
          <p:nvGrpSpPr>
            <p:cNvPr id="7" name="Group 6"/>
            <p:cNvGrpSpPr/>
            <p:nvPr/>
          </p:nvGrpSpPr>
          <p:grpSpPr>
            <a:xfrm>
              <a:off x="1180930" y="237092"/>
              <a:ext cx="9871572" cy="3208244"/>
              <a:chOff x="919673" y="197904"/>
              <a:chExt cx="9871572" cy="3208244"/>
            </a:xfrm>
            <a:effectLst>
              <a:outerShdw blurRad="50800" dist="38100" dir="16200000" rotWithShape="0">
                <a:prstClr val="black">
                  <a:alpha val="40000"/>
                </a:prstClr>
              </a:outerShdw>
            </a:effectLst>
          </p:grpSpPr>
          <p:grpSp>
            <p:nvGrpSpPr>
              <p:cNvPr id="8" name="Group 7"/>
              <p:cNvGrpSpPr/>
              <p:nvPr/>
            </p:nvGrpSpPr>
            <p:grpSpPr>
              <a:xfrm>
                <a:off x="919673" y="197904"/>
                <a:ext cx="9871572" cy="1877889"/>
                <a:chOff x="994238" y="364022"/>
                <a:chExt cx="9871572" cy="2169607"/>
              </a:xfrm>
            </p:grpSpPr>
            <p:sp>
              <p:nvSpPr>
                <p:cNvPr id="10" name="Rectangle: Rounded Corners 19"/>
                <p:cNvSpPr/>
                <p:nvPr/>
              </p:nvSpPr>
              <p:spPr>
                <a:xfrm>
                  <a:off x="1122370" y="529444"/>
                  <a:ext cx="9743440" cy="200418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Rounded Corners 1"/>
                <p:cNvSpPr/>
                <p:nvPr/>
              </p:nvSpPr>
              <p:spPr>
                <a:xfrm>
                  <a:off x="994238" y="364022"/>
                  <a:ext cx="9743440" cy="19885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p:cNvSpPr txBox="1"/>
              <p:nvPr/>
            </p:nvSpPr>
            <p:spPr>
              <a:xfrm>
                <a:off x="1031216" y="223438"/>
                <a:ext cx="9180412" cy="3182710"/>
              </a:xfrm>
              <a:prstGeom prst="rect">
                <a:avLst/>
              </a:prstGeom>
              <a:noFill/>
            </p:spPr>
            <p:txBody>
              <a:bodyPr wrap="square" rtlCol="0">
                <a:spAutoFit/>
              </a:bodyPr>
              <a:lstStyle/>
              <a:p>
                <a:pPr algn="ctr"/>
                <a:r>
                  <a:rPr lang="vi-VN" sz="3600" b="1" dirty="0" smtClean="0">
                    <a:solidFill>
                      <a:srgbClr val="002060"/>
                    </a:solidFill>
                    <a:latin typeface="Cambria" panose="02040503050406030204" pitchFamily="18" charset="0"/>
                    <a:ea typeface="Cambria" panose="02040503050406030204" pitchFamily="18" charset="0"/>
                  </a:rPr>
                  <a:t>1.Bài thơ viết về các bạn nhỏ ở đâu?</a:t>
                </a:r>
              </a:p>
              <a:p>
                <a:pPr algn="ctr"/>
                <a:r>
                  <a:rPr lang="vi-VN" sz="3600" b="1" dirty="0" smtClean="0">
                    <a:solidFill>
                      <a:srgbClr val="002060"/>
                    </a:solidFill>
                    <a:latin typeface="Cambria" panose="02040503050406030204" pitchFamily="18" charset="0"/>
                    <a:ea typeface="Cambria" panose="02040503050406030204" pitchFamily="18" charset="0"/>
                  </a:rPr>
                  <a:t> Những cảnh vật nào giúp em biết điều đó?</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1502594" y="670275"/>
            <a:ext cx="12574388" cy="5661061"/>
            <a:chOff x="580414" y="1513711"/>
            <a:chExt cx="7367682" cy="3001520"/>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2866734" y="1513711"/>
              <a:ext cx="5081362" cy="383438"/>
            </a:xfrm>
            <a:prstGeom prst="rect">
              <a:avLst/>
            </a:prstGeom>
            <a:noFill/>
          </p:spPr>
          <p:txBody>
            <a:bodyPr wrap="square" rtlCol="0">
              <a:spAutoFit/>
            </a:bodyPr>
            <a:lstStyle/>
            <a:p>
              <a:pPr algn="just"/>
              <a:endParaRPr lang="en-US" sz="3600" dirty="0">
                <a:solidFill>
                  <a:schemeClr val="tx1">
                    <a:lumMod val="75000"/>
                    <a:lumOff val="25000"/>
                  </a:schemeClr>
                </a:solidFill>
                <a:latin typeface="UTM Flamenco" panose="02040603050506020204" pitchFamily="18" charset="0"/>
              </a:endParaRPr>
            </a:p>
          </p:txBody>
        </p:sp>
      </p:grpSp>
      <p:sp>
        <p:nvSpPr>
          <p:cNvPr id="24" name="TextBox 23"/>
          <p:cNvSpPr txBox="1"/>
          <p:nvPr/>
        </p:nvSpPr>
        <p:spPr>
          <a:xfrm>
            <a:off x="2882386" y="2085851"/>
            <a:ext cx="8318870" cy="954107"/>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Bài thơ viết về các bạn nhỏ ở ở trên vùng cao. </a:t>
            </a:r>
            <a:endParaRPr lang="en-US" sz="2800" i="1" dirty="0">
              <a:solidFill>
                <a:srgbClr val="C00000"/>
              </a:solidFill>
              <a:latin typeface="Cambria" panose="02040503050406030204" pitchFamily="18" charset="0"/>
              <a:ea typeface="Cambria" panose="02040503050406030204" pitchFamily="18" charset="0"/>
            </a:endParaRPr>
          </a:p>
          <a:p>
            <a:endParaRPr lang="en-US" sz="2800" i="1" dirty="0"/>
          </a:p>
        </p:txBody>
      </p:sp>
      <p:sp>
        <p:nvSpPr>
          <p:cNvPr id="25" name="TextBox 24"/>
          <p:cNvSpPr txBox="1"/>
          <p:nvPr/>
        </p:nvSpPr>
        <p:spPr>
          <a:xfrm>
            <a:off x="2882386" y="2706030"/>
            <a:ext cx="7767572" cy="3108543"/>
          </a:xfrm>
          <a:prstGeom prst="rect">
            <a:avLst/>
          </a:prstGeom>
          <a:noFill/>
        </p:spPr>
        <p:txBody>
          <a:bodyPr wrap="square" rtlCol="0">
            <a:spAutoFit/>
          </a:bodyPr>
          <a:lstStyle/>
          <a:p>
            <a:r>
              <a:rPr lang="vi-VN" sz="2800" i="1" dirty="0" smtClean="0">
                <a:solidFill>
                  <a:srgbClr val="C00000"/>
                </a:solidFill>
                <a:latin typeface="Cambria" panose="02040503050406030204" pitchFamily="18" charset="0"/>
                <a:ea typeface="Cambria" panose="02040503050406030204" pitchFamily="18" charset="0"/>
              </a:rPr>
              <a:t>Những cảnh vật giúp em nhận biết điều đó là:</a:t>
            </a:r>
          </a:p>
          <a:p>
            <a:pPr lvl="3"/>
            <a:r>
              <a:rPr lang="vi-VN" sz="2800" dirty="0" smtClean="0">
                <a:latin typeface="Cambria" panose="02040503050406030204" pitchFamily="18" charset="0"/>
                <a:ea typeface="Cambria" panose="02040503050406030204" pitchFamily="18" charset="0"/>
              </a:rPr>
              <a:t>Nắng nhuộm hồng núi xanh</a:t>
            </a:r>
          </a:p>
          <a:p>
            <a:pPr lvl="3"/>
            <a:r>
              <a:rPr lang="vi-VN" sz="2800" dirty="0" smtClean="0">
                <a:latin typeface="Cambria" panose="02040503050406030204" pitchFamily="18" charset="0"/>
                <a:ea typeface="Cambria" panose="02040503050406030204" pitchFamily="18" charset="0"/>
              </a:rPr>
              <a:t>Tiếng trống rung vách đá</a:t>
            </a:r>
          </a:p>
          <a:p>
            <a:pPr lvl="3"/>
            <a:r>
              <a:rPr lang="vi-VN" sz="2800" dirty="0" smtClean="0">
                <a:latin typeface="Cambria" panose="02040503050406030204" pitchFamily="18" charset="0"/>
                <a:ea typeface="Cambria" panose="02040503050406030204" pitchFamily="18" charset="0"/>
              </a:rPr>
              <a:t>Bóng em nhòa bóng núi</a:t>
            </a:r>
          </a:p>
          <a:p>
            <a:pPr lvl="3"/>
            <a:r>
              <a:rPr lang="vi-VN" sz="2800" dirty="0" smtClean="0">
                <a:latin typeface="Cambria" panose="02040503050406030204" pitchFamily="18" charset="0"/>
                <a:ea typeface="Cambria" panose="02040503050406030204" pitchFamily="18" charset="0"/>
              </a:rPr>
              <a:t>Hun hút mấy thung sâu</a:t>
            </a:r>
          </a:p>
          <a:p>
            <a:pPr lvl="3"/>
            <a:r>
              <a:rPr lang="vi-VN" sz="2800" dirty="0" smtClean="0">
                <a:latin typeface="Cambria" panose="02040503050406030204" pitchFamily="18" charset="0"/>
                <a:ea typeface="Cambria" panose="02040503050406030204" pitchFamily="18" charset="0"/>
              </a:rPr>
              <a:t>Vượt suối  lại băng rừng</a:t>
            </a:r>
          </a:p>
          <a:p>
            <a:pPr lvl="3"/>
            <a:r>
              <a:rPr lang="vi-VN" sz="2800" dirty="0" smtClean="0">
                <a:latin typeface="Cambria" panose="02040503050406030204" pitchFamily="18" charset="0"/>
                <a:ea typeface="Cambria" panose="02040503050406030204" pitchFamily="18" charset="0"/>
              </a:rPr>
              <a:t>Lớp học ngang lưng đồi.</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1214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7;p2"/>
          <p:cNvSpPr/>
          <p:nvPr/>
        </p:nvSpPr>
        <p:spPr>
          <a:xfrm>
            <a:off x="907137" y="1955819"/>
            <a:ext cx="9496020" cy="4152791"/>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Rectangle 16"/>
          <p:cNvSpPr/>
          <p:nvPr/>
        </p:nvSpPr>
        <p:spPr>
          <a:xfrm>
            <a:off x="6146971" y="2517352"/>
            <a:ext cx="3598914" cy="16611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4"/>
          <p:cNvPicPr>
            <a:picLocks noChangeAspect="1"/>
          </p:cNvPicPr>
          <p:nvPr/>
        </p:nvPicPr>
        <p:blipFill rotWithShape="1">
          <a:blip r:embed="rId2">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1705623" y="422735"/>
            <a:ext cx="3311327" cy="7218961"/>
          </a:xfrm>
          <a:prstGeom prst="rect">
            <a:avLst/>
          </a:prstGeom>
        </p:spPr>
      </p:pic>
      <p:grpSp>
        <p:nvGrpSpPr>
          <p:cNvPr id="8" name="Group 7"/>
          <p:cNvGrpSpPr/>
          <p:nvPr/>
        </p:nvGrpSpPr>
        <p:grpSpPr>
          <a:xfrm>
            <a:off x="715583" y="90690"/>
            <a:ext cx="10862776" cy="1583046"/>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102082"/>
            </a:xfrm>
            <a:prstGeom prst="rect">
              <a:avLst/>
            </a:prstGeom>
            <a:noFill/>
          </p:spPr>
          <p:txBody>
            <a:bodyPr wrap="square" rtlCol="0">
              <a:spAutoFit/>
            </a:bodyPr>
            <a:lstStyle/>
            <a:p>
              <a:pPr algn="ctr"/>
              <a:r>
                <a:rPr lang="en-US" sz="3600"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2</a:t>
              </a:r>
              <a:r>
                <a:rPr lang="en-US" sz="3600"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600" dirty="0" err="1" smtClean="0">
                  <a:latin typeface="Cambria" panose="02040503050406030204" pitchFamily="18" charset="0"/>
                  <a:ea typeface="Cambria" panose="02040503050406030204" pitchFamily="18" charset="0"/>
                </a:rPr>
                <a:t>Những</a:t>
              </a:r>
              <a:r>
                <a:rPr lang="en-US" sz="3600" dirty="0" smtClean="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chi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a:t>
              </a:r>
              <a:r>
                <a:rPr lang="en-US" sz="3600" dirty="0" smtClean="0">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5" name="TextBox 14"/>
          <p:cNvSpPr txBox="1"/>
          <p:nvPr/>
        </p:nvSpPr>
        <p:spPr>
          <a:xfrm>
            <a:off x="6115345" y="2488407"/>
            <a:ext cx="4119716" cy="2092881"/>
          </a:xfrm>
          <a:prstGeom prst="rect">
            <a:avLst/>
          </a:prstGeom>
          <a:noFill/>
        </p:spPr>
        <p:txBody>
          <a:bodyPr wrap="square" rtlCol="0">
            <a:spAutoFit/>
          </a:bodyPr>
          <a:lstStyle/>
          <a:p>
            <a:pPr algn="just" fontAlgn="t"/>
            <a:r>
              <a:rPr lang="vi-VN" sz="2600" dirty="0">
                <a:latin typeface="Cambria" panose="02040503050406030204" pitchFamily="18" charset="0"/>
                <a:ea typeface="Cambria" panose="02040503050406030204" pitchFamily="18" charset="0"/>
              </a:rPr>
              <a:t>Em đi tìm cái chữ</a:t>
            </a:r>
          </a:p>
          <a:p>
            <a:pPr algn="just" fontAlgn="t"/>
            <a:r>
              <a:rPr lang="vi-VN" sz="2600" dirty="0">
                <a:latin typeface="Cambria" panose="02040503050406030204" pitchFamily="18" charset="0"/>
                <a:ea typeface="Cambria" panose="02040503050406030204" pitchFamily="18" charset="0"/>
              </a:rPr>
              <a:t>Vượt suối lại băng rừng </a:t>
            </a:r>
          </a:p>
          <a:p>
            <a:pPr algn="just" fontAlgn="t"/>
            <a:r>
              <a:rPr lang="vi-VN" sz="2600" dirty="0">
                <a:latin typeface="Cambria" panose="02040503050406030204" pitchFamily="18" charset="0"/>
                <a:ea typeface="Cambria" panose="02040503050406030204" pitchFamily="18" charset="0"/>
              </a:rPr>
              <a:t>Đường xa chân có mỏi</a:t>
            </a:r>
          </a:p>
          <a:p>
            <a:pPr algn="just" fontAlgn="t"/>
            <a:r>
              <a:rPr lang="vi-VN" sz="2600" dirty="0">
                <a:latin typeface="Cambria" panose="02040503050406030204" pitchFamily="18" charset="0"/>
                <a:ea typeface="Cambria" panose="02040503050406030204" pitchFamily="18" charset="0"/>
              </a:rPr>
              <a:t>Chữ vẫn gùi trên lưng.</a:t>
            </a:r>
          </a:p>
          <a:p>
            <a:endParaRPr lang="en-US" sz="2600" dirty="0"/>
          </a:p>
        </p:txBody>
      </p:sp>
      <p:sp>
        <p:nvSpPr>
          <p:cNvPr id="2" name="Rectangle 1"/>
          <p:cNvSpPr/>
          <p:nvPr/>
        </p:nvSpPr>
        <p:spPr>
          <a:xfrm>
            <a:off x="1640670" y="2308604"/>
            <a:ext cx="4017125" cy="18933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48862" y="4324323"/>
            <a:ext cx="3849943" cy="15795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40670" y="2308604"/>
            <a:ext cx="8835498" cy="4093428"/>
          </a:xfrm>
          <a:prstGeom prst="rect">
            <a:avLst/>
          </a:prstGeom>
        </p:spPr>
        <p:txBody>
          <a:bodyPr wrap="square">
            <a:spAutoFit/>
          </a:bodyPr>
          <a:lstStyle/>
          <a:p>
            <a:pPr algn="just" fontAlgn="t"/>
            <a:r>
              <a:rPr lang="vi-VN" sz="2600" dirty="0">
                <a:latin typeface="Cambria" panose="02040503050406030204" pitchFamily="18" charset="0"/>
                <a:ea typeface="Cambria" panose="02040503050406030204" pitchFamily="18" charset="0"/>
              </a:rPr>
              <a:t>Bình minh vừa tỉnh giấc </a:t>
            </a:r>
          </a:p>
          <a:p>
            <a:pPr algn="just" fontAlgn="t"/>
            <a:r>
              <a:rPr lang="vi-VN" sz="2600" dirty="0">
                <a:latin typeface="Cambria" panose="02040503050406030204" pitchFamily="18" charset="0"/>
                <a:ea typeface="Cambria" panose="02040503050406030204" pitchFamily="18" charset="0"/>
              </a:rPr>
              <a:t>Nắng nhuộm hồng núi xanh </a:t>
            </a:r>
          </a:p>
          <a:p>
            <a:pPr algn="just" fontAlgn="t"/>
            <a:r>
              <a:rPr lang="vi-VN" sz="2600" dirty="0">
                <a:latin typeface="Cambria" panose="02040503050406030204" pitchFamily="18" charset="0"/>
                <a:ea typeface="Cambria" panose="02040503050406030204" pitchFamily="18" charset="0"/>
              </a:rPr>
              <a:t>Tiếng trống rung vách đá </a:t>
            </a:r>
          </a:p>
          <a:p>
            <a:pPr algn="just" fontAlgn="t"/>
            <a:r>
              <a:rPr lang="vi-VN" sz="2600" dirty="0">
                <a:latin typeface="Cambria" panose="02040503050406030204" pitchFamily="18" charset="0"/>
                <a:ea typeface="Cambria" panose="02040503050406030204" pitchFamily="18" charset="0"/>
              </a:rPr>
              <a:t>Giục đôi chân bước nhanh.</a:t>
            </a:r>
          </a:p>
          <a:p>
            <a:pPr algn="just" fontAlgn="t"/>
            <a:r>
              <a:rPr lang="vi-VN" sz="2600" dirty="0">
                <a:latin typeface="Cambria" panose="02040503050406030204" pitchFamily="18" charset="0"/>
                <a:ea typeface="Cambria" panose="02040503050406030204" pitchFamily="18" charset="0"/>
              </a:rPr>
              <a:t> </a:t>
            </a:r>
          </a:p>
          <a:p>
            <a:pPr algn="just" fontAlgn="t"/>
            <a:r>
              <a:rPr lang="vi-VN" sz="2600" dirty="0">
                <a:latin typeface="Cambria" panose="02040503050406030204" pitchFamily="18" charset="0"/>
                <a:ea typeface="Cambria" panose="02040503050406030204" pitchFamily="18" charset="0"/>
              </a:rPr>
              <a:t>Bóng em nhòa bóng núi</a:t>
            </a:r>
          </a:p>
          <a:p>
            <a:pPr algn="just" fontAlgn="t"/>
            <a:r>
              <a:rPr lang="vi-VN" sz="2600" dirty="0">
                <a:latin typeface="Cambria" panose="02040503050406030204" pitchFamily="18" charset="0"/>
                <a:ea typeface="Cambria" panose="02040503050406030204" pitchFamily="18" charset="0"/>
              </a:rPr>
              <a:t>Hun hút mấy thung sâu </a:t>
            </a:r>
          </a:p>
          <a:p>
            <a:pPr algn="just" fontAlgn="t"/>
            <a:r>
              <a:rPr lang="vi-VN" sz="2600" dirty="0">
                <a:latin typeface="Cambria" panose="02040503050406030204" pitchFamily="18" charset="0"/>
                <a:ea typeface="Cambria" panose="02040503050406030204" pitchFamily="18" charset="0"/>
              </a:rPr>
              <a:t>Gió đưa theo tiếng sáo </a:t>
            </a:r>
          </a:p>
          <a:p>
            <a:pPr algn="just" fontAlgn="t"/>
            <a:r>
              <a:rPr lang="vi-VN" sz="2600" dirty="0">
                <a:latin typeface="Cambria" panose="02040503050406030204" pitchFamily="18" charset="0"/>
                <a:ea typeface="Cambria" panose="02040503050406030204" pitchFamily="18" charset="0"/>
              </a:rPr>
              <a:t>La đà trên tán lau.</a:t>
            </a:r>
          </a:p>
          <a:p>
            <a:pPr algn="just" fontAlgn="t"/>
            <a:r>
              <a:rPr lang="vi-VN"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86652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5" grpId="0"/>
      <p:bldP spid="2" grpId="0" animBg="1"/>
      <p:bldP spid="16"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7" name="Group 6"/>
          <p:cNvGrpSpPr/>
          <p:nvPr/>
        </p:nvGrpSpPr>
        <p:grpSpPr>
          <a:xfrm>
            <a:off x="0" y="304780"/>
            <a:ext cx="11566507" cy="1301452"/>
            <a:chOff x="377553" y="-18922"/>
            <a:chExt cx="10878127" cy="1605120"/>
          </a:xfrm>
        </p:grpSpPr>
        <p:grpSp>
          <p:nvGrpSpPr>
            <p:cNvPr id="8" name="Group 7"/>
            <p:cNvGrpSpPr/>
            <p:nvPr/>
          </p:nvGrpSpPr>
          <p:grpSpPr>
            <a:xfrm>
              <a:off x="849620" y="237092"/>
              <a:ext cx="10406060" cy="1349106"/>
              <a:chOff x="588363" y="197904"/>
              <a:chExt cx="10406060" cy="1349106"/>
            </a:xfrm>
            <a:effectLst>
              <a:outerShdw blurRad="50800" dist="38100" dir="16200000" rotWithShape="0">
                <a:prstClr val="black">
                  <a:alpha val="40000"/>
                </a:prstClr>
              </a:outerShdw>
            </a:effectLst>
          </p:grpSpPr>
          <p:grpSp>
            <p:nvGrpSpPr>
              <p:cNvPr id="10" name="Group 9"/>
              <p:cNvGrpSpPr/>
              <p:nvPr/>
            </p:nvGrpSpPr>
            <p:grpSpPr>
              <a:xfrm>
                <a:off x="919673" y="197904"/>
                <a:ext cx="9871572" cy="1349106"/>
                <a:chOff x="994238" y="364022"/>
                <a:chExt cx="9871572" cy="1558681"/>
              </a:xfrm>
            </p:grpSpPr>
            <p:sp>
              <p:nvSpPr>
                <p:cNvPr id="12" name="Rectangle: Rounded Corners 19"/>
                <p:cNvSpPr/>
                <p:nvPr/>
              </p:nvSpPr>
              <p:spPr>
                <a:xfrm>
                  <a:off x="1122370" y="529444"/>
                  <a:ext cx="9743440" cy="139325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4305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88363" y="294131"/>
                <a:ext cx="10406060" cy="1100811"/>
              </a:xfrm>
              <a:prstGeom prst="rect">
                <a:avLst/>
              </a:prstGeom>
              <a:noFill/>
            </p:spPr>
            <p:txBody>
              <a:bodyPr wrap="square" rtlCol="0">
                <a:spAutoFit/>
              </a:bodyPr>
              <a:lstStyle/>
              <a:p>
                <a:pPr algn="ctr"/>
                <a:r>
                  <a:rPr lang="vi-VN" sz="2600" b="1" dirty="0">
                    <a:solidFill>
                      <a:srgbClr val="002060"/>
                    </a:solidFill>
                    <a:latin typeface="Cambria" panose="02040503050406030204" pitchFamily="18" charset="0"/>
                    <a:ea typeface="Cambria" panose="02040503050406030204" pitchFamily="18" charset="0"/>
                  </a:rPr>
                  <a:t>3. Trên đường đi học, bạn nhỏ nghe thấy những âm thanh nào</a:t>
                </a:r>
                <a:r>
                  <a:rPr lang="vi-VN" sz="2600" b="1" dirty="0" smtClean="0">
                    <a:solidFill>
                      <a:srgbClr val="002060"/>
                    </a:solidFill>
                    <a:latin typeface="Cambria" panose="02040503050406030204" pitchFamily="18" charset="0"/>
                    <a:ea typeface="Cambria" panose="02040503050406030204" pitchFamily="18" charset="0"/>
                  </a:rPr>
                  <a:t>?</a:t>
                </a:r>
              </a:p>
              <a:p>
                <a:pPr algn="ctr"/>
                <a:r>
                  <a:rPr lang="vi-VN" sz="2600" b="1" dirty="0" smtClean="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Theo em, những âm thanh đó đem lại cảm xúc gì cho bạn nhỏ? </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8190" y="2459375"/>
            <a:ext cx="5062527" cy="2348931"/>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992092" y="2339585"/>
              <a:ext cx="5119608" cy="1915922"/>
            </a:xfrm>
            <a:prstGeom prst="rect">
              <a:avLst/>
            </a:prstGeom>
            <a:noFill/>
          </p:spPr>
          <p:txBody>
            <a:bodyPr wrap="square" rtlCol="0">
              <a:spAutoFit/>
            </a:bodyPr>
            <a:lstStyle/>
            <a:p>
              <a:pPr algn="ctr"/>
              <a:r>
                <a:rPr lang="en-US" sz="2800" b="1" dirty="0" smtClean="0">
                  <a:solidFill>
                    <a:schemeClr val="tx1">
                      <a:lumMod val="75000"/>
                      <a:lumOff val="25000"/>
                    </a:schemeClr>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Trên đường đi học, bạn nhỏ nghe thấy những âm thanh của tiếng trống, tiếng sáo, chim hát ríu ran</a:t>
              </a:r>
              <a:r>
                <a:rPr lang="vi-VN" sz="2800" dirty="0" smtClean="0">
                  <a:latin typeface="Cambria" panose="02040503050406030204" pitchFamily="18" charset="0"/>
                  <a:ea typeface="Cambria" panose="02040503050406030204" pitchFamily="18" charset="0"/>
                </a:rPr>
                <a:t>.</a:t>
              </a:r>
              <a:endParaRPr lang="en-US" sz="28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ight Arrow 4"/>
          <p:cNvSpPr/>
          <p:nvPr/>
        </p:nvSpPr>
        <p:spPr>
          <a:xfrm>
            <a:off x="4933765" y="3214693"/>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17;p2"/>
          <p:cNvSpPr/>
          <p:nvPr/>
        </p:nvSpPr>
        <p:spPr>
          <a:xfrm>
            <a:off x="5642350" y="2193739"/>
            <a:ext cx="6343244" cy="333597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4" name="TextBox 33"/>
          <p:cNvSpPr txBox="1"/>
          <p:nvPr/>
        </p:nvSpPr>
        <p:spPr>
          <a:xfrm>
            <a:off x="5848756" y="2315759"/>
            <a:ext cx="6089199" cy="3108543"/>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Theo em, những âm thanh đó đem lại động lực đến trường đến lớp cho bạn nhỏ. Và những âm thanh đó tạo cho bạn nhỏ cảm xúc hứng khởi, phấn khích, tạo niềm vui trên con đường đến trường để bạn quên đi cái vất vả trước mắt</a:t>
            </a:r>
            <a:r>
              <a:rPr lang="vi-VN" sz="2800"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69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7" name="Group 6"/>
          <p:cNvGrpSpPr/>
          <p:nvPr/>
        </p:nvGrpSpPr>
        <p:grpSpPr>
          <a:xfrm>
            <a:off x="183006" y="79664"/>
            <a:ext cx="11796510" cy="2190120"/>
            <a:chOff x="183006" y="76123"/>
            <a:chExt cx="11796510" cy="2610648"/>
          </a:xfrm>
        </p:grpSpPr>
        <p:grpSp>
          <p:nvGrpSpPr>
            <p:cNvPr id="8" name="Group 7"/>
            <p:cNvGrpSpPr/>
            <p:nvPr/>
          </p:nvGrpSpPr>
          <p:grpSpPr>
            <a:xfrm>
              <a:off x="1082491" y="1009089"/>
              <a:ext cx="10897025" cy="1677682"/>
              <a:chOff x="821234" y="969901"/>
              <a:chExt cx="10897025" cy="1677682"/>
            </a:xfrm>
            <a:effectLst>
              <a:outerShdw blurRad="50800" dist="38100" dir="16200000" rotWithShape="0">
                <a:prstClr val="black">
                  <a:alpha val="40000"/>
                </a:prstClr>
              </a:outerShdw>
            </a:effectLst>
          </p:grpSpPr>
          <p:grpSp>
            <p:nvGrpSpPr>
              <p:cNvPr id="10" name="Group 9"/>
              <p:cNvGrpSpPr/>
              <p:nvPr/>
            </p:nvGrpSpPr>
            <p:grpSpPr>
              <a:xfrm>
                <a:off x="821234" y="969901"/>
                <a:ext cx="10897025" cy="1677682"/>
                <a:chOff x="895799" y="1255944"/>
                <a:chExt cx="10897025" cy="1938300"/>
              </a:xfrm>
            </p:grpSpPr>
            <p:sp>
              <p:nvSpPr>
                <p:cNvPr id="12" name="Rectangle: Rounded Corners 19"/>
                <p:cNvSpPr/>
                <p:nvPr/>
              </p:nvSpPr>
              <p:spPr>
                <a:xfrm>
                  <a:off x="909886" y="1255944"/>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sp>
              <p:nvSpPr>
                <p:cNvPr id="13" name="Rectangle: Rounded Corners 1"/>
                <p:cNvSpPr/>
                <p:nvPr/>
              </p:nvSpPr>
              <p:spPr>
                <a:xfrm>
                  <a:off x="895799" y="1362758"/>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grpSp>
          <p:sp>
            <p:nvSpPr>
              <p:cNvPr id="11" name="TextBox 10"/>
              <p:cNvSpPr txBox="1"/>
              <p:nvPr/>
            </p:nvSpPr>
            <p:spPr>
              <a:xfrm>
                <a:off x="1076891" y="1074373"/>
                <a:ext cx="10568501" cy="143080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4. Theo em, hai dòng thơ </a:t>
                </a:r>
                <a:r>
                  <a:rPr lang="vi-VN" sz="3600" i="1" dirty="0">
                    <a:solidFill>
                      <a:srgbClr val="FF0000"/>
                    </a:solidFill>
                    <a:latin typeface="Cambria" panose="02040503050406030204" pitchFamily="18" charset="0"/>
                    <a:ea typeface="Cambria" panose="02040503050406030204" pitchFamily="18" charset="0"/>
                  </a:rPr>
                  <a:t>“Đường xa chân có mỏi/ </a:t>
                </a:r>
                <a:endParaRPr lang="en-US" sz="3600" i="1" dirty="0" smtClean="0">
                  <a:solidFill>
                    <a:srgbClr val="FF0000"/>
                  </a:solidFill>
                  <a:latin typeface="Cambria" panose="02040503050406030204" pitchFamily="18" charset="0"/>
                  <a:ea typeface="Cambria" panose="02040503050406030204" pitchFamily="18" charset="0"/>
                </a:endParaRPr>
              </a:p>
              <a:p>
                <a:pPr algn="ctr"/>
                <a:r>
                  <a:rPr lang="vi-VN" sz="3600" i="1" dirty="0" smtClean="0">
                    <a:solidFill>
                      <a:srgbClr val="FF0000"/>
                    </a:solidFill>
                    <a:latin typeface="Cambria" panose="02040503050406030204" pitchFamily="18" charset="0"/>
                    <a:ea typeface="Cambria" panose="02040503050406030204" pitchFamily="18" charset="0"/>
                  </a:rPr>
                  <a:t>Chữ </a:t>
                </a:r>
                <a:r>
                  <a:rPr lang="vi-VN" sz="3600" i="1" dirty="0">
                    <a:solidFill>
                      <a:srgbClr val="FF0000"/>
                    </a:solidFill>
                    <a:latin typeface="Cambria" panose="02040503050406030204" pitchFamily="18" charset="0"/>
                    <a:ea typeface="Cambria" panose="02040503050406030204" pitchFamily="18" charset="0"/>
                  </a:rPr>
                  <a:t>vẫn gùi trên lưng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thể hiện điều gì</a:t>
                </a:r>
                <a:r>
                  <a:rPr lang="vi-VN" sz="3600" dirty="0" smtClean="0">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409907" y="2786990"/>
            <a:ext cx="9147840" cy="33280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2467533" y="2889707"/>
            <a:ext cx="8565996" cy="3539430"/>
          </a:xfrm>
          <a:prstGeom prst="rect">
            <a:avLst/>
          </a:prstGeom>
          <a:noFill/>
        </p:spPr>
        <p:txBody>
          <a:bodyPr wrap="square" rtlCol="0">
            <a:spAutoFit/>
          </a:bodyPr>
          <a:lstStyle/>
          <a:p>
            <a:pPr algn="ct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Hai </a:t>
            </a:r>
            <a:r>
              <a:rPr lang="vi-VN" sz="3200" dirty="0">
                <a:latin typeface="Cambria" panose="02040503050406030204" pitchFamily="18" charset="0"/>
                <a:ea typeface="Cambria" panose="02040503050406030204" pitchFamily="18" charset="0"/>
              </a:rPr>
              <a:t>dòng thơ </a:t>
            </a:r>
            <a:r>
              <a:rPr lang="vi-VN" sz="3200" dirty="0" smtClean="0">
                <a:latin typeface="Cambria" panose="02040503050406030204" pitchFamily="18" charset="0"/>
                <a:ea typeface="Cambria" panose="02040503050406030204" pitchFamily="18" charset="0"/>
              </a:rPr>
              <a:t>thể </a:t>
            </a:r>
            <a:r>
              <a:rPr lang="vi-VN" sz="3200" dirty="0">
                <a:latin typeface="Cambria" panose="02040503050406030204" pitchFamily="18" charset="0"/>
                <a:ea typeface="Cambria" panose="02040503050406030204" pitchFamily="18" charset="0"/>
              </a:rPr>
              <a:t>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 </a:t>
            </a:r>
            <a:br>
              <a:rPr lang="vi-VN" sz="3200" dirty="0">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Tree>
    <p:extLst>
      <p:ext uri="{BB962C8B-B14F-4D97-AF65-F5344CB8AC3E}">
        <p14:creationId xmlns:p14="http://schemas.microsoft.com/office/powerpoint/2010/main" val="213651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8">
            <a:extLst>
              <a:ext uri="{FF2B5EF4-FFF2-40B4-BE49-F238E27FC236}">
                <a16:creationId xmlns:a16="http://schemas.microsoft.com/office/drawing/2014/main" xmlns=""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3620" y="-1478613"/>
            <a:ext cx="10914927" cy="8784861"/>
          </a:xfrm>
          <a:prstGeom prst="rect">
            <a:avLst/>
          </a:prstGeom>
        </p:spPr>
      </p:pic>
      <p:pic>
        <p:nvPicPr>
          <p:cNvPr id="1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2" name="Rectangle 1"/>
          <p:cNvSpPr/>
          <p:nvPr/>
        </p:nvSpPr>
        <p:spPr>
          <a:xfrm>
            <a:off x="2551160" y="1873390"/>
            <a:ext cx="5545393"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Hằng ngày, em đi học trên con đường như thế nào? </a:t>
            </a:r>
          </a:p>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Em thấy nó có gì khác so với các bạn? </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10197289" y="-194029"/>
            <a:ext cx="1523956" cy="1508868"/>
          </a:xfrm>
          <a:prstGeom prst="rect">
            <a:avLst/>
          </a:prstGeom>
        </p:spPr>
      </p:pic>
    </p:spTree>
    <p:extLst>
      <p:ext uri="{BB962C8B-B14F-4D97-AF65-F5344CB8AC3E}">
        <p14:creationId xmlns:p14="http://schemas.microsoft.com/office/powerpoint/2010/main" val="32640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471638" y="160299"/>
            <a:ext cx="11311059" cy="6105747"/>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4034" y="2270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6866068" cy="1107996"/>
          </a:xfrm>
          <a:prstGeom prst="rect">
            <a:avLst/>
          </a:prstGeom>
          <a:noFill/>
        </p:spPr>
        <p:txBody>
          <a:bodyPr wrap="square">
            <a:spAutoFit/>
          </a:bodyPr>
          <a:lstStyle/>
          <a:p>
            <a:pPr algn="ct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74435" y="1606868"/>
            <a:ext cx="10908262" cy="4465325"/>
          </a:xfrm>
          <a:prstGeom prst="rect">
            <a:avLst/>
          </a:prstGeom>
        </p:spPr>
        <p:txBody>
          <a:bodyPr wrap="square">
            <a:spAutoFit/>
          </a:bodyPr>
          <a:lstStyle/>
          <a:p>
            <a:pPr lvl="0" algn="just">
              <a:lnSpc>
                <a:spcPct val="150000"/>
              </a:lnSpc>
              <a:spcBef>
                <a:spcPts val="100"/>
              </a:spcBef>
              <a:spcAft>
                <a:spcPts val="100"/>
              </a:spcAft>
            </a:pPr>
            <a:r>
              <a:rPr lang="vi-VN" sz="2800" dirty="0" smtClean="0">
                <a:latin typeface="Cambria" panose="02040503050406030204" pitchFamily="18" charset="0"/>
                <a:ea typeface="Cambria" panose="02040503050406030204" pitchFamily="18" charset="0"/>
                <a:cs typeface="Times New Roman" panose="02020603050405020304" pitchFamily="18" charset="0"/>
              </a:rPr>
              <a:t>- Đọc </a:t>
            </a:r>
            <a:r>
              <a:rPr lang="vi-VN" sz="2800" dirty="0">
                <a:latin typeface="Cambria" panose="02040503050406030204" pitchFamily="18" charset="0"/>
                <a:ea typeface="Cambria" panose="02040503050406030204" pitchFamily="18" charset="0"/>
                <a:cs typeface="Times New Roman" panose="02020603050405020304" pitchFamily="18" charset="0"/>
              </a:rPr>
              <a:t>đúng và diễn cảm bài thơ </a:t>
            </a:r>
            <a:r>
              <a:rPr lang="vi-VN" sz="2800" i="1" dirty="0">
                <a:latin typeface="Cambria" panose="02040503050406030204" pitchFamily="18" charset="0"/>
                <a:ea typeface="Cambria" panose="02040503050406030204" pitchFamily="18" charset="0"/>
                <a:cs typeface="Times New Roman" panose="02020603050405020304" pitchFamily="18" charset="0"/>
              </a:rPr>
              <a:t>Gặt chữ trên </a:t>
            </a:r>
            <a:r>
              <a:rPr lang="vi-VN" sz="2800" i="1" dirty="0" smtClean="0">
                <a:latin typeface="Cambria" panose="02040503050406030204" pitchFamily="18" charset="0"/>
                <a:ea typeface="Cambria" panose="02040503050406030204" pitchFamily="18" charset="0"/>
                <a:cs typeface="Times New Roman" panose="02020603050405020304" pitchFamily="18" charset="0"/>
              </a:rPr>
              <a:t>non.</a:t>
            </a:r>
          </a:p>
          <a:p>
            <a:pPr lvl="0" algn="just">
              <a:lnSpc>
                <a:spcPct val="150000"/>
              </a:lnSpc>
              <a:spcBef>
                <a:spcPts val="100"/>
              </a:spcBef>
              <a:spcAft>
                <a:spcPts val="100"/>
              </a:spcAft>
            </a:pPr>
            <a:r>
              <a:rPr lang="vi-VN" sz="2800" dirty="0">
                <a:latin typeface="Cambria" panose="02040503050406030204" pitchFamily="18" charset="0"/>
                <a:ea typeface="Cambria" panose="02040503050406030204" pitchFamily="18" charset="0"/>
                <a:cs typeface="Times New Roman" panose="02020603050405020304" pitchFamily="18" charset="0"/>
              </a:rPr>
              <a:t>-</a:t>
            </a:r>
            <a:r>
              <a:rPr lang="vi-VN" sz="2800" dirty="0" smtClean="0">
                <a:latin typeface="Cambria" panose="02040503050406030204" pitchFamily="18" charset="0"/>
                <a:ea typeface="Cambria" panose="02040503050406030204" pitchFamily="18" charset="0"/>
                <a:cs typeface="Times New Roman" panose="02020603050405020304" pitchFamily="18" charset="0"/>
              </a:rPr>
              <a:t>Nhận </a:t>
            </a:r>
            <a:r>
              <a:rPr lang="vi-VN" sz="2800" dirty="0">
                <a:latin typeface="Cambria" panose="02040503050406030204" pitchFamily="18" charset="0"/>
                <a:ea typeface="Cambria" panose="02040503050406030204" pitchFamily="18" charset="0"/>
                <a:cs typeface="Times New Roman" panose="02020603050405020304" pitchFamily="18" charset="0"/>
              </a:rPr>
              <a:t>biết được diễn biến cảm xúc của bạn nhỏ trên đường đi </a:t>
            </a:r>
            <a:r>
              <a:rPr lang="vi-VN" sz="2800" dirty="0" smtClean="0">
                <a:latin typeface="Cambria" panose="02040503050406030204" pitchFamily="18" charset="0"/>
                <a:ea typeface="Cambria" panose="02040503050406030204" pitchFamily="18" charset="0"/>
                <a:cs typeface="Times New Roman" panose="02020603050405020304" pitchFamily="18" charset="0"/>
              </a:rPr>
              <a:t>học.</a:t>
            </a:r>
            <a:r>
              <a:rPr lang="en-US" sz="2800" dirty="0" smtClean="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Biết</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cảm</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nhận</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về</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câu</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văn</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hay</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trong</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bài</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đọc</a:t>
            </a:r>
            <a:r>
              <a:rPr lang="fr-FR" sz="2800" dirty="0">
                <a:latin typeface="Cambria" panose="02040503050406030204" pitchFamily="18" charset="0"/>
                <a:ea typeface="Cambria" panose="02040503050406030204" pitchFamily="18" charset="0"/>
                <a:cs typeface="Times New Roman" panose="02020603050405020304" pitchFamily="18" charset="0"/>
              </a:rPr>
              <a:t>.</a:t>
            </a:r>
            <a:endParaRPr lang="vi-VN" sz="2800"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800" dirty="0" smtClean="0">
                <a:latin typeface="Cambria" panose="02040503050406030204" pitchFamily="18" charset="0"/>
                <a:ea typeface="Cambria" panose="02040503050406030204" pitchFamily="18" charset="0"/>
                <a:cs typeface="Times New Roman" panose="02020603050405020304" pitchFamily="18" charset="0"/>
              </a:rPr>
              <a:t>- Hiểu </a:t>
            </a:r>
            <a:r>
              <a:rPr lang="vi-VN" sz="2800" dirty="0">
                <a:latin typeface="Cambria" panose="02040503050406030204" pitchFamily="18" charset="0"/>
                <a:ea typeface="Cambria" panose="02040503050406030204" pitchFamily="18" charset="0"/>
                <a:cs typeface="Times New Roman" panose="02020603050405020304" pitchFamily="18" charset="0"/>
              </a:rPr>
              <a:t>điều tác giả muốn nói qua bài thơ: Trẻ em ở miền núi phải trải qua rất nhiều khó khăn để được đến lớp, được đi học là niềm vui, niềm mong ước của các </a:t>
            </a:r>
            <a:r>
              <a:rPr lang="vi-VN" sz="2800" dirty="0" smtClean="0">
                <a:latin typeface="Cambria" panose="02040503050406030204" pitchFamily="18" charset="0"/>
                <a:ea typeface="Cambria" panose="02040503050406030204" pitchFamily="18" charset="0"/>
                <a:cs typeface="Times New Roman" panose="02020603050405020304" pitchFamily="18" charset="0"/>
              </a:rPr>
              <a:t>bạn.</a:t>
            </a:r>
            <a:endParaRPr lang="en-US" sz="2800" dirty="0">
              <a:latin typeface="Cambria" panose="02040503050406030204" pitchFamily="18" charset="0"/>
              <a:ea typeface="Cambria" panose="02040503050406030204" pitchFamily="18" charset="0"/>
            </a:endParaRPr>
          </a:p>
          <a:p>
            <a:pPr lvl="0"/>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492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8" name="Group 7"/>
          <p:cNvGrpSpPr/>
          <p:nvPr/>
        </p:nvGrpSpPr>
        <p:grpSpPr>
          <a:xfrm>
            <a:off x="-64187" y="2051404"/>
            <a:ext cx="12015257" cy="2212612"/>
            <a:chOff x="237186" y="241595"/>
            <a:chExt cx="10568501" cy="2153665"/>
          </a:xfrm>
          <a:effectLst>
            <a:outerShdw blurRad="50800" dist="38100" dir="16200000" rotWithShape="0">
              <a:prstClr val="black">
                <a:alpha val="40000"/>
              </a:prstClr>
            </a:outerShdw>
          </a:effectLst>
        </p:grpSpPr>
        <p:grpSp>
          <p:nvGrpSpPr>
            <p:cNvPr id="10" name="Group 9"/>
            <p:cNvGrpSpPr/>
            <p:nvPr/>
          </p:nvGrpSpPr>
          <p:grpSpPr>
            <a:xfrm>
              <a:off x="850279" y="241595"/>
              <a:ext cx="9342315" cy="1782640"/>
              <a:chOff x="924844" y="414500"/>
              <a:chExt cx="9342315" cy="2059563"/>
            </a:xfrm>
          </p:grpSpPr>
          <p:sp>
            <p:nvSpPr>
              <p:cNvPr id="12" name="Rectangle: Rounded Corners 19"/>
              <p:cNvSpPr/>
              <p:nvPr/>
            </p:nvSpPr>
            <p:spPr>
              <a:xfrm>
                <a:off x="924844" y="414500"/>
                <a:ext cx="9342315" cy="205956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13" name="Rectangle: Rounded Corners 1"/>
              <p:cNvSpPr/>
              <p:nvPr/>
            </p:nvSpPr>
            <p:spPr>
              <a:xfrm>
                <a:off x="1100625" y="767186"/>
                <a:ext cx="9061652" cy="1364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1" name="TextBox 10"/>
            <p:cNvSpPr txBox="1"/>
            <p:nvPr/>
          </p:nvSpPr>
          <p:spPr>
            <a:xfrm>
              <a:off x="237186" y="507926"/>
              <a:ext cx="10568501" cy="1887334"/>
            </a:xfrm>
            <a:prstGeom prst="rect">
              <a:avLst/>
            </a:prstGeom>
            <a:noFill/>
          </p:spPr>
          <p:txBody>
            <a:bodyPr wrap="square" rtlCol="0">
              <a:spAutoFit/>
            </a:bodyPr>
            <a:lstStyle/>
            <a:p>
              <a:pPr algn="ctr"/>
              <a:r>
                <a:rPr lang="vi-VN" sz="40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5. Chia sẻ e</a:t>
              </a:r>
              <a:r>
                <a:rPr lang="vi-VN" sz="4000" b="1" dirty="0" smtClean="0">
                  <a:solidFill>
                    <a:srgbClr val="C00000"/>
                  </a:solidFill>
                  <a:latin typeface="Cambria" panose="02040503050406030204" pitchFamily="18" charset="0"/>
                  <a:ea typeface="Cambria" panose="02040503050406030204" pitchFamily="18" charset="0"/>
                </a:rPr>
                <a:t>m </a:t>
              </a:r>
              <a:r>
                <a:rPr lang="vi-VN" sz="4000" b="1" dirty="0">
                  <a:solidFill>
                    <a:srgbClr val="C00000"/>
                  </a:solidFill>
                  <a:latin typeface="Cambria" panose="02040503050406030204" pitchFamily="18" charset="0"/>
                  <a:ea typeface="Cambria" panose="02040503050406030204" pitchFamily="18" charset="0"/>
                </a:rPr>
                <a:t>thích hình ảnh thơ nào nhất? </a:t>
              </a:r>
              <a:endParaRPr lang="vi-VN" sz="4000" b="1" dirty="0" smtClean="0">
                <a:solidFill>
                  <a:srgbClr val="C00000"/>
                </a:solidFill>
                <a:latin typeface="Cambria" panose="02040503050406030204" pitchFamily="18" charset="0"/>
                <a:ea typeface="Cambria" panose="02040503050406030204" pitchFamily="18" charset="0"/>
              </a:endParaRPr>
            </a:p>
            <a:p>
              <a:pPr algn="ctr"/>
              <a:r>
                <a:rPr lang="vi-VN" sz="4000" b="1" dirty="0" smtClean="0">
                  <a:solidFill>
                    <a:srgbClr val="C00000"/>
                  </a:solidFill>
                  <a:latin typeface="Cambria" panose="02040503050406030204" pitchFamily="18" charset="0"/>
                  <a:ea typeface="Cambria" panose="02040503050406030204" pitchFamily="18" charset="0"/>
                </a:rPr>
                <a:t>Vì sao</a:t>
              </a:r>
              <a:r>
                <a:rPr lang="en-US" sz="4000" b="1" dirty="0" smtClean="0">
                  <a:solidFill>
                    <a:srgbClr val="C00000"/>
                  </a:solidFill>
                  <a:latin typeface="Cambria" panose="02040503050406030204" pitchFamily="18" charset="0"/>
                  <a:ea typeface="Cambria" panose="02040503050406030204" pitchFamily="18" charset="0"/>
                </a:rPr>
                <a:t>?</a:t>
              </a:r>
              <a:r>
                <a:rPr lang="vi-VN" sz="4000" b="1" dirty="0">
                  <a:solidFill>
                    <a:srgbClr val="C00000"/>
                  </a:solidFill>
                  <a:latin typeface="Cambria" panose="02040503050406030204" pitchFamily="18" charset="0"/>
                  <a:ea typeface="Cambria" panose="02040503050406030204" pitchFamily="18" charset="0"/>
                </a:rPr>
                <a:t/>
              </a:r>
              <a:br>
                <a:rPr lang="vi-VN" sz="4000" b="1" dirty="0">
                  <a:solidFill>
                    <a:srgbClr val="C00000"/>
                  </a:solidFill>
                  <a:latin typeface="Cambria" panose="02040503050406030204" pitchFamily="18" charset="0"/>
                  <a:ea typeface="Cambria" panose="02040503050406030204" pitchFamily="18" charset="0"/>
                </a:rPr>
              </a:b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1894424" y="4139052"/>
            <a:ext cx="7653727" cy="1260680"/>
            <a:chOff x="983323" y="341083"/>
            <a:chExt cx="8858419" cy="1429607"/>
          </a:xfrm>
          <a:effectLst>
            <a:outerShdw blurRad="50800" dist="38100" dir="16200000" rotWithShape="0">
              <a:prstClr val="black">
                <a:alpha val="40000"/>
              </a:prstClr>
            </a:outerShdw>
          </a:effectLst>
        </p:grpSpPr>
        <p:grpSp>
          <p:nvGrpSpPr>
            <p:cNvPr id="17" name="Group 16"/>
            <p:cNvGrpSpPr/>
            <p:nvPr/>
          </p:nvGrpSpPr>
          <p:grpSpPr>
            <a:xfrm>
              <a:off x="1373643" y="341083"/>
              <a:ext cx="8468099" cy="1243212"/>
              <a:chOff x="1448208" y="529443"/>
              <a:chExt cx="8468099" cy="1436338"/>
            </a:xfrm>
          </p:grpSpPr>
          <p:sp>
            <p:nvSpPr>
              <p:cNvPr id="19" name="Rectangle: Rounded Corners 19"/>
              <p:cNvSpPr/>
              <p:nvPr/>
            </p:nvSpPr>
            <p:spPr>
              <a:xfrm>
                <a:off x="1448208" y="529443"/>
                <a:ext cx="8468099" cy="1436338"/>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20" name="Rectangle: Rounded Corners 1"/>
              <p:cNvSpPr/>
              <p:nvPr/>
            </p:nvSpPr>
            <p:spPr>
              <a:xfrm>
                <a:off x="1634872" y="678098"/>
                <a:ext cx="7897931" cy="11445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8" name="TextBox 17"/>
            <p:cNvSpPr txBox="1"/>
            <p:nvPr/>
          </p:nvSpPr>
          <p:spPr>
            <a:xfrm>
              <a:off x="983323" y="604123"/>
              <a:ext cx="7556407" cy="1166567"/>
            </a:xfrm>
            <a:prstGeom prst="rect">
              <a:avLst/>
            </a:prstGeom>
            <a:noFill/>
          </p:spPr>
          <p:txBody>
            <a:bodyPr wrap="square" rtlCol="0">
              <a:spAutoFit/>
            </a:bodyPr>
            <a:lstStyle/>
            <a:p>
              <a:pPr algn="r"/>
              <a:r>
                <a:rPr lang="vi-VN" sz="40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Học thuộc lòng bài thơ.</a:t>
              </a: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4" name="Rectangle 13"/>
          <p:cNvSpPr/>
          <p:nvPr/>
        </p:nvSpPr>
        <p:spPr>
          <a:xfrm>
            <a:off x="1178883" y="412530"/>
            <a:ext cx="9073703" cy="1169551"/>
          </a:xfrm>
          <a:prstGeom prst="rect">
            <a:avLst/>
          </a:prstGeom>
          <a:noFill/>
        </p:spPr>
        <p:txBody>
          <a:bodyPr wrap="square" lIns="91440" tIns="45720" rIns="91440" bIns="45720">
            <a:spAutoFit/>
          </a:bodyPr>
          <a:lstStyle/>
          <a:p>
            <a:pPr algn="ctr"/>
            <a:r>
              <a:rPr lang="vi-VN" sz="7000" b="0" cap="none" spc="0" dirty="0" smtClean="0">
                <a:ln w="0"/>
                <a:solidFill>
                  <a:srgbClr val="FF0066"/>
                </a:solidFill>
                <a:effectLst>
                  <a:reflection blurRad="6350" stA="53000" endA="300" endPos="35500" dir="5400000" sy="-90000" algn="bl" rotWithShape="0"/>
                </a:effectLst>
                <a:latin typeface="#9Slide07 Cadena" panose="02000503000000020004" pitchFamily="2" charset="0"/>
              </a:rPr>
              <a:t>Thảo luận nhóm đôi </a:t>
            </a:r>
            <a:endParaRPr lang="en-US" sz="70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333123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sp>
        <p:nvSpPr>
          <p:cNvPr id="15" name="圆角矩形 53"/>
          <p:cNvSpPr/>
          <p:nvPr/>
        </p:nvSpPr>
        <p:spPr>
          <a:xfrm>
            <a:off x="3380198" y="2312205"/>
            <a:ext cx="7849456" cy="29094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6" name="TextBox 15"/>
          <p:cNvSpPr txBox="1"/>
          <p:nvPr/>
        </p:nvSpPr>
        <p:spPr>
          <a:xfrm>
            <a:off x="3662592" y="2613045"/>
            <a:ext cx="7433498" cy="3108543"/>
          </a:xfrm>
          <a:prstGeom prst="rect">
            <a:avLst/>
          </a:prstGeom>
          <a:noFill/>
        </p:spPr>
        <p:txBody>
          <a:bodyPr wrap="square" rtlCol="0">
            <a:spAutoFit/>
          </a:bodyPr>
          <a:lstStyle/>
          <a:p>
            <a:pPr algn="ctr">
              <a:defRPr/>
            </a:pPr>
            <a:r>
              <a:rPr lang="vi-VN" sz="4000" dirty="0">
                <a:latin typeface="Cambria" panose="02040503050406030204" pitchFamily="18" charset="0"/>
                <a:ea typeface="Cambria" panose="02040503050406030204" pitchFamily="18" charset="0"/>
                <a:cs typeface="Times New Roman" panose="02020603050405020304" pitchFamily="18" charset="0"/>
              </a:rPr>
              <a:t>Trẻ em ở miền núi phải trải qua rất nhiều khó khăn để được đến lớp, được đi học là niềm vui, niềm mong ước của các bạn</a:t>
            </a:r>
            <a:r>
              <a:rPr lang="vi-VN" sz="4000" dirty="0" smtClean="0">
                <a:latin typeface="Cambria" panose="02040503050406030204" pitchFamily="18" charset="0"/>
                <a:ea typeface="Cambria" panose="020405030504060302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b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
        <p:nvSpPr>
          <p:cNvPr id="5" name="Rectangle 4"/>
          <p:cNvSpPr/>
          <p:nvPr/>
        </p:nvSpPr>
        <p:spPr>
          <a:xfrm>
            <a:off x="4871260" y="677521"/>
            <a:ext cx="4487126" cy="1785104"/>
          </a:xfrm>
          <a:prstGeom prst="rect">
            <a:avLst/>
          </a:prstGeom>
        </p:spPr>
        <p:txBody>
          <a:bodyPr wrap="none">
            <a:spAutoFit/>
          </a:bodyPr>
          <a:lstStyle/>
          <a:p>
            <a:r>
              <a:rPr lang="vi-VN" altLang="zh-CN" sz="11000" dirty="0" smtClean="0">
                <a:solidFill>
                  <a:srgbClr val="FF3399"/>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Nội dung</a:t>
            </a:r>
            <a:endParaRPr lang="en-US" sz="11000" dirty="0">
              <a:solidFill>
                <a:srgbClr val="FF3399"/>
              </a:solidFill>
            </a:endParaRPr>
          </a:p>
        </p:txBody>
      </p:sp>
    </p:spTree>
    <p:extLst>
      <p:ext uri="{BB962C8B-B14F-4D97-AF65-F5344CB8AC3E}">
        <p14:creationId xmlns:p14="http://schemas.microsoft.com/office/powerpoint/2010/main" val="6528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xmlns="" id="{E38B00C0-6DD7-4A4F-2A5C-717D3A45F457}"/>
              </a:ext>
            </a:extLst>
          </p:cNvPr>
          <p:cNvGrpSpPr/>
          <p:nvPr/>
        </p:nvGrpSpPr>
        <p:grpSpPr>
          <a:xfrm>
            <a:off x="2570422" y="433951"/>
            <a:ext cx="6398766" cy="1878494"/>
            <a:chOff x="4115793" y="1311628"/>
            <a:chExt cx="3914180" cy="1313308"/>
          </a:xfrm>
        </p:grpSpPr>
        <p:sp>
          <p:nvSpPr>
            <p:cNvPr id="6" name="圆角矩形 21">
              <a:extLst>
                <a:ext uri="{FF2B5EF4-FFF2-40B4-BE49-F238E27FC236}">
                  <a16:creationId xmlns:a16="http://schemas.microsoft.com/office/drawing/2014/main" xmlns=""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50" normalizeH="0" baseline="0" noProof="0" dirty="0">
                <a:ln>
                  <a:noFill/>
                </a:ln>
                <a:solidFill>
                  <a:srgbClr val="14A7A6"/>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7" name="图片 24">
              <a:extLst>
                <a:ext uri="{FF2B5EF4-FFF2-40B4-BE49-F238E27FC236}">
                  <a16:creationId xmlns:a16="http://schemas.microsoft.com/office/drawing/2014/main" xmlns=""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37548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9" name="文本框 38"/>
          <p:cNvSpPr txBox="1"/>
          <p:nvPr/>
        </p:nvSpPr>
        <p:spPr>
          <a:xfrm>
            <a:off x="4102782" y="801803"/>
            <a:ext cx="4866406" cy="1107996"/>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Hoạt</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en-US" altLang="zh-CN" sz="6600" b="0" i="0" u="none" strike="noStrike" kern="1200" cap="none" spc="0" normalizeH="0" baseline="0" noProof="0" dirty="0" err="1"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động</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3</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endParaRPr kumimoji="0" lang="zh-CN" altLang="en-US"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0" name="文本框 38"/>
          <p:cNvSpPr txBox="1"/>
          <p:nvPr/>
        </p:nvSpPr>
        <p:spPr>
          <a:xfrm>
            <a:off x="804339" y="1807475"/>
            <a:ext cx="8897179" cy="3754874"/>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100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diễn cảm</a:t>
            </a:r>
            <a:endParaRPr kumimoji="0" lang="zh-CN" altLang="en-US"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pic>
        <p:nvPicPr>
          <p:cNvPr id="11" name="Picture 10">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10210735" y="-135670"/>
            <a:ext cx="1523956" cy="1508868"/>
          </a:xfrm>
          <a:prstGeom prst="rect">
            <a:avLst/>
          </a:prstGeom>
        </p:spPr>
      </p:pic>
    </p:spTree>
    <p:extLst>
      <p:ext uri="{BB962C8B-B14F-4D97-AF65-F5344CB8AC3E}">
        <p14:creationId xmlns:p14="http://schemas.microsoft.com/office/powerpoint/2010/main" val="1043283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xmlns="" val="1104451854"/>
                    </a:ext>
                  </a:extLst>
                </a:gridCol>
                <a:gridCol w="4533900">
                  <a:extLst>
                    <a:ext uri="{9D8B030D-6E8A-4147-A177-3AD203B41FA5}">
                      <a16:colId xmlns:a16="http://schemas.microsoft.com/office/drawing/2014/main" xmlns=""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xmlns="" val="2987098327"/>
                  </a:ext>
                </a:extLst>
              </a:tr>
            </a:tbl>
          </a:graphicData>
        </a:graphic>
      </p:graphicFrame>
    </p:spTree>
    <p:extLst>
      <p:ext uri="{BB962C8B-B14F-4D97-AF65-F5344CB8AC3E}">
        <p14:creationId xmlns:p14="http://schemas.microsoft.com/office/powerpoint/2010/main" val="227826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11" name="图片 8">
            <a:extLst>
              <a:ext uri="{FF2B5EF4-FFF2-40B4-BE49-F238E27FC236}">
                <a16:creationId xmlns:a16="http://schemas.microsoft.com/office/drawing/2014/main" xmlns=""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0472" y="-1301932"/>
            <a:ext cx="8374744" cy="7678057"/>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Rectangle 13"/>
          <p:cNvSpPr/>
          <p:nvPr/>
        </p:nvSpPr>
        <p:spPr>
          <a:xfrm>
            <a:off x="1178883" y="2093702"/>
            <a:ext cx="7694024" cy="1569660"/>
          </a:xfrm>
          <a:prstGeom prst="rect">
            <a:avLst/>
          </a:prstGeom>
          <a:noFill/>
        </p:spPr>
        <p:txBody>
          <a:bodyPr wrap="square" lIns="91440" tIns="45720" rIns="91440" bIns="45720">
            <a:spAutoFit/>
          </a:bodyPr>
          <a:lstStyle/>
          <a:p>
            <a:pPr algn="ctr"/>
            <a:r>
              <a:rPr lang="en-US" sz="9600" dirty="0" err="1" smtClean="0">
                <a:ln w="0"/>
                <a:solidFill>
                  <a:srgbClr val="FF0066"/>
                </a:solidFill>
                <a:effectLst>
                  <a:reflection blurRad="6350" stA="53000" endA="300" endPos="35500" dir="5400000" sy="-90000" algn="bl" rotWithShape="0"/>
                </a:effectLst>
                <a:latin typeface="#9Slide07 Cadena" panose="02000503000000020004" pitchFamily="2" charset="0"/>
              </a:rPr>
              <a:t>Tạm</a:t>
            </a:r>
            <a:r>
              <a:rPr lang="en-US" sz="9600" dirty="0" smtClean="0">
                <a:ln w="0"/>
                <a:solidFill>
                  <a:srgbClr val="FF0066"/>
                </a:solidFill>
                <a:effectLst>
                  <a:reflection blurRad="6350" stA="53000" endA="300" endPos="35500" dir="5400000" sy="-90000" algn="bl" rotWithShape="0"/>
                </a:effectLst>
                <a:latin typeface="#9Slide07 Cadena" panose="02000503000000020004" pitchFamily="2" charset="0"/>
              </a:rPr>
              <a:t> </a:t>
            </a:r>
            <a:r>
              <a:rPr lang="en-US" sz="9600" dirty="0" err="1" smtClean="0">
                <a:ln w="0"/>
                <a:solidFill>
                  <a:srgbClr val="FF0066"/>
                </a:solidFill>
                <a:effectLst>
                  <a:reflection blurRad="6350" stA="53000" endA="300" endPos="35500" dir="5400000" sy="-90000" algn="bl" rotWithShape="0"/>
                </a:effectLst>
                <a:latin typeface="#9Slide07 Cadena" panose="02000503000000020004" pitchFamily="2" charset="0"/>
              </a:rPr>
              <a:t>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14359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526" y="3301847"/>
            <a:ext cx="12192000" cy="6858000"/>
          </a:xfrm>
          <a:prstGeom prst="rect">
            <a:avLst/>
          </a:prstGeom>
        </p:spPr>
      </p:pic>
      <p:sp>
        <p:nvSpPr>
          <p:cNvPr id="8" name="圆角矩形 9"/>
          <p:cNvSpPr/>
          <p:nvPr/>
        </p:nvSpPr>
        <p:spPr>
          <a:xfrm>
            <a:off x="1449814" y="2643584"/>
            <a:ext cx="8118617" cy="241065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Rectangle 1"/>
          <p:cNvSpPr/>
          <p:nvPr/>
        </p:nvSpPr>
        <p:spPr>
          <a:xfrm>
            <a:off x="1225876" y="3130132"/>
            <a:ext cx="8432407" cy="1225977"/>
          </a:xfrm>
          <a:prstGeom prst="rect">
            <a:avLst/>
          </a:prstGeom>
        </p:spPr>
        <p:txBody>
          <a:bodyPr wrap="square">
            <a:spAutoFit/>
          </a:bodyPr>
          <a:lstStyle/>
          <a:p>
            <a:pPr lvl="0" algn="ctr">
              <a:spcBef>
                <a:spcPts val="100"/>
              </a:spcBef>
              <a:spcAft>
                <a:spcPts val="100"/>
              </a:spcAft>
            </a:pPr>
            <a:r>
              <a:rPr lang="vi-VN" sz="3600" b="1" i="1" dirty="0" smtClean="0">
                <a:latin typeface="Cambria" panose="02040503050406030204" pitchFamily="18" charset="0"/>
                <a:ea typeface="Cambria" panose="02040503050406030204" pitchFamily="18" charset="0"/>
                <a:cs typeface="Times New Roman" panose="02020603050405020304" pitchFamily="18" charset="0"/>
              </a:rPr>
              <a:t>Quan sát tranh và nêu cảm nghĩ </a:t>
            </a:r>
            <a:endParaRPr lang="en-US" sz="3600" b="1" i="1" dirty="0" smtClean="0">
              <a:latin typeface="Cambria" panose="02040503050406030204" pitchFamily="18" charset="0"/>
              <a:ea typeface="Cambria" panose="02040503050406030204" pitchFamily="18" charset="0"/>
              <a:cs typeface="Times New Roman" panose="02020603050405020304" pitchFamily="18" charset="0"/>
            </a:endParaRPr>
          </a:p>
          <a:p>
            <a:pPr lvl="0" algn="ctr">
              <a:spcBef>
                <a:spcPts val="100"/>
              </a:spcBef>
              <a:spcAft>
                <a:spcPts val="100"/>
              </a:spcAft>
            </a:pPr>
            <a:r>
              <a:rPr lang="vi-VN" sz="3600" b="1" i="1" dirty="0" smtClean="0">
                <a:latin typeface="Cambria" panose="02040503050406030204" pitchFamily="18" charset="0"/>
                <a:ea typeface="Cambria" panose="02040503050406030204" pitchFamily="18" charset="0"/>
                <a:cs typeface="Times New Roman" panose="02020603050405020304" pitchFamily="18" charset="0"/>
              </a:rPr>
              <a:t>của em về việc đi học của các bạn nhỏ.</a:t>
            </a:r>
            <a:endParaRPr lang="vi-VN" sz="3600" b="1" i="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59" y="550982"/>
            <a:ext cx="12577529" cy="2395285"/>
          </a:xfrm>
          <a:prstGeom prst="rect">
            <a:avLst/>
          </a:prstGeom>
        </p:spPr>
      </p:pic>
      <p:pic>
        <p:nvPicPr>
          <p:cNvPr id="7" name="Picture 6">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10130053" y="-203452"/>
            <a:ext cx="1523956" cy="1508868"/>
          </a:xfrm>
          <a:prstGeom prst="rect">
            <a:avLst/>
          </a:prstGeom>
        </p:spPr>
      </p:pic>
    </p:spTree>
    <p:extLst>
      <p:ext uri="{BB962C8B-B14F-4D97-AF65-F5344CB8AC3E}">
        <p14:creationId xmlns:p14="http://schemas.microsoft.com/office/powerpoint/2010/main" val="2879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xmlns=""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xmlns=""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xmlns=""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268602" y="2129057"/>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4292420" y="722461"/>
            <a:ext cx="5540575" cy="1225868"/>
          </a:xfrm>
          <a:prstGeom prst="roundRect">
            <a:avLst/>
          </a:prstGeom>
          <a:ln w="28575">
            <a:prstDash val="dash"/>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804339" y="2302366"/>
            <a:ext cx="7434040" cy="1736646"/>
          </a:xfrm>
          <a:prstGeom prst="roundRect">
            <a:avLst/>
          </a:prstGeom>
          <a:ln w="3810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9600" b="1" dirty="0" smtClean="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9600" b="1"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1"/>
                </a:solidFill>
                <a:effectLst/>
                <a:uLnTx/>
                <a:uFillTx/>
                <a:latin typeface="#9Slide07 HoneyCream" pitchFamily="2" charset="0"/>
                <a:ea typeface="+mj-ea"/>
                <a:cs typeface="+mj-cs"/>
                <a:sym typeface="Arial"/>
              </a:rPr>
              <a:t>Măng</a:t>
            </a:r>
            <a:r>
              <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rPr>
              <a:t> Non</a:t>
            </a:r>
          </a:p>
        </p:txBody>
      </p:sp>
      <p:pic>
        <p:nvPicPr>
          <p:cNvPr id="13" name="Picture 12"/>
          <p:cNvPicPr>
            <a:picLocks noChangeAspect="1"/>
          </p:cNvPicPr>
          <p:nvPr/>
        </p:nvPicPr>
        <p:blipFill>
          <a:blip r:embed="rId3"/>
          <a:stretch>
            <a:fillRect/>
          </a:stretch>
        </p:blipFill>
        <p:spPr>
          <a:xfrm>
            <a:off x="4861841" y="2025272"/>
            <a:ext cx="7330159" cy="4814327"/>
          </a:xfrm>
          <a:prstGeom prst="rect">
            <a:avLst/>
          </a:prstGeom>
        </p:spPr>
      </p:pic>
      <p:pic>
        <p:nvPicPr>
          <p:cNvPr id="11" name="Picture 10">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10237630" y="-202610"/>
            <a:ext cx="1523956" cy="1508868"/>
          </a:xfrm>
          <a:prstGeom prst="rect">
            <a:avLst/>
          </a:prstGeom>
        </p:spPr>
      </p:pic>
    </p:spTree>
    <p:extLst>
      <p:ext uri="{BB962C8B-B14F-4D97-AF65-F5344CB8AC3E}">
        <p14:creationId xmlns:p14="http://schemas.microsoft.com/office/powerpoint/2010/main" val="232129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773222"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6629" y="124184"/>
            <a:ext cx="4822258" cy="553998"/>
          </a:xfrm>
          <a:prstGeom prst="rect">
            <a:avLst/>
          </a:prstGeom>
          <a:noFill/>
        </p:spPr>
        <p:txBody>
          <a:bodyPr wrap="square" rtlCol="0">
            <a:spAutoFit/>
          </a:bodyPr>
          <a:lstStyle/>
          <a:p>
            <a:r>
              <a:rPr lang="vi-VN" sz="3000" b="1" dirty="0" smtClean="0">
                <a:solidFill>
                  <a:srgbClr val="00CC00"/>
                </a:solidFill>
                <a:effectLst/>
                <a:latin typeface="UTM Avo" panose="02040603050506020204" pitchFamily="18" charset="0"/>
              </a:rPr>
              <a:t>Gặt chữ trên non</a:t>
            </a:r>
            <a:endParaRPr lang="en-US" sz="3000" b="1" dirty="0">
              <a:solidFill>
                <a:srgbClr val="00CC00"/>
              </a:solidFill>
              <a:effectLst/>
              <a:latin typeface="UTM Avo" panose="02040603050506020204" pitchFamily="18" charset="0"/>
            </a:endParaRPr>
          </a:p>
        </p:txBody>
      </p:sp>
      <p:pic>
        <p:nvPicPr>
          <p:cNvPr id="7" name="Picture 6"/>
          <p:cNvPicPr>
            <a:picLocks noChangeAspect="1"/>
          </p:cNvPicPr>
          <p:nvPr/>
        </p:nvPicPr>
        <p:blipFill>
          <a:blip r:embed="rId2"/>
          <a:stretch>
            <a:fillRect/>
          </a:stretch>
        </p:blipFill>
        <p:spPr>
          <a:xfrm>
            <a:off x="7048982" y="3480151"/>
            <a:ext cx="5143018" cy="33778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43134572"/>
              </p:ext>
            </p:extLst>
          </p:nvPr>
        </p:nvGraphicFramePr>
        <p:xfrm>
          <a:off x="1003858" y="604382"/>
          <a:ext cx="9067800" cy="6037580"/>
        </p:xfrm>
        <a:graphic>
          <a:graphicData uri="http://schemas.openxmlformats.org/drawingml/2006/table">
            <a:tbl>
              <a:tblPr/>
              <a:tblGrid>
                <a:gridCol w="4533900">
                  <a:extLst>
                    <a:ext uri="{9D8B030D-6E8A-4147-A177-3AD203B41FA5}">
                      <a16:colId xmlns:a16="http://schemas.microsoft.com/office/drawing/2014/main" xmlns="" val="1104451854"/>
                    </a:ext>
                  </a:extLst>
                </a:gridCol>
                <a:gridCol w="4533900">
                  <a:extLst>
                    <a:ext uri="{9D8B030D-6E8A-4147-A177-3AD203B41FA5}">
                      <a16:colId xmlns:a16="http://schemas.microsoft.com/office/drawing/2014/main" xmlns=""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xmlns="" val="2987098327"/>
                  </a:ext>
                </a:extLst>
              </a:tr>
            </a:tbl>
          </a:graphicData>
        </a:graphic>
      </p:graphicFrame>
    </p:spTree>
    <p:extLst>
      <p:ext uri="{BB962C8B-B14F-4D97-AF65-F5344CB8AC3E}">
        <p14:creationId xmlns:p14="http://schemas.microsoft.com/office/powerpoint/2010/main" val="189606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
        <p:nvSpPr>
          <p:cNvPr id="14" name="Speech Bubble: Oval 9">
            <a:extLst>
              <a:ext uri="{FF2B5EF4-FFF2-40B4-BE49-F238E27FC236}">
                <a16:creationId xmlns:a16="http://schemas.microsoft.com/office/drawing/2014/main" xmlns="" id="{7242D3E7-C1CC-5917-A9C9-1DFAF6DBB850}"/>
              </a:ext>
            </a:extLst>
          </p:cNvPr>
          <p:cNvSpPr/>
          <p:nvPr/>
        </p:nvSpPr>
        <p:spPr>
          <a:xfrm flipH="1">
            <a:off x="2385133" y="656381"/>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smtClean="0">
                <a:solidFill>
                  <a:schemeClr val="accent2">
                    <a:lumMod val="75000"/>
                  </a:schemeClr>
                </a:solidFill>
                <a:latin typeface="UTM Avo" panose="02040603050506020204" pitchFamily="18" charset="0"/>
                <a:ea typeface="Cambria" panose="02040503050406030204" pitchFamily="18" charset="0"/>
              </a:rPr>
              <a:t>Bài</a:t>
            </a:r>
            <a:r>
              <a:rPr lang="en-US" sz="6600" b="1" dirty="0" smtClean="0">
                <a:solidFill>
                  <a:schemeClr val="accent2">
                    <a:lumMod val="75000"/>
                  </a:schemeClr>
                </a:solidFill>
                <a:latin typeface="UTM Avo" panose="02040603050506020204" pitchFamily="18" charset="0"/>
                <a:ea typeface="Cambria" panose="02040503050406030204" pitchFamily="18" charset="0"/>
              </a:rPr>
              <a:t> </a:t>
            </a:r>
            <a:r>
              <a:rPr lang="vi-VN" sz="6600" b="1" dirty="0" smtClean="0">
                <a:solidFill>
                  <a:schemeClr val="accent2">
                    <a:lumMod val="75000"/>
                  </a:schemeClr>
                </a:solidFill>
                <a:latin typeface="UTM Avo" panose="02040603050506020204" pitchFamily="18" charset="0"/>
                <a:ea typeface="Cambria" panose="02040503050406030204" pitchFamily="18" charset="0"/>
              </a:rPr>
              <a:t>có mấy khổ thơ</a:t>
            </a:r>
            <a:r>
              <a:rPr lang="en-US" sz="6600" b="1" dirty="0" smtClean="0">
                <a:solidFill>
                  <a:schemeClr val="accent2">
                    <a:lumMod val="75000"/>
                  </a:schemeClr>
                </a:solidFill>
                <a:latin typeface="UTM Avo" panose="02040603050506020204" pitchFamily="18" charset="0"/>
                <a:ea typeface="Cambria" panose="02040503050406030204" pitchFamily="18" charset="0"/>
              </a:rPr>
              <a:t>?</a:t>
            </a:r>
            <a:endParaRPr lang="en-US" sz="6600" b="1" dirty="0">
              <a:solidFill>
                <a:schemeClr val="accent2">
                  <a:lumMod val="75000"/>
                </a:schemeClr>
              </a:solidFill>
              <a:latin typeface="UTM Avo" panose="02040603050506020204" pitchFamily="18" charset="0"/>
              <a:ea typeface="Cambria" panose="02040503050406030204" pitchFamily="18" charset="0"/>
            </a:endParaRPr>
          </a:p>
        </p:txBody>
      </p:sp>
      <p:sp>
        <p:nvSpPr>
          <p:cNvPr id="15" name="Speech Bubble: Oval 9">
            <a:extLst>
              <a:ext uri="{FF2B5EF4-FFF2-40B4-BE49-F238E27FC236}">
                <a16:creationId xmlns:a16="http://schemas.microsoft.com/office/drawing/2014/main" xmlns="" id="{7242D3E7-C1CC-5917-A9C9-1DFAF6DBB850}"/>
              </a:ext>
            </a:extLst>
          </p:cNvPr>
          <p:cNvSpPr/>
          <p:nvPr/>
        </p:nvSpPr>
        <p:spPr>
          <a:xfrm flipH="1">
            <a:off x="2326510" y="611784"/>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smtClean="0">
                <a:solidFill>
                  <a:schemeClr val="accent1">
                    <a:lumMod val="50000"/>
                  </a:schemeClr>
                </a:solidFill>
                <a:latin typeface="UTM Avo" panose="02040603050506020204" pitchFamily="18" charset="0"/>
                <a:ea typeface="Cambria" panose="02040503050406030204" pitchFamily="18" charset="0"/>
              </a:rPr>
              <a:t>Bài</a:t>
            </a:r>
            <a:r>
              <a:rPr lang="en-US" sz="6600" b="1" dirty="0" smtClean="0">
                <a:solidFill>
                  <a:schemeClr val="accent1">
                    <a:lumMod val="50000"/>
                  </a:schemeClr>
                </a:solidFill>
                <a:latin typeface="UTM Avo" panose="02040603050506020204" pitchFamily="18" charset="0"/>
                <a:ea typeface="Cambria" panose="02040503050406030204" pitchFamily="18" charset="0"/>
              </a:rPr>
              <a:t> </a:t>
            </a:r>
            <a:r>
              <a:rPr lang="vi-VN" sz="6600" b="1" dirty="0" smtClean="0">
                <a:solidFill>
                  <a:schemeClr val="accent1">
                    <a:lumMod val="50000"/>
                  </a:schemeClr>
                </a:solidFill>
                <a:latin typeface="UTM Avo" panose="02040603050506020204" pitchFamily="18" charset="0"/>
                <a:ea typeface="Cambria" panose="02040503050406030204" pitchFamily="18" charset="0"/>
              </a:rPr>
              <a:t>thơ có </a:t>
            </a:r>
          </a:p>
          <a:p>
            <a:pPr algn="ctr"/>
            <a:r>
              <a:rPr lang="vi-VN" sz="6600" b="1" dirty="0" smtClean="0">
                <a:solidFill>
                  <a:schemeClr val="accent1">
                    <a:lumMod val="50000"/>
                  </a:schemeClr>
                </a:solidFill>
                <a:latin typeface="UTM Avo" panose="02040603050506020204" pitchFamily="18" charset="0"/>
                <a:ea typeface="Cambria" panose="02040503050406030204" pitchFamily="18" charset="0"/>
              </a:rPr>
              <a:t>5 khổ</a:t>
            </a:r>
            <a:endParaRPr lang="en-US" sz="6600" b="1" dirty="0">
              <a:solidFill>
                <a:schemeClr val="accent1">
                  <a:lumMod val="50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401326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65683" y="63223"/>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2"/>
          <a:stretch>
            <a:fillRect/>
          </a:stretch>
        </p:blipFill>
        <p:spPr>
          <a:xfrm>
            <a:off x="6994711" y="3426106"/>
            <a:ext cx="5197289" cy="34134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90759646"/>
              </p:ext>
            </p:extLst>
          </p:nvPr>
        </p:nvGraphicFramePr>
        <p:xfrm>
          <a:off x="888110" y="617221"/>
          <a:ext cx="9067800" cy="6037580"/>
        </p:xfrm>
        <a:graphic>
          <a:graphicData uri="http://schemas.openxmlformats.org/drawingml/2006/table">
            <a:tbl>
              <a:tblPr/>
              <a:tblGrid>
                <a:gridCol w="4533900">
                  <a:extLst>
                    <a:ext uri="{9D8B030D-6E8A-4147-A177-3AD203B41FA5}">
                      <a16:colId xmlns:a16="http://schemas.microsoft.com/office/drawing/2014/main" xmlns="" val="1104451854"/>
                    </a:ext>
                  </a:extLst>
                </a:gridCol>
                <a:gridCol w="4533900">
                  <a:extLst>
                    <a:ext uri="{9D8B030D-6E8A-4147-A177-3AD203B41FA5}">
                      <a16:colId xmlns:a16="http://schemas.microsoft.com/office/drawing/2014/main" xmlns=""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xmlns="" val="2987098327"/>
                  </a:ext>
                </a:extLst>
              </a:tr>
            </a:tbl>
          </a:graphicData>
        </a:graphic>
      </p:graphicFrame>
    </p:spTree>
    <p:extLst>
      <p:ext uri="{BB962C8B-B14F-4D97-AF65-F5344CB8AC3E}">
        <p14:creationId xmlns:p14="http://schemas.microsoft.com/office/powerpoint/2010/main" val="363216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51391" y="-23467"/>
            <a:ext cx="12215885" cy="1803400"/>
          </a:xfrm>
          <a:prstGeom prst="rect">
            <a:avLst/>
          </a:prstGeom>
        </p:spPr>
      </p:pic>
      <p:grpSp>
        <p:nvGrpSpPr>
          <p:cNvPr id="10" name="Group 9"/>
          <p:cNvGrpSpPr/>
          <p:nvPr/>
        </p:nvGrpSpPr>
        <p:grpSpPr>
          <a:xfrm>
            <a:off x="2123505" y="-590156"/>
            <a:ext cx="6646782" cy="4708243"/>
            <a:chOff x="2845152" y="-844657"/>
            <a:chExt cx="6659288" cy="4708243"/>
          </a:xfrm>
        </p:grpSpPr>
        <p:pic>
          <p:nvPicPr>
            <p:cNvPr id="11" name="Picture 10">
              <a:extLst>
                <a:ext uri="{FF2B5EF4-FFF2-40B4-BE49-F238E27FC236}">
                  <a16:creationId xmlns:a16="http://schemas.microsoft.com/office/drawing/2014/main" xmlns="" id="{7C64295E-FA19-48CC-A97D-0B2DA475D0A9}"/>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845152" y="-844657"/>
              <a:ext cx="6409743" cy="4708243"/>
            </a:xfrm>
            <a:prstGeom prst="rect">
              <a:avLst/>
            </a:prstGeom>
          </p:spPr>
        </p:pic>
        <p:sp>
          <p:nvSpPr>
            <p:cNvPr id="12" name="TextBox 11"/>
            <p:cNvSpPr txBox="1"/>
            <p:nvPr/>
          </p:nvSpPr>
          <p:spPr>
            <a:xfrm>
              <a:off x="3604022" y="324178"/>
              <a:ext cx="5900418" cy="830997"/>
            </a:xfrm>
            <a:prstGeom prst="rect">
              <a:avLst/>
            </a:prstGeom>
            <a:noFill/>
          </p:spPr>
          <p:txBody>
            <a:bodyPr wrap="square" rtlCol="0">
              <a:spAutoFit/>
            </a:bodyPr>
            <a:lstStyle/>
            <a:p>
              <a:r>
                <a:rPr lang="en-US" sz="4800" b="1" dirty="0" err="1" smtClean="0">
                  <a:ln>
                    <a:solidFill>
                      <a:sysClr val="windowText" lastClr="000000"/>
                    </a:solidFill>
                  </a:ln>
                  <a:solidFill>
                    <a:srgbClr val="0070C0"/>
                  </a:solidFill>
                  <a:effectLst/>
                  <a:latin typeface="Cambria" panose="02040503050406030204" pitchFamily="18" charset="0"/>
                  <a:ea typeface="Cambria" panose="02040503050406030204" pitchFamily="18" charset="0"/>
                </a:rPr>
                <a:t>Luyện</a:t>
              </a:r>
              <a:r>
                <a:rPr lang="en-US" sz="4800" b="1" dirty="0" smtClean="0">
                  <a:ln>
                    <a:solidFill>
                      <a:sysClr val="windowText" lastClr="000000"/>
                    </a:solidFill>
                  </a:ln>
                  <a:solidFill>
                    <a:srgbClr val="0070C0"/>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rgbClr val="0070C0"/>
                  </a:solidFill>
                  <a:effectLst/>
                  <a:latin typeface="Cambria" panose="02040503050406030204" pitchFamily="18" charset="0"/>
                  <a:ea typeface="Cambria" panose="02040503050406030204" pitchFamily="18" charset="0"/>
                </a:rPr>
                <a:t>đọc</a:t>
              </a:r>
              <a:r>
                <a:rPr lang="en-US" sz="4800" b="1" dirty="0" smtClean="0">
                  <a:ln>
                    <a:solidFill>
                      <a:sysClr val="windowText" lastClr="000000"/>
                    </a:solidFill>
                  </a:ln>
                  <a:solidFill>
                    <a:srgbClr val="0070C0"/>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rgbClr val="0070C0"/>
                  </a:solidFill>
                  <a:effectLst/>
                  <a:latin typeface="Cambria" panose="02040503050406030204" pitchFamily="18" charset="0"/>
                  <a:ea typeface="Cambria" panose="02040503050406030204" pitchFamily="18" charset="0"/>
                </a:rPr>
                <a:t>từ</a:t>
              </a:r>
              <a:r>
                <a:rPr lang="en-US" sz="4800" b="1" dirty="0" smtClean="0">
                  <a:ln>
                    <a:solidFill>
                      <a:sysClr val="windowText" lastClr="000000"/>
                    </a:solidFill>
                  </a:ln>
                  <a:solidFill>
                    <a:srgbClr val="0070C0"/>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rgbClr val="0070C0"/>
                  </a:solidFill>
                  <a:effectLst/>
                  <a:latin typeface="Cambria" panose="02040503050406030204" pitchFamily="18" charset="0"/>
                  <a:ea typeface="Cambria" panose="02040503050406030204" pitchFamily="18" charset="0"/>
                </a:rPr>
                <a:t>khó</a:t>
              </a:r>
              <a:endParaRPr lang="en-US" sz="4800" b="1" dirty="0">
                <a:ln>
                  <a:solidFill>
                    <a:sysClr val="windowText" lastClr="000000"/>
                  </a:solidFill>
                </a:ln>
                <a:solidFill>
                  <a:srgbClr val="0070C0"/>
                </a:solidFill>
                <a:effectLst/>
                <a:latin typeface="Cambria" panose="02040503050406030204" pitchFamily="18" charset="0"/>
                <a:ea typeface="Cambria" panose="02040503050406030204" pitchFamily="18" charset="0"/>
              </a:endParaRPr>
            </a:p>
          </p:txBody>
        </p:sp>
      </p:grpSp>
      <p:sp>
        <p:nvSpPr>
          <p:cNvPr id="13" name="Google Shape;276;p7">
            <a:extLst>
              <a:ext uri="{FF2B5EF4-FFF2-40B4-BE49-F238E27FC236}">
                <a16:creationId xmlns:a16="http://schemas.microsoft.com/office/drawing/2014/main" xmlns="" id="{D33CB0D1-8FD9-7C5D-268F-E2711EEE24E1}"/>
              </a:ext>
            </a:extLst>
          </p:cNvPr>
          <p:cNvSpPr/>
          <p:nvPr/>
        </p:nvSpPr>
        <p:spPr>
          <a:xfrm>
            <a:off x="4248809" y="2509173"/>
            <a:ext cx="3533218"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FF0000"/>
                </a:solidFill>
                <a:latin typeface="Cambria" panose="02040503050406030204" pitchFamily="18" charset="0"/>
                <a:ea typeface="Cambria" panose="02040503050406030204" pitchFamily="18" charset="0"/>
              </a:rPr>
              <a:t> </a:t>
            </a:r>
            <a:r>
              <a:rPr lang="vi-VN" sz="3600" b="1" dirty="0" smtClean="0">
                <a:ln w="3175">
                  <a:solidFill>
                    <a:schemeClr val="bg1"/>
                  </a:solidFill>
                </a:ln>
                <a:solidFill>
                  <a:srgbClr val="FF0000"/>
                </a:solidFill>
                <a:latin typeface="Cambria" panose="02040503050406030204" pitchFamily="18" charset="0"/>
                <a:ea typeface="Cambria" panose="02040503050406030204" pitchFamily="18" charset="0"/>
              </a:rPr>
              <a:t>la đà</a:t>
            </a:r>
            <a:endParaRPr sz="4000" b="1" dirty="0">
              <a:ln w="3175">
                <a:solidFill>
                  <a:schemeClr val="bg1"/>
                </a:solidFill>
              </a:ln>
              <a:solidFill>
                <a:srgbClr val="FF0000"/>
              </a:solidFill>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xmlns="" id="{D33CB0D1-8FD9-7C5D-268F-E2711EEE24E1}"/>
              </a:ext>
            </a:extLst>
          </p:cNvPr>
          <p:cNvSpPr/>
          <p:nvPr/>
        </p:nvSpPr>
        <p:spPr>
          <a:xfrm>
            <a:off x="444137" y="2287888"/>
            <a:ext cx="3358735"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70C0"/>
                </a:solidFill>
                <a:latin typeface="Cambria" panose="02040503050406030204" pitchFamily="18" charset="0"/>
                <a:ea typeface="Cambria" panose="02040503050406030204" pitchFamily="18" charset="0"/>
              </a:rPr>
              <a:t> </a:t>
            </a:r>
            <a:r>
              <a:rPr lang="vi-VN" sz="3600" b="1" dirty="0" smtClean="0">
                <a:solidFill>
                  <a:srgbClr val="FF0000"/>
                </a:solidFill>
                <a:latin typeface="Cambria" panose="02040503050406030204" pitchFamily="18" charset="0"/>
                <a:ea typeface="Cambria" panose="02040503050406030204" pitchFamily="18" charset="0"/>
              </a:rPr>
              <a:t>hun hút</a:t>
            </a:r>
            <a:endParaRPr sz="3600" b="1" dirty="0">
              <a:ln>
                <a:solidFill>
                  <a:schemeClr val="bg1"/>
                </a:solidFill>
              </a:ln>
              <a:solidFill>
                <a:srgbClr val="FF0000"/>
              </a:solidFill>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xmlns="" id="{D33CB0D1-8FD9-7C5D-268F-E2711EEE24E1}"/>
              </a:ext>
            </a:extLst>
          </p:cNvPr>
          <p:cNvSpPr/>
          <p:nvPr/>
        </p:nvSpPr>
        <p:spPr>
          <a:xfrm>
            <a:off x="1526833" y="3902450"/>
            <a:ext cx="2992119"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smtClean="0">
                <a:solidFill>
                  <a:srgbClr val="FF0000"/>
                </a:solidFill>
                <a:latin typeface="Cambria" panose="02040503050406030204" pitchFamily="18" charset="0"/>
                <a:ea typeface="Cambria" panose="02040503050406030204" pitchFamily="18" charset="0"/>
              </a:rPr>
              <a:t>thung sâu</a:t>
            </a:r>
            <a:endParaRPr sz="3600" b="1" dirty="0">
              <a:ln w="3175">
                <a:noFill/>
              </a:ln>
              <a:solidFill>
                <a:srgbClr val="FF0000"/>
              </a:solidFill>
              <a:latin typeface="Cambria" panose="02040503050406030204" pitchFamily="18" charset="0"/>
              <a:ea typeface="Cambria" panose="02040503050406030204" pitchFamily="18" charset="0"/>
            </a:endParaRPr>
          </a:p>
        </p:txBody>
      </p:sp>
      <p:sp>
        <p:nvSpPr>
          <p:cNvPr id="16" name="Google Shape;276;p7">
            <a:extLst>
              <a:ext uri="{FF2B5EF4-FFF2-40B4-BE49-F238E27FC236}">
                <a16:creationId xmlns:a16="http://schemas.microsoft.com/office/drawing/2014/main" xmlns="" id="{D33CB0D1-8FD9-7C5D-268F-E2711EEE24E1}"/>
              </a:ext>
            </a:extLst>
          </p:cNvPr>
          <p:cNvSpPr/>
          <p:nvPr/>
        </p:nvSpPr>
        <p:spPr>
          <a:xfrm>
            <a:off x="8343984" y="2146995"/>
            <a:ext cx="2751767"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smtClean="0">
                <a:solidFill>
                  <a:srgbClr val="FF0000"/>
                </a:solidFill>
                <a:latin typeface="Cambria" panose="02040503050406030204" pitchFamily="18" charset="0"/>
                <a:ea typeface="Cambria" panose="02040503050406030204" pitchFamily="18" charset="0"/>
              </a:rPr>
              <a:t>gùi</a:t>
            </a:r>
            <a:endParaRPr sz="3600" b="1" dirty="0">
              <a:solidFill>
                <a:srgbClr val="FF0000"/>
              </a:solidFill>
              <a:latin typeface="Cambria" panose="02040503050406030204" pitchFamily="18" charset="0"/>
              <a:ea typeface="Cambria" panose="02040503050406030204" pitchFamily="18" charset="0"/>
            </a:endParaRPr>
          </a:p>
        </p:txBody>
      </p:sp>
      <p:sp>
        <p:nvSpPr>
          <p:cNvPr id="17" name="Google Shape;276;p7">
            <a:extLst>
              <a:ext uri="{FF2B5EF4-FFF2-40B4-BE49-F238E27FC236}">
                <a16:creationId xmlns:a16="http://schemas.microsoft.com/office/drawing/2014/main" xmlns="" id="{D33CB0D1-8FD9-7C5D-268F-E2711EEE24E1}"/>
              </a:ext>
            </a:extLst>
          </p:cNvPr>
          <p:cNvSpPr/>
          <p:nvPr/>
        </p:nvSpPr>
        <p:spPr>
          <a:xfrm>
            <a:off x="6399897" y="3706512"/>
            <a:ext cx="2751767"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smtClean="0">
                <a:solidFill>
                  <a:srgbClr val="FF0000"/>
                </a:solidFill>
                <a:latin typeface="Cambria" panose="02040503050406030204" pitchFamily="18" charset="0"/>
                <a:ea typeface="Cambria" panose="02040503050406030204" pitchFamily="18" charset="0"/>
              </a:rPr>
              <a:t>ríu ran</a:t>
            </a:r>
            <a:endParaRPr sz="3600" b="1" dirty="0">
              <a:solidFill>
                <a:srgbClr val="FF0000"/>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xmlns="" id="{D33CB0D1-8FD9-7C5D-268F-E2711EEE24E1}"/>
              </a:ext>
            </a:extLst>
          </p:cNvPr>
          <p:cNvSpPr/>
          <p:nvPr/>
        </p:nvSpPr>
        <p:spPr>
          <a:xfrm>
            <a:off x="3953422" y="5083550"/>
            <a:ext cx="3670279"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smtClean="0">
                <a:solidFill>
                  <a:srgbClr val="FF0000"/>
                </a:solidFill>
                <a:latin typeface="Cambria" panose="02040503050406030204" pitchFamily="18" charset="0"/>
                <a:ea typeface="Cambria" panose="02040503050406030204" pitchFamily="18" charset="0"/>
              </a:rPr>
              <a:t>lưng đồi</a:t>
            </a:r>
            <a:endParaRPr sz="3600" b="1" dirty="0">
              <a:solidFill>
                <a:srgbClr val="FF0000"/>
              </a:solidFill>
              <a:latin typeface="Cambria" panose="02040503050406030204" pitchFamily="18" charset="0"/>
              <a:ea typeface="Cambria" panose="02040503050406030204" pitchFamily="18" charset="0"/>
            </a:endParaRPr>
          </a:p>
        </p:txBody>
      </p:sp>
      <p:pic>
        <p:nvPicPr>
          <p:cNvPr id="19"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5109" y="3809099"/>
            <a:ext cx="3222167" cy="3222167"/>
          </a:xfrm>
          <a:prstGeom prst="rect">
            <a:avLst/>
          </a:prstGeom>
        </p:spPr>
      </p:pic>
      <p:pic>
        <p:nvPicPr>
          <p:cNvPr id="2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spTree>
    <p:extLst>
      <p:ext uri="{BB962C8B-B14F-4D97-AF65-F5344CB8AC3E}">
        <p14:creationId xmlns:p14="http://schemas.microsoft.com/office/powerpoint/2010/main" val="280785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626" y="0"/>
            <a:ext cx="12215885" cy="1803400"/>
          </a:xfrm>
          <a:prstGeom prst="rect">
            <a:avLst/>
          </a:prstGeom>
        </p:spPr>
      </p:pic>
      <p:pic>
        <p:nvPicPr>
          <p:cNvPr id="8" name="图片 24"/>
          <p:cNvPicPr>
            <a:picLocks noChangeAspect="1"/>
          </p:cNvPicPr>
          <p:nvPr/>
        </p:nvPicPr>
        <p:blipFill rotWithShape="1">
          <a:blip r:embed="rId4">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flipH="1">
            <a:off x="1896684" y="-952308"/>
            <a:ext cx="8374744" cy="7678057"/>
            <a:chOff x="6544408" y="-943044"/>
            <a:chExt cx="5628630" cy="4975045"/>
          </a:xfrm>
        </p:grpSpPr>
        <p:pic>
          <p:nvPicPr>
            <p:cNvPr id="11" name="图片 8">
              <a:extLst>
                <a:ext uri="{FF2B5EF4-FFF2-40B4-BE49-F238E27FC236}">
                  <a16:creationId xmlns:a16="http://schemas.microsoft.com/office/drawing/2014/main" xmlns="" id="{EDBA7EFC-BD3E-9FB1-B44D-0CBFCB551E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712106" y="1016089"/>
              <a:ext cx="3737175" cy="717933"/>
            </a:xfrm>
            <a:prstGeom prst="rect">
              <a:avLst/>
            </a:prstGeom>
            <a:noFill/>
          </p:spPr>
          <p:txBody>
            <a:bodyPr wrap="square" rtlCol="0">
              <a:spAutoFit/>
            </a:bodyPr>
            <a:lstStyle/>
            <a:p>
              <a:pPr algn="ctr"/>
              <a:r>
                <a:rPr lang="en-US" sz="6600" b="1" smtClean="0">
                  <a:solidFill>
                    <a:srgbClr val="FF6600"/>
                  </a:solidFill>
                  <a:effectLst>
                    <a:reflection blurRad="6350" stA="55000" endA="300" endPos="45500" dir="5400000" sy="-100000" algn="bl" rotWithShape="0"/>
                  </a:effectLst>
                  <a:latin typeface="UTM Avo" panose="02040603050506020204" pitchFamily="18" charset="0"/>
                </a:rPr>
                <a:t>Ngắt nhịp thơ</a:t>
              </a:r>
              <a:endParaRPr lang="vi-VN" sz="6600" b="1" dirty="0" smtClean="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Tree>
    <p:extLst>
      <p:ext uri="{BB962C8B-B14F-4D97-AF65-F5344CB8AC3E}">
        <p14:creationId xmlns:p14="http://schemas.microsoft.com/office/powerpoint/2010/main" val="111608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602</Words>
  <Application>Microsoft Office PowerPoint</Application>
  <PresentationFormat>Widescreen</PresentationFormat>
  <Paragraphs>183</Paragraphs>
  <Slides>24</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24</vt:i4>
      </vt:variant>
    </vt:vector>
  </HeadingPairs>
  <TitlesOfParts>
    <vt:vector size="44" baseType="lpstr">
      <vt:lpstr>UTM Aurora</vt:lpstr>
      <vt:lpstr>思源黑体 CN Medium</vt:lpstr>
      <vt:lpstr>#9Slide05 Aphrodite Pro</vt:lpstr>
      <vt:lpstr>雷盖体</vt:lpstr>
      <vt:lpstr>#9Slide07 Cadena</vt:lpstr>
      <vt:lpstr>inpin heiti</vt:lpstr>
      <vt:lpstr>SVN-Newton</vt:lpstr>
      <vt:lpstr>Chango</vt:lpstr>
      <vt:lpstr>Cambria</vt:lpstr>
      <vt:lpstr>Arial</vt:lpstr>
      <vt:lpstr>Tahoma</vt:lpstr>
      <vt:lpstr>UTM Avo</vt:lpstr>
      <vt:lpstr>Calibri</vt:lpstr>
      <vt:lpstr>Times New Roman</vt:lpstr>
      <vt:lpstr>UTM Flamenco</vt:lpstr>
      <vt:lpstr>Calibri Light</vt:lpstr>
      <vt:lpstr>微软雅黑</vt:lpstr>
      <vt:lpstr>等线</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Microsoft account</cp:lastModifiedBy>
  <cp:revision>85</cp:revision>
  <dcterms:created xsi:type="dcterms:W3CDTF">2023-07-09T14:48:20Z</dcterms:created>
  <dcterms:modified xsi:type="dcterms:W3CDTF">2023-10-12T14:12:55Z</dcterms:modified>
  <cp:version>MNT37</cp:version>
</cp:coreProperties>
</file>