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BC20E-9F63-4EDF-B443-DE60623AB161}" type="datetimeFigureOut">
              <a:rPr lang="en-US" smtClean="0"/>
              <a:t>10/26/2022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B5E85-E0A2-4EE0-922C-55F8761E6842}" type="slidenum">
              <a:rPr lang="en-US" smtClean="0"/>
              <a:t>‹#›</a:t>
            </a:fld>
            <a:endParaRPr lang="en-US"/>
          </a:p>
        </p:txBody>
      </p:sp>
    </p:spTree>
    <p:extLst>
      <p:ext uri="{BB962C8B-B14F-4D97-AF65-F5344CB8AC3E}">
        <p14:creationId xmlns:p14="http://schemas.microsoft.com/office/powerpoint/2010/main" val="406366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3F3FAA-3473-4F1D-AEDC-4FF11329EA1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79147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F3FAA-3473-4F1D-AEDC-4FF11329EA1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281238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F3FAA-3473-4F1D-AEDC-4FF11329EA1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420033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742583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F3FAA-3473-4F1D-AEDC-4FF11329EA1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258602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3F3FAA-3473-4F1D-AEDC-4FF11329EA18}" type="datetimeFigureOut">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0623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3F3FAA-3473-4F1D-AEDC-4FF11329EA18}"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60392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3F3FAA-3473-4F1D-AEDC-4FF11329EA18}" type="datetimeFigureOut">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177424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3F3FAA-3473-4F1D-AEDC-4FF11329EA18}" type="datetimeFigureOut">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40483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F3FAA-3473-4F1D-AEDC-4FF11329EA18}" type="datetimeFigureOut">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159120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3F3FAA-3473-4F1D-AEDC-4FF11329EA18}"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49220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3F3FAA-3473-4F1D-AEDC-4FF11329EA18}" type="datetimeFigureOut">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24348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F3FAA-3473-4F1D-AEDC-4FF11329EA18}" type="datetimeFigureOut">
              <a:rPr lang="en-US" smtClean="0"/>
              <a:t>10/26/2022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823E1-AAC2-4C2E-99EF-4C7D20DC4B0C}" type="slidenum">
              <a:rPr lang="en-US" smtClean="0"/>
              <a:t>‹#›</a:t>
            </a:fld>
            <a:endParaRPr lang="en-US"/>
          </a:p>
        </p:txBody>
      </p:sp>
    </p:spTree>
    <p:extLst>
      <p:ext uri="{BB962C8B-B14F-4D97-AF65-F5344CB8AC3E}">
        <p14:creationId xmlns:p14="http://schemas.microsoft.com/office/powerpoint/2010/main" val="192198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emf"/><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6.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9.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 Id="rId1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9144000" cy="500912"/>
          </a:xfrm>
          <a:prstGeom prst="rect">
            <a:avLst/>
          </a:prstGeom>
        </p:spPr>
      </p:pic>
      <p:sp>
        <p:nvSpPr>
          <p:cNvPr id="4" name="云形 3"/>
          <p:cNvSpPr/>
          <p:nvPr/>
        </p:nvSpPr>
        <p:spPr>
          <a:xfrm rot="180000">
            <a:off x="712946" y="1173481"/>
            <a:ext cx="7584758"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0955" y="5297214"/>
            <a:ext cx="9164956"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6990440" y="547737"/>
            <a:ext cx="1893094" cy="2300605"/>
          </a:xfrm>
          <a:prstGeom prst="rect">
            <a:avLst/>
          </a:prstGeom>
        </p:spPr>
      </p:pic>
      <p:pic>
        <p:nvPicPr>
          <p:cNvPr id="10" name="Picture 3">
            <a:extLst>
              <a:ext uri="{FF2B5EF4-FFF2-40B4-BE49-F238E27FC236}">
                <a16:creationId xmlns:a16="http://schemas.microsoft.com/office/drawing/2014/main"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8362" y="4337304"/>
            <a:ext cx="3093244"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 action="ppaction://noaction"/>
            <a:extLst>
              <a:ext uri="{FF2B5EF4-FFF2-40B4-BE49-F238E27FC236}">
                <a16:creationId xmlns:a16="http://schemas.microsoft.com/office/drawing/2014/main" id="{2C7EF4B8-477E-41D7-B04D-71C9E9A6BD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890" y="4016502"/>
            <a:ext cx="98345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10E21AF8-FA08-4587-B1DD-2088F0C378B0}"/>
              </a:ext>
            </a:extLst>
          </p:cNvPr>
          <p:cNvPicPr>
            <a:picLocks noChangeAspect="1"/>
          </p:cNvPicPr>
          <p:nvPr/>
        </p:nvPicPr>
        <p:blipFill>
          <a:blip r:embed="rId8"/>
          <a:stretch>
            <a:fillRect/>
          </a:stretch>
        </p:blipFill>
        <p:spPr>
          <a:xfrm>
            <a:off x="1136024" y="1446876"/>
            <a:ext cx="6738602" cy="1359473"/>
          </a:xfrm>
          <a:prstGeom prst="rect">
            <a:avLst/>
          </a:prstGeom>
        </p:spPr>
      </p:pic>
      <p:pic>
        <p:nvPicPr>
          <p:cNvPr id="13" name="Picture 12">
            <a:extLst>
              <a:ext uri="{FF2B5EF4-FFF2-40B4-BE49-F238E27FC236}">
                <a16:creationId xmlns:a16="http://schemas.microsoft.com/office/drawing/2014/main" id="{37747452-5C2D-424A-A67C-9496A9164C73}"/>
              </a:ext>
            </a:extLst>
          </p:cNvPr>
          <p:cNvPicPr>
            <a:picLocks noChangeAspect="1"/>
          </p:cNvPicPr>
          <p:nvPr/>
        </p:nvPicPr>
        <p:blipFill>
          <a:blip r:embed="rId9"/>
          <a:stretch>
            <a:fillRect/>
          </a:stretch>
        </p:blipFill>
        <p:spPr>
          <a:xfrm>
            <a:off x="1609598" y="2218836"/>
            <a:ext cx="5896168" cy="2371550"/>
          </a:xfrm>
          <a:prstGeom prst="rect">
            <a:avLst/>
          </a:prstGeom>
        </p:spPr>
      </p:pic>
      <p:sp>
        <p:nvSpPr>
          <p:cNvPr id="5" name="TextBox 7">
            <a:extLst>
              <a:ext uri="{FF2B5EF4-FFF2-40B4-BE49-F238E27FC236}">
                <a16:creationId xmlns:a16="http://schemas.microsoft.com/office/drawing/2014/main" id="{BA8E3AD9-614D-2B23-3644-E2DB8D14CF56}"/>
              </a:ext>
            </a:extLst>
          </p:cNvPr>
          <p:cNvSpPr txBox="1"/>
          <p:nvPr/>
        </p:nvSpPr>
        <p:spPr>
          <a:xfrm>
            <a:off x="-145424" y="337115"/>
            <a:ext cx="8153400" cy="124136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fontAlgn="auto">
              <a:spcBef>
                <a:spcPts val="800"/>
              </a:spcBef>
              <a:spcAft>
                <a:spcPts val="0"/>
              </a:spcAft>
              <a:defRPr/>
            </a:pPr>
            <a:r>
              <a:rPr lang="vi-VN" altLang="en-US" sz="3400" b="1" i="1" dirty="0">
                <a:solidFill>
                  <a:srgbClr val="002060"/>
                </a:solidFill>
                <a:latin typeface="+mj-lt"/>
                <a:cs typeface="Times New Roman" panose="02020603050405020304" pitchFamily="18" charset="0"/>
              </a:rPr>
              <a:t>TRƯỜNG TIỂU HỌC ÁI MỘ A</a:t>
            </a:r>
          </a:p>
          <a:p>
            <a:pPr algn="ctr" defTabSz="1219170" fontAlgn="auto">
              <a:spcBef>
                <a:spcPts val="800"/>
              </a:spcBef>
              <a:spcAft>
                <a:spcPts val="0"/>
              </a:spcAft>
              <a:defRPr/>
            </a:pPr>
            <a:r>
              <a:rPr lang="vi-VN" altLang="en-US" sz="3400" b="1" i="1" dirty="0">
                <a:solidFill>
                  <a:srgbClr val="002060"/>
                </a:solidFill>
                <a:latin typeface="+mj-lt"/>
                <a:cs typeface="Times New Roman" panose="02020603050405020304" pitchFamily="18" charset="0"/>
              </a:rPr>
              <a:t>Bài giảng điện tử Lớp 3</a:t>
            </a:r>
            <a:endParaRPr lang="en-US" altLang="en-US" sz="34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36024624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id="{3CA9CBA7-9DD4-4D6F-A422-5242BA935C9A}"/>
              </a:ext>
            </a:extLst>
          </p:cNvPr>
          <p:cNvPicPr>
            <a:picLocks noChangeAspect="1"/>
          </p:cNvPicPr>
          <p:nvPr/>
        </p:nvPicPr>
        <p:blipFill>
          <a:blip r:embed="rId7"/>
          <a:stretch>
            <a:fillRect/>
          </a:stretch>
        </p:blipFill>
        <p:spPr>
          <a:xfrm>
            <a:off x="1905000" y="439838"/>
            <a:ext cx="5638800" cy="1603387"/>
          </a:xfrm>
          <a:prstGeom prst="rect">
            <a:avLst/>
          </a:prstGeom>
        </p:spPr>
      </p:pic>
    </p:spTree>
    <p:extLst>
      <p:ext uri="{BB962C8B-B14F-4D97-AF65-F5344CB8AC3E}">
        <p14:creationId xmlns:p14="http://schemas.microsoft.com/office/powerpoint/2010/main" val="79127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288036" y="795528"/>
            <a:ext cx="8462772"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966978" y="1122611"/>
            <a:ext cx="8100822"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US" sz="3200" dirty="0" err="1">
                <a:solidFill>
                  <a:schemeClr val="tx1"/>
                </a:solidFill>
                <a:latin typeface="Times New Roman" pitchFamily="18" charset="0"/>
                <a:cs typeface="Times New Roman" pitchFamily="18" charset="0"/>
              </a:rPr>
              <a:t>Sắm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lý</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huống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dùng</a:t>
            </a:r>
            <a:endParaRPr lang="en-US" sz="3200"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DA9D3C2D-E6C6-4A96-9CE8-CDD7AB40B507}"/>
              </a:ext>
            </a:extLst>
          </p:cNvPr>
          <p:cNvPicPr>
            <a:picLocks noChangeAspect="1"/>
          </p:cNvPicPr>
          <p:nvPr/>
        </p:nvPicPr>
        <p:blipFill>
          <a:blip r:embed="rId4"/>
          <a:stretch>
            <a:fillRect/>
          </a:stretch>
        </p:blipFill>
        <p:spPr>
          <a:xfrm>
            <a:off x="121375" y="1981200"/>
            <a:ext cx="4398048" cy="4190514"/>
          </a:xfrm>
          <a:prstGeom prst="rect">
            <a:avLst/>
          </a:prstGeom>
        </p:spPr>
      </p:pic>
      <p:sp>
        <p:nvSpPr>
          <p:cNvPr id="20" name="Speech Bubble: Rectangle with Corners Rounded 19">
            <a:extLst>
              <a:ext uri="{FF2B5EF4-FFF2-40B4-BE49-F238E27FC236}">
                <a16:creationId xmlns:a16="http://schemas.microsoft.com/office/drawing/2014/main" id="{13B97406-7A79-4889-8393-D228280456B0}"/>
              </a:ext>
            </a:extLst>
          </p:cNvPr>
          <p:cNvSpPr/>
          <p:nvPr/>
        </p:nvSpPr>
        <p:spPr>
          <a:xfrm flipH="1">
            <a:off x="4519422" y="2158643"/>
            <a:ext cx="4114799" cy="1410364"/>
          </a:xfrm>
          <a:prstGeom prst="wedgeRoundRectCallout">
            <a:avLst>
              <a:gd name="adj1" fmla="val 55507"/>
              <a:gd name="adj2" fmla="val 14649"/>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muốn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thêm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cặp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tóc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để</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thay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đổi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theo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màu</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tóc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mỗi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ngày</a:t>
            </a:r>
            <a:r>
              <a:rPr lang="en-US" sz="2800" b="1" dirty="0">
                <a:solidFill>
                  <a:srgbClr val="00B050"/>
                </a:solidFill>
                <a:latin typeface="Times New Roman" pitchFamily="18" charset="0"/>
                <a:cs typeface="Times New Roman" pitchFamily="18" charset="0"/>
              </a:rPr>
              <a:t>.</a:t>
            </a:r>
          </a:p>
        </p:txBody>
      </p:sp>
      <p:sp>
        <p:nvSpPr>
          <p:cNvPr id="22" name="Speech Bubble: Rectangle with Corners Rounded 21">
            <a:extLst>
              <a:ext uri="{FF2B5EF4-FFF2-40B4-BE49-F238E27FC236}">
                <a16:creationId xmlns:a16="http://schemas.microsoft.com/office/drawing/2014/main" id="{4876FF1C-3A04-4A15-9466-382BD1AF31D4}"/>
              </a:ext>
            </a:extLst>
          </p:cNvPr>
          <p:cNvSpPr/>
          <p:nvPr/>
        </p:nvSpPr>
        <p:spPr>
          <a:xfrm flipH="1">
            <a:off x="4519422" y="3961754"/>
            <a:ext cx="4046220" cy="1305190"/>
          </a:xfrm>
          <a:prstGeom prst="wedgeRoundRectCallout">
            <a:avLst>
              <a:gd name="adj1" fmla="val 56522"/>
              <a:gd name="adj2" fmla="val 3656"/>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muốn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hộp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bút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mới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thay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hộp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bút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cũ</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bị</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rách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một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góc</a:t>
            </a:r>
            <a:r>
              <a:rPr lang="en-US" sz="28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1129532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393212" y="795528"/>
            <a:ext cx="8462772"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grpSp>
        <p:nvGrpSpPr>
          <p:cNvPr id="15" name="Group 14">
            <a:extLst>
              <a:ext uri="{FF2B5EF4-FFF2-40B4-BE49-F238E27FC236}">
                <a16:creationId xmlns:a16="http://schemas.microsoft.com/office/drawing/2014/main" id="{7B102164-E7D1-4732-A3C2-4AB041C28A0E}"/>
              </a:ext>
            </a:extLst>
          </p:cNvPr>
          <p:cNvGrpSpPr/>
          <p:nvPr/>
        </p:nvGrpSpPr>
        <p:grpSpPr>
          <a:xfrm>
            <a:off x="2838087" y="3536560"/>
            <a:ext cx="2937374" cy="2746185"/>
            <a:chOff x="1197026" y="4232126"/>
            <a:chExt cx="3751815" cy="2630711"/>
          </a:xfrm>
        </p:grpSpPr>
        <p:pic>
          <p:nvPicPr>
            <p:cNvPr id="16" name="Picture 15">
              <a:extLst>
                <a:ext uri="{FF2B5EF4-FFF2-40B4-BE49-F238E27FC236}">
                  <a16:creationId xmlns:a16="http://schemas.microsoft.com/office/drawing/2014/main"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id="{B0059423-93E1-43B4-9BB9-D4441348E5CC}"/>
              </a:ext>
            </a:extLst>
          </p:cNvPr>
          <p:cNvGrpSpPr/>
          <p:nvPr/>
        </p:nvGrpSpPr>
        <p:grpSpPr>
          <a:xfrm flipH="1">
            <a:off x="4717472" y="1713069"/>
            <a:ext cx="3977074" cy="1523999"/>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id="{DB2D1996-510C-4A19-81F8-0BF869002A2B}"/>
                </a:ext>
              </a:extLst>
            </p:cNvPr>
            <p:cNvSpPr txBox="1"/>
            <p:nvPr/>
          </p:nvSpPr>
          <p:spPr>
            <a:xfrm>
              <a:off x="1883" y="2328919"/>
              <a:ext cx="3294616" cy="72693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Times New Roman" pitchFamily="18" charset="0"/>
                  <a:ea typeface="Times New Roman" panose="02020603050405020304" pitchFamily="18" charset="0"/>
                  <a:cs typeface="Times New Roman" pitchFamily="18" charset="0"/>
                </a:rPr>
                <a:t>Tớ muốn mua con gấu bông màu hồng</a:t>
              </a:r>
              <a:endParaRPr lang="en-US" sz="3300" dirty="0">
                <a:effectLst/>
                <a:latin typeface="Times New Roman" pitchFamily="18" charset="0"/>
                <a:ea typeface="Times New Roman" panose="02020603050405020304" pitchFamily="18" charset="0"/>
                <a:cs typeface="Times New Roman" pitchFamily="18" charset="0"/>
              </a:endParaRPr>
            </a:p>
          </p:txBody>
        </p:sp>
      </p:grpSp>
      <p:grpSp>
        <p:nvGrpSpPr>
          <p:cNvPr id="25" name="Group 24">
            <a:extLst>
              <a:ext uri="{FF2B5EF4-FFF2-40B4-BE49-F238E27FC236}">
                <a16:creationId xmlns:a16="http://schemas.microsoft.com/office/drawing/2014/main" id="{F9E71643-8F0D-48D1-9F3F-9B4F12BC67D5}"/>
              </a:ext>
            </a:extLst>
          </p:cNvPr>
          <p:cNvGrpSpPr/>
          <p:nvPr/>
        </p:nvGrpSpPr>
        <p:grpSpPr>
          <a:xfrm flipH="1">
            <a:off x="-67650" y="1858757"/>
            <a:ext cx="4297122" cy="1425727"/>
            <a:chOff x="-369015" y="2287988"/>
            <a:chExt cx="3841653" cy="1035968"/>
          </a:xfrm>
          <a:solidFill>
            <a:srgbClr val="F0F9E0"/>
          </a:solidFill>
        </p:grpSpPr>
        <p:sp>
          <p:nvSpPr>
            <p:cNvPr id="26" name="Rounded Rectangular Callout 7">
              <a:extLst>
                <a:ext uri="{FF2B5EF4-FFF2-40B4-BE49-F238E27FC236}">
                  <a16:creationId xmlns:a16="http://schemas.microsoft.com/office/drawing/2014/main"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id="{BA3D5560-0238-44C1-AB42-0A8A3AD5ACF9}"/>
                </a:ext>
              </a:extLst>
            </p:cNvPr>
            <p:cNvSpPr txBox="1"/>
            <p:nvPr/>
          </p:nvSpPr>
          <p:spPr>
            <a:xfrm>
              <a:off x="-369015" y="2328919"/>
              <a:ext cx="3841653" cy="952698"/>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Times New Roman" pitchFamily="18" charset="0"/>
                  <a:ea typeface="Times New Roman" panose="02020603050405020304" pitchFamily="18" charset="0"/>
                  <a:cs typeface="Times New Roman" pitchFamily="18" charset="0"/>
                </a:rPr>
                <a:t>Bạn có con gấu bông nào chưa?</a:t>
              </a:r>
              <a:endParaRPr lang="en-US" sz="3300" dirty="0">
                <a:effectLst/>
                <a:latin typeface="Times New Roman" pitchFamily="18" charset="0"/>
                <a:ea typeface="Times New Roman" panose="02020603050405020304" pitchFamily="18" charset="0"/>
                <a:cs typeface="Times New Roman" pitchFamily="18" charset="0"/>
              </a:endParaRPr>
            </a:p>
          </p:txBody>
        </p:sp>
      </p:grpSp>
      <p:grpSp>
        <p:nvGrpSpPr>
          <p:cNvPr id="28" name="Group 27">
            <a:extLst>
              <a:ext uri="{FF2B5EF4-FFF2-40B4-BE49-F238E27FC236}">
                <a16:creationId xmlns:a16="http://schemas.microsoft.com/office/drawing/2014/main" id="{B78F06E2-0EB3-440D-8FF0-EA9EAC2A578D}"/>
              </a:ext>
            </a:extLst>
          </p:cNvPr>
          <p:cNvGrpSpPr/>
          <p:nvPr/>
        </p:nvGrpSpPr>
        <p:grpSpPr>
          <a:xfrm flipH="1">
            <a:off x="4724399" y="1713069"/>
            <a:ext cx="3809999"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id="{47EAB92A-476B-4DC9-9F02-A6A90D628857}"/>
                </a:ext>
              </a:extLst>
            </p:cNvPr>
            <p:cNvSpPr txBox="1"/>
            <p:nvPr/>
          </p:nvSpPr>
          <p:spPr>
            <a:xfrm>
              <a:off x="1883" y="2328919"/>
              <a:ext cx="3294616" cy="952698"/>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Times New Roman" pitchFamily="18" charset="0"/>
                  <a:ea typeface="Times New Roman" panose="02020603050405020304" pitchFamily="18" charset="0"/>
                  <a:cs typeface="Times New Roman" pitchFamily="18" charset="0"/>
                </a:rPr>
                <a:t>Tớ có rồi nhưng nó hơi cũ.</a:t>
              </a:r>
              <a:endParaRPr lang="en-US" sz="3300" dirty="0">
                <a:effectLst/>
                <a:latin typeface="Times New Roman" pitchFamily="18" charset="0"/>
                <a:ea typeface="Times New Roman" panose="02020603050405020304" pitchFamily="18" charset="0"/>
                <a:cs typeface="Times New Roman" pitchFamily="18" charset="0"/>
              </a:endParaRPr>
            </a:p>
          </p:txBody>
        </p:sp>
      </p:grpSp>
      <p:grpSp>
        <p:nvGrpSpPr>
          <p:cNvPr id="31" name="Group 30">
            <a:extLst>
              <a:ext uri="{FF2B5EF4-FFF2-40B4-BE49-F238E27FC236}">
                <a16:creationId xmlns:a16="http://schemas.microsoft.com/office/drawing/2014/main" id="{9E5EB153-358E-4851-A691-EFA64802F9EE}"/>
              </a:ext>
            </a:extLst>
          </p:cNvPr>
          <p:cNvGrpSpPr/>
          <p:nvPr/>
        </p:nvGrpSpPr>
        <p:grpSpPr>
          <a:xfrm flipH="1">
            <a:off x="-46868" y="1806225"/>
            <a:ext cx="4876800" cy="1478259"/>
            <a:chOff x="1883" y="2287988"/>
            <a:chExt cx="3479042" cy="1074139"/>
          </a:xfrm>
          <a:solidFill>
            <a:srgbClr val="F0F9E0"/>
          </a:solidFill>
        </p:grpSpPr>
        <p:sp>
          <p:nvSpPr>
            <p:cNvPr id="32" name="Rounded Rectangular Callout 7">
              <a:extLst>
                <a:ext uri="{FF2B5EF4-FFF2-40B4-BE49-F238E27FC236}">
                  <a16:creationId xmlns:a16="http://schemas.microsoft.com/office/drawing/2014/main"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id="{28D15B3D-7709-4C35-A647-1031EAEDE2BA}"/>
                </a:ext>
              </a:extLst>
            </p:cNvPr>
            <p:cNvSpPr txBox="1"/>
            <p:nvPr/>
          </p:nvSpPr>
          <p:spPr>
            <a:xfrm>
              <a:off x="1883" y="2328919"/>
              <a:ext cx="3479042" cy="1033208"/>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Times New Roman" pitchFamily="18" charset="0"/>
                  <a:ea typeface="Times New Roman" pitchFamily="18" charset="0"/>
                  <a:cs typeface="Times New Roman" pitchFamily="18" charset="0"/>
                </a:rPr>
                <a:t>Vậy</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bạn</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chơi</a:t>
              </a:r>
              <a:r>
                <a:rPr lang="en-US" sz="2400" b="1" dirty="0">
                  <a:effectLst/>
                  <a:latin typeface="Times New Roman" pitchFamily="18" charset="0"/>
                  <a:ea typeface="Times New Roman" pitchFamily="18" charset="0"/>
                  <a:cs typeface="Times New Roman" pitchFamily="18" charset="0"/>
                </a:rPr>
                <a:t> con </a:t>
              </a:r>
              <a:r>
                <a:rPr lang="en-US" sz="2400" b="1" dirty="0" err="1">
                  <a:effectLst/>
                  <a:latin typeface="Times New Roman" pitchFamily="18" charset="0"/>
                  <a:ea typeface="Times New Roman" pitchFamily="18" charset="0"/>
                  <a:cs typeface="Times New Roman" pitchFamily="18" charset="0"/>
                </a:rPr>
                <a:t>gấu</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bông</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cũ</a:t>
              </a:r>
              <a:r>
                <a:rPr lang="en-US" sz="2400" b="1" dirty="0">
                  <a:effectLst/>
                  <a:latin typeface="Times New Roman" pitchFamily="18" charset="0"/>
                  <a:ea typeface="Times New Roman" pitchFamily="18" charset="0"/>
                  <a:cs typeface="Times New Roman" pitchFamily="18" charset="0"/>
                </a:rPr>
                <a:t> </a:t>
              </a:r>
            </a:p>
            <a:p>
              <a:pPr marL="0" marR="0" algn="ctr">
                <a:lnSpc>
                  <a:spcPct val="120000"/>
                </a:lnSpc>
                <a:spcBef>
                  <a:spcPts val="0"/>
                </a:spcBef>
                <a:spcAft>
                  <a:spcPts val="0"/>
                </a:spcAft>
              </a:pPr>
              <a:r>
                <a:rPr lang="en-US" sz="2400" b="1" dirty="0" err="1">
                  <a:effectLst/>
                  <a:latin typeface="Times New Roman" pitchFamily="18" charset="0"/>
                  <a:ea typeface="Times New Roman" pitchFamily="18" charset="0"/>
                  <a:cs typeface="Times New Roman" pitchFamily="18" charset="0"/>
                </a:rPr>
                <a:t>đó</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sẽ</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tiết</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kiệm</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được</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một</a:t>
              </a:r>
              <a:r>
                <a:rPr lang="en-US" sz="2400" b="1" dirty="0">
                  <a:effectLst/>
                  <a:latin typeface="Times New Roman" pitchFamily="18" charset="0"/>
                  <a:ea typeface="Times New Roman" pitchFamily="18" charset="0"/>
                  <a:cs typeface="Times New Roman" pitchFamily="18" charset="0"/>
                </a:rPr>
                <a:t> </a:t>
              </a:r>
            </a:p>
            <a:p>
              <a:pPr marL="0" marR="0" algn="ctr">
                <a:lnSpc>
                  <a:spcPct val="120000"/>
                </a:lnSpc>
                <a:spcBef>
                  <a:spcPts val="0"/>
                </a:spcBef>
                <a:spcAft>
                  <a:spcPts val="0"/>
                </a:spcAft>
              </a:pPr>
              <a:r>
                <a:rPr lang="en-US" sz="2400" b="1" dirty="0" err="1">
                  <a:effectLst/>
                  <a:latin typeface="Times New Roman" pitchFamily="18" charset="0"/>
                  <a:ea typeface="Times New Roman" pitchFamily="18" charset="0"/>
                  <a:cs typeface="Times New Roman" pitchFamily="18" charset="0"/>
                </a:rPr>
                <a:t>khoản</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tiền</a:t>
              </a:r>
              <a:r>
                <a:rPr lang="en-US" sz="2400" b="1" dirty="0">
                  <a:effectLst/>
                  <a:latin typeface="Times New Roman" pitchFamily="18" charset="0"/>
                  <a:ea typeface="Times New Roman" pitchFamily="18" charset="0"/>
                  <a:cs typeface="Times New Roman" pitchFamily="18" charset="0"/>
                </a:rPr>
                <a:t>.</a:t>
              </a:r>
            </a:p>
          </p:txBody>
        </p:sp>
      </p:grpSp>
    </p:spTree>
    <p:extLst>
      <p:ext uri="{BB962C8B-B14F-4D97-AF65-F5344CB8AC3E}">
        <p14:creationId xmlns:p14="http://schemas.microsoft.com/office/powerpoint/2010/main" val="2433241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1828805" y="974664"/>
            <a:ext cx="5638795"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2004426" y="1130744"/>
            <a:ext cx="5362373"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id="{991985B2-271C-4FF3-974E-3C936E723C52}"/>
              </a:ext>
            </a:extLst>
          </p:cNvPr>
          <p:cNvGrpSpPr/>
          <p:nvPr/>
        </p:nvGrpSpPr>
        <p:grpSpPr>
          <a:xfrm>
            <a:off x="3346531" y="3498241"/>
            <a:ext cx="2937374" cy="2746185"/>
            <a:chOff x="1197026" y="4232126"/>
            <a:chExt cx="3751815" cy="2630711"/>
          </a:xfrm>
        </p:grpSpPr>
        <p:pic>
          <p:nvPicPr>
            <p:cNvPr id="18" name="Picture 17">
              <a:extLst>
                <a:ext uri="{FF2B5EF4-FFF2-40B4-BE49-F238E27FC236}">
                  <a16:creationId xmlns:a16="http://schemas.microsoft.com/office/drawing/2014/main"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id="{4E97C438-DB9D-491E-BBF5-FF998824DF09}"/>
              </a:ext>
            </a:extLst>
          </p:cNvPr>
          <p:cNvSpPr txBox="1"/>
          <p:nvPr/>
        </p:nvSpPr>
        <p:spPr>
          <a:xfrm>
            <a:off x="2392107" y="1848192"/>
            <a:ext cx="4359785" cy="1569660"/>
          </a:xfrm>
          <a:prstGeom prst="rect">
            <a:avLst/>
          </a:prstGeom>
          <a:noFill/>
        </p:spPr>
        <p:txBody>
          <a:bodyPr wrap="square" rtlCol="0">
            <a:spAutoFit/>
          </a:bodyPr>
          <a:lstStyle/>
          <a:p>
            <a:pPr algn="ctr"/>
            <a:r>
              <a:rPr lang="en-US" sz="4800" dirty="0" err="1">
                <a:solidFill>
                  <a:srgbClr val="FF0000"/>
                </a:solidFill>
                <a:latin typeface="Times New Roman" pitchFamily="18" charset="0"/>
                <a:cs typeface="Times New Roman" pitchFamily="18" charset="0"/>
              </a:rPr>
              <a:t>Thực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hành</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nhóm</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đôi</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trước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lớp</a:t>
            </a: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10826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9144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438912" y="2029700"/>
            <a:ext cx="8195310" cy="2514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 name="TextBox 23">
            <a:extLst>
              <a:ext uri="{FF2B5EF4-FFF2-40B4-BE49-F238E27FC236}">
                <a16:creationId xmlns:a16="http://schemas.microsoft.com/office/drawing/2014/main" id="{D9DFEBB2-5342-463F-80D4-7ED6B4124D29}"/>
              </a:ext>
            </a:extLst>
          </p:cNvPr>
          <p:cNvSpPr txBox="1"/>
          <p:nvPr/>
        </p:nvSpPr>
        <p:spPr>
          <a:xfrm>
            <a:off x="838199" y="2258300"/>
            <a:ext cx="7475277" cy="2031325"/>
          </a:xfrm>
          <a:prstGeom prst="rect">
            <a:avLst/>
          </a:prstGeom>
          <a:noFill/>
        </p:spPr>
        <p:txBody>
          <a:bodyPr wrap="square" rtlCol="0">
            <a:spAutoFit/>
          </a:bodyPr>
          <a:lstStyle/>
          <a:p>
            <a:pPr lvl="0" algn="just"/>
            <a:r>
              <a:rPr lang="en-US" sz="4200" b="1" dirty="0">
                <a:solidFill>
                  <a:srgbClr val="FF2D4E"/>
                </a:solidFill>
                <a:latin typeface="Times New Roman" pitchFamily="18" charset="0"/>
                <a:cs typeface="Times New Roman" pitchFamily="18" charset="0"/>
              </a:rPr>
              <a:t>M</a:t>
            </a:r>
            <a:r>
              <a:rPr lang="vi-VN" sz="4200" b="1" dirty="0">
                <a:solidFill>
                  <a:srgbClr val="FF2D4E"/>
                </a:solidFill>
                <a:latin typeface="Times New Roman" pitchFamily="18" charset="0"/>
                <a:cs typeface="Times New Roman" pitchFamily="18"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11" name="图片 15"/>
          <p:cNvPicPr>
            <a:picLocks noChangeAspect="1"/>
          </p:cNvPicPr>
          <p:nvPr/>
        </p:nvPicPr>
        <p:blipFill>
          <a:blip r:embed="rId3"/>
          <a:stretch>
            <a:fillRect/>
          </a:stretch>
        </p:blipFill>
        <p:spPr>
          <a:xfrm>
            <a:off x="3837" y="6357088"/>
            <a:ext cx="9144000" cy="500912"/>
          </a:xfrm>
          <a:prstGeom prst="rect">
            <a:avLst/>
          </a:prstGeom>
        </p:spPr>
      </p:pic>
    </p:spTree>
    <p:extLst>
      <p:ext uri="{BB962C8B-B14F-4D97-AF65-F5344CB8AC3E}">
        <p14:creationId xmlns:p14="http://schemas.microsoft.com/office/powerpoint/2010/main" val="21635385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ppt_x</p:attrName>
                                        </p:attrNameLst>
                                      </p:cBhvr>
                                      <p:tavLst>
                                        <p:tav tm="0">
                                          <p:val>
                                            <p:strVal val="#ppt_x-#ppt_w*1.125000"/>
                                          </p:val>
                                        </p:tav>
                                        <p:tav tm="100000">
                                          <p:val>
                                            <p:strVal val="#ppt_x"/>
                                          </p:val>
                                        </p:tav>
                                      </p:tavLst>
                                    </p:anim>
                                    <p:animEffect transition="in" filter="wipe(right)">
                                      <p:cBhvr>
                                        <p:cTn id="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0E727E12-3D70-4902-A810-7034262B1D64}"/>
              </a:ext>
            </a:extLst>
          </p:cNvPr>
          <p:cNvPicPr>
            <a:picLocks noChangeAspect="1"/>
          </p:cNvPicPr>
          <p:nvPr/>
        </p:nvPicPr>
        <p:blipFill>
          <a:blip r:embed="rId7"/>
          <a:stretch>
            <a:fillRect/>
          </a:stretch>
        </p:blipFill>
        <p:spPr>
          <a:xfrm>
            <a:off x="1905000" y="304800"/>
            <a:ext cx="5943600" cy="1752660"/>
          </a:xfrm>
          <a:prstGeom prst="rect">
            <a:avLst/>
          </a:prstGeom>
        </p:spPr>
      </p:pic>
    </p:spTree>
    <p:extLst>
      <p:ext uri="{BB962C8B-B14F-4D97-AF65-F5344CB8AC3E}">
        <p14:creationId xmlns:p14="http://schemas.microsoft.com/office/powerpoint/2010/main" val="979393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288036" y="314960"/>
            <a:ext cx="8462772"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sp>
        <p:nvSpPr>
          <p:cNvPr id="19" name="Hexagon 18">
            <a:extLst>
              <a:ext uri="{FF2B5EF4-FFF2-40B4-BE49-F238E27FC236}">
                <a16:creationId xmlns:a16="http://schemas.microsoft.com/office/drawing/2014/main" id="{46B9EF05-038C-4ABD-9CF2-0B75BB492471}"/>
              </a:ext>
            </a:extLst>
          </p:cNvPr>
          <p:cNvSpPr/>
          <p:nvPr/>
        </p:nvSpPr>
        <p:spPr>
          <a:xfrm>
            <a:off x="288036" y="642042"/>
            <a:ext cx="870356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11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Cùng</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đọc</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bí</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kíp</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Muốn</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cần</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có</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thể</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a:t>
            </a:r>
            <a:endPar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A9E021F5-A52D-4F19-9C1F-FD441BFCEB35}"/>
              </a:ext>
            </a:extLst>
          </p:cNvPr>
          <p:cNvPicPr>
            <a:picLocks noChangeAspect="1"/>
          </p:cNvPicPr>
          <p:nvPr/>
        </p:nvPicPr>
        <p:blipFill>
          <a:blip r:embed="rId4"/>
          <a:stretch>
            <a:fillRect/>
          </a:stretch>
        </p:blipFill>
        <p:spPr>
          <a:xfrm>
            <a:off x="1000643" y="1486537"/>
            <a:ext cx="6855619" cy="4914264"/>
          </a:xfrm>
          <a:prstGeom prst="rect">
            <a:avLst/>
          </a:prstGeom>
        </p:spPr>
      </p:pic>
    </p:spTree>
    <p:extLst>
      <p:ext uri="{BB962C8B-B14F-4D97-AF65-F5344CB8AC3E}">
        <p14:creationId xmlns:p14="http://schemas.microsoft.com/office/powerpoint/2010/main" val="2273872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2298835" y="974664"/>
            <a:ext cx="4778781" cy="4085017"/>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2492144" y="1130744"/>
            <a:ext cx="4392101"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178801" y="2840827"/>
            <a:ext cx="2886920"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EA3E46A-5841-4D51-BE18-EB8603A468F0}"/>
              </a:ext>
            </a:extLst>
          </p:cNvPr>
          <p:cNvPicPr>
            <a:picLocks noChangeAspect="1"/>
          </p:cNvPicPr>
          <p:nvPr/>
        </p:nvPicPr>
        <p:blipFill>
          <a:blip r:embed="rId14"/>
          <a:stretch>
            <a:fillRect/>
          </a:stretch>
        </p:blipFill>
        <p:spPr>
          <a:xfrm>
            <a:off x="2594052" y="993578"/>
            <a:ext cx="4037426" cy="1847248"/>
          </a:xfrm>
          <a:prstGeom prst="rect">
            <a:avLst/>
          </a:prstGeom>
        </p:spPr>
      </p:pic>
      <p:pic>
        <p:nvPicPr>
          <p:cNvPr id="19" name="Picture 18">
            <a:extLst>
              <a:ext uri="{FF2B5EF4-FFF2-40B4-BE49-F238E27FC236}">
                <a16:creationId xmlns:a16="http://schemas.microsoft.com/office/drawing/2014/main" id="{727EDCE2-06B9-45BF-8631-D39F10FF3CF7}"/>
              </a:ext>
            </a:extLst>
          </p:cNvPr>
          <p:cNvPicPr>
            <a:picLocks noChangeAspect="1"/>
          </p:cNvPicPr>
          <p:nvPr/>
        </p:nvPicPr>
        <p:blipFill>
          <a:blip r:embed="rId15"/>
          <a:stretch>
            <a:fillRect/>
          </a:stretch>
        </p:blipFill>
        <p:spPr>
          <a:xfrm>
            <a:off x="3200401" y="2541035"/>
            <a:ext cx="2538674" cy="2126212"/>
          </a:xfrm>
          <a:prstGeom prst="rect">
            <a:avLst/>
          </a:prstGeom>
        </p:spPr>
      </p:pic>
    </p:spTree>
    <p:extLst>
      <p:ext uri="{BB962C8B-B14F-4D97-AF65-F5344CB8AC3E}">
        <p14:creationId xmlns:p14="http://schemas.microsoft.com/office/powerpoint/2010/main" val="3000049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9144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438912" y="2057400"/>
            <a:ext cx="8195310" cy="229997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 name="TextBox 23">
            <a:extLst>
              <a:ext uri="{FF2B5EF4-FFF2-40B4-BE49-F238E27FC236}">
                <a16:creationId xmlns:a16="http://schemas.microsoft.com/office/drawing/2014/main" id="{D9DFEBB2-5342-463F-80D4-7ED6B4124D29}"/>
              </a:ext>
            </a:extLst>
          </p:cNvPr>
          <p:cNvSpPr txBox="1"/>
          <p:nvPr/>
        </p:nvSpPr>
        <p:spPr>
          <a:xfrm>
            <a:off x="438912" y="2326053"/>
            <a:ext cx="8017450" cy="2031325"/>
          </a:xfrm>
          <a:prstGeom prst="rect">
            <a:avLst/>
          </a:prstGeom>
          <a:noFill/>
        </p:spPr>
        <p:txBody>
          <a:bodyPr wrap="square" rtlCol="0">
            <a:spAutoFit/>
          </a:bodyPr>
          <a:lstStyle/>
          <a:p>
            <a:pPr lvl="0" algn="ctr"/>
            <a:r>
              <a:rPr lang="en-US" sz="4200" b="1" dirty="0" err="1">
                <a:solidFill>
                  <a:srgbClr val="FF2D4E"/>
                </a:solidFill>
                <a:latin typeface="Times New Roman" pitchFamily="18" charset="0"/>
                <a:cs typeface="Times New Roman" pitchFamily="18" charset="0"/>
              </a:rPr>
              <a:t>Chúng</a:t>
            </a:r>
            <a:r>
              <a:rPr lang="en-US" sz="4200" b="1" dirty="0">
                <a:solidFill>
                  <a:srgbClr val="FF2D4E"/>
                </a:solidFill>
                <a:latin typeface="Times New Roman" pitchFamily="18" charset="0"/>
                <a:cs typeface="Times New Roman" pitchFamily="18" charset="0"/>
              </a:rPr>
              <a:t> ta </a:t>
            </a:r>
            <a:r>
              <a:rPr lang="en-US" sz="4200" b="1" dirty="0" err="1">
                <a:solidFill>
                  <a:srgbClr val="FF2D4E"/>
                </a:solidFill>
                <a:latin typeface="Times New Roman" pitchFamily="18" charset="0"/>
                <a:cs typeface="Times New Roman" pitchFamily="18" charset="0"/>
              </a:rPr>
              <a:t>cần</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phải</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luôn</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nhớ</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bí</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kíp</a:t>
            </a:r>
            <a:r>
              <a:rPr lang="en-US" sz="4200" b="1" dirty="0">
                <a:solidFill>
                  <a:srgbClr val="FF2D4E"/>
                </a:solidFill>
                <a:latin typeface="Times New Roman" pitchFamily="18" charset="0"/>
                <a:cs typeface="Times New Roman" pitchFamily="18" charset="0"/>
              </a:rPr>
              <a:t> NGHĨ LẠI </a:t>
            </a:r>
            <a:r>
              <a:rPr lang="en-US" sz="4200" b="1" dirty="0" err="1">
                <a:solidFill>
                  <a:srgbClr val="FF2D4E"/>
                </a:solidFill>
                <a:latin typeface="Times New Roman" pitchFamily="18" charset="0"/>
                <a:cs typeface="Times New Roman" pitchFamily="18" charset="0"/>
              </a:rPr>
              <a:t>về</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việc</a:t>
            </a:r>
            <a:r>
              <a:rPr lang="en-US" sz="4200" b="1" dirty="0">
                <a:solidFill>
                  <a:srgbClr val="FF2D4E"/>
                </a:solidFill>
                <a:latin typeface="Times New Roman" pitchFamily="18" charset="0"/>
                <a:cs typeface="Times New Roman" pitchFamily="18" charset="0"/>
              </a:rPr>
              <a:t> : MUỐN – CẦN – CÓ THỂ”.</a:t>
            </a:r>
            <a:endParaRPr kumimoji="0" lang="en-US" sz="4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305150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ppt_x</p:attrName>
                                        </p:attrNameLst>
                                      </p:cBhvr>
                                      <p:tavLst>
                                        <p:tav tm="0">
                                          <p:val>
                                            <p:strVal val="#ppt_x-#ppt_w*1.125000"/>
                                          </p:val>
                                        </p:tav>
                                        <p:tav tm="100000">
                                          <p:val>
                                            <p:strVal val="#ppt_x"/>
                                          </p:val>
                                        </p:tav>
                                      </p:tavLst>
                                    </p:anim>
                                    <p:animEffect transition="in" filter="wipe(right)">
                                      <p:cBhvr>
                                        <p:cTn id="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id="{8A2A9272-73EC-4321-BCEC-5698D6B9829F}"/>
              </a:ext>
            </a:extLst>
          </p:cNvPr>
          <p:cNvPicPr>
            <a:picLocks noChangeAspect="1"/>
          </p:cNvPicPr>
          <p:nvPr/>
        </p:nvPicPr>
        <p:blipFill>
          <a:blip r:embed="rId7"/>
          <a:stretch>
            <a:fillRect/>
          </a:stretch>
        </p:blipFill>
        <p:spPr>
          <a:xfrm>
            <a:off x="990600" y="0"/>
            <a:ext cx="7315200" cy="2093046"/>
          </a:xfrm>
          <a:prstGeom prst="rect">
            <a:avLst/>
          </a:prstGeom>
        </p:spPr>
      </p:pic>
    </p:spTree>
    <p:extLst>
      <p:ext uri="{BB962C8B-B14F-4D97-AF65-F5344CB8AC3E}">
        <p14:creationId xmlns:p14="http://schemas.microsoft.com/office/powerpoint/2010/main" val="186348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1812358" y="228600"/>
            <a:ext cx="5562600" cy="1499746"/>
          </a:xfrm>
          <a:prstGeom prst="rect">
            <a:avLst/>
          </a:prstGeom>
        </p:spPr>
      </p:pic>
    </p:spTree>
    <p:extLst>
      <p:ext uri="{BB962C8B-B14F-4D97-AF65-F5344CB8AC3E}">
        <p14:creationId xmlns:p14="http://schemas.microsoft.com/office/powerpoint/2010/main" val="391290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288036" y="795528"/>
            <a:ext cx="8462772"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pic>
        <p:nvPicPr>
          <p:cNvPr id="22" name="Picture 21">
            <a:extLst>
              <a:ext uri="{FF2B5EF4-FFF2-40B4-BE49-F238E27FC236}">
                <a16:creationId xmlns:a16="http://schemas.microsoft.com/office/drawing/2014/main" id="{F86361D7-FAF1-48D7-A2B5-D4C636BBD762}"/>
              </a:ext>
            </a:extLst>
          </p:cNvPr>
          <p:cNvPicPr>
            <a:picLocks noChangeAspect="1"/>
          </p:cNvPicPr>
          <p:nvPr/>
        </p:nvPicPr>
        <p:blipFill>
          <a:blip r:embed="rId4"/>
          <a:stretch>
            <a:fillRect/>
          </a:stretch>
        </p:blipFill>
        <p:spPr>
          <a:xfrm>
            <a:off x="685800" y="1831561"/>
            <a:ext cx="7562547" cy="2832571"/>
          </a:xfrm>
          <a:prstGeom prst="rect">
            <a:avLst/>
          </a:prstGeom>
        </p:spPr>
      </p:pic>
      <p:grpSp>
        <p:nvGrpSpPr>
          <p:cNvPr id="34" name="Group 33">
            <a:extLst>
              <a:ext uri="{FF2B5EF4-FFF2-40B4-BE49-F238E27FC236}">
                <a16:creationId xmlns:a16="http://schemas.microsoft.com/office/drawing/2014/main" id="{71D5F8C1-12AC-4845-AEE0-A109E877CB8B}"/>
              </a:ext>
            </a:extLst>
          </p:cNvPr>
          <p:cNvGrpSpPr/>
          <p:nvPr/>
        </p:nvGrpSpPr>
        <p:grpSpPr>
          <a:xfrm>
            <a:off x="3366153" y="4240648"/>
            <a:ext cx="2937374" cy="2746185"/>
            <a:chOff x="1197026" y="4232126"/>
            <a:chExt cx="3751815" cy="2630711"/>
          </a:xfrm>
        </p:grpSpPr>
        <p:pic>
          <p:nvPicPr>
            <p:cNvPr id="35" name="Picture 34">
              <a:extLst>
                <a:ext uri="{FF2B5EF4-FFF2-40B4-BE49-F238E27FC236}">
                  <a16:creationId xmlns:a16="http://schemas.microsoft.com/office/drawing/2014/main"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id="{1D2021BA-A33A-4F4C-98D2-58183365FBB5}"/>
              </a:ext>
            </a:extLst>
          </p:cNvPr>
          <p:cNvPicPr>
            <a:picLocks noChangeAspect="1"/>
          </p:cNvPicPr>
          <p:nvPr/>
        </p:nvPicPr>
        <p:blipFill>
          <a:blip r:embed="rId7"/>
          <a:stretch>
            <a:fillRect/>
          </a:stretch>
        </p:blipFill>
        <p:spPr>
          <a:xfrm>
            <a:off x="3263932" y="571812"/>
            <a:ext cx="2872877" cy="1615473"/>
          </a:xfrm>
          <a:prstGeom prst="rect">
            <a:avLst/>
          </a:prstGeom>
        </p:spPr>
      </p:pic>
      <p:sp>
        <p:nvSpPr>
          <p:cNvPr id="3" name="TextBox 2">
            <a:extLst>
              <a:ext uri="{FF2B5EF4-FFF2-40B4-BE49-F238E27FC236}">
                <a16:creationId xmlns:a16="http://schemas.microsoft.com/office/drawing/2014/main" id="{CA964178-E39F-47C5-B036-CE414B23235A}"/>
              </a:ext>
            </a:extLst>
          </p:cNvPr>
          <p:cNvSpPr txBox="1"/>
          <p:nvPr/>
        </p:nvSpPr>
        <p:spPr>
          <a:xfrm>
            <a:off x="871403" y="2055198"/>
            <a:ext cx="6788772" cy="2308324"/>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441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9144000" cy="500912"/>
          </a:xfrm>
          <a:prstGeom prst="rect">
            <a:avLst/>
          </a:prstGeom>
        </p:spPr>
      </p:pic>
      <p:sp>
        <p:nvSpPr>
          <p:cNvPr id="4" name="云形 3"/>
          <p:cNvSpPr/>
          <p:nvPr/>
        </p:nvSpPr>
        <p:spPr>
          <a:xfrm rot="180000">
            <a:off x="712946" y="1173481"/>
            <a:ext cx="7584758"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0955" y="5297214"/>
            <a:ext cx="9164956"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37161" y="2859406"/>
            <a:ext cx="1974056"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6405597" y="2859405"/>
            <a:ext cx="2081240" cy="4154568"/>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988932" y="1855791"/>
            <a:ext cx="6934200" cy="225292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Times New Roman" pitchFamily="18" charset="0"/>
                <a:cs typeface="Times New Roman" pitchFamily="18" charset="0"/>
              </a:rPr>
              <a:t>TẠM BIỆT 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Times New Roman" pitchFamily="18" charset="0"/>
                <a:cs typeface="Times New Roman" pitchFamily="18" charset="0"/>
              </a:rPr>
              <a:t>HẸN GẶP LẠI</a:t>
            </a:r>
          </a:p>
        </p:txBody>
      </p:sp>
      <p:pic>
        <p:nvPicPr>
          <p:cNvPr id="3" name="图片 2" descr="be63a2bb084e4dcc6af2fd21eb4c43b0"/>
          <p:cNvPicPr>
            <a:picLocks noChangeAspect="1"/>
          </p:cNvPicPr>
          <p:nvPr/>
        </p:nvPicPr>
        <p:blipFill>
          <a:blip r:embed="rId6"/>
          <a:stretch>
            <a:fillRect/>
          </a:stretch>
        </p:blipFill>
        <p:spPr>
          <a:xfrm rot="540000">
            <a:off x="6990440" y="547737"/>
            <a:ext cx="1893094" cy="2300605"/>
          </a:xfrm>
          <a:prstGeom prst="rect">
            <a:avLst/>
          </a:prstGeom>
        </p:spPr>
      </p:pic>
    </p:spTree>
    <p:extLst>
      <p:ext uri="{BB962C8B-B14F-4D97-AF65-F5344CB8AC3E}">
        <p14:creationId xmlns:p14="http://schemas.microsoft.com/office/powerpoint/2010/main" val="38851965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9144000" cy="500912"/>
          </a:xfrm>
          <a:prstGeom prst="rect">
            <a:avLst/>
          </a:prstGeom>
        </p:spPr>
      </p:pic>
      <p:grpSp>
        <p:nvGrpSpPr>
          <p:cNvPr id="41" name="Group 40">
            <a:extLst>
              <a:ext uri="{FF2B5EF4-FFF2-40B4-BE49-F238E27FC236}">
                <a16:creationId xmlns:a16="http://schemas.microsoft.com/office/drawing/2014/main" id="{58C5F316-4E64-4990-8C96-22027289CDE6}"/>
              </a:ext>
            </a:extLst>
          </p:cNvPr>
          <p:cNvGrpSpPr/>
          <p:nvPr/>
        </p:nvGrpSpPr>
        <p:grpSpPr>
          <a:xfrm>
            <a:off x="381000" y="500914"/>
            <a:ext cx="8763001" cy="1830599"/>
            <a:chOff x="5625979" y="3429000"/>
            <a:chExt cx="5736545" cy="2688775"/>
          </a:xfrm>
        </p:grpSpPr>
        <p:grpSp>
          <p:nvGrpSpPr>
            <p:cNvPr id="42" name="Graphic 3">
              <a:extLst>
                <a:ext uri="{FF2B5EF4-FFF2-40B4-BE49-F238E27FC236}">
                  <a16:creationId xmlns:a16="http://schemas.microsoft.com/office/drawing/2014/main"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id="{B823A40F-148E-4A47-BDF7-ADCD7974EBA1}"/>
                </a:ext>
              </a:extLst>
            </p:cNvPr>
            <p:cNvSpPr txBox="1"/>
            <p:nvPr/>
          </p:nvSpPr>
          <p:spPr>
            <a:xfrm>
              <a:off x="6001943" y="4362781"/>
              <a:ext cx="4899032" cy="884256"/>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Câu</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chuyện</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Tôi</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thực</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sự</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cần</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gì</a:t>
              </a:r>
              <a:r>
                <a:rPr lang="en-US" sz="3600" dirty="0">
                  <a:solidFill>
                    <a:srgbClr val="000000"/>
                  </a:solidFill>
                  <a:latin typeface="Times New Roman" pitchFamily="18" charset="0"/>
                  <a:ea typeface="Calibri" panose="020F0502020204030204" pitchFamily="34" charset="0"/>
                  <a:cs typeface="Times New Roman" pitchFamily="18" charset="0"/>
                </a:rPr>
                <a:t>?</a:t>
              </a:r>
              <a:endParaRPr kumimoji="0" lang="en-US" sz="36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grpSp>
      <p:pic>
        <p:nvPicPr>
          <p:cNvPr id="3" name="Picture 2">
            <a:extLst>
              <a:ext uri="{FF2B5EF4-FFF2-40B4-BE49-F238E27FC236}">
                <a16:creationId xmlns:a16="http://schemas.microsoft.com/office/drawing/2014/main" id="{918F41A4-CE88-4AB2-AB6D-C5F2CB0D059D}"/>
              </a:ext>
            </a:extLst>
          </p:cNvPr>
          <p:cNvPicPr>
            <a:picLocks noChangeAspect="1"/>
          </p:cNvPicPr>
          <p:nvPr/>
        </p:nvPicPr>
        <p:blipFill>
          <a:blip r:embed="rId4"/>
          <a:stretch>
            <a:fillRect/>
          </a:stretch>
        </p:blipFill>
        <p:spPr>
          <a:xfrm>
            <a:off x="3268766" y="2333574"/>
            <a:ext cx="2606469" cy="4428382"/>
          </a:xfrm>
          <a:prstGeom prst="rect">
            <a:avLst/>
          </a:prstGeom>
        </p:spPr>
      </p:pic>
    </p:spTree>
    <p:extLst>
      <p:ext uri="{BB962C8B-B14F-4D97-AF65-F5344CB8AC3E}">
        <p14:creationId xmlns:p14="http://schemas.microsoft.com/office/powerpoint/2010/main" val="1445122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9144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07582" y="85838"/>
            <a:ext cx="475742" cy="634323"/>
          </a:xfrm>
          <a:prstGeom prst="rect">
            <a:avLst/>
          </a:prstGeom>
        </p:spPr>
      </p:pic>
      <p:sp>
        <p:nvSpPr>
          <p:cNvPr id="20" name="TextBox 19">
            <a:extLst>
              <a:ext uri="{FF2B5EF4-FFF2-40B4-BE49-F238E27FC236}">
                <a16:creationId xmlns:a16="http://schemas.microsoft.com/office/drawing/2014/main" id="{FC9CE5F7-032C-42DD-81CA-6043947C1158}"/>
              </a:ext>
            </a:extLst>
          </p:cNvPr>
          <p:cNvSpPr txBox="1"/>
          <p:nvPr/>
        </p:nvSpPr>
        <p:spPr>
          <a:xfrm>
            <a:off x="509778" y="1121870"/>
            <a:ext cx="7987284" cy="1938992"/>
          </a:xfrm>
          <a:prstGeom prst="rect">
            <a:avLst/>
          </a:prstGeom>
          <a:noFill/>
        </p:spPr>
        <p:txBody>
          <a:bodyPr wrap="square" rtlCol="0">
            <a:spAutoFit/>
          </a:bodyPr>
          <a:lstStyle/>
          <a:p>
            <a:pPr algn="just">
              <a:defRPr/>
            </a:pPr>
            <a:r>
              <a:rPr lang="vi-VN" sz="3000" b="1" i="1" dirty="0">
                <a:solidFill>
                  <a:prstClr val="black"/>
                </a:solidFill>
                <a:latin typeface="+mj-lt"/>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000" b="1" i="1" dirty="0">
              <a:solidFill>
                <a:prstClr val="black"/>
              </a:solidFill>
              <a:latin typeface="+mj-lt"/>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9902" y="3017873"/>
            <a:ext cx="2604197" cy="3356065"/>
          </a:xfrm>
          <a:prstGeom prst="rect">
            <a:avLst/>
          </a:prstGeom>
        </p:spPr>
      </p:pic>
    </p:spTree>
    <p:extLst>
      <p:ext uri="{BB962C8B-B14F-4D97-AF65-F5344CB8AC3E}">
        <p14:creationId xmlns:p14="http://schemas.microsoft.com/office/powerpoint/2010/main" val="1654884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9144000" cy="1568824"/>
          </a:xfrm>
          <a:prstGeom prst="rect">
            <a:avLst/>
          </a:prstGeom>
        </p:spPr>
      </p:pic>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4">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4">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4">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4">
            <a:alphaModFix/>
          </a:blip>
          <a:stretch>
            <a:fillRect/>
          </a:stretch>
        </p:blipFill>
        <p:spPr>
          <a:xfrm>
            <a:off x="7071925" y="1"/>
            <a:ext cx="2072076"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495" y="2788630"/>
            <a:ext cx="2604197" cy="3356065"/>
          </a:xfrm>
          <a:prstGeom prst="rect">
            <a:avLst/>
          </a:prstGeom>
        </p:spPr>
      </p:pic>
      <p:grpSp>
        <p:nvGrpSpPr>
          <p:cNvPr id="14" name="Group 13">
            <a:extLst>
              <a:ext uri="{FF2B5EF4-FFF2-40B4-BE49-F238E27FC236}">
                <a16:creationId xmlns:a16="http://schemas.microsoft.com/office/drawing/2014/main" id="{F357EABB-0071-44CF-B7CB-310E0C2C18BD}"/>
              </a:ext>
            </a:extLst>
          </p:cNvPr>
          <p:cNvGrpSpPr/>
          <p:nvPr/>
        </p:nvGrpSpPr>
        <p:grpSpPr>
          <a:xfrm flipH="1">
            <a:off x="394859" y="2107632"/>
            <a:ext cx="3529923" cy="1520948"/>
            <a:chOff x="3921358" y="366563"/>
            <a:chExt cx="4345633" cy="1117828"/>
          </a:xfrm>
          <a:solidFill>
            <a:srgbClr val="FFFF99"/>
          </a:solidFill>
        </p:grpSpPr>
        <p:sp>
          <p:nvSpPr>
            <p:cNvPr id="15" name="Rounded Rectangular Callout 3">
              <a:extLst>
                <a:ext uri="{FF2B5EF4-FFF2-40B4-BE49-F238E27FC236}">
                  <a16:creationId xmlns:a16="http://schemas.microsoft.com/office/drawing/2014/main"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id="{DC54E5B7-4B21-4760-A6F9-F3EC350F8B6A}"/>
                </a:ext>
              </a:extLst>
            </p:cNvPr>
            <p:cNvSpPr txBox="1"/>
            <p:nvPr/>
          </p:nvSpPr>
          <p:spPr>
            <a:xfrm>
              <a:off x="3921358" y="491006"/>
              <a:ext cx="4345633" cy="7917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Mẹ</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ơi</a:t>
              </a:r>
              <a:r>
                <a:rPr lang="en-US" sz="3200" dirty="0">
                  <a:solidFill>
                    <a:srgbClr val="0064D2">
                      <a:lumMod val="75000"/>
                    </a:srgbClr>
                  </a:solidFill>
                  <a:latin typeface="Times New Roman" pitchFamily="18" charset="0"/>
                  <a:ea typeface="微软雅黑"/>
                  <a:cs typeface="Times New Roman" pitchFamily="18" charset="0"/>
                </a:rPr>
                <a:t>, con </a:t>
              </a:r>
              <a:r>
                <a:rPr lang="en-US" sz="3200" dirty="0" err="1">
                  <a:solidFill>
                    <a:srgbClr val="0064D2">
                      <a:lumMod val="75000"/>
                    </a:srgbClr>
                  </a:solidFill>
                  <a:latin typeface="Times New Roman" pitchFamily="18" charset="0"/>
                  <a:ea typeface="微软雅黑"/>
                  <a:cs typeface="Times New Roman" pitchFamily="18" charset="0"/>
                </a:rPr>
                <a:t>muốn</a:t>
              </a:r>
              <a:r>
                <a:rPr lang="en-US" sz="3200" dirty="0">
                  <a:solidFill>
                    <a:srgbClr val="0064D2">
                      <a:lumMod val="75000"/>
                    </a:srgbClr>
                  </a:solidFill>
                  <a:latin typeface="Times New Roman" pitchFamily="18" charset="0"/>
                  <a:ea typeface="微软雅黑"/>
                  <a:cs typeface="Times New Roman" pitchFamily="18" charset="0"/>
                </a:rPr>
                <a:t> </a:t>
              </a:r>
              <a:r>
                <a:rPr lang="en-US" sz="3200" dirty="0" err="1">
                  <a:solidFill>
                    <a:srgbClr val="0064D2">
                      <a:lumMod val="75000"/>
                    </a:srgbClr>
                  </a:solidFill>
                  <a:latin typeface="Times New Roman" pitchFamily="18" charset="0"/>
                  <a:ea typeface="微软雅黑"/>
                  <a:cs typeface="Times New Roman" pitchFamily="18" charset="0"/>
                </a:rPr>
                <a:t>mua</a:t>
              </a:r>
              <a:r>
                <a:rPr lang="en-US" sz="3200" dirty="0">
                  <a:solidFill>
                    <a:srgbClr val="0064D2">
                      <a:lumMod val="75000"/>
                    </a:srgbClr>
                  </a:solidFill>
                  <a:latin typeface="Times New Roman" pitchFamily="18" charset="0"/>
                  <a:ea typeface="微软雅黑"/>
                  <a:cs typeface="Times New Roman" pitchFamily="18" charset="0"/>
                </a:rPr>
                <a:t> </a:t>
              </a:r>
              <a:r>
                <a:rPr lang="en-US" sz="3200" dirty="0" err="1">
                  <a:solidFill>
                    <a:srgbClr val="0064D2">
                      <a:lumMod val="75000"/>
                    </a:srgbClr>
                  </a:solidFill>
                  <a:latin typeface="Times New Roman" pitchFamily="18" charset="0"/>
                  <a:ea typeface="微软雅黑"/>
                  <a:cs typeface="Times New Roman" pitchFamily="18" charset="0"/>
                </a:rPr>
                <a:t>chiếc</a:t>
              </a:r>
              <a:r>
                <a:rPr lang="en-US" sz="3200" dirty="0">
                  <a:solidFill>
                    <a:srgbClr val="0064D2">
                      <a:lumMod val="75000"/>
                    </a:srgbClr>
                  </a:solidFill>
                  <a:latin typeface="Times New Roman" pitchFamily="18" charset="0"/>
                  <a:ea typeface="微软雅黑"/>
                  <a:cs typeface="Times New Roman" pitchFamily="18" charset="0"/>
                </a:rPr>
                <a:t> </a:t>
              </a:r>
              <a:r>
                <a:rPr lang="en-US" sz="3200" dirty="0" err="1">
                  <a:solidFill>
                    <a:srgbClr val="0064D2">
                      <a:lumMod val="75000"/>
                    </a:srgbClr>
                  </a:solidFill>
                  <a:latin typeface="Times New Roman" pitchFamily="18" charset="0"/>
                  <a:ea typeface="微软雅黑"/>
                  <a:cs typeface="Times New Roman" pitchFamily="18" charset="0"/>
                </a:rPr>
                <a:t>mũ</a:t>
              </a:r>
              <a:r>
                <a:rPr lang="en-US" sz="3200" dirty="0">
                  <a:solidFill>
                    <a:srgbClr val="0064D2">
                      <a:lumMod val="75000"/>
                    </a:srgbClr>
                  </a:solidFill>
                  <a:latin typeface="Times New Roman" pitchFamily="18" charset="0"/>
                  <a:ea typeface="微软雅黑"/>
                  <a:cs typeface="Times New Roman" pitchFamily="18" charset="0"/>
                </a:rPr>
                <a:t>.</a:t>
              </a:r>
              <a:endPar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endParaRPr>
            </a:p>
          </p:txBody>
        </p:sp>
      </p:grpSp>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6282" y="925503"/>
            <a:ext cx="1953290" cy="1773565"/>
          </a:xfrm>
          <a:prstGeom prst="rect">
            <a:avLst/>
          </a:prstGeom>
        </p:spPr>
      </p:pic>
      <p:grpSp>
        <p:nvGrpSpPr>
          <p:cNvPr id="17" name="Group 16">
            <a:extLst>
              <a:ext uri="{FF2B5EF4-FFF2-40B4-BE49-F238E27FC236}">
                <a16:creationId xmlns:a16="http://schemas.microsoft.com/office/drawing/2014/main" id="{906498F5-9037-4935-96FD-C6C812665111}"/>
              </a:ext>
            </a:extLst>
          </p:cNvPr>
          <p:cNvGrpSpPr/>
          <p:nvPr/>
        </p:nvGrpSpPr>
        <p:grpSpPr>
          <a:xfrm flipH="1">
            <a:off x="4143916" y="1636660"/>
            <a:ext cx="2677304"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Con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muốn</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mua</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mũ</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gì</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a:t>
              </a:r>
            </a:p>
          </p:txBody>
        </p:sp>
      </p:grpSp>
    </p:spTree>
    <p:extLst>
      <p:ext uri="{BB962C8B-B14F-4D97-AF65-F5344CB8AC3E}">
        <p14:creationId xmlns:p14="http://schemas.microsoft.com/office/powerpoint/2010/main" val="3147819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184" y="944779"/>
            <a:ext cx="1953290" cy="1773565"/>
          </a:xfrm>
          <a:prstGeom prst="rect">
            <a:avLst/>
          </a:prstGeom>
        </p:spPr>
      </p:pic>
      <p:pic>
        <p:nvPicPr>
          <p:cNvPr id="19" name="Google Shape;1019;p13">
            <a:extLst>
              <a:ext uri="{FF2B5EF4-FFF2-40B4-BE49-F238E27FC236}">
                <a16:creationId xmlns:a16="http://schemas.microsoft.com/office/drawing/2014/main" id="{7D2A50E9-1CC2-452A-BE8B-479399E4B2C9}"/>
              </a:ext>
            </a:extLst>
          </p:cNvPr>
          <p:cNvPicPr preferRelativeResize="0"/>
          <p:nvPr/>
        </p:nvPicPr>
        <p:blipFill rotWithShape="1">
          <a:blip r:embed="rId5">
            <a:alphaModFix/>
          </a:blip>
          <a:srcRect/>
          <a:stretch/>
        </p:blipFill>
        <p:spPr>
          <a:xfrm rot="663866">
            <a:off x="320644" y="2599565"/>
            <a:ext cx="1333001"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id="{B85EE02C-A3CF-40C3-9BE6-EAB7771FC13D}"/>
              </a:ext>
            </a:extLst>
          </p:cNvPr>
          <p:cNvSpPr/>
          <p:nvPr/>
        </p:nvSpPr>
        <p:spPr>
          <a:xfrm>
            <a:off x="946339" y="1261873"/>
            <a:ext cx="574328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Theo các bạn, thỏ có thể đội mũ được không? Vì sao?</a:t>
            </a:r>
            <a:r>
              <a:rPr lang="en-US" sz="3200" kern="0" dirty="0">
                <a:solidFill>
                  <a:srgbClr val="005279"/>
                </a:solidFill>
                <a:latin typeface="Times New Roman" pitchFamily="18" charset="0"/>
                <a:cs typeface="Times New Roman" pitchFamily="18" charset="0"/>
              </a:rPr>
              <a:t> </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3" name="Rounded Rectangular Callout 18">
            <a:extLst>
              <a:ext uri="{FF2B5EF4-FFF2-40B4-BE49-F238E27FC236}">
                <a16:creationId xmlns:a16="http://schemas.microsoft.com/office/drawing/2014/main" id="{A520993F-94F1-455F-94ED-C50DDB52A785}"/>
              </a:ext>
            </a:extLst>
          </p:cNvPr>
          <p:cNvSpPr/>
          <p:nvPr/>
        </p:nvSpPr>
        <p:spPr>
          <a:xfrm>
            <a:off x="2064258" y="2791494"/>
            <a:ext cx="6467094"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r>
              <a:rPr lang="vi-VN" sz="3200" dirty="0">
                <a:latin typeface="Times New Roman" pitchFamily="18" charset="0"/>
                <a:cs typeface="Times New Roman" pitchFamily="18" charset="0"/>
              </a:rPr>
              <a:t>Các bạn khuyên và thuyết phục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thỏ con không mua mũ như thế nào?</a:t>
            </a:r>
            <a:endParaRPr lang="en-US" sz="3200" dirty="0">
              <a:latin typeface="Times New Roman" pitchFamily="18" charset="0"/>
              <a:cs typeface="Times New Roman" pitchFamily="18" charset="0"/>
            </a:endParaRPr>
          </a:p>
        </p:txBody>
      </p:sp>
      <p:sp>
        <p:nvSpPr>
          <p:cNvPr id="24" name="Rounded Rectangular Callout 18">
            <a:extLst>
              <a:ext uri="{FF2B5EF4-FFF2-40B4-BE49-F238E27FC236}">
                <a16:creationId xmlns:a16="http://schemas.microsoft.com/office/drawing/2014/main" id="{F839807A-DB8C-4303-9E45-9FE907060C21}"/>
              </a:ext>
            </a:extLst>
          </p:cNvPr>
          <p:cNvSpPr/>
          <p:nvPr/>
        </p:nvSpPr>
        <p:spPr>
          <a:xfrm>
            <a:off x="1752600" y="4321115"/>
            <a:ext cx="6942874" cy="1393885"/>
          </a:xfrm>
          <a:prstGeom prst="wedgeRoundRectCallout">
            <a:avLst>
              <a:gd name="adj1" fmla="val -53688"/>
              <a:gd name="adj2" fmla="val -24988"/>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hỏ con MUỐN mua mũ điệu để đội cho đẹp, nhưng chiếc mũ ấy thỏ có thực sự CẦN không?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404522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2298835" y="974664"/>
            <a:ext cx="4778781"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2492144" y="1130744"/>
            <a:ext cx="4392101"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2504709" y="2128100"/>
            <a:ext cx="4408122"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178801" y="2840827"/>
            <a:ext cx="2886920"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765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42493"/>
            <a:ext cx="2604197" cy="3356065"/>
          </a:xfrm>
          <a:prstGeom prst="rect">
            <a:avLst/>
          </a:prstGeom>
        </p:spPr>
      </p:pic>
      <p:sp>
        <p:nvSpPr>
          <p:cNvPr id="15" name="Rounded Rectangular Callout 16">
            <a:extLst>
              <a:ext uri="{FF2B5EF4-FFF2-40B4-BE49-F238E27FC236}">
                <a16:creationId xmlns:a16="http://schemas.microsoft.com/office/drawing/2014/main" id="{2584ABB9-507C-445D-B5DE-A0F3531F32EB}"/>
              </a:ext>
            </a:extLst>
          </p:cNvPr>
          <p:cNvSpPr/>
          <p:nvPr/>
        </p:nvSpPr>
        <p:spPr>
          <a:xfrm>
            <a:off x="1302098" y="933408"/>
            <a:ext cx="6146587" cy="1337785"/>
          </a:xfrm>
          <a:prstGeom prst="wedgeRoundRectCallout">
            <a:avLst>
              <a:gd name="adj1" fmla="val -35345"/>
              <a:gd name="adj2" fmla="val 97530"/>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Times New Roman" pitchFamily="18" charset="0"/>
                <a:cs typeface="Times New Roman" pitchFamily="18" charset="0"/>
              </a:rPr>
              <a:t>Thỏ không thể đội mũ, </a:t>
            </a:r>
            <a:r>
              <a:rPr lang="en-US" sz="4000" kern="0" dirty="0" err="1">
                <a:solidFill>
                  <a:srgbClr val="005279"/>
                </a:solidFill>
                <a:latin typeface="Times New Roman" pitchFamily="18" charset="0"/>
                <a:cs typeface="Times New Roman" pitchFamily="18" charset="0"/>
              </a:rPr>
              <a:t>vì</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thỏ</a:t>
            </a:r>
            <a:r>
              <a:rPr lang="en-US" sz="4000" kern="0" dirty="0">
                <a:solidFill>
                  <a:srgbClr val="005279"/>
                </a:solidFill>
                <a:latin typeface="Times New Roman" pitchFamily="18" charset="0"/>
                <a:cs typeface="Times New Roman" pitchFamily="18" charset="0"/>
              </a:rPr>
              <a:t> </a:t>
            </a:r>
            <a:r>
              <a:rPr lang="vi-VN" sz="4000" kern="0" dirty="0">
                <a:solidFill>
                  <a:srgbClr val="005279"/>
                </a:solidFill>
                <a:latin typeface="Times New Roman" pitchFamily="18" charset="0"/>
                <a:cs typeface="Times New Roman" pitchFamily="18" charset="0"/>
              </a:rPr>
              <a:t>có đôi tai dài.</a:t>
            </a:r>
            <a:endParaRPr kumimoji="0" lang="vi-VN" sz="40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pic>
        <p:nvPicPr>
          <p:cNvPr id="16" name="Picture 15" descr="A picture containing circle&#10;&#10;Description automatically generated">
            <a:extLst>
              <a:ext uri="{FF2B5EF4-FFF2-40B4-BE49-F238E27FC236}">
                <a16:creationId xmlns:a16="http://schemas.microsoft.com/office/drawing/2014/main" id="{FE6F39F6-2AB3-40CD-8338-1E17ADFD3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4454" y="1682311"/>
            <a:ext cx="1141020" cy="1036033"/>
          </a:xfrm>
          <a:prstGeom prst="rect">
            <a:avLst/>
          </a:prstGeom>
        </p:spPr>
      </p:pic>
      <p:sp>
        <p:nvSpPr>
          <p:cNvPr id="17" name="Rounded Rectangular Callout 16">
            <a:extLst>
              <a:ext uri="{FF2B5EF4-FFF2-40B4-BE49-F238E27FC236}">
                <a16:creationId xmlns:a16="http://schemas.microsoft.com/office/drawing/2014/main" id="{066AC2D7-35EA-4AF2-AC50-38D7F798976D}"/>
              </a:ext>
            </a:extLst>
          </p:cNvPr>
          <p:cNvSpPr/>
          <p:nvPr/>
        </p:nvSpPr>
        <p:spPr>
          <a:xfrm>
            <a:off x="2604197" y="2718344"/>
            <a:ext cx="5639119" cy="1337785"/>
          </a:xfrm>
          <a:prstGeom prst="wedgeRoundRectCallout">
            <a:avLst>
              <a:gd name="adj1" fmla="val -55585"/>
              <a:gd name="adj2" fmla="val 27832"/>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Times New Roman" pitchFamily="18" charset="0"/>
                <a:cs typeface="Times New Roman" pitchFamily="18" charset="0"/>
              </a:rPr>
              <a:t>Thỏ</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ơi</a:t>
            </a:r>
            <a:r>
              <a:rPr lang="en-US" sz="4000" kern="0" dirty="0">
                <a:solidFill>
                  <a:srgbClr val="005279"/>
                </a:solidFill>
                <a:latin typeface="Times New Roman" pitchFamily="18" charset="0"/>
                <a:cs typeface="Times New Roman" pitchFamily="18" charset="0"/>
              </a:rPr>
              <a:t>, tai </a:t>
            </a:r>
            <a:r>
              <a:rPr lang="en-US" sz="4000" kern="0" dirty="0" err="1">
                <a:solidFill>
                  <a:srgbClr val="005279"/>
                </a:solidFill>
                <a:latin typeface="Times New Roman" pitchFamily="18" charset="0"/>
                <a:cs typeface="Times New Roman" pitchFamily="18" charset="0"/>
              </a:rPr>
              <a:t>thỏ</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rất</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dài</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đội</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mũ</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sẽ</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vướng</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lắm</a:t>
            </a:r>
            <a:r>
              <a:rPr lang="en-US" sz="4000" kern="0" dirty="0">
                <a:solidFill>
                  <a:srgbClr val="005279"/>
                </a:solidFill>
                <a:latin typeface="Times New Roman" pitchFamily="18" charset="0"/>
                <a:cs typeface="Times New Roman" pitchFamily="18" charset="0"/>
              </a:rPr>
              <a:t>!</a:t>
            </a:r>
            <a:endParaRPr kumimoji="0" lang="vi-VN" sz="40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1" name="Rounded Rectangular Callout 16">
            <a:extLst>
              <a:ext uri="{FF2B5EF4-FFF2-40B4-BE49-F238E27FC236}">
                <a16:creationId xmlns:a16="http://schemas.microsoft.com/office/drawing/2014/main" id="{611155BC-C154-48CF-94BE-87E5D246CCEC}"/>
              </a:ext>
            </a:extLst>
          </p:cNvPr>
          <p:cNvSpPr/>
          <p:nvPr/>
        </p:nvSpPr>
        <p:spPr>
          <a:xfrm>
            <a:off x="2604197" y="4544091"/>
            <a:ext cx="6311203" cy="1454467"/>
          </a:xfrm>
          <a:prstGeom prst="wedgeRoundRectCallout">
            <a:avLst>
              <a:gd name="adj1" fmla="val -57514"/>
              <a:gd name="adj2" fmla="val -12289"/>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Times New Roman" pitchFamily="18" charset="0"/>
                <a:cs typeface="Times New Roman" pitchFamily="18"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54885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0" y="28785"/>
            <a:ext cx="9144000" cy="500912"/>
          </a:xfrm>
          <a:prstGeom prst="rect">
            <a:avLst/>
          </a:prstGeom>
        </p:spPr>
      </p:pic>
      <p:sp>
        <p:nvSpPr>
          <p:cNvPr id="14" name="Rectangle: Rounded Corners 13">
            <a:extLst>
              <a:ext uri="{FF2B5EF4-FFF2-40B4-BE49-F238E27FC236}">
                <a16:creationId xmlns:a16="http://schemas.microsoft.com/office/drawing/2014/main" id="{64B44454-C8E7-47F4-9D3C-C540E53964F5}"/>
              </a:ext>
            </a:extLst>
          </p:cNvPr>
          <p:cNvSpPr/>
          <p:nvPr/>
        </p:nvSpPr>
        <p:spPr>
          <a:xfrm>
            <a:off x="438912" y="2133600"/>
            <a:ext cx="8195310" cy="2209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 name="TextBox 23">
            <a:extLst>
              <a:ext uri="{FF2B5EF4-FFF2-40B4-BE49-F238E27FC236}">
                <a16:creationId xmlns:a16="http://schemas.microsoft.com/office/drawing/2014/main" id="{D9DFEBB2-5342-463F-80D4-7ED6B4124D29}"/>
              </a:ext>
            </a:extLst>
          </p:cNvPr>
          <p:cNvSpPr txBox="1"/>
          <p:nvPr/>
        </p:nvSpPr>
        <p:spPr>
          <a:xfrm>
            <a:off x="683113" y="2179738"/>
            <a:ext cx="7819488" cy="2062103"/>
          </a:xfrm>
          <a:prstGeom prst="rect">
            <a:avLst/>
          </a:prstGeom>
          <a:noFill/>
        </p:spPr>
        <p:txBody>
          <a:bodyPr wrap="square" rtlCol="0">
            <a:spAutoFit/>
          </a:bodyPr>
          <a:lstStyle/>
          <a:p>
            <a:pPr lvl="0" algn="just"/>
            <a:r>
              <a:rPr lang="vi-VN" sz="3200" b="1" dirty="0">
                <a:solidFill>
                  <a:srgbClr val="FF2D4E"/>
                </a:solidFill>
                <a:latin typeface="Times New Roman" pitchFamily="18" charset="0"/>
                <a:cs typeface="Times New Roman" pitchFamily="18" charset="0"/>
              </a:rPr>
              <a:t>Có những thứ mua về rất cần thiết và có những thứ không dùng đến. Khi muốn mua một món đồ, chúng ta cần nghĩ xem, món đồ ấy có thực sự cần thiết không?</a:t>
            </a:r>
            <a:endParaRPr kumimoji="0" lang="en-US" sz="3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11" name="图片 15"/>
          <p:cNvPicPr>
            <a:picLocks noChangeAspect="1"/>
          </p:cNvPicPr>
          <p:nvPr/>
        </p:nvPicPr>
        <p:blipFill>
          <a:blip r:embed="rId3"/>
          <a:stretch>
            <a:fillRect/>
          </a:stretch>
        </p:blipFill>
        <p:spPr>
          <a:xfrm>
            <a:off x="0" y="6357088"/>
            <a:ext cx="9144000" cy="500912"/>
          </a:xfrm>
          <a:prstGeom prst="rect">
            <a:avLst/>
          </a:prstGeom>
        </p:spPr>
      </p:pic>
    </p:spTree>
    <p:extLst>
      <p:ext uri="{BB962C8B-B14F-4D97-AF65-F5344CB8AC3E}">
        <p14:creationId xmlns:p14="http://schemas.microsoft.com/office/powerpoint/2010/main" val="32721294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ppt_x</p:attrName>
                                        </p:attrNameLst>
                                      </p:cBhvr>
                                      <p:tavLst>
                                        <p:tav tm="0">
                                          <p:val>
                                            <p:strVal val="#ppt_x-#ppt_w*1.125000"/>
                                          </p:val>
                                        </p:tav>
                                        <p:tav tm="100000">
                                          <p:val>
                                            <p:strVal val="#ppt_x"/>
                                          </p:val>
                                        </p:tav>
                                      </p:tavLst>
                                    </p:anim>
                                    <p:animEffect transition="in" filter="wipe(right)">
                                      <p:cBhvr>
                                        <p:cTn id="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425</Words>
  <Application>Microsoft Office PowerPoint</Application>
  <PresentationFormat>On-screen Show (4:3)</PresentationFormat>
  <Paragraphs>47</Paragraphs>
  <Slides>21</Slides>
  <Notes>21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等线</vt:lpstr>
      <vt:lpstr>Arial</vt:lpstr>
      <vt:lpstr>Calibri</vt:lpstr>
      <vt:lpstr>Georgia</vt:lpstr>
      <vt:lpstr>Times New Roman</vt:lpstr>
      <vt:lpstr>字魂36号-正文宋楷</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Administrator</cp:lastModifiedBy>
  <cp:revision>17</cp:revision>
  <dcterms:created xsi:type="dcterms:W3CDTF">2022-10-25T02:15:17Z</dcterms:created>
  <dcterms:modified xsi:type="dcterms:W3CDTF">2022-10-26T02:16:44Z</dcterms:modified>
</cp:coreProperties>
</file>