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8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 xmlns:a16="http://schemas.microsoft.com/office/drawing/2014/main"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 các câu dưới đây vào nhóm thích hợp và giải thích vì sao em xếp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 </a:t>
              </a:r>
              <a:r>
                <a:rPr kumimoji="0" lang="vi-VN" sz="32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0" name="Rounded Rectangle 13">
            <a:extLst>
              <a:ext uri="{FF2B5EF4-FFF2-40B4-BE49-F238E27FC236}">
                <a16:creationId xmlns=""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15">
            <a:extLst>
              <a:ext uri="{FF2B5EF4-FFF2-40B4-BE49-F238E27FC236}">
                <a16:creationId xmlns=""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 xmlns:a16="http://schemas.microsoft.com/office/drawing/2014/main"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a:t>
            </a:r>
            <a:r>
              <a:rPr lang="vi-VN" sz="3600" dirty="0">
                <a:latin typeface="+mj-lt"/>
                <a:ea typeface="Arial-Rounded" panose="020B0500000000000000" pitchFamily="34" charset="0"/>
                <a:cs typeface="Arial-Rounded" panose="020B0500000000000000" pitchFamily="34" charset="0"/>
              </a:rPr>
              <a:t>. Bút nâu </a:t>
            </a:r>
            <a:r>
              <a:rPr lang="en-US" sz="3600" dirty="0" err="1">
                <a:latin typeface="+mj-lt"/>
                <a:ea typeface="Arial-Rounded" panose="020B0500000000000000" pitchFamily="34" charset="0"/>
                <a:cs typeface="Arial-Rounded" panose="020B0500000000000000" pitchFamily="34" charset="0"/>
              </a:rPr>
              <a:t>trông</a:t>
            </a:r>
            <a:r>
              <a:rPr lang="en-US" sz="3600" dirty="0">
                <a:latin typeface="+mj-lt"/>
                <a:ea typeface="Arial-Rounded" panose="020B0500000000000000" pitchFamily="34" charset="0"/>
                <a:cs typeface="Arial-Rounded" panose="020B0500000000000000" pitchFamily="34" charset="0"/>
              </a:rPr>
              <a:t> </a:t>
            </a:r>
            <a:r>
              <a:rPr lang="en-US" sz="3600" dirty="0" err="1">
                <a:latin typeface="+mj-lt"/>
                <a:ea typeface="Arial-Rounded" panose="020B0500000000000000" pitchFamily="34" charset="0"/>
                <a:cs typeface="Arial-Rounded" panose="020B0500000000000000" pitchFamily="34" charset="0"/>
              </a:rPr>
              <a:t>thế</a:t>
            </a:r>
            <a:r>
              <a:rPr lang="en-US" sz="3600" dirty="0">
                <a:latin typeface="+mj-lt"/>
                <a:ea typeface="Arial-Rounded" panose="020B0500000000000000" pitchFamily="34" charset="0"/>
                <a:cs typeface="Arial-Rounded" panose="020B0500000000000000" pitchFamily="34" charset="0"/>
              </a:rPr>
              <a:t> </a:t>
            </a:r>
            <a:r>
              <a:rPr lang="en-US" sz="3600" dirty="0" err="1">
                <a:latin typeface="+mj-lt"/>
                <a:ea typeface="Arial-Rounded" panose="020B0500000000000000" pitchFamily="34" charset="0"/>
                <a:cs typeface="Arial-Rounded" panose="020B0500000000000000" pitchFamily="34" charset="0"/>
              </a:rPr>
              <a:t>nào</a:t>
            </a:r>
            <a:r>
              <a:rPr lang="en-US" sz="3600" dirty="0">
                <a:latin typeface="+mj-lt"/>
                <a:ea typeface="Arial-Rounded" panose="020B0500000000000000" pitchFamily="34" charset="0"/>
                <a:cs typeface="Arial-Rounded" panose="020B0500000000000000" pitchFamily="34" charset="0"/>
              </a:rPr>
              <a:t>?</a:t>
            </a:r>
            <a:endParaRPr lang="vi-VN" sz="3600" dirty="0">
              <a:latin typeface="+mj-lt"/>
              <a:ea typeface="Arial-Rounded" panose="020B0500000000000000" pitchFamily="34" charset="0"/>
              <a:cs typeface="Arial-Rounded" panose="020B0500000000000000" pitchFamily="34" charset="0"/>
            </a:endParaRPr>
          </a:p>
          <a:p>
            <a:pPr algn="just"/>
            <a:r>
              <a:rPr lang="vi-VN" sz="3600" dirty="0">
                <a:latin typeface="+mj-lt"/>
                <a:ea typeface="Arial-Rounded" panose="020B0500000000000000" pitchFamily="34" charset="0"/>
                <a:cs typeface="Arial-Rounded" panose="020B0500000000000000" pitchFamily="34" charset="0"/>
              </a:rPr>
              <a:t>b. Bút nâu là một người bạn tốt.</a:t>
            </a:r>
          </a:p>
          <a:p>
            <a:pPr algn="just"/>
            <a:r>
              <a:rPr lang="vi-VN" sz="3600" dirty="0">
                <a:latin typeface="+mj-lt"/>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mj-lt"/>
                <a:ea typeface="Arial-Rounded" panose="020B0500000000000000" pitchFamily="34" charset="0"/>
                <a:cs typeface="Arial-Rounded" panose="020B0500000000000000" pitchFamily="34" charset="0"/>
              </a:rPr>
              <a:t>d. Bút nâu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gắn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bút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1822"/>
                </a:solidFill>
                <a:effectLst/>
                <a:uLnTx/>
                <a:uFillTx/>
                <a:latin typeface="Times New Roman" panose="02020603050405020304" pitchFamily="18" charset="0"/>
                <a:cs typeface="Times New Roman" panose="02020603050405020304" pitchFamily="18" charset="0"/>
              </a:rPr>
              <a:t>Cùng nhớ 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 xmlns:a16="http://schemas.microsoft.com/office/drawing/2014/main" id="{DBB0DAF1-1C15-4690-8F3B-C58DE23A953C}"/>
                </a:ext>
              </a:extLst>
            </p:cNvPr>
            <p:cNvSpPr txBox="1"/>
            <p:nvPr/>
          </p:nvSpPr>
          <p:spPr>
            <a:xfrm>
              <a:off x="2103829" y="1689557"/>
              <a:ext cx="2448342" cy="1009761"/>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 tả sự vật, sự việc.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Cuối câu có dấu chấm</a:t>
              </a:r>
              <a:endParaRPr kumimoji="0" lang="vi-VN" sz="2800" b="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6" name="Group 25">
            <a:extLst>
              <a:ext uri="{FF2B5EF4-FFF2-40B4-BE49-F238E27FC236}">
                <a16:creationId xmlns=""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thắc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một điều chưa biết</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Thảo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luận</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ghép</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ngữ</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Picture 2">
            <a:extLst>
              <a:ext uri="{FF2B5EF4-FFF2-40B4-BE49-F238E27FC236}">
                <a16:creationId xmlns=""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CHIA SẺ TRƯỚC LỚP</a:t>
            </a:r>
          </a:p>
        </p:txBody>
      </p:sp>
      <p:pic>
        <p:nvPicPr>
          <p:cNvPr id="5" name="Picture 4" descr="Icon&#10;&#10;Description automatically generated">
            <a:extLst>
              <a:ext uri="{FF2B5EF4-FFF2-40B4-BE49-F238E27FC236}">
                <a16:creationId xmlns=""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Trình</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bày</a:t>
              </a:r>
              <a:endPar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0" name="Group 9">
            <a:extLst>
              <a:ext uri="{FF2B5EF4-FFF2-40B4-BE49-F238E27FC236}">
                <a16:creationId xmlns=""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Nhận</a:t>
              </a:r>
              <a:r>
                <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xét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13" name="Picture 2" descr="Plants Clipart - animated-gif-clipart-flowers-in-planter-pot-05c -  Classroom Clipart">
            <a:extLst>
              <a:ext uri="{FF2B5EF4-FFF2-40B4-BE49-F238E27FC236}">
                <a16:creationId xmlns=""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2798041398"/>
              </p:ext>
            </p:extLst>
          </p:nvPr>
        </p:nvGraphicFramePr>
        <p:xfrm>
          <a:off x="0" y="612617"/>
          <a:ext cx="11482385" cy="3539744"/>
        </p:xfrm>
        <a:graphic>
          <a:graphicData uri="http://schemas.openxmlformats.org/drawingml/2006/table">
            <a:tbl>
              <a:tblPr firstRow="1" firstCol="1" bandRow="1">
                <a:tableStyleId>{5C22544A-7EE6-4342-B048-85BDC9FD1C3A}</a:tableStyleId>
              </a:tblPr>
              <a:tblGrid>
                <a:gridCol w="1197150">
                  <a:extLst>
                    <a:ext uri="{9D8B030D-6E8A-4147-A177-3AD203B41FA5}">
                      <a16:colId xmlns="" xmlns:a16="http://schemas.microsoft.com/office/drawing/2014/main" val="494456963"/>
                    </a:ext>
                  </a:extLst>
                </a:gridCol>
                <a:gridCol w="5320333">
                  <a:extLst>
                    <a:ext uri="{9D8B030D-6E8A-4147-A177-3AD203B41FA5}">
                      <a16:colId xmlns="" xmlns:a16="http://schemas.microsoft.com/office/drawing/2014/main" val="1789348938"/>
                    </a:ext>
                  </a:extLst>
                </a:gridCol>
                <a:gridCol w="4964902">
                  <a:extLst>
                    <a:ext uri="{9D8B030D-6E8A-4147-A177-3AD203B41FA5}">
                      <a16:colId xmlns=""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Kiểu câu</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b. Bút nâu là một người bạn tốt.</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 Bút nâu nhảy với  bút vàng, lắng nghe ước mơ của bút tím.</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a. Bút nâu trông thế nào?</a:t>
                      </a: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d. Bút nâu gắn bút đỏ bên cạnh mình để làm gì?</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Lí do</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5" name="TextBox 4">
            <a:extLst>
              <a:ext uri="{FF2B5EF4-FFF2-40B4-BE49-F238E27FC236}">
                <a16:creationId xmlns=""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M</a:t>
            </a:r>
            <a:r>
              <a:rPr lang="en-US" sz="3200" dirty="0" err="1">
                <a:latin typeface="+mj-lt"/>
                <a:ea typeface="Arial-Rounded" panose="020B0500000000000000" pitchFamily="34" charset="0"/>
                <a:cs typeface="Arial-Rounded" panose="020B0500000000000000" pitchFamily="34" charset="0"/>
              </a:rPr>
              <a:t>i</a:t>
            </a:r>
            <a:r>
              <a:rPr lang="vi-VN" sz="3200" dirty="0">
                <a:latin typeface="+mj-lt"/>
                <a:ea typeface="Arial-Rounded" panose="020B0500000000000000" pitchFamily="34" charset="0"/>
                <a:cs typeface="Arial-Rounded" panose="020B0500000000000000" pitchFamily="34" charset="0"/>
              </a:rPr>
              <a:t>nh là thành viên mới của lớp 3A</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Minh vừa chuyển từ trường khác đến</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Bạn ấy vui vẻ giới thiệu:</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Tớ tên là Tuệ Minh</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Tớ thích chơi cờ vua và múa ba lê</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Các bạn xôn xao đáp lại:</a:t>
            </a:r>
          </a:p>
          <a:p>
            <a:pPr algn="just"/>
            <a:r>
              <a:rPr lang="vi-VN" sz="3200" dirty="0">
                <a:latin typeface="+mj-lt"/>
                <a:ea typeface="Arial-Rounded" panose="020B0500000000000000" pitchFamily="34" charset="0"/>
                <a:cs typeface="Arial-Rounded" panose="020B0500000000000000" pitchFamily="34" charset="0"/>
              </a:rPr>
              <a:t>- Tên của cậu đẹp quá</a:t>
            </a:r>
          </a:p>
          <a:p>
            <a:pPr algn="just"/>
            <a:r>
              <a:rPr lang="vi-VN" sz="3200" dirty="0">
                <a:latin typeface="+mj-lt"/>
                <a:ea typeface="Arial-Rounded" panose="020B0500000000000000" pitchFamily="34" charset="0"/>
                <a:cs typeface="Arial-Rounded" panose="020B0500000000000000" pitchFamily="34" charset="0"/>
              </a:rPr>
              <a:t>- Tớ cũng thích chơi cờ vua lắm</a:t>
            </a:r>
          </a:p>
          <a:p>
            <a:pPr algn="just"/>
            <a:r>
              <a:rPr lang="vi-VN" sz="3200" dirty="0">
                <a:latin typeface="+mj-lt"/>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mj-lt"/>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 xmlns:a16="http://schemas.microsoft.com/office/drawing/2014/main"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 xmlns:a16="http://schemas.microsoft.com/office/drawing/2014/main"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 xmlns:a16="http://schemas.microsoft.com/office/drawing/2014/main"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 xmlns:a16="http://schemas.microsoft.com/office/drawing/2014/main"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 xmlns:a16="http://schemas.microsoft.com/office/drawing/2014/main"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 xmlns:a16="http://schemas.microsoft.com/office/drawing/2014/main"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phiếu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in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sẵn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Sau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chiến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 xmlns:a16="http://schemas.microsoft.com/office/drawing/2014/main"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 xmlns:a16="http://schemas.microsoft.com/office/drawing/2014/main"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 xmlns:a16="http://schemas.microsoft.com/office/drawing/2014/main"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 xmlns:a16="http://schemas.microsoft.com/office/drawing/2014/main"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 xmlns:a16="http://schemas.microsoft.com/office/drawing/2014/main"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 xmlns:a16="http://schemas.microsoft.com/office/drawing/2014/main"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 xmlns:a16="http://schemas.microsoft.com/office/drawing/2014/main"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Left Brace 4">
            <a:extLst>
              <a:ext uri="{FF2B5EF4-FFF2-40B4-BE49-F238E27FC236}">
                <a16:creationId xmlns=""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than</a:t>
            </a:r>
          </a:p>
        </p:txBody>
      </p:sp>
      <p:cxnSp>
        <p:nvCxnSpPr>
          <p:cNvPr id="12" name="Straight Connector 11">
            <a:extLst>
              <a:ext uri="{FF2B5EF4-FFF2-40B4-BE49-F238E27FC236}">
                <a16:creationId xmlns=""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4" name="Straight Connector 13">
            <a:extLst>
              <a:ext uri="{FF2B5EF4-FFF2-40B4-BE49-F238E27FC236}">
                <a16:creationId xmlns=""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hỏi</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a:extLst>
              <a:ext uri="{FF2B5EF4-FFF2-40B4-BE49-F238E27FC236}">
                <a16:creationId xmlns=""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 xmlns:a16="http://schemas.microsoft.com/office/drawing/2014/main" id="{89F543B0-806D-4687-8DB8-52CEE96EAF6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 xmlns:a16="http://schemas.microsoft.com/office/drawing/2014/main"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 xmlns:a16="http://schemas.microsoft.com/office/drawing/2014/main" id="{191F72DA-56F2-45B7-A1C9-1C3819EFABA6}"/>
              </a:ext>
            </a:extLst>
          </p:cNvPr>
          <p:cNvSpPr txBox="1"/>
          <p:nvPr/>
        </p:nvSpPr>
        <p:spPr>
          <a:xfrm>
            <a:off x="4970321" y="2120996"/>
            <a:ext cx="262501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14 – </a:t>
            </a:r>
            <a:r>
              <a:rPr kumimoji="0" lang="en-US" sz="32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Tiết</a:t>
            </a:r>
            <a:r>
              <a:rPr kumimoji="0" lang="en-US" sz="32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 xmlns:a16="http://schemas.microsoft.com/office/drawing/2014/main" id="{F9997A3A-BDF9-4CF4-9D35-56650E41C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 xmlns:a16="http://schemas.microsoft.com/office/drawing/2014/main"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 xmlns:a16="http://schemas.microsoft.com/office/drawing/2014/main"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vi-VN"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 </a:t>
            </a:r>
            <a:r>
              <a:rPr lang="vi-VN" sz="3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 trong đoạn dưới đây được gọi là câu kể. Hãy sắp xếp các câu đó vào nhóm thích hợp.</a:t>
            </a:r>
          </a:p>
        </p:txBody>
      </p:sp>
      <p:sp>
        <p:nvSpPr>
          <p:cNvPr id="20" name="Rounded Rectangle 21">
            <a:extLst>
              <a:ext uri="{FF2B5EF4-FFF2-40B4-BE49-F238E27FC236}">
                <a16:creationId xmlns=""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1" name="Rounded Rectangle 21">
            <a:extLst>
              <a:ext uri="{FF2B5EF4-FFF2-40B4-BE49-F238E27FC236}">
                <a16:creationId xmlns=""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2" name="Rounded Rectangle 21">
            <a:extLst>
              <a:ext uri="{FF2B5EF4-FFF2-40B4-BE49-F238E27FC236}">
                <a16:creationId xmlns=""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 name="TextBox 1">
            <a:extLst>
              <a:ext uri="{FF2B5EF4-FFF2-40B4-BE49-F238E27FC236}">
                <a16:creationId xmlns=""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mj-lt"/>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mj-lt"/>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 xmlns:a16="http://schemas.microsoft.com/office/drawing/2014/main"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151578" y="41998"/>
            <a:ext cx="4796016" cy="1878330"/>
          </a:xfrm>
          <a:prstGeom prst="rect">
            <a:avLst/>
          </a:prstGeom>
        </p:spPr>
      </p:pic>
      <p:pic>
        <p:nvPicPr>
          <p:cNvPr id="11" name="Picture 10">
            <a:extLst>
              <a:ext uri="{FF2B5EF4-FFF2-40B4-BE49-F238E27FC236}">
                <a16:creationId xmlns=""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Rectangle: Rounded Corners 19">
            <a:extLst>
              <a:ext uri="{FF2B5EF4-FFF2-40B4-BE49-F238E27FC236}">
                <a16:creationId xmlns=""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nhớ</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1">
            <a:extLst>
              <a:ext uri="{FF2B5EF4-FFF2-40B4-BE49-F238E27FC236}">
                <a16:creationId xmlns=""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 xmlns:a16="http://schemas.microsoft.com/office/drawing/2014/main" id="{FD69417A-EB63-4858-9EC4-E1857F2EB886}"/>
              </a:ext>
            </a:extLst>
          </p:cNvPr>
          <p:cNvSpPr txBox="1"/>
          <p:nvPr/>
        </p:nvSpPr>
        <p:spPr>
          <a:xfrm>
            <a:off x="6755463" y="3165675"/>
            <a:ext cx="543653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Thống</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nhất</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ý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kiến</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trong</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nhóm</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36" name="TextBox 35">
            <a:extLst>
              <a:ext uri="{FF2B5EF4-FFF2-40B4-BE49-F238E27FC236}">
                <a16:creationId xmlns=""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Chia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7" name="图片 1">
            <a:extLst>
              <a:ext uri="{FF2B5EF4-FFF2-40B4-BE49-F238E27FC236}">
                <a16:creationId xmlns=""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3" name="TextBox 2">
            <a:extLst>
              <a:ext uri="{FF2B5EF4-FFF2-40B4-BE49-F238E27FC236}">
                <a16:creationId xmlns=""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mj-lt"/>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2" name="TextBox 11">
            <a:extLst>
              <a:ext uri="{FF2B5EF4-FFF2-40B4-BE49-F238E27FC236}">
                <a16:creationId xmlns=""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mj-lt"/>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4" name="TextBox 13">
            <a:extLst>
              <a:ext uri="{FF2B5EF4-FFF2-40B4-BE49-F238E27FC236}">
                <a16:creationId xmlns=""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 dùng keo gắn bút đỏ vào bên cạnh tớ để bạn nhìn được ra ngoài hộp bút.</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tin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ounded Rectangle 13">
            <a:extLst>
              <a:ext uri="{FF2B5EF4-FFF2-40B4-BE49-F238E27FC236}">
                <a16:creationId xmlns=""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4">
            <a:extLst>
              <a:ext uri="{FF2B5EF4-FFF2-40B4-BE49-F238E27FC236}">
                <a16:creationId xmlns=""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5">
            <a:extLst>
              <a:ext uri="{FF2B5EF4-FFF2-40B4-BE49-F238E27FC236}">
                <a16:creationId xmlns=""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5">
            <a:extLst>
              <a:ext uri="{FF2B5EF4-FFF2-40B4-BE49-F238E27FC236}">
                <a16:creationId xmlns=""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a:extLst>
              <a:ext uri="{FF2B5EF4-FFF2-40B4-BE49-F238E27FC236}">
                <a16:creationId xmlns="" xmlns:a16="http://schemas.microsoft.com/office/drawing/2014/main"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 xmlns:a16="http://schemas.microsoft.com/office/drawing/2014/main" id="{220F512A-6C55-4E14-B864-BFBA62408407}"/>
              </a:ext>
            </a:extLst>
          </p:cNvPr>
          <p:cNvSpPr/>
          <p:nvPr/>
        </p:nvSpPr>
        <p:spPr>
          <a:xfrm>
            <a:off x="1406235" y="111177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829</Words>
  <Application>Microsoft Office PowerPoint</Application>
  <PresentationFormat>Widescreen</PresentationFormat>
  <Paragraphs>95</Paragraphs>
  <Slides>19</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微软雅黑</vt:lpstr>
      <vt:lpstr>Arial</vt:lpstr>
      <vt:lpstr>Arial-Rounded</vt:lpstr>
      <vt:lpstr>Bubblegum Sans</vt:lpstr>
      <vt:lpstr>Calibri</vt:lpstr>
      <vt:lpstr>Calibri Light</vt:lpstr>
      <vt:lpstr>HP001 4 hàng</vt:lpstr>
      <vt:lpstr>LNTH-No Virus</vt:lpstr>
      <vt:lpstr>Times New Roman</vt:lpstr>
      <vt:lpstr>字魂105号-简雅黑</vt:lpstr>
      <vt:lpstr>等线</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36</cp:revision>
  <dcterms:created xsi:type="dcterms:W3CDTF">2022-06-26T08:15:33Z</dcterms:created>
  <dcterms:modified xsi:type="dcterms:W3CDTF">2022-10-16T16:57:24Z</dcterms:modified>
</cp:coreProperties>
</file>