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0" r:id="rId4"/>
  </p:sldMasterIdLst>
  <p:notesMasterIdLst>
    <p:notesMasterId r:id="rId27"/>
  </p:notesMasterIdLst>
  <p:sldIdLst>
    <p:sldId id="2676" r:id="rId5"/>
    <p:sldId id="2645" r:id="rId6"/>
    <p:sldId id="2646" r:id="rId7"/>
    <p:sldId id="2669" r:id="rId8"/>
    <p:sldId id="2647" r:id="rId9"/>
    <p:sldId id="2678" r:id="rId10"/>
    <p:sldId id="2679" r:id="rId11"/>
    <p:sldId id="2680" r:id="rId12"/>
    <p:sldId id="2681" r:id="rId13"/>
    <p:sldId id="2682" r:id="rId14"/>
    <p:sldId id="2665" r:id="rId15"/>
    <p:sldId id="2664" r:id="rId16"/>
    <p:sldId id="2667" r:id="rId17"/>
    <p:sldId id="2683" r:id="rId18"/>
    <p:sldId id="2670" r:id="rId19"/>
    <p:sldId id="2671" r:id="rId20"/>
    <p:sldId id="2672" r:id="rId21"/>
    <p:sldId id="2673" r:id="rId22"/>
    <p:sldId id="2674" r:id="rId23"/>
    <p:sldId id="2675" r:id="rId24"/>
    <p:sldId id="2677" r:id="rId25"/>
    <p:sldId id="33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63294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358459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4111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9481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5827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44688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10245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6371977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482455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76001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059683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1590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903770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9449666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0160907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626045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611617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94809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30359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169992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226943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9959381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8340509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911263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2067408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19263043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305595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57858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876282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364430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4062576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74187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32274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0210300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6930998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35667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solidFill>
                  <a:prstClr val="black">
                    <a:tint val="75000"/>
                  </a:prstClr>
                </a:solidFill>
              </a:rPr>
              <a:pPr/>
              <a:t>2023/10/10</a:t>
            </a:fld>
            <a:endParaRPr lang="zh-CN" alt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5472769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383214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宋体" panose="02010600030101010101" pitchFamily="2" charset="-122"/>
                <a:cs typeface="Alibaba PuHuiTi" pitchFamily="18" charset="-122"/>
              </a:rPr>
              <a:t>Add title text</a:t>
            </a:r>
            <a:endParaRPr lang="zh-CN" altLang="en-US" sz="3200" dirty="0">
              <a:solidFill>
                <a:srgbClr val="217875"/>
              </a:solidFill>
              <a:latin typeface="宋体" panose="02010600030101010101" pitchFamily="2" charset="-122"/>
              <a:cs typeface="Alibaba PuHuiTi" pitchFamily="18" charset="-122"/>
            </a:endParaRPr>
          </a:p>
        </p:txBody>
      </p:sp>
    </p:spTree>
    <p:extLst>
      <p:ext uri="{BB962C8B-B14F-4D97-AF65-F5344CB8AC3E}">
        <p14:creationId xmlns:p14="http://schemas.microsoft.com/office/powerpoint/2010/main" val="3291776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2023/10/10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5847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73172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10/10/2023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237654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38.xml"/><Relationship Id="rId6" Type="http://schemas.openxmlformats.org/officeDocument/2006/relationships/image" Target="../media/image44.png"/><Relationship Id="rId5" Type="http://schemas.microsoft.com/office/2007/relationships/hdphoto" Target="../media/hdphoto6.wdp"/><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5" Type="http://schemas.openxmlformats.org/officeDocument/2006/relationships/image" Target="../media/image34.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7">
            <a:extLst>
              <a:ext uri="{FF2B5EF4-FFF2-40B4-BE49-F238E27FC236}">
                <a16:creationId xmlns:a16="http://schemas.microsoft.com/office/drawing/2014/main" id="{BDA8E44F-6082-4E27-83E5-DBDCF11D941A}"/>
              </a:ext>
            </a:extLst>
          </p:cNvPr>
          <p:cNvSpPr txBox="1"/>
          <p:nvPr/>
        </p:nvSpPr>
        <p:spPr>
          <a:xfrm>
            <a:off x="2579470" y="100121"/>
            <a:ext cx="639309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Thứ</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ngày</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tháng</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  </a:t>
            </a:r>
            <a:r>
              <a:rPr kumimoji="0" lang="en-US" altLang="zh-CN" sz="3600" b="0" i="0" u="none" strike="noStrike" kern="1200" cap="none" spc="0" normalizeH="0" baseline="0" noProof="0" dirty="0" err="1">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năm</a:t>
            </a:r>
            <a:r>
              <a:rPr kumimoji="0" lang="en-US" altLang="zh-CN"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rPr>
              <a:t> 2022</a:t>
            </a:r>
            <a:endParaRPr kumimoji="0" lang="zh-CN" altLang="en-US" sz="3600" b="0" i="0" u="none" strike="noStrike" kern="1200" cap="none" spc="0" normalizeH="0" baseline="0" noProof="0" dirty="0">
              <a:ln>
                <a:noFill/>
              </a:ln>
              <a:solidFill>
                <a:srgbClr val="002060"/>
              </a:solidFill>
              <a:effectLst/>
              <a:uLnTx/>
              <a:uFillTx/>
              <a:latin typeface="Pattaya" panose="00000500000000000000" pitchFamily="2" charset="-34"/>
              <a:ea typeface="字魂27号-布丁体" panose="00000500000000000000" pitchFamily="2" charset="-122"/>
              <a:cs typeface="Pattaya" panose="00000500000000000000" pitchFamily="2" charset="-34"/>
            </a:endParaRPr>
          </a:p>
        </p:txBody>
      </p:sp>
      <p:pic>
        <p:nvPicPr>
          <p:cNvPr id="19" name="Picture 18">
            <a:extLst>
              <a:ext uri="{FF2B5EF4-FFF2-40B4-BE49-F238E27FC236}">
                <a16:creationId xmlns:a16="http://schemas.microsoft.com/office/drawing/2014/main" id="{6769F969-F7AF-4388-8276-EF1045A323FC}"/>
              </a:ext>
            </a:extLst>
          </p:cNvPr>
          <p:cNvPicPr>
            <a:picLocks noChangeAspect="1"/>
          </p:cNvPicPr>
          <p:nvPr/>
        </p:nvPicPr>
        <p:blipFill>
          <a:blip r:embed="rId2"/>
          <a:stretch>
            <a:fillRect/>
          </a:stretch>
        </p:blipFill>
        <p:spPr>
          <a:xfrm>
            <a:off x="4424362" y="941854"/>
            <a:ext cx="3343275" cy="609600"/>
          </a:xfrm>
          <a:prstGeom prst="rect">
            <a:avLst/>
          </a:prstGeom>
        </p:spPr>
      </p:pic>
      <p:sp>
        <p:nvSpPr>
          <p:cNvPr id="20" name="TextBox 19">
            <a:extLst>
              <a:ext uri="{FF2B5EF4-FFF2-40B4-BE49-F238E27FC236}">
                <a16:creationId xmlns:a16="http://schemas.microsoft.com/office/drawing/2014/main" id="{BAA6A450-46E6-417A-8520-DBD56A764970}"/>
              </a:ext>
            </a:extLst>
          </p:cNvPr>
          <p:cNvSpPr txBox="1"/>
          <p:nvPr/>
        </p:nvSpPr>
        <p:spPr>
          <a:xfrm>
            <a:off x="4727269" y="1874619"/>
            <a:ext cx="3264465" cy="646331"/>
          </a:xfrm>
          <a:prstGeom prst="rect">
            <a:avLst/>
          </a:prstGeom>
          <a:noFill/>
        </p:spPr>
        <p:txBody>
          <a:bodyPr wrap="square" rtlCol="0">
            <a:spAutoFit/>
          </a:bodyPr>
          <a:lstStyle/>
          <a:p>
            <a:r>
              <a:rPr lang="en-US" sz="3600" dirty="0" err="1">
                <a:solidFill>
                  <a:srgbClr val="FF0000"/>
                </a:solidFill>
                <a:latin typeface="Coiny" panose="02000903060500060000" pitchFamily="2" charset="0"/>
              </a:rPr>
              <a:t>Bài</a:t>
            </a:r>
            <a:r>
              <a:rPr lang="en-US" sz="3600" dirty="0">
                <a:solidFill>
                  <a:srgbClr val="FF0000"/>
                </a:solidFill>
                <a:latin typeface="Coiny" panose="02000903060500060000" pitchFamily="2" charset="0"/>
              </a:rPr>
              <a:t> 11 – </a:t>
            </a:r>
            <a:r>
              <a:rPr lang="en-US" sz="3600" dirty="0" err="1">
                <a:solidFill>
                  <a:srgbClr val="FF0000"/>
                </a:solidFill>
                <a:latin typeface="Coiny" panose="02000903060500060000" pitchFamily="2" charset="0"/>
              </a:rPr>
              <a:t>Đọc</a:t>
            </a:r>
            <a:endParaRPr lang="en-US" sz="3600" dirty="0">
              <a:solidFill>
                <a:srgbClr val="FF0000"/>
              </a:solidFill>
              <a:latin typeface="Coiny" panose="02000903060500060000" pitchFamily="2" charset="0"/>
            </a:endParaRPr>
          </a:p>
        </p:txBody>
      </p:sp>
      <p:pic>
        <p:nvPicPr>
          <p:cNvPr id="2" name="Picture 1">
            <a:extLst>
              <a:ext uri="{FF2B5EF4-FFF2-40B4-BE49-F238E27FC236}">
                <a16:creationId xmlns:a16="http://schemas.microsoft.com/office/drawing/2014/main" id="{6971A6AA-F542-4E7D-8F1B-6FDF194F9373}"/>
              </a:ext>
            </a:extLst>
          </p:cNvPr>
          <p:cNvPicPr>
            <a:picLocks noChangeAspect="1"/>
          </p:cNvPicPr>
          <p:nvPr/>
        </p:nvPicPr>
        <p:blipFill>
          <a:blip r:embed="rId3"/>
          <a:stretch>
            <a:fillRect/>
          </a:stretch>
        </p:blipFill>
        <p:spPr>
          <a:xfrm>
            <a:off x="1837568" y="2520950"/>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algn="ctr">
              <a:defRPr/>
            </a:pP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Luyện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trước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lớp</a:t>
            </a:r>
            <a:endParaRPr lang="zh-CN" altLang="en-US" sz="3200" b="1" kern="0" dirty="0">
              <a:solidFill>
                <a:srgbClr val="0070C0"/>
              </a:solidFill>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Tiêu</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chí</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đánh</a:t>
            </a:r>
            <a:r>
              <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rPr>
              <a:t> </a:t>
            </a:r>
            <a:r>
              <a:rPr lang="en-US" altLang="zh-CN" sz="3600" b="1" dirty="0" err="1">
                <a:solidFill>
                  <a:srgbClr val="FF1531"/>
                </a:solidFill>
                <a:latin typeface="Arial" panose="020B0604020202020204" pitchFamily="34" charset="0"/>
                <a:ea typeface="inpin heiti" charset="-122"/>
                <a:cs typeface="Times New Roman" panose="02020603050405020304" pitchFamily="18" charset="0"/>
                <a:sym typeface="Arial"/>
              </a:rPr>
              <a:t>giá</a:t>
            </a:r>
            <a:endParaRPr lang="en-US" altLang="zh-CN" sz="3600" b="1" dirty="0">
              <a:solidFill>
                <a:srgbClr val="FF1531"/>
              </a:solidFill>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đúng</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b="1" dirty="0">
                <a:solidFill>
                  <a:srgbClr val="0070C0"/>
                </a:solidFill>
                <a:latin typeface="Arial" panose="020B0604020202020204" pitchFamily="34" charset="0"/>
                <a:ea typeface="inpin heiti" charset="-122"/>
                <a:cs typeface="Times New Roman" panose="02020603050405020304" pitchFamily="18" charset="0"/>
                <a:sym typeface="Arial"/>
              </a:rPr>
              <a:t>1</a:t>
            </a:r>
            <a:endParaRPr lang="en-US" sz="2800" kern="0" dirty="0">
              <a:solidFill>
                <a:prstClr val="white"/>
              </a:solidFill>
              <a:latin typeface="Calibri"/>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Đọc</a:t>
            </a:r>
            <a:r>
              <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rPr>
              <a:t> to, </a:t>
            </a:r>
            <a:r>
              <a:rPr lang="en-US" altLang="zh-CN" sz="3200" dirty="0" err="1">
                <a:solidFill>
                  <a:prstClr val="black"/>
                </a:solidFill>
                <a:latin typeface="Arial" panose="020B0604020202020204" pitchFamily="34" charset="0"/>
                <a:ea typeface="inpin heiti" charset="-122"/>
                <a:cs typeface="Times New Roman" panose="02020603050405020304" pitchFamily="18" charset="0"/>
                <a:sym typeface="Arial"/>
              </a:rPr>
              <a:t>rõ</a:t>
            </a:r>
            <a:endParaRPr lang="en-US" altLang="zh-CN" sz="3200" dirty="0">
              <a:solidFill>
                <a:prstClr val="black"/>
              </a:solidFill>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2</a:t>
            </a:r>
            <a:endParaRPr lang="en-US" sz="2800" kern="0" dirty="0">
              <a:solidFill>
                <a:prstClr val="black"/>
              </a:solidFill>
              <a:latin typeface="Calibri"/>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867" kern="0">
              <a:solidFill>
                <a:prstClr val="white"/>
              </a:solidFill>
              <a:latin typeface="Calibri"/>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a:buClr>
                <a:srgbClr val="000000"/>
              </a:buClr>
              <a:buFont typeface="Arial"/>
              <a:buNone/>
              <a:defRPr/>
            </a:pPr>
            <a:r>
              <a:rPr lang="en-US" altLang="zh-CN" sz="3200" dirty="0" err="1">
                <a:solidFill>
                  <a:prstClr val="black"/>
                </a:solidFill>
                <a:latin typeface="Arial" panose="020B0604020202020204" pitchFamily="34" charset="0"/>
                <a:cs typeface="Arial"/>
                <a:sym typeface="Arial"/>
              </a:rPr>
              <a:t>Ngắt</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nghỉ</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đúng</a:t>
            </a:r>
            <a:r>
              <a:rPr lang="zh-CN" altLang="en-US" sz="3200" dirty="0">
                <a:solidFill>
                  <a:prstClr val="black"/>
                </a:solidFill>
                <a:latin typeface="Arial" panose="020B0604020202020204" pitchFamily="34" charset="0"/>
                <a:cs typeface="Arial"/>
                <a:sym typeface="Arial"/>
              </a:rPr>
              <a:t> </a:t>
            </a:r>
            <a:r>
              <a:rPr lang="en-US" altLang="zh-CN" sz="3200" dirty="0" err="1">
                <a:solidFill>
                  <a:prstClr val="black"/>
                </a:solidFill>
                <a:latin typeface="Arial" panose="020B0604020202020204" pitchFamily="34" charset="0"/>
                <a:cs typeface="Arial"/>
                <a:sym typeface="Arial"/>
              </a:rPr>
              <a:t>chỗ</a:t>
            </a:r>
            <a:endParaRPr lang="zh-CN" altLang="en-US" sz="3200" dirty="0">
              <a:solidFill>
                <a:prstClr val="black"/>
              </a:solidFill>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r>
              <a:rPr lang="en-US" sz="3200" dirty="0">
                <a:solidFill>
                  <a:prstClr val="black"/>
                </a:solidFill>
                <a:latin typeface="Arial" panose="020B0604020202020204" pitchFamily="34" charset="0"/>
                <a:ea typeface="inpin heiti" charset="-122"/>
                <a:cs typeface="Times New Roman" panose="02020603050405020304" pitchFamily="18" charset="0"/>
                <a:sym typeface="Arial"/>
              </a:rPr>
              <a:t>3</a:t>
            </a:r>
            <a:endParaRPr lang="en-US" sz="2800" kern="0" dirty="0">
              <a:solidFill>
                <a:prstClr val="black"/>
              </a:solidFill>
              <a:latin typeface="Calibri"/>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203151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a16="http://schemas.microsoft.com/office/drawing/2014/main" id="{FD66D3BE-EC28-49AB-8692-C53A0BBFE016}"/>
              </a:ext>
            </a:extLst>
          </p:cNvPr>
          <p:cNvSpPr/>
          <p:nvPr/>
        </p:nvSpPr>
        <p:spPr>
          <a:xfrm>
            <a:off x="210085" y="394867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solidFill>
                  <a:prstClr val="black"/>
                </a:solidFill>
                <a:latin typeface="Nunito Black" pitchFamily="2" charset="0"/>
                <a:cs typeface="Baloo 2 SemiBold" pitchFamily="2" charset="0"/>
              </a:rPr>
              <a:t>Vích</a:t>
            </a:r>
            <a:r>
              <a:rPr lang="en-US" sz="2800" dirty="0">
                <a:solidFill>
                  <a:prstClr val="black"/>
                </a:solidFill>
                <a:latin typeface="Nunito Black" pitchFamily="2" charset="0"/>
                <a:cs typeface="Baloo 2 SemiBold" pitchFamily="2" charset="0"/>
              </a:rPr>
              <a:t> to-</a:t>
            </a:r>
            <a:r>
              <a:rPr lang="en-US" sz="2800" dirty="0" err="1">
                <a:solidFill>
                  <a:prstClr val="black"/>
                </a:solidFill>
                <a:latin typeface="Nunito Black" pitchFamily="2" charset="0"/>
                <a:cs typeface="Baloo 2 SemiBold" pitchFamily="2" charset="0"/>
              </a:rPr>
              <a:t>Huy</a:t>
            </a:r>
            <a:r>
              <a:rPr lang="en-US" sz="2800" dirty="0">
                <a:solidFill>
                  <a:prstClr val="black"/>
                </a:solidFill>
                <a:latin typeface="Nunito Black" pitchFamily="2" charset="0"/>
                <a:cs typeface="Baloo 2 SemiBold" pitchFamily="2" charset="0"/>
              </a:rPr>
              <a:t>-</a:t>
            </a:r>
            <a:r>
              <a:rPr lang="en-US" sz="2800" dirty="0" err="1">
                <a:solidFill>
                  <a:prstClr val="black"/>
                </a:solidFill>
                <a:latin typeface="Nunito Black" pitchFamily="2" charset="0"/>
                <a:cs typeface="Baloo 2 SemiBold" pitchFamily="2" charset="0"/>
              </a:rPr>
              <a:t>gô</a:t>
            </a:r>
            <a:r>
              <a:rPr lang="en-US" sz="2800" dirty="0">
                <a:solidFill>
                  <a:prstClr val="black"/>
                </a:solidFill>
                <a:latin typeface="Nunito Black" pitchFamily="2" charset="0"/>
                <a:cs typeface="Baloo 2 SemiBold" pitchFamily="2" charset="0"/>
              </a:rPr>
              <a:t>:</a:t>
            </a:r>
          </a:p>
          <a:p>
            <a:pPr algn="just"/>
            <a:endParaRPr lang="en-US" sz="2800" dirty="0">
              <a:solidFill>
                <a:prstClr val="black"/>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prstClr val="black"/>
                </a:solidFill>
                <a:latin typeface="Nunito Black" pitchFamily="2" charset="0"/>
              </a:rPr>
              <a:t>Thở phào:</a:t>
            </a:r>
            <a:endParaRPr lang="en-US" sz="2800" dirty="0">
              <a:solidFill>
                <a:prstClr val="black"/>
              </a:solidFill>
              <a:latin typeface="Nunito Black" pitchFamily="2" charset="0"/>
            </a:endParaRPr>
          </a:p>
          <a:p>
            <a:pPr algn="just"/>
            <a:endParaRPr lang="en-US" sz="2800" dirty="0">
              <a:solidFill>
                <a:prstClr val="black"/>
              </a:solidFill>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solidFill>
                <a:prstClr val="black"/>
              </a:solidFill>
            </a:endParaRPr>
          </a:p>
        </p:txBody>
      </p:sp>
      <p:sp>
        <p:nvSpPr>
          <p:cNvPr id="5" name="TextBox 4"/>
          <p:cNvSpPr txBox="1"/>
          <p:nvPr/>
        </p:nvSpPr>
        <p:spPr>
          <a:xfrm>
            <a:off x="1809945" y="4861496"/>
            <a:ext cx="6919275" cy="1384995"/>
          </a:xfrm>
          <a:prstGeom prst="rect">
            <a:avLst/>
          </a:prstGeom>
          <a:noFill/>
        </p:spPr>
        <p:txBody>
          <a:bodyPr wrap="square" rtlCol="0">
            <a:spAutoFit/>
          </a:bodyPr>
          <a:lstStyle/>
          <a:p>
            <a:pPr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11210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a:solidFill>
                    <a:srgbClr val="0070C0"/>
                  </a:solidFill>
                  <a:latin typeface="Arial-Rounded" panose="020B0500000000000000" pitchFamily="34" charset="0"/>
                  <a:ea typeface="Arial-Rounded" panose="020B0500000000000000" pitchFamily="34" charset="0"/>
                  <a:cs typeface="Arial-Rounded" panose="020B0500000000000000" pitchFamily="34" charset="0"/>
                </a:rPr>
                <a:t>2.Trong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a16="http://schemas.microsoft.com/office/drawing/2014/main" id="{3A4559A7-6C09-46E2-BA83-65BBAB94E9B9}"/>
              </a:ext>
            </a:extLst>
          </p:cNvPr>
          <p:cNvSpPr txBox="1"/>
          <p:nvPr/>
        </p:nvSpPr>
        <p:spPr>
          <a:xfrm>
            <a:off x="704850" y="2384176"/>
            <a:ext cx="10258425" cy="2123658"/>
          </a:xfrm>
          <a:custGeom>
            <a:avLst/>
            <a:gdLst>
              <a:gd name="connsiteX0" fmla="*/ 0 w 10258425"/>
              <a:gd name="connsiteY0" fmla="*/ 0 h 2123658"/>
              <a:gd name="connsiteX1" fmla="*/ 672497 w 10258425"/>
              <a:gd name="connsiteY1" fmla="*/ 0 h 2123658"/>
              <a:gd name="connsiteX2" fmla="*/ 1344993 w 10258425"/>
              <a:gd name="connsiteY2" fmla="*/ 0 h 2123658"/>
              <a:gd name="connsiteX3" fmla="*/ 2120075 w 10258425"/>
              <a:gd name="connsiteY3" fmla="*/ 0 h 2123658"/>
              <a:gd name="connsiteX4" fmla="*/ 2484819 w 10258425"/>
              <a:gd name="connsiteY4" fmla="*/ 0 h 2123658"/>
              <a:gd name="connsiteX5" fmla="*/ 2952147 w 10258425"/>
              <a:gd name="connsiteY5" fmla="*/ 0 h 2123658"/>
              <a:gd name="connsiteX6" fmla="*/ 3624644 w 10258425"/>
              <a:gd name="connsiteY6" fmla="*/ 0 h 2123658"/>
              <a:gd name="connsiteX7" fmla="*/ 4297140 w 10258425"/>
              <a:gd name="connsiteY7" fmla="*/ 0 h 2123658"/>
              <a:gd name="connsiteX8" fmla="*/ 4764469 w 10258425"/>
              <a:gd name="connsiteY8" fmla="*/ 0 h 2123658"/>
              <a:gd name="connsiteX9" fmla="*/ 5129213 w 10258425"/>
              <a:gd name="connsiteY9" fmla="*/ 0 h 2123658"/>
              <a:gd name="connsiteX10" fmla="*/ 5904294 w 10258425"/>
              <a:gd name="connsiteY10" fmla="*/ 0 h 2123658"/>
              <a:gd name="connsiteX11" fmla="*/ 6166453 w 10258425"/>
              <a:gd name="connsiteY11" fmla="*/ 0 h 2123658"/>
              <a:gd name="connsiteX12" fmla="*/ 6531197 w 10258425"/>
              <a:gd name="connsiteY12" fmla="*/ 0 h 2123658"/>
              <a:gd name="connsiteX13" fmla="*/ 6895941 w 10258425"/>
              <a:gd name="connsiteY13" fmla="*/ 0 h 2123658"/>
              <a:gd name="connsiteX14" fmla="*/ 7465854 w 10258425"/>
              <a:gd name="connsiteY14" fmla="*/ 0 h 2123658"/>
              <a:gd name="connsiteX15" fmla="*/ 7728014 w 10258425"/>
              <a:gd name="connsiteY15" fmla="*/ 0 h 2123658"/>
              <a:gd name="connsiteX16" fmla="*/ 8297926 w 10258425"/>
              <a:gd name="connsiteY16" fmla="*/ 0 h 2123658"/>
              <a:gd name="connsiteX17" fmla="*/ 9073007 w 10258425"/>
              <a:gd name="connsiteY17" fmla="*/ 0 h 2123658"/>
              <a:gd name="connsiteX18" fmla="*/ 9437751 w 10258425"/>
              <a:gd name="connsiteY18" fmla="*/ 0 h 2123658"/>
              <a:gd name="connsiteX19" fmla="*/ 10258425 w 10258425"/>
              <a:gd name="connsiteY19" fmla="*/ 0 h 2123658"/>
              <a:gd name="connsiteX20" fmla="*/ 10258425 w 10258425"/>
              <a:gd name="connsiteY20" fmla="*/ 509678 h 2123658"/>
              <a:gd name="connsiteX21" fmla="*/ 10258425 w 10258425"/>
              <a:gd name="connsiteY21" fmla="*/ 998119 h 2123658"/>
              <a:gd name="connsiteX22" fmla="*/ 10258425 w 10258425"/>
              <a:gd name="connsiteY22" fmla="*/ 1507797 h 2123658"/>
              <a:gd name="connsiteX23" fmla="*/ 10258425 w 10258425"/>
              <a:gd name="connsiteY23" fmla="*/ 2123658 h 2123658"/>
              <a:gd name="connsiteX24" fmla="*/ 9996265 w 10258425"/>
              <a:gd name="connsiteY24" fmla="*/ 2123658 h 2123658"/>
              <a:gd name="connsiteX25" fmla="*/ 9426353 w 10258425"/>
              <a:gd name="connsiteY25" fmla="*/ 2123658 h 2123658"/>
              <a:gd name="connsiteX26" fmla="*/ 8651272 w 10258425"/>
              <a:gd name="connsiteY26" fmla="*/ 2123658 h 2123658"/>
              <a:gd name="connsiteX27" fmla="*/ 8389112 w 10258425"/>
              <a:gd name="connsiteY27" fmla="*/ 2123658 h 2123658"/>
              <a:gd name="connsiteX28" fmla="*/ 7921784 w 10258425"/>
              <a:gd name="connsiteY28" fmla="*/ 2123658 h 2123658"/>
              <a:gd name="connsiteX29" fmla="*/ 7454456 w 10258425"/>
              <a:gd name="connsiteY29" fmla="*/ 2123658 h 2123658"/>
              <a:gd name="connsiteX30" fmla="*/ 6781959 w 10258425"/>
              <a:gd name="connsiteY30" fmla="*/ 2123658 h 2123658"/>
              <a:gd name="connsiteX31" fmla="*/ 6006878 w 10258425"/>
              <a:gd name="connsiteY31" fmla="*/ 2123658 h 2123658"/>
              <a:gd name="connsiteX32" fmla="*/ 5539550 w 10258425"/>
              <a:gd name="connsiteY32" fmla="*/ 2123658 h 2123658"/>
              <a:gd name="connsiteX33" fmla="*/ 5174806 w 10258425"/>
              <a:gd name="connsiteY33" fmla="*/ 2123658 h 2123658"/>
              <a:gd name="connsiteX34" fmla="*/ 4707477 w 10258425"/>
              <a:gd name="connsiteY34" fmla="*/ 2123658 h 2123658"/>
              <a:gd name="connsiteX35" fmla="*/ 4034981 w 10258425"/>
              <a:gd name="connsiteY35" fmla="*/ 2123658 h 2123658"/>
              <a:gd name="connsiteX36" fmla="*/ 3567652 w 10258425"/>
              <a:gd name="connsiteY36" fmla="*/ 2123658 h 2123658"/>
              <a:gd name="connsiteX37" fmla="*/ 2792571 w 10258425"/>
              <a:gd name="connsiteY37" fmla="*/ 2123658 h 2123658"/>
              <a:gd name="connsiteX38" fmla="*/ 2120074 w 10258425"/>
              <a:gd name="connsiteY38" fmla="*/ 2123658 h 2123658"/>
              <a:gd name="connsiteX39" fmla="*/ 1550162 w 10258425"/>
              <a:gd name="connsiteY39" fmla="*/ 2123658 h 2123658"/>
              <a:gd name="connsiteX40" fmla="*/ 1288002 w 10258425"/>
              <a:gd name="connsiteY40" fmla="*/ 2123658 h 2123658"/>
              <a:gd name="connsiteX41" fmla="*/ 615505 w 10258425"/>
              <a:gd name="connsiteY41" fmla="*/ 2123658 h 2123658"/>
              <a:gd name="connsiteX42" fmla="*/ 0 w 10258425"/>
              <a:gd name="connsiteY42" fmla="*/ 2123658 h 2123658"/>
              <a:gd name="connsiteX43" fmla="*/ 0 w 10258425"/>
              <a:gd name="connsiteY43" fmla="*/ 1550270 h 2123658"/>
              <a:gd name="connsiteX44" fmla="*/ 0 w 10258425"/>
              <a:gd name="connsiteY44" fmla="*/ 1040592 h 2123658"/>
              <a:gd name="connsiteX45" fmla="*/ 0 w 10258425"/>
              <a:gd name="connsiteY45" fmla="*/ 509678 h 2123658"/>
              <a:gd name="connsiteX46" fmla="*/ 0 w 10258425"/>
              <a:gd name="connsiteY46" fmla="*/ 0 h 2123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258425" h="2123658"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1266" y="190184"/>
                  <a:pt x="10209786" y="302908"/>
                  <a:pt x="10258425" y="509678"/>
                </a:cubicBezTo>
                <a:cubicBezTo>
                  <a:pt x="10307064" y="716448"/>
                  <a:pt x="10255020" y="870111"/>
                  <a:pt x="10258425" y="998119"/>
                </a:cubicBezTo>
                <a:cubicBezTo>
                  <a:pt x="10261830" y="1126127"/>
                  <a:pt x="10245860" y="1306069"/>
                  <a:pt x="10258425" y="1507797"/>
                </a:cubicBezTo>
                <a:cubicBezTo>
                  <a:pt x="10270990" y="1709525"/>
                  <a:pt x="10202530" y="1938434"/>
                  <a:pt x="10258425" y="2123658"/>
                </a:cubicBezTo>
                <a:cubicBezTo>
                  <a:pt x="10179521" y="2142241"/>
                  <a:pt x="10102572" y="2107945"/>
                  <a:pt x="9996265" y="2123658"/>
                </a:cubicBezTo>
                <a:cubicBezTo>
                  <a:pt x="9889958" y="2139371"/>
                  <a:pt x="9710300" y="2111551"/>
                  <a:pt x="9426353" y="2123658"/>
                </a:cubicBezTo>
                <a:cubicBezTo>
                  <a:pt x="9142406" y="2135765"/>
                  <a:pt x="9014465" y="2094282"/>
                  <a:pt x="8651272" y="2123658"/>
                </a:cubicBezTo>
                <a:cubicBezTo>
                  <a:pt x="8288079" y="2153034"/>
                  <a:pt x="8498787" y="2115556"/>
                  <a:pt x="8389112" y="2123658"/>
                </a:cubicBezTo>
                <a:cubicBezTo>
                  <a:pt x="8279437" y="2131760"/>
                  <a:pt x="8044310" y="2096611"/>
                  <a:pt x="7921784" y="2123658"/>
                </a:cubicBezTo>
                <a:cubicBezTo>
                  <a:pt x="7799258" y="2150705"/>
                  <a:pt x="7634807" y="2116280"/>
                  <a:pt x="7454456" y="2123658"/>
                </a:cubicBezTo>
                <a:cubicBezTo>
                  <a:pt x="7274105" y="2131036"/>
                  <a:pt x="7033639" y="2074729"/>
                  <a:pt x="6781959" y="2123658"/>
                </a:cubicBezTo>
                <a:cubicBezTo>
                  <a:pt x="6530279" y="2172587"/>
                  <a:pt x="6250464" y="2119592"/>
                  <a:pt x="6006878" y="2123658"/>
                </a:cubicBezTo>
                <a:cubicBezTo>
                  <a:pt x="5763292" y="2127724"/>
                  <a:pt x="5643853" y="2099693"/>
                  <a:pt x="5539550" y="2123658"/>
                </a:cubicBezTo>
                <a:cubicBezTo>
                  <a:pt x="5435247" y="2147623"/>
                  <a:pt x="5293771" y="2097430"/>
                  <a:pt x="5174806" y="2123658"/>
                </a:cubicBezTo>
                <a:cubicBezTo>
                  <a:pt x="5055841" y="2149886"/>
                  <a:pt x="4926294" y="2090669"/>
                  <a:pt x="4707477" y="2123658"/>
                </a:cubicBezTo>
                <a:cubicBezTo>
                  <a:pt x="4488660" y="2156647"/>
                  <a:pt x="4251833" y="2093340"/>
                  <a:pt x="4034981" y="2123658"/>
                </a:cubicBezTo>
                <a:cubicBezTo>
                  <a:pt x="3818129" y="2153976"/>
                  <a:pt x="3794435" y="2080235"/>
                  <a:pt x="3567652" y="2123658"/>
                </a:cubicBezTo>
                <a:cubicBezTo>
                  <a:pt x="3340869" y="2167081"/>
                  <a:pt x="3022454" y="2100795"/>
                  <a:pt x="2792571" y="2123658"/>
                </a:cubicBezTo>
                <a:cubicBezTo>
                  <a:pt x="2562688" y="2146521"/>
                  <a:pt x="2299886" y="2111685"/>
                  <a:pt x="2120074" y="2123658"/>
                </a:cubicBezTo>
                <a:cubicBezTo>
                  <a:pt x="1940262" y="2135631"/>
                  <a:pt x="1713276" y="2119754"/>
                  <a:pt x="1550162" y="2123658"/>
                </a:cubicBezTo>
                <a:cubicBezTo>
                  <a:pt x="1387048" y="2127562"/>
                  <a:pt x="1365129" y="2115653"/>
                  <a:pt x="1288002" y="2123658"/>
                </a:cubicBezTo>
                <a:cubicBezTo>
                  <a:pt x="1210875" y="2131663"/>
                  <a:pt x="935936" y="2061589"/>
                  <a:pt x="615505" y="2123658"/>
                </a:cubicBezTo>
                <a:cubicBezTo>
                  <a:pt x="295074" y="2185727"/>
                  <a:pt x="123454" y="2060791"/>
                  <a:pt x="0" y="2123658"/>
                </a:cubicBezTo>
                <a:cubicBezTo>
                  <a:pt x="-33581" y="1915186"/>
                  <a:pt x="66631" y="1721156"/>
                  <a:pt x="0" y="1550270"/>
                </a:cubicBezTo>
                <a:cubicBezTo>
                  <a:pt x="-66631" y="1379384"/>
                  <a:pt x="32563" y="1260277"/>
                  <a:pt x="0" y="1040592"/>
                </a:cubicBezTo>
                <a:cubicBezTo>
                  <a:pt x="-32563" y="820907"/>
                  <a:pt x="53477" y="758983"/>
                  <a:pt x="0" y="509678"/>
                </a:cubicBezTo>
                <a:cubicBezTo>
                  <a:pt x="-53477" y="260373"/>
                  <a:pt x="39690" y="103156"/>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lvl="0" algn="ctr">
              <a:defRPr/>
            </a:pPr>
            <a:r>
              <a:rPr lang="en-US" sz="4400" b="1" kern="0">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 chuyện ca ngợi tài năng văn chương của Vích-to Huy – gô từ khi còn rất nhỏ.</a:t>
            </a:r>
            <a:r>
              <a:rPr kumimoji="0" lang="en-US" sz="4400" b="1" i="0" u="none" strike="noStrike" kern="0" cap="none" spc="0" normalizeH="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prstClr val="white"/>
                </a:solidFill>
                <a:latin typeface="Calibri" panose="020F0502020204030204" pitchFamily="34" charset="0"/>
                <a:cs typeface="Calibri" panose="020F0502020204030204" pitchFamily="34" charset="0"/>
              </a:rPr>
              <a:t>Luyện đọc lại</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896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a16="http://schemas.microsoft.com/office/drawing/2014/main"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đọc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từ</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khó</a:t>
            </a:r>
            <a:endParaRPr lang="en-US" sz="2800" dirty="0">
              <a:solidFill>
                <a:srgbClr val="F79646">
                  <a:lumMod val="50000"/>
                </a:srgb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Vích</a:t>
            </a:r>
            <a:r>
              <a:rPr lang="en-US" sz="2800" dirty="0">
                <a:solidFill>
                  <a:srgbClr val="F79646">
                    <a:lumMod val="50000"/>
                  </a:srgbClr>
                </a:solidFill>
                <a:latin typeface="Baloo 2 SemiBold" pitchFamily="2" charset="0"/>
                <a:cs typeface="Baloo 2 SemiBold" pitchFamily="2" charset="0"/>
              </a:rPr>
              <a:t> to-</a:t>
            </a:r>
            <a:r>
              <a:rPr lang="en-US" sz="2800" dirty="0" err="1">
                <a:solidFill>
                  <a:srgbClr val="F79646">
                    <a:lumMod val="50000"/>
                  </a:srgbClr>
                </a:solidFill>
                <a:latin typeface="Baloo 2 SemiBold" pitchFamily="2" charset="0"/>
                <a:cs typeface="Baloo 2 SemiBold" pitchFamily="2" charset="0"/>
              </a:rPr>
              <a:t>Huy</a:t>
            </a:r>
            <a:r>
              <a:rPr lang="en-US" sz="2800" dirty="0">
                <a:solidFill>
                  <a:srgbClr val="F79646">
                    <a:lumMod val="50000"/>
                  </a:srgbClr>
                </a:solidFill>
                <a:latin typeface="Baloo 2 SemiBold" pitchFamily="2" charset="0"/>
                <a:cs typeface="Baloo 2 SemiBold" pitchFamily="2" charset="0"/>
              </a:rPr>
              <a:t>-</a:t>
            </a:r>
            <a:r>
              <a:rPr lang="en-US" sz="2800" dirty="0" err="1">
                <a:solidFill>
                  <a:srgbClr val="F79646">
                    <a:lumMod val="50000"/>
                  </a:srgbClr>
                </a:solidFill>
                <a:latin typeface="Baloo 2 SemiBold" pitchFamily="2" charset="0"/>
                <a:cs typeface="Baloo 2 SemiBold" pitchFamily="2" charset="0"/>
              </a:rPr>
              <a:t>gô</a:t>
            </a:r>
            <a:endParaRPr lang="en-US" sz="2800" dirty="0">
              <a:solidFill>
                <a:srgbClr val="F79646">
                  <a:lumMod val="50000"/>
                </a:srgb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mười</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lăm</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phút</a:t>
            </a:r>
            <a:endParaRPr lang="en-US" sz="2800" dirty="0">
              <a:solidFill>
                <a:srgbClr val="F79646">
                  <a:lumMod val="50000"/>
                </a:srgb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mải</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miết</a:t>
            </a:r>
            <a:endParaRPr lang="en-US" sz="2800" dirty="0">
              <a:solidFill>
                <a:srgbClr val="F79646">
                  <a:lumMod val="50000"/>
                </a:srgb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liếc</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nhìn</a:t>
            </a:r>
            <a:endParaRPr lang="en-US" sz="2800" dirty="0">
              <a:solidFill>
                <a:srgbClr val="F79646">
                  <a:lumMod val="50000"/>
                </a:srgb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Baloo 2 SemiBold" pitchFamily="2" charset="0"/>
                <a:cs typeface="Baloo 2 SemiBold" pitchFamily="2" charset="0"/>
              </a:rPr>
              <a:t>reo </a:t>
            </a:r>
            <a:r>
              <a:rPr lang="en-US" sz="2800" dirty="0" err="1">
                <a:solidFill>
                  <a:srgbClr val="F79646">
                    <a:lumMod val="50000"/>
                  </a:srgbClr>
                </a:solidFill>
                <a:latin typeface="Baloo 2 SemiBold" pitchFamily="2" charset="0"/>
                <a:cs typeface="Baloo 2 SemiBold" pitchFamily="2" charset="0"/>
              </a:rPr>
              <a:t>lên</a:t>
            </a:r>
            <a:endParaRPr lang="en-US" sz="2800" dirty="0">
              <a:solidFill>
                <a:srgbClr val="F79646">
                  <a:lumMod val="50000"/>
                </a:srgbClr>
              </a:solidFill>
              <a:latin typeface="Baloo 2 SemiBold" pitchFamily="2" charset="0"/>
              <a:cs typeface="Baloo 2 SemiBold" pitchFamily="2" charset="0"/>
            </a:endParaRPr>
          </a:p>
        </p:txBody>
      </p:sp>
    </p:spTree>
    <p:extLst>
      <p:ext uri="{BB962C8B-B14F-4D97-AF65-F5344CB8AC3E}">
        <p14:creationId xmlns:p14="http://schemas.microsoft.com/office/powerpoint/2010/main" val="3336056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rgbClr val="F79646">
                    <a:lumMod val="50000"/>
                  </a:srgbClr>
                </a:solidFill>
                <a:latin typeface="Baloo 2 SemiBold"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câu</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Baloo 2 SemiBold" pitchFamily="2" charset="0"/>
                <a:cs typeface="Baloo 2 SemiBold" pitchFamily="2" charset="0"/>
              </a:rPr>
              <a:t>dài</a:t>
            </a:r>
            <a:endParaRPr lang="en-US" sz="2800" dirty="0">
              <a:solidFill>
                <a:srgbClr val="F79646">
                  <a:lumMod val="50000"/>
                </a:srgb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rgbClr val="1F497D"/>
                </a:solidFill>
                <a:latin typeface="Nunito" pitchFamily="2" charset="0"/>
              </a:rPr>
              <a:t>Một lần, vào giờ kiểm tra Toán cuối năm,</a:t>
            </a:r>
            <a:r>
              <a:rPr lang="en-US" sz="2800" dirty="0">
                <a:solidFill>
                  <a:srgbClr val="1F497D"/>
                </a:solidFill>
                <a:latin typeface="Nunito" pitchFamily="2" charset="0"/>
              </a:rPr>
              <a:t> </a:t>
            </a:r>
            <a:r>
              <a:rPr lang="vi-VN" sz="2800" dirty="0">
                <a:solidFill>
                  <a:srgbClr val="1F497D"/>
                </a:solidFill>
                <a:latin typeface="Nunito" pitchFamily="2" charset="0"/>
              </a:rPr>
              <a:t>trong khi các bạn khác mải miết làm bài</a:t>
            </a:r>
            <a:r>
              <a:rPr lang="en-US" sz="2800" dirty="0">
                <a:solidFill>
                  <a:srgbClr val="1F497D"/>
                </a:solidFill>
                <a:latin typeface="Nunito" pitchFamily="2" charset="0"/>
              </a:rPr>
              <a:t> </a:t>
            </a:r>
            <a:r>
              <a:rPr lang="vi-VN" sz="2800" dirty="0">
                <a:solidFill>
                  <a:srgbClr val="1F497D"/>
                </a:solidFill>
                <a:latin typeface="Nunito" pitchFamily="2" charset="0"/>
              </a:rPr>
              <a:t>thì không hiểu sao</a:t>
            </a:r>
            <a:r>
              <a:rPr lang="en-US" sz="2800" dirty="0">
                <a:solidFill>
                  <a:srgbClr val="1F497D"/>
                </a:solidFill>
                <a:latin typeface="Nunito" pitchFamily="2" charset="0"/>
              </a:rPr>
              <a:t> </a:t>
            </a:r>
            <a:r>
              <a:rPr lang="vi-VN" sz="2800" dirty="0">
                <a:solidFill>
                  <a:srgbClr val="1F497D"/>
                </a:solidFill>
                <a:latin typeface="Nunito" pitchFamily="2" charset="0"/>
              </a:rPr>
              <a:t>Huy-gô lại ngồi cắn bút từ đầu</a:t>
            </a:r>
            <a:r>
              <a:rPr lang="en-US" sz="2800" dirty="0">
                <a:solidFill>
                  <a:srgbClr val="1F497D"/>
                </a:solidFill>
                <a:latin typeface="Nunito" pitchFamily="2" charset="0"/>
              </a:rPr>
              <a:t> </a:t>
            </a:r>
            <a:r>
              <a:rPr lang="vi-VN" sz="2800" dirty="0">
                <a:solidFill>
                  <a:srgbClr val="1F497D"/>
                </a:solidFill>
                <a:latin typeface="Nunito" pitchFamily="2" charset="0"/>
              </a:rPr>
              <a:t>giờ.</a:t>
            </a:r>
            <a:endParaRPr lang="en-US" sz="2800" dirty="0">
              <a:solidFill>
                <a:srgbClr val="1F497D"/>
              </a:solidFill>
            </a:endParaRPr>
          </a:p>
        </p:txBody>
      </p:sp>
      <p:sp>
        <p:nvSpPr>
          <p:cNvPr id="12" name="TextBox 11">
            <a:extLst>
              <a:ext uri="{FF2B5EF4-FFF2-40B4-BE49-F238E27FC236}">
                <a16:creationId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rgbClr val="1F497D"/>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rgbClr val="1F497D"/>
                </a:solidFill>
                <a:latin typeface="Nunito" pitchFamily="2" charset="0"/>
              </a:rPr>
              <a:t>thì cậu cũng viết xong đáp số và mang bài lên nộp.</a:t>
            </a:r>
            <a:endParaRPr lang="en-US" sz="2800" dirty="0">
              <a:solidFill>
                <a:srgbClr val="1F497D"/>
              </a:solidFill>
            </a:endParaRP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023043" y="4378817"/>
            <a:ext cx="3236218" cy="2349910"/>
          </a:xfrm>
          <a:prstGeom prst="rect">
            <a:avLst/>
          </a:prstGeom>
        </p:spPr>
      </p:pic>
      <p:cxnSp>
        <p:nvCxnSpPr>
          <p:cNvPr id="5" name="Straight Connector 4"/>
          <p:cNvCxnSpPr/>
          <p:nvPr/>
        </p:nvCxnSpPr>
        <p:spPr>
          <a:xfrm flipH="1">
            <a:off x="2057565"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116862" y="3259092"/>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5965073"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9316213" y="38069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316213" y="38115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pic>
        <p:nvPicPr>
          <p:cNvPr id="2" name="Picture 1"/>
          <p:cNvPicPr>
            <a:picLocks noChangeAspect="1"/>
          </p:cNvPicPr>
          <p:nvPr/>
        </p:nvPicPr>
        <p:blipFill>
          <a:blip r:embed="rId6"/>
          <a:stretch>
            <a:fillRect/>
          </a:stretch>
        </p:blipFill>
        <p:spPr>
          <a:xfrm>
            <a:off x="9382200" y="3806987"/>
            <a:ext cx="243861" cy="499915"/>
          </a:xfrm>
          <a:prstGeom prst="rect">
            <a:avLst/>
          </a:prstGeom>
        </p:spPr>
      </p:pic>
    </p:spTree>
    <p:extLst>
      <p:ext uri="{BB962C8B-B14F-4D97-AF65-F5344CB8AC3E}">
        <p14:creationId xmlns:p14="http://schemas.microsoft.com/office/powerpoint/2010/main" val="39040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杨任东竹石体-Medium" panose="02000000000000000000" pitchFamily="2" charset="-122"/>
              <a:ea typeface="杨任东竹石体-Medium" panose="02000000000000000000" pitchFamily="2" charset="-122"/>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463308"/>
          </a:xfrm>
          <a:prstGeom prst="rect">
            <a:avLst/>
          </a:prstGeom>
          <a:noFill/>
        </p:spPr>
        <p:txBody>
          <a:bodyPr wrap="square" rtlCol="0">
            <a:spAutoFit/>
          </a:bodyPr>
          <a:lstStyle/>
          <a:p>
            <a:pPr algn="ctr">
              <a:defRPr/>
            </a:pP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Sau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này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to Huy-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gô</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trở</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nhà</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viết</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kịch</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nổi</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thế</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giới</a:t>
            </a:r>
            <a:r>
              <a:rPr lang="en-US" sz="24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algn="r">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white"/>
                </a:solidFill>
                <a:latin typeface="Calibri" panose="020F0502020204030204" pitchFamily="34" charset="0"/>
                <a:cs typeface="Calibri" panose="020F0502020204030204" pitchFamily="34" charset="0"/>
              </a:rPr>
              <a:t> </a:t>
            </a:r>
            <a:r>
              <a:rPr lang="en-US" sz="4000" b="1" dirty="0">
                <a:solidFill>
                  <a:prstClr val="white"/>
                </a:solidFill>
                <a:latin typeface="Calibri" panose="020F0502020204030204" pitchFamily="34" charset="0"/>
                <a:cs typeface="Calibri" panose="020F0502020204030204" pitchFamily="34" charset="0"/>
              </a:rPr>
              <a:t>C</a:t>
            </a:r>
            <a:r>
              <a:rPr lang="en-US" sz="4000" b="1">
                <a:solidFill>
                  <a:prstClr val="white"/>
                </a:solidFill>
                <a:latin typeface="Calibri" panose="020F0502020204030204" pitchFamily="34" charset="0"/>
                <a:cs typeface="Calibri" panose="020F0502020204030204" pitchFamily="34" charset="0"/>
              </a:rPr>
              <a:t>hia </a:t>
            </a:r>
            <a:r>
              <a:rPr lang="en-US" sz="4000" b="1" dirty="0" err="1">
                <a:solidFill>
                  <a:prstClr val="white"/>
                </a:solidFill>
                <a:latin typeface="Calibri" panose="020F0502020204030204" pitchFamily="34" charset="0"/>
                <a:cs typeface="Calibri" panose="020F0502020204030204" pitchFamily="34" charset="0"/>
              </a:rPr>
              <a:t>đoạn</a:t>
            </a:r>
            <a:endParaRPr lang="en-US" sz="4000" b="1" dirty="0">
              <a:solidFill>
                <a:prstClr val="white"/>
              </a:solidFill>
              <a:latin typeface="Calibri" panose="020F0502020204030204" pitchFamily="34" charset="0"/>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392178"/>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10404" y="4094949"/>
            <a:ext cx="11351465" cy="1272228"/>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57984" y="5443417"/>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40785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prstClr val="white"/>
              </a:solidFill>
              <a:latin typeface="杨任东竹石体-Medium" panose="02000000000000000000" pitchFamily="2" charset="-122"/>
              <a:ea typeface="杨任东竹石体-Medium" panose="02000000000000000000" pitchFamily="2" charset="-122"/>
            </a:endParaRPr>
          </a:p>
        </p:txBody>
      </p:sp>
      <p:pic>
        <p:nvPicPr>
          <p:cNvPr id="5" name="Picture 4">
            <a:extLst>
              <a:ext uri="{FF2B5EF4-FFF2-40B4-BE49-F238E27FC236}">
                <a16:creationId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defRPr/>
            </a:pP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defRPr/>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defRPr/>
            </a:pP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a:solidFill>
                  <a:prstClr val="white"/>
                </a:solidFill>
                <a:latin typeface="Calibri" panose="020F0502020204030204" pitchFamily="34" charset="0"/>
                <a:cs typeface="Calibri" panose="020F0502020204030204" pitchFamily="34" charset="0"/>
              </a:rPr>
              <a:t>Luyện đọc đoạn</a:t>
            </a:r>
            <a:endParaRPr lang="en-US" sz="4000" b="1" dirty="0">
              <a:solidFill>
                <a:prstClr val="white"/>
              </a:solidFill>
              <a:latin typeface="Calibri" panose="020F0502020204030204" pitchFamily="34" charset="0"/>
              <a:cs typeface="Calibri" panose="020F0502020204030204" pitchFamily="34" charset="0"/>
            </a:endParaRPr>
          </a:p>
        </p:txBody>
      </p:sp>
      <p:sp>
        <p:nvSpPr>
          <p:cNvPr id="6" name="Rounded Rectangle 15">
            <a:extLst>
              <a:ext uri="{FF2B5EF4-FFF2-40B4-BE49-F238E27FC236}">
                <a16:creationId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1544359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1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4.xml><?xml version="1.0" encoding="utf-8"?>
<a:theme xmlns:a="http://schemas.openxmlformats.org/drawingml/2006/main" name="2_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2124</Words>
  <Application>Microsoft Office PowerPoint</Application>
  <PresentationFormat>Widescreen</PresentationFormat>
  <Paragraphs>110</Paragraphs>
  <Slides>22</Slides>
  <Notes>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等线</vt:lpstr>
      <vt:lpstr>等线 Light</vt:lpstr>
      <vt:lpstr>KaiTi</vt:lpstr>
      <vt:lpstr>宋体</vt:lpstr>
      <vt:lpstr>Arial</vt:lpstr>
      <vt:lpstr>Arial-Rounded</vt:lpstr>
      <vt:lpstr>Baloo 2 SemiBold</vt:lpstr>
      <vt:lpstr>Calibri</vt:lpstr>
      <vt:lpstr>Coiny</vt:lpstr>
      <vt:lpstr>Nunito</vt:lpstr>
      <vt:lpstr>Nunito Black</vt:lpstr>
      <vt:lpstr>Pattaya</vt:lpstr>
      <vt:lpstr>杨任东竹石体-Medium</vt:lpstr>
      <vt:lpstr>1_Office 主题​​</vt:lpstr>
      <vt:lpstr>Theme1</vt:lpstr>
      <vt:lpstr>1_Theme1</vt:lpstr>
      <vt:lpstr>2_Theme1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Windows 11</cp:lastModifiedBy>
  <cp:revision>39</cp:revision>
  <dcterms:created xsi:type="dcterms:W3CDTF">2022-06-21T09:04:21Z</dcterms:created>
  <dcterms:modified xsi:type="dcterms:W3CDTF">2023-10-10T05:00:13Z</dcterms:modified>
</cp:coreProperties>
</file>