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83" r:id="rId3"/>
    <p:sldId id="385" r:id="rId4"/>
    <p:sldId id="333" r:id="rId5"/>
    <p:sldId id="4007" r:id="rId6"/>
    <p:sldId id="334" r:id="rId7"/>
    <p:sldId id="335" r:id="rId8"/>
    <p:sldId id="275" r:id="rId9"/>
    <p:sldId id="336" r:id="rId10"/>
    <p:sldId id="337" r:id="rId11"/>
    <p:sldId id="323" r:id="rId12"/>
    <p:sldId id="338" r:id="rId13"/>
    <p:sldId id="4006" r:id="rId14"/>
    <p:sldId id="340" r:id="rId15"/>
    <p:sldId id="332" r:id="rId16"/>
    <p:sldId id="398" r:id="rId17"/>
    <p:sldId id="396" r:id="rId18"/>
    <p:sldId id="388" r:id="rId19"/>
    <p:sldId id="397" r:id="rId20"/>
    <p:sldId id="400" r:id="rId21"/>
    <p:sldId id="392" r:id="rId22"/>
    <p:sldId id="294" r:id="rId23"/>
    <p:sldId id="263" r:id="rId24"/>
    <p:sldId id="309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3 AmpleSoft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5 hàng" panose="020B0604020202020204" charset="0"/>
      <p:regular r:id="rId33"/>
      <p:bold r:id="rId34"/>
    </p:embeddedFont>
    <p:embeddedFont>
      <p:font typeface="Nunito Black" pitchFamily="2" charset="0"/>
      <p:bold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VN Banh Mi" pitchFamily="2" charset="0"/>
      <p:regular r:id="rId40"/>
    </p:embeddedFont>
    <p:embeddedFont>
      <p:font typeface="UVN Gia Dinh" panose="020207020605060203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780" y="5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7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5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6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5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9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9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9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52578" y="2452526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0570" y="481877"/>
            <a:ext cx="11962361" cy="1096900"/>
            <a:chOff x="-20570" y="481877"/>
            <a:chExt cx="11962361" cy="1096900"/>
          </a:xfrm>
        </p:grpSpPr>
        <p:sp>
          <p:nvSpPr>
            <p:cNvPr id="55" name="Google Shape;304;p20"/>
            <p:cNvSpPr txBox="1">
              <a:spLocks/>
            </p:cNvSpPr>
            <p:nvPr/>
          </p:nvSpPr>
          <p:spPr>
            <a:xfrm>
              <a:off x="1225926" y="621685"/>
              <a:ext cx="10715865" cy="875569"/>
            </a:xfrm>
            <a:prstGeom prst="roundRect">
              <a:avLst/>
            </a:prstGeom>
            <a:solidFill>
              <a:srgbClr val="FEEDE8"/>
            </a:solidFill>
            <a:ln w="28575">
              <a:solidFill>
                <a:srgbClr val="FB9170"/>
              </a:solidFill>
              <a:prstDash val="sysDash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Odibee San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20570" y="481877"/>
              <a:ext cx="2101755" cy="1096900"/>
              <a:chOff x="5227093" y="829329"/>
              <a:chExt cx="2101755" cy="1096900"/>
            </a:xfrm>
          </p:grpSpPr>
          <p:sp>
            <p:nvSpPr>
              <p:cNvPr id="36" name="Freeform 5"/>
              <p:cNvSpPr/>
              <p:nvPr/>
            </p:nvSpPr>
            <p:spPr bwMode="auto">
              <a:xfrm>
                <a:off x="5227093" y="829329"/>
                <a:ext cx="2101755" cy="1096900"/>
              </a:xfrm>
              <a:custGeom>
                <a:avLst/>
                <a:gdLst>
                  <a:gd name="T0" fmla="*/ 360 w 2379"/>
                  <a:gd name="T1" fmla="*/ 78 h 1260"/>
                  <a:gd name="T2" fmla="*/ 141 w 2379"/>
                  <a:gd name="T3" fmla="*/ 488 h 1260"/>
                  <a:gd name="T4" fmla="*/ 189 w 2379"/>
                  <a:gd name="T5" fmla="*/ 818 h 1260"/>
                  <a:gd name="T6" fmla="*/ 454 w 2379"/>
                  <a:gd name="T7" fmla="*/ 1194 h 1260"/>
                  <a:gd name="T8" fmla="*/ 1705 w 2379"/>
                  <a:gd name="T9" fmla="*/ 1177 h 1260"/>
                  <a:gd name="T10" fmla="*/ 2349 w 2379"/>
                  <a:gd name="T11" fmla="*/ 1068 h 1260"/>
                  <a:gd name="T12" fmla="*/ 2300 w 2379"/>
                  <a:gd name="T13" fmla="*/ 517 h 1260"/>
                  <a:gd name="T14" fmla="*/ 1942 w 2379"/>
                  <a:gd name="T15" fmla="*/ 60 h 1260"/>
                  <a:gd name="T16" fmla="*/ 1215 w 2379"/>
                  <a:gd name="T17" fmla="*/ 152 h 1260"/>
                  <a:gd name="T18" fmla="*/ 360 w 2379"/>
                  <a:gd name="T19" fmla="*/ 7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9" h="1260">
                    <a:moveTo>
                      <a:pt x="360" y="78"/>
                    </a:moveTo>
                    <a:cubicBezTo>
                      <a:pt x="189" y="79"/>
                      <a:pt x="0" y="144"/>
                      <a:pt x="141" y="488"/>
                    </a:cubicBezTo>
                    <a:cubicBezTo>
                      <a:pt x="198" y="627"/>
                      <a:pt x="190" y="731"/>
                      <a:pt x="189" y="818"/>
                    </a:cubicBezTo>
                    <a:cubicBezTo>
                      <a:pt x="186" y="972"/>
                      <a:pt x="95" y="1211"/>
                      <a:pt x="454" y="1194"/>
                    </a:cubicBezTo>
                    <a:cubicBezTo>
                      <a:pt x="791" y="1178"/>
                      <a:pt x="1367" y="1146"/>
                      <a:pt x="1705" y="1177"/>
                    </a:cubicBezTo>
                    <a:cubicBezTo>
                      <a:pt x="2167" y="1219"/>
                      <a:pt x="2326" y="1260"/>
                      <a:pt x="2349" y="1068"/>
                    </a:cubicBezTo>
                    <a:cubicBezTo>
                      <a:pt x="2372" y="876"/>
                      <a:pt x="2199" y="882"/>
                      <a:pt x="2300" y="517"/>
                    </a:cubicBezTo>
                    <a:cubicBezTo>
                      <a:pt x="2379" y="234"/>
                      <a:pt x="2197" y="0"/>
                      <a:pt x="1942" y="60"/>
                    </a:cubicBezTo>
                    <a:cubicBezTo>
                      <a:pt x="1637" y="132"/>
                      <a:pt x="1487" y="122"/>
                      <a:pt x="1215" y="152"/>
                    </a:cubicBezTo>
                    <a:cubicBezTo>
                      <a:pt x="970" y="179"/>
                      <a:pt x="753" y="74"/>
                      <a:pt x="360" y="78"/>
                    </a:cubicBezTo>
                    <a:close/>
                  </a:path>
                </a:pathLst>
              </a:custGeom>
              <a:solidFill>
                <a:srgbClr val="FB917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endParaRPr>
              </a:p>
            </p:txBody>
          </p:sp>
          <p:sp>
            <p:nvSpPr>
              <p:cNvPr id="35" name="Google Shape;304;p20"/>
              <p:cNvSpPr txBox="1">
                <a:spLocks/>
              </p:cNvSpPr>
              <p:nvPr/>
            </p:nvSpPr>
            <p:spPr>
              <a:xfrm>
                <a:off x="5385685" y="903010"/>
                <a:ext cx="1943163" cy="875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3</a:t>
                </a:r>
              </a:p>
            </p:txBody>
          </p:sp>
        </p:grpSp>
      </p:grpSp>
      <p:pic>
        <p:nvPicPr>
          <p:cNvPr id="9" name="cor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FCC42E-6566-466A-B59E-B41C77243A41}"/>
              </a:ext>
            </a:extLst>
          </p:cNvPr>
          <p:cNvSpPr txBox="1"/>
          <p:nvPr/>
        </p:nvSpPr>
        <p:spPr>
          <a:xfrm>
            <a:off x="138023" y="2971800"/>
            <a:ext cx="112491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sáng, Nam đạp xe tới trường trên con đường quen thuộc. Hè đã sang, mấy cành phượng vĩ nở hoa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ve kêu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giữa những tán lá sấu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.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đến trường, khung cảnh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hẳn lên. Mấy em bé lớp 1 chia tay mẹ vào lớp, vừa đi vừa ngoái lại: “Mẹ ơi, chiều mẹ đón con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nhé!”</a:t>
            </a:r>
          </a:p>
          <a:p>
            <a:pPr lvl="0" algn="r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(Kim Ngân)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ECB84-6DC6-4085-8D91-C57A9C659F4A}"/>
              </a:ext>
            </a:extLst>
          </p:cNvPr>
          <p:cNvSpPr txBox="1"/>
          <p:nvPr/>
        </p:nvSpPr>
        <p:spPr>
          <a:xfrm>
            <a:off x="9829800" y="4071636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8A435-CB3E-40F5-99AF-3CAC3EAC5B37}"/>
              </a:ext>
            </a:extLst>
          </p:cNvPr>
          <p:cNvSpPr txBox="1"/>
          <p:nvPr/>
        </p:nvSpPr>
        <p:spPr>
          <a:xfrm>
            <a:off x="1032947" y="4066106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A4A8C-CAEA-4270-BAF8-CB8A7C9AF3BB}"/>
              </a:ext>
            </a:extLst>
          </p:cNvPr>
          <p:cNvSpPr txBox="1"/>
          <p:nvPr/>
        </p:nvSpPr>
        <p:spPr>
          <a:xfrm>
            <a:off x="4344187" y="4066106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7D56D-A212-4ACB-AE23-DB7F496FEE95}"/>
              </a:ext>
            </a:extLst>
          </p:cNvPr>
          <p:cNvSpPr txBox="1"/>
          <p:nvPr/>
        </p:nvSpPr>
        <p:spPr>
          <a:xfrm>
            <a:off x="5572125" y="471581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59DD00-2FE3-4CE1-A24B-380EABE4E786}"/>
              </a:ext>
            </a:extLst>
          </p:cNvPr>
          <p:cNvSpPr txBox="1"/>
          <p:nvPr/>
        </p:nvSpPr>
        <p:spPr>
          <a:xfrm>
            <a:off x="4867571" y="5653564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583B79-FE8B-49EA-BBBC-1FE585C28CD9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EB0C46-D54A-4E09-871F-E2FE20490BDF}"/>
              </a:ext>
            </a:extLst>
          </p:cNvPr>
          <p:cNvCxnSpPr>
            <a:cxnSpLocks/>
          </p:cNvCxnSpPr>
          <p:nvPr/>
        </p:nvCxnSpPr>
        <p:spPr>
          <a:xfrm>
            <a:off x="3116249" y="1333500"/>
            <a:ext cx="24558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34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图片 99">
            <a:extLst>
              <a:ext uri="{FF2B5EF4-FFF2-40B4-BE49-F238E27FC236}">
                <a16:creationId xmlns:a16="http://schemas.microsoft.com/office/drawing/2014/main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6F30B-4221-4EB2-922D-4869440AC14F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9B295-B225-2EEC-AA34-F195F1A61EBA}"/>
              </a:ext>
            </a:extLst>
          </p:cNvPr>
          <p:cNvSpPr txBox="1"/>
          <p:nvPr/>
        </p:nvSpPr>
        <p:spPr>
          <a:xfrm>
            <a:off x="774524" y="2180991"/>
            <a:ext cx="1088174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sáng, Nam đạp xe tới trường trên con đường quen thuộc. Hè đã sang mấy cành phượng vĩ nở hoa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Tiếng ve kêu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 ran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 những tán lá sấu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 um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Gần đến trường, khung cảnh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nhé!”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8CE6D-C78D-B6DD-AFCD-2AD4B59234A4}"/>
              </a:ext>
            </a:extLst>
          </p:cNvPr>
          <p:cNvGrpSpPr/>
          <p:nvPr/>
        </p:nvGrpSpPr>
        <p:grpSpPr>
          <a:xfrm>
            <a:off x="1435478" y="3421340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EF114E-A73D-5BB2-AA54-8A4869C05946}"/>
              </a:ext>
            </a:extLst>
          </p:cNvPr>
          <p:cNvGrpSpPr/>
          <p:nvPr/>
        </p:nvGrpSpPr>
        <p:grpSpPr>
          <a:xfrm>
            <a:off x="5831257" y="3423804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E20BEB-87D1-1762-A3D2-C071397B6378}"/>
              </a:ext>
            </a:extLst>
          </p:cNvPr>
          <p:cNvGrpSpPr/>
          <p:nvPr/>
        </p:nvGrpSpPr>
        <p:grpSpPr>
          <a:xfrm>
            <a:off x="1194958" y="4043364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1D75E-2AC6-A314-1F95-602B990C22AD}"/>
              </a:ext>
            </a:extLst>
          </p:cNvPr>
          <p:cNvGrpSpPr/>
          <p:nvPr/>
        </p:nvGrpSpPr>
        <p:grpSpPr>
          <a:xfrm>
            <a:off x="8987626" y="4000863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F23DC-8BF0-19DA-B533-43B32AE50863}"/>
              </a:ext>
            </a:extLst>
          </p:cNvPr>
          <p:cNvGrpSpPr/>
          <p:nvPr/>
        </p:nvGrpSpPr>
        <p:grpSpPr>
          <a:xfrm>
            <a:off x="8686388" y="5054474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ED26D-5D1F-483D-BA5F-BA1DEADBC126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6C73C3D-3497-4A71-9C25-1F21FF9D697F}"/>
              </a:ext>
            </a:extLst>
          </p:cNvPr>
          <p:cNvSpPr/>
          <p:nvPr/>
        </p:nvSpPr>
        <p:spPr>
          <a:xfrm>
            <a:off x="7010396" y="942975"/>
            <a:ext cx="396240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FEE5E89-9CDF-4215-A2CA-58B834F3BDE4}"/>
              </a:ext>
            </a:extLst>
          </p:cNvPr>
          <p:cNvSpPr/>
          <p:nvPr/>
        </p:nvSpPr>
        <p:spPr>
          <a:xfrm>
            <a:off x="7086596" y="1985962"/>
            <a:ext cx="388620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9257D4E-D29B-4104-B22D-BE8E86136372}"/>
              </a:ext>
            </a:extLst>
          </p:cNvPr>
          <p:cNvSpPr/>
          <p:nvPr/>
        </p:nvSpPr>
        <p:spPr>
          <a:xfrm>
            <a:off x="7343774" y="4424362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853443-AAEC-4C4B-8764-AFCAC0A0338F}"/>
              </a:ext>
            </a:extLst>
          </p:cNvPr>
          <p:cNvSpPr/>
          <p:nvPr/>
        </p:nvSpPr>
        <p:spPr>
          <a:xfrm>
            <a:off x="7086595" y="2921199"/>
            <a:ext cx="3706353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70000" lnSpcReduction="20000"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đoạn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2456DC83-12F6-DD8B-104F-2EBF6D1FAD77}"/>
              </a:ext>
            </a:extLst>
          </p:cNvPr>
          <p:cNvSpPr/>
          <p:nvPr/>
        </p:nvSpPr>
        <p:spPr>
          <a:xfrm>
            <a:off x="1257300" y="71262"/>
            <a:ext cx="9677400" cy="1112212"/>
          </a:xfrm>
          <a:prstGeom prst="roundRect">
            <a:avLst/>
          </a:prstGeom>
          <a:solidFill>
            <a:srgbClr val="73C53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lvl="0" algn="ctr"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4.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đoạn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văn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tình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đối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yêu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quý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lang="vi-VN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696C0E4-31F2-1106-CC19-CCEC33D4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394" y="71262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741618E-1A96-68CC-AE1C-0156923F4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0C90B30B-5864-EFC6-0B4C-96E0E32128F7}"/>
              </a:ext>
            </a:extLst>
          </p:cNvPr>
          <p:cNvSpPr txBox="1"/>
          <p:nvPr/>
        </p:nvSpPr>
        <p:spPr>
          <a:xfrm>
            <a:off x="1676400" y="1338143"/>
            <a:ext cx="8910637" cy="2962513"/>
          </a:xfrm>
          <a:prstGeom prst="wedgeRoundRectCallout">
            <a:avLst>
              <a:gd name="adj1" fmla="val 47944"/>
              <a:gd name="adj2" fmla="val 67702"/>
              <a:gd name="adj3" fmla="val 16667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Giới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thiệu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yêu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quý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.</a:t>
            </a:r>
            <a:endParaRPr lang="vi-VN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ấn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tượng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- Nêu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em khi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người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endParaRPr lang="vi-VN" sz="2800" dirty="0">
              <a:solidFill>
                <a:srgbClr val="00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590800" y="1901041"/>
            <a:ext cx="8839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  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người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yêu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quý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trong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bác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sĩ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Ngoài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những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lúc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tại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bệnh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,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luôn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dành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thời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gian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chăm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sóc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cho gia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đình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nấu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cơm,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dọn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dẹp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cửa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giặt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quần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áo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nấu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ăn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ngon.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Món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nào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thích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cũng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có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thể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được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thương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vì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công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của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bận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rộn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 Em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sẽ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làm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việc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nhà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giúp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nhiều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hơn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để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mẹ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đỡ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vất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 </a:t>
            </a:r>
            <a:r>
              <a:rPr lang="vi-VN" sz="3200" b="1" dirty="0" err="1">
                <a:latin typeface="HP001 5 hàng" panose="020B0603050302020204" pitchFamily="34" charset="0"/>
                <a:cs typeface="#9Slide03 Arima Madurai Black" panose="020B0604020202020204" charset="0"/>
              </a:rPr>
              <a:t>vả</a:t>
            </a:r>
            <a: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  <a:t>.</a:t>
            </a:r>
            <a:br>
              <a:rPr lang="vi-VN" sz="3200" b="1" dirty="0">
                <a:latin typeface="HP001 5 hàng" panose="020B0603050302020204" pitchFamily="34" charset="0"/>
                <a:cs typeface="#9Slide03 Arima Madurai Black" panose="020B0604020202020204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#9Slide03 Arima Madurai Black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676400" y="552352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756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95" y="-19792"/>
            <a:ext cx="12192000" cy="6858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696C0E4-31F2-1106-CC19-CCEC33D4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867" y="-47927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741618E-1A96-68CC-AE1C-0156923F4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4038600"/>
            <a:ext cx="3209925" cy="2667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EE42A7F-CB25-ED3D-CF4C-174D5DF1D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083242"/>
            <a:ext cx="8229600" cy="3800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9856F-9751-F982-02F9-358D722EBD75}"/>
              </a:ext>
            </a:extLst>
          </p:cNvPr>
          <p:cNvSpPr txBox="1"/>
          <p:nvPr/>
        </p:nvSpPr>
        <p:spPr>
          <a:xfrm>
            <a:off x="990600" y="251358"/>
            <a:ext cx="6189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5. </a:t>
            </a:r>
            <a:r>
              <a:rPr lang="en-US" sz="2800" b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Trao đổi bài của em với bạn.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21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859" y="3010823"/>
            <a:ext cx="2629252" cy="287472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80FD16-708A-FFC5-B0BF-3C6EBBDFBD1C}"/>
              </a:ext>
            </a:extLst>
          </p:cNvPr>
          <p:cNvSpPr txBox="1"/>
          <p:nvPr/>
        </p:nvSpPr>
        <p:spPr>
          <a:xfrm>
            <a:off x="2559472" y="20974"/>
            <a:ext cx="6889328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Tìm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đọc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những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câu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chuyện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,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bài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văn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,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bài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err="1">
                <a:solidFill>
                  <a:srgbClr val="002060"/>
                </a:solidFill>
                <a:latin typeface="Nunito Black" panose="00000A00000000000000" pitchFamily="2" charset="0"/>
              </a:rPr>
              <a:t>thơ</a:t>
            </a:r>
            <a:r>
              <a:rPr lang="en-US" sz="2800" noProof="0">
                <a:solidFill>
                  <a:srgbClr val="002060"/>
                </a:solidFill>
                <a:latin typeface="Nunito Black" panose="00000A00000000000000" pitchFamily="2" charset="0"/>
              </a:rPr>
              <a:t>,… </a:t>
            </a:r>
            <a:r>
              <a:rPr lang="en-US" sz="2800" noProof="0" dirty="0" err="1">
                <a:solidFill>
                  <a:srgbClr val="002060"/>
                </a:solidFill>
                <a:latin typeface="Nunito Black" panose="00000A00000000000000" pitchFamily="2" charset="0"/>
              </a:rPr>
              <a:t>Về</a:t>
            </a:r>
            <a:r>
              <a:rPr lang="en-US" sz="2800" noProof="0" dirty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2800" noProof="0" err="1">
                <a:solidFill>
                  <a:srgbClr val="002060"/>
                </a:solidFill>
                <a:latin typeface="Nunito Black" panose="00000A00000000000000" pitchFamily="2" charset="0"/>
              </a:rPr>
              <a:t>nhà</a:t>
            </a:r>
            <a:r>
              <a:rPr lang="en-US" sz="2800" noProof="0">
                <a:solidFill>
                  <a:srgbClr val="002060"/>
                </a:solidFill>
                <a:latin typeface="Nunito Black" panose="00000A00000000000000" pitchFamily="2" charset="0"/>
              </a:rPr>
              <a:t>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7C06165-C84C-CC9A-DB9E-63A3743E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-33469"/>
            <a:ext cx="1114313" cy="1100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3DF5388-51F5-8A82-FB0E-F16F346BE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917181"/>
            <a:ext cx="10287000" cy="597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E9E504-0F0F-544A-F542-E4EFB5927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0" y="-5979"/>
            <a:ext cx="1676400" cy="14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9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132329" y="152400"/>
            <a:ext cx="9011671" cy="9237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,….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" y="111639"/>
            <a:ext cx="987380" cy="85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894297" y="2014843"/>
            <a:ext cx="4211061" cy="3371136"/>
          </a:xfrm>
          <a:prstGeom prst="roundRect">
            <a:avLst/>
          </a:prstGeom>
          <a:solidFill>
            <a:srgbClr val="EAF9FF"/>
          </a:solidFill>
          <a:ln>
            <a:solidFill>
              <a:schemeClr val="tx1"/>
            </a:solidFill>
            <a:prstDash val="lgDashDot"/>
          </a:ln>
        </p:spPr>
        <p:txBody>
          <a:bodyPr wrap="square" numCol="1">
            <a:spAutoFit/>
          </a:bodyPr>
          <a:lstStyle/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Ngói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hồng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rỡ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ô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cửa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Nhìn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ra chân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trời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thương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Đứng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bên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sườn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núi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dòng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suối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Lượn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qua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cổng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809DE8C-7E66-8467-8FB1-7F01F47F6907}"/>
              </a:ext>
            </a:extLst>
          </p:cNvPr>
          <p:cNvSpPr txBox="1"/>
          <p:nvPr/>
        </p:nvSpPr>
        <p:spPr>
          <a:xfrm>
            <a:off x="5388044" y="2014843"/>
            <a:ext cx="4412520" cy="3371136"/>
          </a:xfrm>
          <a:prstGeom prst="roundRect">
            <a:avLst/>
          </a:prstGeom>
          <a:solidFill>
            <a:srgbClr val="EAF9FF"/>
          </a:solidFill>
          <a:ln>
            <a:solidFill>
              <a:schemeClr val="tx1"/>
            </a:solidFill>
            <a:prstDash val="lgDash"/>
          </a:ln>
        </p:spPr>
        <p:txBody>
          <a:bodyPr wrap="square" numCol="1">
            <a:spAutoFit/>
          </a:bodyPr>
          <a:lstStyle/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yêu thương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cây che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mát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quốc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Bay trong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ngàn</a:t>
            </a:r>
            <a:endParaRPr lang="vi-VN" sz="24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khang trang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thầy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ngắm</a:t>
            </a:r>
            <a:br>
              <a:rPr lang="vi-VN" sz="24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Ngôi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400" dirty="0">
                <a:latin typeface="Nunito Black" pitchFamily="2" charset="0"/>
                <a:cs typeface="#9Slide03 Arima Madurai Black" panose="020B0604020202020204" charset="0"/>
              </a:rPr>
              <a:t> em.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DFFE0C8-FB16-2B9B-3861-6CFD755F854E}"/>
              </a:ext>
            </a:extLst>
          </p:cNvPr>
          <p:cNvSpPr txBox="1"/>
          <p:nvPr/>
        </p:nvSpPr>
        <p:spPr>
          <a:xfrm>
            <a:off x="3352800" y="1147809"/>
            <a:ext cx="40095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ngôi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em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7" name="Cloud 27">
            <a:extLst>
              <a:ext uri="{FF2B5EF4-FFF2-40B4-BE49-F238E27FC236}">
                <a16:creationId xmlns:a16="http://schemas.microsoft.com/office/drawing/2014/main" id="{AF455145-E105-4553-D459-91315004BC45}"/>
              </a:ext>
            </a:extLst>
          </p:cNvPr>
          <p:cNvSpPr/>
          <p:nvPr/>
        </p:nvSpPr>
        <p:spPr>
          <a:xfrm>
            <a:off x="9263174" y="1052377"/>
            <a:ext cx="2962213" cy="145332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khảo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728944" y="2294353"/>
            <a:ext cx="590893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495AD-0848-43FC-A2CE-FEEF72E647AE}"/>
              </a:ext>
            </a:extLst>
          </p:cNvPr>
          <p:cNvGrpSpPr/>
          <p:nvPr/>
        </p:nvGrpSpPr>
        <p:grpSpPr>
          <a:xfrm>
            <a:off x="329987" y="40826"/>
            <a:ext cx="11839575" cy="1387923"/>
            <a:chOff x="451895" y="705779"/>
            <a:chExt cx="6963058" cy="21447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85A8292-825F-4B9B-AB41-8599AF7DCA18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16" name="Google Shape;304;p20">
              <a:extLst>
                <a:ext uri="{FF2B5EF4-FFF2-40B4-BE49-F238E27FC236}">
                  <a16:creationId xmlns:a16="http://schemas.microsoft.com/office/drawing/2014/main" id="{36C82ACF-8E26-44F7-8195-4BA5421E9CA2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1107317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Câu 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: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Tìm thêm các từ ngữ chỉ đặc điểm cho mỗi nhóm dưới đây và đặt câu với từ ngữ tìm được.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1EB2FB-856F-4728-A258-F5DF0930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143" y="2085975"/>
            <a:ext cx="10192131" cy="4248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4D83C1-3BE2-4DDD-BBDB-B8F2209D54B0}"/>
              </a:ext>
            </a:extLst>
          </p:cNvPr>
          <p:cNvCxnSpPr>
            <a:cxnSpLocks/>
          </p:cNvCxnSpPr>
          <p:nvPr/>
        </p:nvCxnSpPr>
        <p:spPr>
          <a:xfrm>
            <a:off x="5173649" y="638175"/>
            <a:ext cx="32940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E9C94-5B5D-4BA7-9B01-BAD1E0559A09}"/>
              </a:ext>
            </a:extLst>
          </p:cNvPr>
          <p:cNvCxnSpPr>
            <a:cxnSpLocks/>
          </p:cNvCxnSpPr>
          <p:nvPr/>
        </p:nvCxnSpPr>
        <p:spPr>
          <a:xfrm>
            <a:off x="5049824" y="1133475"/>
            <a:ext cx="12081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56683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nháp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5DCEFD0-1591-4DC1-AD4B-15B59F83E69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42" name="!!2">
              <a:extLst>
                <a:ext uri="{FF2B5EF4-FFF2-40B4-BE49-F238E27FC236}">
                  <a16:creationId xmlns:a16="http://schemas.microsoft.com/office/drawing/2014/main" id="{28BE6276-8E35-4232-8973-FE81E727FECD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471D365-7E18-432C-A7D7-6B33A12B7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7E38590A-488D-4A89-BE1E-FD5550E29C75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8D95FE-A9E8-47C9-A66E-E7A262399E54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3FDEED99-9C16-434F-835C-7563A3E9E124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0636D9F-B43D-48F2-9660-DE8716FF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B949691-4390-4C16-BE6B-4C865CF4C170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9E92E675-A503-4F15-BADC-DFA1339F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màu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sắc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thắm</a:t>
              </a:r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38634" y="525979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vàng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tươi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720298" y="3322320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đen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xì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153332" y="1795113"/>
            <a:ext cx="2843822" cy="1552728"/>
            <a:chOff x="8021253" y="3198267"/>
            <a:chExt cx="2843822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641522" y="3840664"/>
              <a:ext cx="2223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tím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xanh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biếc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6" name="Rounded Rectangle 54">
            <a:extLst>
              <a:ext uri="{FF2B5EF4-FFF2-40B4-BE49-F238E27FC236}">
                <a16:creationId xmlns:a16="http://schemas.microsoft.com/office/drawing/2014/main" id="{766C93D0-D62B-42F3-8FAC-2F8C0D1395F4}"/>
              </a:ext>
            </a:extLst>
          </p:cNvPr>
          <p:cNvSpPr/>
          <p:nvPr/>
        </p:nvSpPr>
        <p:spPr>
          <a:xfrm>
            <a:off x="2793697" y="4987706"/>
            <a:ext cx="8138831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8221597" y="3230766"/>
            <a:ext cx="2843823" cy="1552728"/>
            <a:chOff x="8021253" y="3198267"/>
            <a:chExt cx="2843823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4"/>
              <a:ext cx="2641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trắng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tinh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9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âm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thanh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95978" y="247525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826978" y="3292886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r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365551" y="169223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2793697" y="4987706"/>
            <a:ext cx="8386463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A5F2E7-805C-44A3-8E24-FB54F205C6B6}"/>
              </a:ext>
            </a:extLst>
          </p:cNvPr>
          <p:cNvGrpSpPr/>
          <p:nvPr/>
        </p:nvGrpSpPr>
        <p:grpSpPr>
          <a:xfrm>
            <a:off x="8397513" y="3094772"/>
            <a:ext cx="2628226" cy="1552728"/>
            <a:chOff x="8021253" y="3198267"/>
            <a:chExt cx="2628226" cy="1552728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8275E5C4-EB49-4842-B82A-99CF7B9A9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28F52D-A7D3-4A93-853D-62266301DF52}"/>
                </a:ext>
              </a:extLst>
            </p:cNvPr>
            <p:cNvSpPr txBox="1"/>
            <p:nvPr/>
          </p:nvSpPr>
          <p:spPr>
            <a:xfrm>
              <a:off x="8081029" y="3827221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 vu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hương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vị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5E2D44D-BB68-4357-96DA-DA19A42B4019}"/>
              </a:ext>
            </a:extLst>
          </p:cNvPr>
          <p:cNvGrpSpPr/>
          <p:nvPr/>
        </p:nvGrpSpPr>
        <p:grpSpPr>
          <a:xfrm>
            <a:off x="5100171" y="290920"/>
            <a:ext cx="3307597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5799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03AEA-9AFF-4EF5-BFB0-769ACBCC176A}"/>
              </a:ext>
            </a:extLst>
          </p:cNvPr>
          <p:cNvGrpSpPr/>
          <p:nvPr/>
        </p:nvGrpSpPr>
        <p:grpSpPr>
          <a:xfrm>
            <a:off x="7943068" y="812454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879733" cy="1395517"/>
            <a:chOff x="5475462" y="2852683"/>
            <a:chExt cx="2879733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4424E47-6B10-4638-A0E8-902E690DF8A5}"/>
                </a:ext>
              </a:extLst>
            </p:cNvPr>
            <p:cNvSpPr txBox="1"/>
            <p:nvPr/>
          </p:nvSpPr>
          <p:spPr>
            <a:xfrm>
              <a:off x="5556688" y="3321213"/>
              <a:ext cx="2798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ngắt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B191D-3FD6-4F8D-8CEF-59CA85C2BDF2}"/>
              </a:ext>
            </a:extLst>
          </p:cNvPr>
          <p:cNvGrpSpPr/>
          <p:nvPr/>
        </p:nvGrpSpPr>
        <p:grpSpPr>
          <a:xfrm>
            <a:off x="8142530" y="229118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ngào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81686D-BA09-44EA-A04F-05D6DE171C2C}"/>
              </a:ext>
            </a:extLst>
          </p:cNvPr>
          <p:cNvGrpSpPr/>
          <p:nvPr/>
        </p:nvGrpSpPr>
        <p:grpSpPr>
          <a:xfrm>
            <a:off x="8296189" y="3620112"/>
            <a:ext cx="2843823" cy="1552728"/>
            <a:chOff x="8021253" y="3198267"/>
            <a:chExt cx="2843823" cy="155272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5FC4A497-B616-4B82-B73F-21A9F25A9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503FA-91EF-4EF1-B38F-24649A5F4BF7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ADBF0C19-3868-4E65-83BE-513AC94CD60D}"/>
              </a:ext>
            </a:extLst>
          </p:cNvPr>
          <p:cNvSpPr/>
          <p:nvPr/>
        </p:nvSpPr>
        <p:spPr>
          <a:xfrm>
            <a:off x="1563297" y="5129431"/>
            <a:ext cx="9863278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842</Words>
  <Application>Microsoft Office PowerPoint</Application>
  <PresentationFormat>Widescreen</PresentationFormat>
  <Paragraphs>109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Calibri</vt:lpstr>
      <vt:lpstr>Arial</vt:lpstr>
      <vt:lpstr>Tahoma</vt:lpstr>
      <vt:lpstr>Arial-Rounded</vt:lpstr>
      <vt:lpstr>Odibee Sans</vt:lpstr>
      <vt:lpstr>SVN-SAF</vt:lpstr>
      <vt:lpstr>等线</vt:lpstr>
      <vt:lpstr>UVN Gia Dinh</vt:lpstr>
      <vt:lpstr>UVN Banh Mi</vt:lpstr>
      <vt:lpstr>HP001 5 hàng</vt:lpstr>
      <vt:lpstr>#9Slide03 AmpleSoft Bold</vt:lpstr>
      <vt:lpstr>OpenSans</vt:lpstr>
      <vt:lpstr>Nunito Black</vt:lpstr>
      <vt:lpstr>方正卡通简体</vt:lpstr>
      <vt:lpstr>Times New Roman</vt:lpstr>
      <vt:lpstr>Sigmar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Windows 11</cp:lastModifiedBy>
  <cp:revision>23</cp:revision>
  <dcterms:created xsi:type="dcterms:W3CDTF">2006-08-16T00:00:00Z</dcterms:created>
  <dcterms:modified xsi:type="dcterms:W3CDTF">2023-10-04T05:46:31Z</dcterms:modified>
  <dc:identifier>DAFDiO2oNAs</dc:identifier>
</cp:coreProperties>
</file>