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7" r:id="rId2"/>
    <p:sldId id="295" r:id="rId3"/>
    <p:sldId id="290" r:id="rId4"/>
    <p:sldId id="4007" r:id="rId5"/>
    <p:sldId id="4008" r:id="rId6"/>
    <p:sldId id="270" r:id="rId7"/>
    <p:sldId id="404" r:id="rId8"/>
    <p:sldId id="403" r:id="rId9"/>
    <p:sldId id="405" r:id="rId10"/>
    <p:sldId id="271" r:id="rId11"/>
    <p:sldId id="300" r:id="rId12"/>
    <p:sldId id="301" r:id="rId13"/>
    <p:sldId id="302" r:id="rId14"/>
    <p:sldId id="406" r:id="rId15"/>
    <p:sldId id="366" r:id="rId16"/>
    <p:sldId id="407" r:id="rId17"/>
    <p:sldId id="408" r:id="rId18"/>
    <p:sldId id="409" r:id="rId19"/>
    <p:sldId id="411" r:id="rId20"/>
    <p:sldId id="365" r:id="rId21"/>
    <p:sldId id="274" r:id="rId22"/>
    <p:sldId id="282" r:id="rId23"/>
    <p:sldId id="412" r:id="rId24"/>
    <p:sldId id="414" r:id="rId25"/>
    <p:sldId id="415" r:id="rId26"/>
    <p:sldId id="351" r:id="rId27"/>
    <p:sldId id="284" r:id="rId28"/>
    <p:sldId id="379" r:id="rId29"/>
    <p:sldId id="309" r:id="rId30"/>
  </p:sldIdLst>
  <p:sldSz cx="12192000" cy="6858000"/>
  <p:notesSz cx="6858000" cy="9144000"/>
  <p:embeddedFontLst>
    <p:embeddedFont>
      <p:font typeface="等线" panose="02010600030101010101" pitchFamily="2" charset="-122"/>
      <p:regular r:id="rId32"/>
    </p:embeddedFont>
    <p:embeddedFont>
      <p:font typeface="#9Slide03 AmpleSoft Bold" panose="020B0604020202020204" charset="0"/>
      <p:regular r:id="rId33"/>
    </p:embeddedFont>
    <p:embeddedFont>
      <p:font typeface="Baloo 2 SemiBold" panose="020B0604020202020204" charset="0"/>
      <p:bold r:id="rId34"/>
    </p:embeddedFont>
    <p:embeddedFont>
      <p:font typeface="Calibri" panose="020F0502020204030204" pitchFamily="34" charset="0"/>
      <p:regular r:id="rId35"/>
      <p:bold r:id="rId36"/>
      <p:italic r:id="rId37"/>
      <p:boldItalic r:id="rId38"/>
    </p:embeddedFont>
    <p:embeddedFont>
      <p:font typeface="Nunito Black" pitchFamily="2" charset="0"/>
      <p:bold r:id="rId39"/>
      <p:boldItalic r:id="rId40"/>
    </p:embeddedFont>
    <p:embeddedFont>
      <p:font typeface="Sigmar One" panose="020B0604020202020204" charset="0"/>
      <p:regular r:id="rId41"/>
    </p:embeddedFont>
    <p:embeddedFont>
      <p:font typeface="Sriracha" panose="020B0604020202020204" charset="-34"/>
      <p:regular r:id="rId42"/>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3C532"/>
    <a:srgbClr val="57C7D4"/>
    <a:srgbClr val="EAF9FF"/>
    <a:srgbClr val="FF6699"/>
    <a:srgbClr val="F46F18"/>
    <a:srgbClr val="40AFB9"/>
    <a:srgbClr val="F9A72D"/>
    <a:srgbClr val="F26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63" d="100"/>
          <a:sy n="63" d="100"/>
        </p:scale>
        <p:origin x="780" y="3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901E1-B417-49B7-ABE7-215ED8F52B10}"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D8CB4-1A51-4DC1-B8DD-8DB194166DE8}" type="slidenum">
              <a:rPr lang="en-US" smtClean="0"/>
              <a:t>‹#›</a:t>
            </a:fld>
            <a:endParaRPr lang="en-US"/>
          </a:p>
        </p:txBody>
      </p:sp>
    </p:spTree>
    <p:extLst>
      <p:ext uri="{BB962C8B-B14F-4D97-AF65-F5344CB8AC3E}">
        <p14:creationId xmlns:p14="http://schemas.microsoft.com/office/powerpoint/2010/main" val="71431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961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GV chốt: Bạn nhỏ không nghỉ một buổi nào vì xúc động với tình cảm của cô, cô đã đón và đưa các bạn đến lớp trong những ngày trời mưa, giá rét. Chắc chắn là bạn nhỏ rất yêu thương, quý trọng cô giáo của mình. Và đó cũng là ý chính của đoạn 4.</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45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89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9221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3379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44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0" y="4230370"/>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386205" y="4227830"/>
            <a:ext cx="1501775" cy="2624455"/>
          </a:xfrm>
          <a:prstGeom prst="rect">
            <a:avLst/>
          </a:prstGeom>
        </p:spPr>
      </p:pic>
    </p:spTree>
    <p:extLst>
      <p:ext uri="{BB962C8B-B14F-4D97-AF65-F5344CB8AC3E}">
        <p14:creationId xmlns:p14="http://schemas.microsoft.com/office/powerpoint/2010/main" val="29105882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6.svg"/><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notesSlide" Target="../notesSlides/notesSlide3.xml"/><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669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769312" y="2050752"/>
            <a:ext cx="2932537" cy="451111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9077640" y="19706"/>
            <a:ext cx="3081878" cy="3168286"/>
          </a:xfrm>
          <a:prstGeom prst="rect">
            <a:avLst/>
          </a:prstGeom>
        </p:spPr>
      </p:pic>
      <p:grpSp>
        <p:nvGrpSpPr>
          <p:cNvPr id="5" name="Group 5"/>
          <p:cNvGrpSpPr/>
          <p:nvPr/>
        </p:nvGrpSpPr>
        <p:grpSpPr>
          <a:xfrm>
            <a:off x="1712310" y="541086"/>
            <a:ext cx="9715757" cy="6072169"/>
            <a:chOff x="0" y="0"/>
            <a:chExt cx="3899707" cy="2214804"/>
          </a:xfrm>
          <a:solidFill>
            <a:schemeClr val="bg1"/>
          </a:solidFill>
        </p:grpSpPr>
        <p:sp>
          <p:nvSpPr>
            <p:cNvPr id="6" name="Freeform 6"/>
            <p:cNvSpPr/>
            <p:nvPr/>
          </p:nvSpPr>
          <p:spPr>
            <a:xfrm>
              <a:off x="-4213" y="0"/>
              <a:ext cx="3903920" cy="2214804"/>
            </a:xfrm>
            <a:custGeom>
              <a:avLst/>
              <a:gdLst/>
              <a:ahLst/>
              <a:cxnLst/>
              <a:rect l="l" t="t" r="r" b="b"/>
              <a:pathLst>
                <a:path w="3903920" h="2214804">
                  <a:moveTo>
                    <a:pt x="278431" y="16918"/>
                  </a:moveTo>
                  <a:cubicBezTo>
                    <a:pt x="278431" y="16918"/>
                    <a:pt x="604014" y="12258"/>
                    <a:pt x="939603" y="12454"/>
                  </a:cubicBezTo>
                  <a:cubicBezTo>
                    <a:pt x="2771746" y="12671"/>
                    <a:pt x="3629851" y="0"/>
                    <a:pt x="3629851" y="0"/>
                  </a:cubicBezTo>
                  <a:cubicBezTo>
                    <a:pt x="3697315" y="0"/>
                    <a:pt x="3773252" y="0"/>
                    <a:pt x="3852025" y="85073"/>
                  </a:cubicBezTo>
                  <a:cubicBezTo>
                    <a:pt x="3895003" y="131488"/>
                    <a:pt x="3896071" y="240224"/>
                    <a:pt x="3896476" y="320281"/>
                  </a:cubicBezTo>
                  <a:cubicBezTo>
                    <a:pt x="3896476" y="320281"/>
                    <a:pt x="3894772" y="1210032"/>
                    <a:pt x="3894772" y="1452220"/>
                  </a:cubicBezTo>
                  <a:cubicBezTo>
                    <a:pt x="3894772" y="1666379"/>
                    <a:pt x="3903920" y="1965558"/>
                    <a:pt x="3903920" y="1965558"/>
                  </a:cubicBezTo>
                  <a:cubicBezTo>
                    <a:pt x="3903920" y="2094227"/>
                    <a:pt x="3899750" y="2214804"/>
                    <a:pt x="3646912" y="2206670"/>
                  </a:cubicBezTo>
                  <a:cubicBezTo>
                    <a:pt x="3646912" y="2206670"/>
                    <a:pt x="3270440" y="2186372"/>
                    <a:pt x="2837360" y="2193970"/>
                  </a:cubicBezTo>
                  <a:cubicBezTo>
                    <a:pt x="1290440" y="2202104"/>
                    <a:pt x="304023" y="2214804"/>
                    <a:pt x="304023" y="2214804"/>
                  </a:cubicBezTo>
                  <a:cubicBezTo>
                    <a:pt x="132548" y="2214804"/>
                    <a:pt x="4213" y="2113735"/>
                    <a:pt x="8532" y="1911188"/>
                  </a:cubicBezTo>
                  <a:cubicBezTo>
                    <a:pt x="8532" y="1911188"/>
                    <a:pt x="9630" y="1412647"/>
                    <a:pt x="4815" y="979847"/>
                  </a:cubicBezTo>
                  <a:cubicBezTo>
                    <a:pt x="0" y="663668"/>
                    <a:pt x="25592" y="330596"/>
                    <a:pt x="25592" y="330596"/>
                  </a:cubicBezTo>
                  <a:cubicBezTo>
                    <a:pt x="27224" y="150571"/>
                    <a:pt x="143504" y="16918"/>
                    <a:pt x="278431" y="16918"/>
                  </a:cubicBezTo>
                  <a:close/>
                </a:path>
              </a:pathLst>
            </a:custGeom>
            <a:grpFill/>
            <a:ln>
              <a:solidFill>
                <a:srgbClr val="FFFFFF"/>
              </a:solidFill>
            </a:ln>
          </p:spPr>
          <p:txBody>
            <a:bodyPr/>
            <a:lstStyle/>
            <a:p>
              <a:endParaRPr lang="vi-VN"/>
            </a:p>
          </p:txBody>
        </p:sp>
      </p:grpSp>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231">
            <a:off x="1460279" y="1496270"/>
            <a:ext cx="554555" cy="554555"/>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82344">
            <a:off x="600316" y="808756"/>
            <a:ext cx="1565616" cy="512383"/>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72054" y="2165022"/>
            <a:ext cx="740398" cy="826002"/>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77695" y="3035597"/>
            <a:ext cx="554555" cy="554555"/>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185448">
            <a:off x="247361" y="4942795"/>
            <a:ext cx="1862300" cy="1862300"/>
          </a:xfrm>
          <a:prstGeom prst="rect">
            <a:avLst/>
          </a:prstGeom>
        </p:spPr>
      </p:pic>
      <p:sp>
        <p:nvSpPr>
          <p:cNvPr id="29" name="TextBox 29"/>
          <p:cNvSpPr txBox="1"/>
          <p:nvPr/>
        </p:nvSpPr>
        <p:spPr>
          <a:xfrm>
            <a:off x="1800141" y="776822"/>
            <a:ext cx="8912311" cy="755720"/>
          </a:xfrm>
          <a:prstGeom prst="rect">
            <a:avLst/>
          </a:prstGeom>
        </p:spPr>
        <p:txBody>
          <a:bodyPr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800" b="0" i="0" u="none" strike="noStrike" kern="1200" cap="none" spc="-133" normalizeH="0" baseline="0" noProof="0" dirty="0" err="1">
                <a:ln>
                  <a:noFill/>
                </a:ln>
                <a:solidFill>
                  <a:srgbClr val="272626"/>
                </a:solidFill>
                <a:effectLst/>
                <a:uLnTx/>
                <a:uFillTx/>
                <a:latin typeface="Sriracha"/>
                <a:ea typeface="+mn-ea"/>
                <a:cs typeface="+mn-cs"/>
              </a:rPr>
              <a:t>Thứ</a:t>
            </a:r>
            <a:r>
              <a:rPr kumimoji="0" lang="en-US" sz="4800" b="0" i="0" u="none" strike="noStrike" kern="1200" cap="none" spc="-133" normalizeH="0" baseline="0" noProof="0" dirty="0">
                <a:ln>
                  <a:noFill/>
                </a:ln>
                <a:solidFill>
                  <a:srgbClr val="272626"/>
                </a:solidFill>
                <a:effectLst/>
                <a:uLnTx/>
                <a:uFillTx/>
                <a:latin typeface="Sriracha"/>
                <a:ea typeface="+mn-ea"/>
                <a:cs typeface="+mn-cs"/>
              </a:rPr>
              <a:t> ...</a:t>
            </a:r>
            <a:r>
              <a:rPr kumimoji="0" lang="en-US" sz="4800" b="0" i="0" u="none" strike="noStrike" kern="1200" cap="none" spc="-133" normalizeH="0" baseline="0" noProof="0" dirty="0" err="1">
                <a:ln>
                  <a:noFill/>
                </a:ln>
                <a:solidFill>
                  <a:srgbClr val="272626"/>
                </a:solidFill>
                <a:effectLst/>
                <a:uLnTx/>
                <a:uFillTx/>
                <a:latin typeface="Sriracha"/>
                <a:ea typeface="+mn-ea"/>
                <a:cs typeface="+mn-cs"/>
              </a:rPr>
              <a:t>ngày</a:t>
            </a:r>
            <a:r>
              <a:rPr kumimoji="0" lang="en-US" sz="4800" b="0" i="0" u="none" strike="noStrike" kern="1200" cap="none" spc="-133" normalizeH="0" baseline="0" noProof="0" dirty="0">
                <a:ln>
                  <a:noFill/>
                </a:ln>
                <a:solidFill>
                  <a:srgbClr val="272626"/>
                </a:solidFill>
                <a:effectLst/>
                <a:uLnTx/>
                <a:uFillTx/>
                <a:latin typeface="Sriracha"/>
                <a:ea typeface="+mn-ea"/>
                <a:cs typeface="+mn-cs"/>
              </a:rPr>
              <a:t> ...</a:t>
            </a:r>
            <a:r>
              <a:rPr kumimoji="0" lang="en-US" sz="4800" b="0" i="0" u="none" strike="noStrike" kern="1200" cap="none" spc="-133" normalizeH="0" baseline="0" noProof="0" err="1">
                <a:ln>
                  <a:noFill/>
                </a:ln>
                <a:solidFill>
                  <a:srgbClr val="272626"/>
                </a:solidFill>
                <a:effectLst/>
                <a:uLnTx/>
                <a:uFillTx/>
                <a:latin typeface="Sriracha"/>
                <a:ea typeface="+mn-ea"/>
                <a:cs typeface="+mn-cs"/>
              </a:rPr>
              <a:t>tháng</a:t>
            </a:r>
            <a:r>
              <a:rPr kumimoji="0" lang="en-US" sz="4800" b="0" i="0" u="none" strike="noStrike" kern="1200" cap="none" spc="-133" normalizeH="0" baseline="0" noProof="0">
                <a:ln>
                  <a:noFill/>
                </a:ln>
                <a:solidFill>
                  <a:srgbClr val="272626"/>
                </a:solidFill>
                <a:effectLst/>
                <a:uLnTx/>
                <a:uFillTx/>
                <a:latin typeface="Sriracha"/>
                <a:ea typeface="+mn-ea"/>
                <a:cs typeface="+mn-cs"/>
              </a:rPr>
              <a:t> …năm </a:t>
            </a:r>
            <a:r>
              <a:rPr kumimoji="0" lang="en-US" sz="4800" b="0" i="0" u="none" strike="noStrike" kern="1200" cap="none" spc="-133" normalizeH="0" baseline="0" noProof="0" dirty="0">
                <a:ln>
                  <a:noFill/>
                </a:ln>
                <a:solidFill>
                  <a:srgbClr val="272626"/>
                </a:solidFill>
                <a:effectLst/>
                <a:uLnTx/>
                <a:uFillTx/>
                <a:latin typeface="Sriracha"/>
                <a:ea typeface="+mn-ea"/>
                <a:cs typeface="+mn-cs"/>
              </a:rPr>
              <a:t>2022</a:t>
            </a:r>
          </a:p>
        </p:txBody>
      </p:sp>
      <p:sp>
        <p:nvSpPr>
          <p:cNvPr id="33" name="TextBox 32">
            <a:extLst>
              <a:ext uri="{FF2B5EF4-FFF2-40B4-BE49-F238E27FC236}">
                <a16:creationId xmlns:a16="http://schemas.microsoft.com/office/drawing/2014/main" id="{85405D51-978D-FCF5-58D6-6BF02426F102}"/>
              </a:ext>
            </a:extLst>
          </p:cNvPr>
          <p:cNvSpPr txBox="1"/>
          <p:nvPr/>
        </p:nvSpPr>
        <p:spPr>
          <a:xfrm>
            <a:off x="4523581" y="1536294"/>
            <a:ext cx="31089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Nunito Black" pitchFamily="2" charset="0"/>
                <a:ea typeface="+mn-ea"/>
                <a:cs typeface="+mn-cs"/>
              </a:rPr>
              <a:t>Tiếng Việt</a:t>
            </a:r>
          </a:p>
        </p:txBody>
      </p:sp>
      <p:sp>
        <p:nvSpPr>
          <p:cNvPr id="34" name="TextBox 33">
            <a:extLst>
              <a:ext uri="{FF2B5EF4-FFF2-40B4-BE49-F238E27FC236}">
                <a16:creationId xmlns:a16="http://schemas.microsoft.com/office/drawing/2014/main" id="{52D68BD7-831C-1C65-38B8-F18230476B37}"/>
              </a:ext>
            </a:extLst>
          </p:cNvPr>
          <p:cNvSpPr txBox="1"/>
          <p:nvPr/>
        </p:nvSpPr>
        <p:spPr>
          <a:xfrm>
            <a:off x="1857476" y="2124664"/>
            <a:ext cx="91981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Nunito Black" pitchFamily="2" charset="0"/>
                <a:ea typeface="+mn-ea"/>
                <a:cs typeface="+mn-cs"/>
              </a:rPr>
              <a:t>BÀI 10: CON ĐƯỜNG ĐẾN TRƯỜNG</a:t>
            </a:r>
          </a:p>
        </p:txBody>
      </p:sp>
      <p:pic>
        <p:nvPicPr>
          <p:cNvPr id="19" name="Picture 4">
            <a:extLst>
              <a:ext uri="{FF2B5EF4-FFF2-40B4-BE49-F238E27FC236}">
                <a16:creationId xmlns:a16="http://schemas.microsoft.com/office/drawing/2014/main" id="{D0359D2D-E24F-52E3-C9A4-068A5F98544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91988" y="4046317"/>
            <a:ext cx="735436" cy="355358"/>
          </a:xfrm>
          <a:prstGeom prst="rect">
            <a:avLst/>
          </a:prstGeom>
        </p:spPr>
      </p:pic>
      <p:pic>
        <p:nvPicPr>
          <p:cNvPr id="20" name="Picture 2">
            <a:extLst>
              <a:ext uri="{FF2B5EF4-FFF2-40B4-BE49-F238E27FC236}">
                <a16:creationId xmlns:a16="http://schemas.microsoft.com/office/drawing/2014/main" id="{F2308D66-162B-0F5A-7669-2648EA377CA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14521" y="3251321"/>
            <a:ext cx="3247616" cy="3292819"/>
          </a:xfrm>
          <a:prstGeom prst="rect">
            <a:avLst/>
          </a:prstGeom>
        </p:spPr>
      </p:pic>
      <p:pic>
        <p:nvPicPr>
          <p:cNvPr id="21" name="Picture 2">
            <a:extLst>
              <a:ext uri="{FF2B5EF4-FFF2-40B4-BE49-F238E27FC236}">
                <a16:creationId xmlns:a16="http://schemas.microsoft.com/office/drawing/2014/main" id="{B2C0F261-F502-7D73-64A5-FDBC9EA3935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072935" y="2785685"/>
            <a:ext cx="5016237" cy="37684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484858" y="1046684"/>
            <a:ext cx="45162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5582387"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10065479"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2343119" y="438149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5201391" y="438149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5100538" y="438149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411758" y="1017607"/>
            <a:ext cx="45162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866669" y="20558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8238566" y="2934466"/>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2283935" y="3467938"/>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4555279" y="34290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FB114E6-995F-4CB2-A508-9A591536EFB1}"/>
              </a:ext>
            </a:extLst>
          </p:cNvPr>
          <p:cNvGrpSpPr/>
          <p:nvPr/>
        </p:nvGrpSpPr>
        <p:grpSpPr>
          <a:xfrm>
            <a:off x="5679843" y="3916418"/>
            <a:ext cx="214311" cy="519710"/>
            <a:chOff x="6565111" y="3967760"/>
            <a:chExt cx="214311" cy="519710"/>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6636548" y="402074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6565111" y="396776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36E0E4C3-182E-4982-8BEA-7FE743A19569}"/>
              </a:ext>
            </a:extLst>
          </p:cNvPr>
          <p:cNvCxnSpPr>
            <a:cxnSpLocks/>
          </p:cNvCxnSpPr>
          <p:nvPr/>
        </p:nvCxnSpPr>
        <p:spPr>
          <a:xfrm flipH="1">
            <a:off x="7537245" y="3467938"/>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EBE17F-974E-4A8C-8891-EBD97FE2F9AA}"/>
              </a:ext>
            </a:extLst>
          </p:cNvPr>
          <p:cNvCxnSpPr>
            <a:cxnSpLocks/>
          </p:cNvCxnSpPr>
          <p:nvPr/>
        </p:nvCxnSpPr>
        <p:spPr>
          <a:xfrm flipH="1">
            <a:off x="10554930" y="3487828"/>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3375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down)">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554545"/>
          </a:xfrm>
          <a:prstGeom prst="rect">
            <a:avLst/>
          </a:prstGeom>
          <a:noFill/>
        </p:spPr>
        <p:txBody>
          <a:bodyPr wrap="square">
            <a:spAutoFit/>
          </a:bodyP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mj-lt"/>
                <a:ea typeface="Arial-Rounded" panose="020B0500000000000000" pitchFamily="34" charset="0"/>
                <a:cs typeface="Arial-Rounded" panose="020B0500000000000000" pitchFamily="34" charset="0"/>
              </a:rPr>
              <a:t>Vào mùa mưa, con đường lầy lội và trơn trượt. Để khỏi ngã, tôi thường tháo phăng đôi d</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é</a:t>
            </a:r>
            <a:r>
              <a:rPr lang="vi-VN" sz="3200" dirty="0">
                <a:solidFill>
                  <a:prstClr val="black"/>
                </a:solidFill>
                <a:latin typeface="+mj-lt"/>
                <a:ea typeface="Arial-Rounded" panose="020B0500000000000000" pitchFamily="34" charset="0"/>
                <a:cs typeface="Arial-Rounded" panose="020B0500000000000000" pitchFamily="34" charset="0"/>
              </a:rPr>
              <a:t>p nhựa và bước đi bằng cách bấm mười đầu ngón chân xuống mặt đường. Đôi khi chúng tôi phải đi cắt qua cánh rừng vầu, rừng nứa vì nhiều khúc đường ngập trong nước lũ.</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5162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2028826" y="252484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8603176" y="2390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2979716" y="299156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02B5F85-17F5-4DA4-BE78-FBF78F38C427}"/>
              </a:ext>
            </a:extLst>
          </p:cNvPr>
          <p:cNvGrpSpPr/>
          <p:nvPr/>
        </p:nvGrpSpPr>
        <p:grpSpPr>
          <a:xfrm>
            <a:off x="10537068" y="2956515"/>
            <a:ext cx="250034" cy="466725"/>
            <a:chOff x="7058026" y="4381500"/>
            <a:chExt cx="250034" cy="466725"/>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62886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Cô giáo tôi là người vùng xuôi. Bàn chân cô lẫn vào bàn chân học trò trên con đường đi học. </a:t>
            </a:r>
            <a:r>
              <a:rPr kumimoji="0" lang="vi-VN" sz="3200" b="0" i="0" u="none" strike="noStrike" kern="1200" cap="none" spc="0" normalizeH="0" baseline="0" noProof="0" dirty="0">
                <a:ln>
                  <a:noFill/>
                </a:ln>
                <a:effectLst/>
                <a:uLnTx/>
                <a:uFillTx/>
                <a:latin typeface="+mj-lt"/>
                <a:ea typeface="+mn-ea"/>
                <a:cs typeface="#9Slide03 Arima Madurai Black" panose="020B0604020202020204" charset="0"/>
              </a:rPr>
              <a:t>Ấy là do nhiều hôm mưa rét, cô thường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kumimoji="0" lang="vi-VN"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effectLst/>
                <a:uLnTx/>
                <a:uFillTx/>
                <a:latin typeface="+mj-lt"/>
                <a:ea typeface="+mn-ea"/>
                <a:cs typeface="#9Slide03 Arima Madurai Black" panose="020B0604020202020204" charset="0"/>
              </a:rPr>
              <a:t>chúng tôi </a:t>
            </a:r>
            <a:r>
              <a:rPr lang="en-US" sz="3200" dirty="0" err="1">
                <a:latin typeface="+mj-lt"/>
                <a:cs typeface="#9Slide03 Arima Madurai Black" panose="020B0604020202020204" charset="0"/>
              </a:rPr>
              <a:t>đến</a:t>
            </a:r>
            <a:r>
              <a:rPr kumimoji="0" lang="vi-VN" sz="3200" b="0" i="0" u="none" strike="noStrike" kern="1200" cap="none" spc="0" normalizeH="0" baseline="0" noProof="0" dirty="0">
                <a:ln>
                  <a:noFill/>
                </a:ln>
                <a:effectLst/>
                <a:uLnTx/>
                <a:uFillTx/>
                <a:latin typeface="+mj-lt"/>
                <a:ea typeface="+mn-ea"/>
                <a:cs typeface="#9Slide03 Arima Madurai Black" panose="020B0604020202020204" charset="0"/>
              </a:rPr>
              <a:t> lớp</a:t>
            </a:r>
            <a:r>
              <a:rPr kumimoji="0" lang="vi-VN" sz="3200" b="0" i="0" u="none" strike="noStrike" kern="1200" cap="none" spc="0" normalizeH="0" baseline="0" noProof="0" dirty="0">
                <a:ln>
                  <a:noFill/>
                </a:ln>
                <a:effectLst/>
                <a:uLnTx/>
                <a:uFillTx/>
                <a:latin typeface="+mj-lt"/>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Vì thế, tôi chẳng nghỉ buổi học nào.</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5162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21817884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76852"/>
            <a:ext cx="381124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Luyện</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đọc</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theo</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đoạn</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81718" y="671852"/>
            <a:ext cx="11938270" cy="6231493"/>
          </a:xfrm>
          <a:prstGeom prst="roundRect">
            <a:avLst/>
          </a:prstGeom>
          <a:solidFill>
            <a:srgbClr val="EAF9FF"/>
          </a:solid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xuôi. Bàn chân cô lẫn vào bàn chân học trò trên con đường đi học. </a:t>
            </a:r>
            <a:r>
              <a:rPr kumimoji="0" lang="vi-VN" sz="2000" b="0" i="0" u="none" strike="noStrike" kern="1200" cap="none" spc="0" normalizeH="0" baseline="0" noProof="0" dirty="0">
                <a:ln>
                  <a:noFill/>
                </a:ln>
                <a:effectLst/>
                <a:uLnTx/>
                <a:uFillTx/>
                <a:latin typeface="Nunito Black" pitchFamily="2" charset="0"/>
                <a:ea typeface="+mn-ea"/>
                <a:cs typeface="#9Slide03 Arima Madurai Black" panose="020B0604020202020204" charset="0"/>
              </a:rPr>
              <a:t>Ấy là do nhiều hôm mưa rét, cô thường </a:t>
            </a:r>
            <a:r>
              <a:rPr lang="en-US" sz="2000" dirty="0" err="1">
                <a:latin typeface="Nunito Black" pitchFamily="2" charset="0"/>
                <a:cs typeface="#9Slide03 Arima Madurai Black" panose="020B0604020202020204" charset="0"/>
              </a:rPr>
              <a:t>đứng</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đợi</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chúng</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tôi</a:t>
            </a:r>
            <a:r>
              <a:rPr lang="en-US" sz="2000" dirty="0">
                <a:latin typeface="Nunito Black" pitchFamily="2" charset="0"/>
                <a:cs typeface="#9Slide03 Arima Madurai Black" panose="020B0604020202020204" charset="0"/>
              </a:rPr>
              <a:t> ở </a:t>
            </a:r>
            <a:r>
              <a:rPr lang="en-US" sz="2000" dirty="0" err="1">
                <a:latin typeface="Nunito Black" pitchFamily="2" charset="0"/>
                <a:cs typeface="#9Slide03 Arima Madurai Black" panose="020B0604020202020204" charset="0"/>
              </a:rPr>
              <a:t>những</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đoạn</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đường</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khó</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đi</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để</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đưa</a:t>
            </a:r>
            <a:r>
              <a:rPr kumimoji="0" lang="vi-VN" sz="2000" b="0" i="0" u="none" strike="noStrike" kern="1200" cap="none" spc="0" normalizeH="0" baseline="0" noProof="0" dirty="0">
                <a:ln>
                  <a:noFill/>
                </a:ln>
                <a:effectLst/>
                <a:uLnTx/>
                <a:uFillTx/>
                <a:latin typeface="Nunito Black" pitchFamily="2" charset="0"/>
                <a:ea typeface="+mn-ea"/>
                <a:cs typeface="#9Slide03 Arima Madurai Black" panose="020B0604020202020204" charset="0"/>
              </a:rPr>
              <a:t> chúng tôi </a:t>
            </a:r>
            <a:r>
              <a:rPr lang="en-US" sz="2000" dirty="0" err="1">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effectLst/>
                <a:uLnTx/>
                <a:uFillTx/>
                <a:latin typeface="Nunito Black" pitchFamily="2" charset="0"/>
                <a:ea typeface="+mn-ea"/>
                <a:cs typeface="#9Slide03 Arima Madurai Black" panose="020B0604020202020204" charset="0"/>
              </a:rPr>
              <a:t> 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chẳng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nghỉ</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buổi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4" y="971390"/>
            <a:ext cx="625359"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64182" y="1017240"/>
            <a:ext cx="30809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2870290"/>
            <a:ext cx="747436"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194688" y="2916359"/>
            <a:ext cx="331107"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 y="4078648"/>
            <a:ext cx="747436"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234807" y="4126475"/>
            <a:ext cx="328291"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5306307"/>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218231" y="5367420"/>
            <a:ext cx="352982"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7" name="TextBox 29">
            <a:extLst>
              <a:ext uri="{FF2B5EF4-FFF2-40B4-BE49-F238E27FC236}">
                <a16:creationId xmlns:a16="http://schemas.microsoft.com/office/drawing/2014/main" id="{93717FB4-F4D2-8B3D-8523-8E63C4138DB2}"/>
              </a:ext>
            </a:extLst>
          </p:cNvPr>
          <p:cNvSpPr txBox="1"/>
          <p:nvPr/>
        </p:nvSpPr>
        <p:spPr>
          <a:xfrm>
            <a:off x="3592362" y="556977"/>
            <a:ext cx="5715000" cy="73866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đến</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25082364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p:bldP spid="20"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lang="en-US" sz="6400" b="1" dirty="0">
                <a:solidFill>
                  <a:schemeClr val="tx1">
                    <a:lumMod val="95000"/>
                    <a:lumOff val="5000"/>
                  </a:schemeClr>
                </a:solidFill>
                <a:latin typeface="Nunito Black" pitchFamily="2" charset="0"/>
                <a:cs typeface="#9Slide03 Arima Madurai Black" panose="020B0604020202020204" charset="0"/>
              </a:rPr>
              <a:t>GIẢI NGHĨA </a:t>
            </a:r>
            <a:r>
              <a:rPr kumimoji="0" lang="en-US" sz="6400" b="1" i="0" u="none" strike="noStrike" kern="1200" cap="none" spc="0" normalizeH="0" baseline="0" noProof="0" dirty="0">
                <a:ln>
                  <a:noFill/>
                </a:ln>
                <a:solidFill>
                  <a:schemeClr val="tx1">
                    <a:lumMod val="95000"/>
                    <a:lumOff val="5000"/>
                  </a:schemeClr>
                </a:solidFill>
                <a:effectLst/>
                <a:uLnTx/>
                <a:uFillTx/>
                <a:latin typeface="Nunito Black" pitchFamily="2" charset="0"/>
                <a:cs typeface="#9Slide03 Arima Madurai Black" panose="020B0604020202020204" charset="0"/>
              </a:rPr>
              <a:t>TỪ NGỮ</a:t>
            </a:r>
          </a:p>
        </p:txBody>
      </p:sp>
    </p:spTree>
    <p:extLst>
      <p:ext uri="{BB962C8B-B14F-4D97-AF65-F5344CB8AC3E}">
        <p14:creationId xmlns:p14="http://schemas.microsoft.com/office/powerpoint/2010/main" val="8401508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1" name="Rectangle 308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074" name="Picture 2" descr="Top 15+ điểm check in tuyệt đỉnh ở Hà Giang mà bạn không nên bỏ lỡ">
            <a:extLst>
              <a:ext uri="{FF2B5EF4-FFF2-40B4-BE49-F238E27FC236}">
                <a16:creationId xmlns:a16="http://schemas.microsoft.com/office/drawing/2014/main" id="{B153BB13-33B9-95BE-2E8F-00C71B9CC2A7}"/>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a:stretch/>
        </p:blipFill>
        <p:spPr bwMode="auto">
          <a:xfrm>
            <a:off x="-81719" y="457205"/>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4923DD-2CD3-2D7E-2162-E433FE8F2CFE}"/>
              </a:ext>
            </a:extLst>
          </p:cNvPr>
          <p:cNvSpPr txBox="1"/>
          <p:nvPr/>
        </p:nvSpPr>
        <p:spPr>
          <a:xfrm>
            <a:off x="1330539" y="639943"/>
            <a:ext cx="1697208" cy="578883"/>
          </a:xfrm>
          <a:prstGeom prst="roundRect">
            <a:avLst/>
          </a:prstGeom>
          <a:solidFill>
            <a:schemeClr val="bg1"/>
          </a:solidFill>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rPr>
              <a:t>Vắt vẻo</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A1F8C8F-A4CE-C4D6-02D2-F742C6383BCF}"/>
              </a:ext>
            </a:extLst>
          </p:cNvPr>
          <p:cNvSpPr txBox="1"/>
          <p:nvPr/>
        </p:nvSpPr>
        <p:spPr>
          <a:xfrm>
            <a:off x="3127356" y="639943"/>
            <a:ext cx="8963016" cy="578882"/>
          </a:xfrm>
          <a:prstGeom prst="round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50"/>
                </a:solidFill>
                <a:effectLst/>
                <a:uLnTx/>
                <a:uFillTx/>
                <a:latin typeface="Nunito Black" pitchFamily="2" charset="0"/>
                <a:ea typeface="Times New Roman" panose="02020603050405020304" pitchFamily="18" charset="0"/>
                <a:cs typeface="+mn-cs"/>
              </a:rPr>
              <a:t>là ở vị trí trên cao nhưng ko có chỗ tựa vững chắc.</a:t>
            </a:r>
            <a:endPar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2246715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4">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00" name="Picture 4" descr="Cây Lạc Tiên chữa mất ngủ hiệu quả Phòng khám Đông y Phúc Thành">
            <a:extLst>
              <a:ext uri="{FF2B5EF4-FFF2-40B4-BE49-F238E27FC236}">
                <a16:creationId xmlns:a16="http://schemas.microsoft.com/office/drawing/2014/main" id="{1552621B-7C89-7D7D-5BFE-921F2E51AC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 r="971"/>
          <a:stretch/>
        </p:blipFill>
        <p:spPr bwMode="auto">
          <a:xfrm>
            <a:off x="75427" y="0"/>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Hướng dẫn cách trồng và chăm sóc cây lạc tiên | Kỹ thuật nuôi trồng">
            <a:extLst>
              <a:ext uri="{FF2B5EF4-FFF2-40B4-BE49-F238E27FC236}">
                <a16:creationId xmlns:a16="http://schemas.microsoft.com/office/drawing/2014/main" id="{BF579C71-1AA3-41D6-5551-43CBC4F36E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57" r="8392" b="2"/>
          <a:stretch/>
        </p:blipFill>
        <p:spPr bwMode="auto">
          <a:xfrm>
            <a:off x="4480505" y="1106909"/>
            <a:ext cx="4166726" cy="3681631"/>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F845CF-7505-70C9-7F26-364D07AC8277}"/>
              </a:ext>
            </a:extLst>
          </p:cNvPr>
          <p:cNvSpPr txBox="1"/>
          <p:nvPr/>
        </p:nvSpPr>
        <p:spPr>
          <a:xfrm>
            <a:off x="150834" y="5751091"/>
            <a:ext cx="11858470" cy="1055608"/>
          </a:xfrm>
          <a:prstGeom prst="roundRect">
            <a:avLst/>
          </a:prstGeom>
          <a:solidFill>
            <a:schemeClr val="bg1"/>
          </a:solidFill>
          <a:effectLst>
            <a:reflection blurRad="6350" stA="50000" endA="300" endPos="90000" dir="5400000" sy="-100000" algn="bl" rotWithShape="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Cây lạc tiên </a:t>
            </a:r>
            <a:r>
              <a:rPr kumimoji="0" lang="en-US" sz="2800" b="0" i="0" u="none" strike="noStrike" kern="1200" cap="none" spc="0" normalizeH="0" baseline="0" noProof="0">
                <a:ln>
                  <a:noFill/>
                </a:ln>
                <a:solidFill>
                  <a:srgbClr val="00B050"/>
                </a:solidFill>
                <a:effectLst/>
                <a:uLnTx/>
                <a:uFillTx/>
                <a:latin typeface="Nunito Black" pitchFamily="2" charset="0"/>
                <a:ea typeface="Times New Roman" panose="02020603050405020304" pitchFamily="18" charset="0"/>
                <a:cs typeface="+mn-cs"/>
              </a:rPr>
              <a:t>: từ chỉ một loại cây dây leo, mọc leo, lá hình tim, hoa mọc ở kẽ lá, quả mọng.</a:t>
            </a:r>
            <a:endPar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202970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out)">
                                      <p:cBhvr>
                                        <p:cTn id="12" dur="2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6" name="Rectangle 5135">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138" name="Group 5137">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5139" name="Freeform: Shape 5138">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40" name="Freeform: Shape 5139">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42" name="Freeform: Shape 5141">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44" name="Freeform: Shape 5143">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46" name="Freeform: Shape 5145">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4A74A970-09EC-279A-465D-F7F6D2F61C2E}"/>
              </a:ext>
            </a:extLst>
          </p:cNvPr>
          <p:cNvSpPr txBox="1"/>
          <p:nvPr/>
        </p:nvSpPr>
        <p:spPr>
          <a:xfrm>
            <a:off x="1217710" y="1080551"/>
            <a:ext cx="4808586" cy="2885715"/>
          </a:xfrm>
          <a:prstGeom prst="round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a:ln>
                  <a:noFill/>
                </a:ln>
                <a:solidFill>
                  <a:srgbClr val="FFC000"/>
                </a:solidFill>
                <a:effectLst/>
                <a:uLnTx/>
                <a:uFillTx/>
                <a:latin typeface="Nunito Black" pitchFamily="2" charset="0"/>
                <a:ea typeface="+mn-ea"/>
                <a:cs typeface="+mn-cs"/>
              </a:rPr>
              <a:t>Lúp xúp: Ở liền nhau, thấp và sàn sàn như nhau.</a:t>
            </a:r>
            <a:r>
              <a:rPr kumimoji="0" lang="en-US" sz="4200" b="0" i="0" u="none" strike="noStrike" kern="1200" cap="none" spc="0" normalizeH="0" baseline="0" noProof="0">
                <a:ln>
                  <a:noFill/>
                </a:ln>
                <a:solidFill>
                  <a:srgbClr val="FFC000"/>
                </a:solidFill>
                <a:effectLst/>
                <a:highlight>
                  <a:srgbClr val="FFFF00"/>
                </a:highlight>
                <a:uLnTx/>
                <a:uFillTx/>
                <a:latin typeface="Nunito Black" pitchFamily="2" charset="0"/>
                <a:ea typeface="+mn-ea"/>
                <a:cs typeface="+mn-cs"/>
              </a:rPr>
              <a:t> </a:t>
            </a:r>
            <a:endParaRPr kumimoji="0" lang="en-US" sz="4200" b="0" i="0" u="none" strike="noStrike" kern="1200" cap="none" spc="0" normalizeH="0" baseline="0" noProof="0">
              <a:ln>
                <a:noFill/>
              </a:ln>
              <a:solidFill>
                <a:srgbClr val="FFC000"/>
              </a:solidFill>
              <a:effectLst/>
              <a:uLnTx/>
              <a:uFillTx/>
              <a:latin typeface="Nunito Black" pitchFamily="2" charset="0"/>
              <a:ea typeface="+mn-ea"/>
              <a:cs typeface="+mn-cs"/>
            </a:endParaRPr>
          </a:p>
        </p:txBody>
      </p:sp>
      <p:sp>
        <p:nvSpPr>
          <p:cNvPr id="5148"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50"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a:extLst>
              <a:ext uri="{FF2B5EF4-FFF2-40B4-BE49-F238E27FC236}">
                <a16:creationId xmlns:a16="http://schemas.microsoft.com/office/drawing/2014/main" id="{7FD6821F-4A25-4D80-C206-E6ADB7EA67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91" r="9628" b="1"/>
          <a:stretch/>
        </p:blipFill>
        <p:spPr bwMode="auto">
          <a:xfrm>
            <a:off x="8610600" y="10"/>
            <a:ext cx="3177536" cy="2647064"/>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Kỹ thuật trồng cây bụi, cây công trình phát triển mạnh">
            <a:extLst>
              <a:ext uri="{FF2B5EF4-FFF2-40B4-BE49-F238E27FC236}">
                <a16:creationId xmlns:a16="http://schemas.microsoft.com/office/drawing/2014/main" id="{150444FF-D8C0-335B-C51C-C8219FF228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16" r="9610" b="4"/>
          <a:stretch/>
        </p:blipFill>
        <p:spPr bwMode="auto">
          <a:xfrm>
            <a:off x="6884946" y="3122839"/>
            <a:ext cx="3923269" cy="3735161"/>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5152"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5153" name="Freeform: Shape 5152">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4" name="Freeform: Shape 5153">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5" name="Freeform: Shape 5154">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6" name="Freeform: Shape 5155">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7" name="Freeform: Shape 5156">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159" name="Oval 5158">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61" name="Oval 5160">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74927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ùa vầu xứ Tuyên">
            <a:extLst>
              <a:ext uri="{FF2B5EF4-FFF2-40B4-BE49-F238E27FC236}">
                <a16:creationId xmlns:a16="http://schemas.microsoft.com/office/drawing/2014/main" id="{21F75DA4-3D8C-5675-E830-222D9298F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39" r="1" b="1"/>
          <a:stretch/>
        </p:blipFill>
        <p:spPr bwMode="auto">
          <a:xfrm>
            <a:off x="3024112" y="983227"/>
            <a:ext cx="9167888" cy="5874772"/>
          </a:xfrm>
          <a:custGeom>
            <a:avLst/>
            <a:gdLst/>
            <a:ahLst/>
            <a:cxnLst/>
            <a:rect l="l" t="t" r="r" b="b"/>
            <a:pathLst>
              <a:path w="9167888" h="5874772">
                <a:moveTo>
                  <a:pt x="3607511" y="0"/>
                </a:moveTo>
                <a:cubicBezTo>
                  <a:pt x="3607511" y="0"/>
                  <a:pt x="3607511" y="0"/>
                  <a:pt x="9067534" y="0"/>
                </a:cubicBezTo>
                <a:lnTo>
                  <a:pt x="9167888" y="7923"/>
                </a:lnTo>
                <a:lnTo>
                  <a:pt x="9167888"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Cây thoát nghèo ở huyện Quan Sơn, tỉnh Thanh Hóa">
            <a:extLst>
              <a:ext uri="{FF2B5EF4-FFF2-40B4-BE49-F238E27FC236}">
                <a16:creationId xmlns:a16="http://schemas.microsoft.com/office/drawing/2014/main" id="{B71B5320-C0AC-1983-8FCC-C6A2DB554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92" r="10048" b="1"/>
          <a:stretch/>
        </p:blipFill>
        <p:spPr bwMode="auto">
          <a:xfrm>
            <a:off x="3" y="2"/>
            <a:ext cx="5754962" cy="5334737"/>
          </a:xfrm>
          <a:custGeom>
            <a:avLst/>
            <a:gdLst/>
            <a:ahLst/>
            <a:cxnLst/>
            <a:rect l="l" t="t" r="r" b="b"/>
            <a:pathLst>
              <a:path w="5754962" h="5334737">
                <a:moveTo>
                  <a:pt x="0" y="339531"/>
                </a:moveTo>
                <a:lnTo>
                  <a:pt x="54301" y="339531"/>
                </a:lnTo>
                <a:cubicBezTo>
                  <a:pt x="1340585" y="339531"/>
                  <a:pt x="1340585" y="339531"/>
                  <a:pt x="1340585" y="339531"/>
                </a:cubicBezTo>
                <a:cubicBezTo>
                  <a:pt x="1495969" y="339531"/>
                  <a:pt x="1635814" y="422097"/>
                  <a:pt x="1713506" y="556265"/>
                </a:cubicBezTo>
                <a:cubicBezTo>
                  <a:pt x="2909965" y="2625561"/>
                  <a:pt x="2909965" y="2625561"/>
                  <a:pt x="2909965" y="2625561"/>
                </a:cubicBezTo>
                <a:cubicBezTo>
                  <a:pt x="2987657" y="2754570"/>
                  <a:pt x="2987657" y="2919700"/>
                  <a:pt x="2909965" y="3048708"/>
                </a:cubicBezTo>
                <a:cubicBezTo>
                  <a:pt x="1713506" y="5118003"/>
                  <a:pt x="1713506" y="5118003"/>
                  <a:pt x="1713506" y="5118003"/>
                </a:cubicBezTo>
                <a:cubicBezTo>
                  <a:pt x="1635814" y="5252173"/>
                  <a:pt x="1495969" y="5334737"/>
                  <a:pt x="1340585" y="5334737"/>
                </a:cubicBezTo>
                <a:cubicBezTo>
                  <a:pt x="816002" y="5334737"/>
                  <a:pt x="406171" y="5334737"/>
                  <a:pt x="85990" y="5334737"/>
                </a:cubicBezTo>
                <a:lnTo>
                  <a:pt x="0" y="5334737"/>
                </a:lnTo>
                <a:close/>
                <a:moveTo>
                  <a:pt x="2861712" y="0"/>
                </a:moveTo>
                <a:lnTo>
                  <a:pt x="5175003" y="0"/>
                </a:lnTo>
                <a:lnTo>
                  <a:pt x="5220943" y="79581"/>
                </a:lnTo>
                <a:cubicBezTo>
                  <a:pt x="5331226" y="270618"/>
                  <a:pt x="5491637" y="548491"/>
                  <a:pt x="5724962" y="952668"/>
                </a:cubicBezTo>
                <a:cubicBezTo>
                  <a:pt x="5764962" y="1023782"/>
                  <a:pt x="5764962" y="1130450"/>
                  <a:pt x="5724962" y="1201564"/>
                </a:cubicBezTo>
                <a:cubicBezTo>
                  <a:pt x="5724962" y="1201564"/>
                  <a:pt x="5724962" y="1201564"/>
                  <a:pt x="4978322" y="2494933"/>
                </a:cubicBezTo>
                <a:cubicBezTo>
                  <a:pt x="4942768" y="2561602"/>
                  <a:pt x="4844993" y="2614935"/>
                  <a:pt x="4764999" y="2614935"/>
                </a:cubicBezTo>
                <a:lnTo>
                  <a:pt x="3271717" y="2614935"/>
                </a:lnTo>
                <a:cubicBezTo>
                  <a:pt x="3196167" y="2614935"/>
                  <a:pt x="3098390" y="2561602"/>
                  <a:pt x="3058392" y="2494933"/>
                </a:cubicBezTo>
                <a:cubicBezTo>
                  <a:pt x="3058392" y="2494933"/>
                  <a:pt x="3058392" y="2494933"/>
                  <a:pt x="2311754" y="1201564"/>
                </a:cubicBezTo>
                <a:cubicBezTo>
                  <a:pt x="2276199" y="1130450"/>
                  <a:pt x="2276199" y="1023782"/>
                  <a:pt x="2311754" y="952668"/>
                </a:cubicBezTo>
                <a:cubicBezTo>
                  <a:pt x="2311754" y="952668"/>
                  <a:pt x="2311754" y="952668"/>
                  <a:pt x="2811944" y="86212"/>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562826C-E0EB-6891-CD4E-E41FB103FE46}"/>
              </a:ext>
            </a:extLst>
          </p:cNvPr>
          <p:cNvSpPr txBox="1"/>
          <p:nvPr/>
        </p:nvSpPr>
        <p:spPr>
          <a:xfrm>
            <a:off x="229845" y="5568565"/>
            <a:ext cx="11962155" cy="1055608"/>
          </a:xfrm>
          <a:prstGeom prst="roundRect">
            <a:avLst/>
          </a:prstGeom>
          <a:solidFill>
            <a:schemeClr val="bg1"/>
          </a:solidFill>
          <a:effectLst>
            <a:reflection blurRad="6350" stA="50000" endA="300" endPos="55000" dir="5400000" sy="-100000" algn="bl" rotWithShape="0"/>
          </a:effectLst>
        </p:spPr>
        <p:txBody>
          <a:bodyPr wrap="square">
            <a:spAutoFit/>
          </a:bodyPr>
          <a:lstStyle/>
          <a:p>
            <a:pPr algn="ctr"/>
            <a:r>
              <a:rPr lang="en-US" sz="2800">
                <a:solidFill>
                  <a:srgbClr val="002060"/>
                </a:solidFill>
                <a:effectLst/>
                <a:latin typeface="Nunito Black" pitchFamily="2" charset="0"/>
                <a:ea typeface="Times New Roman" panose="02020603050405020304" pitchFamily="18" charset="0"/>
              </a:rPr>
              <a:t>Vầu: cây cùng họ với tre, thân to, mình mỏng nhưng rắn, thường dùng làm nhà.</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425191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5" name="Picture 4">
            <a:extLst>
              <a:ext uri="{FF2B5EF4-FFF2-40B4-BE49-F238E27FC236}">
                <a16:creationId xmlns:a16="http://schemas.microsoft.com/office/drawing/2014/main" id="{BF12C997-C168-4F89-9652-6FCAD3500754}"/>
              </a:ext>
            </a:extLst>
          </p:cNvPr>
          <p:cNvPicPr>
            <a:picLocks noChangeAspect="1"/>
          </p:cNvPicPr>
          <p:nvPr/>
        </p:nvPicPr>
        <p:blipFill>
          <a:blip r:embed="rId4"/>
          <a:stretch>
            <a:fillRect/>
          </a:stretch>
        </p:blipFill>
        <p:spPr>
          <a:xfrm>
            <a:off x="1319069" y="1749459"/>
            <a:ext cx="7706012" cy="2139881"/>
          </a:xfrm>
          <a:prstGeom prst="rect">
            <a:avLst/>
          </a:prstGeom>
        </p:spPr>
      </p:pic>
    </p:spTree>
    <p:extLst>
      <p:ext uri="{BB962C8B-B14F-4D97-AF65-F5344CB8AC3E}">
        <p14:creationId xmlns:p14="http://schemas.microsoft.com/office/powerpoint/2010/main" val="33428492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805420" y="2051041"/>
            <a:ext cx="4891664"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Trả</a:t>
            </a:r>
            <a:r>
              <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lời</a:t>
            </a:r>
            <a:r>
              <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câu</a:t>
            </a:r>
            <a:r>
              <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hỏi</a:t>
            </a:r>
            <a:endPar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112015109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82075" y="4038600"/>
            <a:ext cx="3209925" cy="2667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131125" y="419573"/>
            <a:ext cx="9906000"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9Slide03 Arima Madurai Black" panose="020B0604020202020204" charset="0"/>
              </a:rPr>
              <a:t>Câu</a:t>
            </a:r>
            <a:r>
              <a:rPr lang="en-US" sz="2800" b="1" dirty="0">
                <a:solidFill>
                  <a:srgbClr val="0070C0"/>
                </a:solidFill>
                <a:latin typeface="Nunito Black" pitchFamily="2" charset="0"/>
                <a:ea typeface="Open Sans" panose="020B0606030504020204" pitchFamily="34" charset="0"/>
                <a:cs typeface="#9Slide03 Arima Madurai Black" panose="020B0604020202020204" charset="0"/>
              </a:rPr>
              <a:t> 1</a:t>
            </a:r>
            <a:r>
              <a:rPr lang="en-US" sz="2800" dirty="0">
                <a:solidFill>
                  <a:srgbClr val="0070C0"/>
                </a:solidFill>
                <a:latin typeface="Nunito Black" pitchFamily="2" charset="0"/>
                <a:ea typeface="Open Sans" panose="020B0606030504020204" pitchFamily="34" charset="0"/>
                <a:cs typeface="#9Slide03 Arima Madurai Black" panose="020B0604020202020204" charset="0"/>
              </a:rPr>
              <a:t>: </a:t>
            </a:r>
            <a:r>
              <a:rPr lang="vi-VN" sz="2800" b="1" dirty="0">
                <a:latin typeface="Nunito Black" pitchFamily="2" charset="0"/>
                <a:cs typeface="#9Slide03 Arima Madurai Black" panose="020B0604020202020204" charset="0"/>
              </a:rPr>
              <a:t>Ở </a:t>
            </a:r>
            <a:r>
              <a:rPr lang="vi-VN" sz="2800" b="1" dirty="0" err="1">
                <a:latin typeface="Nunito Black" pitchFamily="2" charset="0"/>
                <a:cs typeface="#9Slide03 Arima Madurai Black" panose="020B0604020202020204" charset="0"/>
              </a:rPr>
              <a:t>đoạn</a:t>
            </a:r>
            <a:r>
              <a:rPr lang="vi-VN" sz="2800" b="1" dirty="0">
                <a:latin typeface="Nunito Black" pitchFamily="2" charset="0"/>
                <a:cs typeface="#9Slide03 Arima Madurai Black" panose="020B0604020202020204" charset="0"/>
              </a:rPr>
              <a:t> 1, con </a:t>
            </a:r>
            <a:r>
              <a:rPr lang="vi-VN" sz="2800" b="1" dirty="0" err="1">
                <a:latin typeface="Nunito Black" pitchFamily="2" charset="0"/>
                <a:cs typeface="#9Slide03 Arima Madurai Black" panose="020B0604020202020204" charset="0"/>
              </a:rPr>
              <a:t>đường</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đến</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trường</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của</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bạn</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nhỏ</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thể</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hiện</a:t>
            </a:r>
            <a:r>
              <a:rPr lang="vi-VN" sz="2800" b="1" dirty="0">
                <a:latin typeface="Nunito Black" pitchFamily="2" charset="0"/>
                <a:cs typeface="#9Slide03 Arima Madurai Black" panose="020B0604020202020204" charset="0"/>
              </a:rPr>
              <a:t> lên như </a:t>
            </a:r>
            <a:r>
              <a:rPr lang="vi-VN" sz="2800" b="1" dirty="0" err="1">
                <a:latin typeface="Nunito Black" pitchFamily="2" charset="0"/>
                <a:cs typeface="#9Slide03 Arima Madurai Black" panose="020B0604020202020204" charset="0"/>
              </a:rPr>
              <a:t>thế</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nào</a:t>
            </a:r>
            <a:r>
              <a:rPr lang="vi-VN" sz="2800" b="1" dirty="0">
                <a:latin typeface="Nunito Black" pitchFamily="2" charset="0"/>
                <a:cs typeface="#9Slide03 Arima Madurai Black" panose="020B0604020202020204" charset="0"/>
              </a:rPr>
              <a:t>?</a:t>
            </a:r>
            <a:endParaRPr lang="vi-VN" sz="2800" dirty="0">
              <a:latin typeface="Nunito Black" pitchFamily="2" charset="0"/>
              <a:cs typeface="#9Slide03 Arima Madurai Black" panose="020B0604020202020204" charset="0"/>
            </a:endParaRPr>
          </a:p>
        </p:txBody>
      </p:sp>
      <p:sp>
        <p:nvSpPr>
          <p:cNvPr id="3" name="TextBox 2">
            <a:extLst>
              <a:ext uri="{FF2B5EF4-FFF2-40B4-BE49-F238E27FC236}">
                <a16:creationId xmlns:a16="http://schemas.microsoft.com/office/drawing/2014/main" id="{6F83456C-C951-CDE7-BAE3-6278941DCDEE}"/>
              </a:ext>
            </a:extLst>
          </p:cNvPr>
          <p:cNvSpPr txBox="1"/>
          <p:nvPr/>
        </p:nvSpPr>
        <p:spPr>
          <a:xfrm>
            <a:off x="9094921" y="1814869"/>
            <a:ext cx="2984231" cy="2009061"/>
          </a:xfrm>
          <a:prstGeom prst="wedgeRoundRectCallout">
            <a:avLst>
              <a:gd name="adj1" fmla="val 37482"/>
              <a:gd name="adj2" fmla="val 59002"/>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Nunito Black" pitchFamily="2" charset="0"/>
                <a:ea typeface="Open Sans" panose="020B0606030504020204" pitchFamily="34" charset="0"/>
                <a:cs typeface="Open Sans" panose="020B0606030504020204" pitchFamily="34" charset="0"/>
              </a:rPr>
              <a:t>Gợi</a:t>
            </a:r>
            <a:r>
              <a:rPr lang="en-US" sz="2800" b="1" dirty="0">
                <a:latin typeface="Nunito Black" pitchFamily="2" charset="0"/>
                <a:ea typeface="Open Sans" panose="020B0606030504020204" pitchFamily="34" charset="0"/>
                <a:cs typeface="Open Sans" panose="020B0606030504020204" pitchFamily="34" charset="0"/>
              </a:rPr>
              <a:t> ý: </a:t>
            </a:r>
            <a:r>
              <a:rPr lang="vi-VN" sz="2800" dirty="0">
                <a:latin typeface="Nunito Black" pitchFamily="2" charset="0"/>
                <a:ea typeface="Open Sans" panose="020B0606030504020204" pitchFamily="34" charset="0"/>
                <a:cs typeface="Open Sans" panose="020B0606030504020204" pitchFamily="34" charset="0"/>
              </a:rPr>
              <a:t>Em </a:t>
            </a:r>
            <a:r>
              <a:rPr lang="vi-VN" sz="2800" dirty="0" err="1">
                <a:latin typeface="Nunito Black" pitchFamily="2" charset="0"/>
                <a:ea typeface="Open Sans" panose="020B0606030504020204" pitchFamily="34" charset="0"/>
                <a:cs typeface="Open Sans" panose="020B0606030504020204" pitchFamily="34" charset="0"/>
              </a:rPr>
              <a:t>đọc</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kĩ</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đầu</a:t>
            </a:r>
            <a:r>
              <a:rPr lang="vi-VN" sz="2800" dirty="0">
                <a:latin typeface="Nunito Black" pitchFamily="2" charset="0"/>
                <a:ea typeface="Open Sans" panose="020B0606030504020204" pitchFamily="34" charset="0"/>
                <a:cs typeface="Open Sans" panose="020B0606030504020204" pitchFamily="34" charset="0"/>
              </a:rPr>
              <a:t> tiên </a:t>
            </a:r>
            <a:r>
              <a:rPr lang="en-US" sz="2800" dirty="0" err="1">
                <a:latin typeface="Nunito Black" pitchFamily="2" charset="0"/>
                <a:ea typeface="Open Sans" panose="020B0606030504020204" pitchFamily="34" charset="0"/>
                <a:cs typeface="Open Sans" panose="020B0606030504020204" pitchFamily="34" charset="0"/>
              </a:rPr>
              <a:t>đoạn</a:t>
            </a:r>
            <a:r>
              <a:rPr lang="en-US" sz="2800" dirty="0">
                <a:latin typeface="Nunito Black" pitchFamily="2" charset="0"/>
                <a:ea typeface="Open Sans" panose="020B0606030504020204" pitchFamily="34" charset="0"/>
                <a:cs typeface="Open Sans" panose="020B0606030504020204" pitchFamily="34" charset="0"/>
              </a:rPr>
              <a:t> 1 </a:t>
            </a:r>
            <a:r>
              <a:rPr lang="vi-VN" sz="2800" dirty="0" err="1">
                <a:latin typeface="Nunito Black" pitchFamily="2" charset="0"/>
                <a:ea typeface="Open Sans" panose="020B0606030504020204" pitchFamily="34" charset="0"/>
                <a:cs typeface="Open Sans" panose="020B0606030504020204" pitchFamily="34" charset="0"/>
              </a:rPr>
              <a:t>để</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trả</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lời</a:t>
            </a:r>
            <a:r>
              <a:rPr lang="vi-VN" sz="2800" dirty="0">
                <a:latin typeface="Nunito Black" pitchFamily="2" charset="0"/>
                <a:ea typeface="Open Sans" panose="020B0606030504020204" pitchFamily="34" charset="0"/>
                <a:cs typeface="Open Sans" panose="020B0606030504020204" pitchFamily="34" charset="0"/>
              </a:rPr>
              <a:t> câu </a:t>
            </a:r>
            <a:r>
              <a:rPr lang="vi-VN" sz="2800" dirty="0" err="1">
                <a:latin typeface="Nunito Black" pitchFamily="2" charset="0"/>
                <a:ea typeface="Open Sans" panose="020B0606030504020204" pitchFamily="34" charset="0"/>
                <a:cs typeface="Open Sans" panose="020B0606030504020204" pitchFamily="34" charset="0"/>
              </a:rPr>
              <a:t>hỏi</a:t>
            </a:r>
            <a:r>
              <a:rPr lang="vi-VN" sz="2800" dirty="0">
                <a:latin typeface="Nunito Black" pitchFamily="2" charset="0"/>
                <a:ea typeface="Open Sans" panose="020B0606030504020204" pitchFamily="34" charset="0"/>
                <a:cs typeface="Open Sans" panose="020B0606030504020204" pitchFamily="34" charset="0"/>
              </a:rPr>
              <a:t>.</a:t>
            </a:r>
            <a:endParaRPr lang="en-US" sz="2800" b="1" dirty="0">
              <a:latin typeface="Nunito Black" pitchFamily="2" charset="0"/>
              <a:ea typeface="Open Sans" panose="020B0606030504020204" pitchFamily="34" charset="0"/>
              <a:cs typeface="Open Sans" panose="020B0606030504020204" pitchFamily="34" charset="0"/>
            </a:endParaRPr>
          </a:p>
        </p:txBody>
      </p:sp>
      <p:sp>
        <p:nvSpPr>
          <p:cNvPr id="17" name="Arrow: Right 16">
            <a:extLst>
              <a:ext uri="{FF2B5EF4-FFF2-40B4-BE49-F238E27FC236}">
                <a16:creationId xmlns:a16="http://schemas.microsoft.com/office/drawing/2014/main" id="{20A2D69E-61A8-ECFB-AD2D-86A364EF4EC5}"/>
              </a:ext>
            </a:extLst>
          </p:cNvPr>
          <p:cNvSpPr/>
          <p:nvPr/>
        </p:nvSpPr>
        <p:spPr>
          <a:xfrm>
            <a:off x="843986" y="4038600"/>
            <a:ext cx="569411" cy="415500"/>
          </a:xfrm>
          <a:prstGeom prst="rightArrow">
            <a:avLst>
              <a:gd name="adj1" fmla="val 50000"/>
              <a:gd name="adj2" fmla="val 50000"/>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5" name="Hình ảnh 4">
            <a:extLst>
              <a:ext uri="{FF2B5EF4-FFF2-40B4-BE49-F238E27FC236}">
                <a16:creationId xmlns:a16="http://schemas.microsoft.com/office/drawing/2014/main" id="{93F69A72-5D33-2C53-021E-7E515B72B30F}"/>
              </a:ext>
            </a:extLst>
          </p:cNvPr>
          <p:cNvPicPr>
            <a:picLocks noChangeAspect="1"/>
          </p:cNvPicPr>
          <p:nvPr/>
        </p:nvPicPr>
        <p:blipFill>
          <a:blip r:embed="rId5"/>
          <a:stretch>
            <a:fillRect/>
          </a:stretch>
        </p:blipFill>
        <p:spPr>
          <a:xfrm>
            <a:off x="304800" y="1475181"/>
            <a:ext cx="8249801" cy="1209844"/>
          </a:xfrm>
          <a:prstGeom prst="rect">
            <a:avLst/>
          </a:prstGeom>
        </p:spPr>
      </p:pic>
      <p:sp>
        <p:nvSpPr>
          <p:cNvPr id="10" name="Hộp Văn bản 9">
            <a:extLst>
              <a:ext uri="{FF2B5EF4-FFF2-40B4-BE49-F238E27FC236}">
                <a16:creationId xmlns:a16="http://schemas.microsoft.com/office/drawing/2014/main" id="{9A98DD8C-43EB-3F81-1AD8-4826E73C348B}"/>
              </a:ext>
            </a:extLst>
          </p:cNvPr>
          <p:cNvSpPr txBox="1"/>
          <p:nvPr/>
        </p:nvSpPr>
        <p:spPr>
          <a:xfrm>
            <a:off x="1785929" y="3413291"/>
            <a:ext cx="6127666" cy="954107"/>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Hình</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dáng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nằm</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vắt</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vẻo</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lưng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chừng</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đồi</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a:t>
            </a:r>
          </a:p>
        </p:txBody>
      </p:sp>
      <p:sp>
        <p:nvSpPr>
          <p:cNvPr id="12" name="Hộp Văn bản 11">
            <a:extLst>
              <a:ext uri="{FF2B5EF4-FFF2-40B4-BE49-F238E27FC236}">
                <a16:creationId xmlns:a16="http://schemas.microsoft.com/office/drawing/2014/main" id="{D494B4B2-234D-8F96-D1BC-C8984C717B8D}"/>
              </a:ext>
            </a:extLst>
          </p:cNvPr>
          <p:cNvSpPr txBox="1"/>
          <p:nvPr/>
        </p:nvSpPr>
        <p:spPr>
          <a:xfrm>
            <a:off x="1662931" y="4349444"/>
            <a:ext cx="6127666"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Bề</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B050"/>
                </a:solidFill>
                <a:effectLst/>
                <a:uLnTx/>
                <a:uFillTx/>
                <a:latin typeface="Nunito Black" pitchFamily="2" charset="0"/>
                <a:cs typeface="#9Slide03 Arima Madurai Black" panose="020B0604020202020204" charset="0"/>
              </a:rPr>
              <a:t>mấp</a:t>
            </a:r>
            <a:r>
              <a:rPr kumimoji="0" lang="vi-VN" sz="2800" b="0" i="0" u="none" strike="noStrike" kern="1200" cap="none" spc="0" normalizeH="0" baseline="0" noProof="0" dirty="0">
                <a:ln>
                  <a:noFill/>
                </a:ln>
                <a:solidFill>
                  <a:srgbClr val="00B050"/>
                </a:solidFill>
                <a:effectLst/>
                <a:uLnTx/>
                <a:uFillTx/>
                <a:latin typeface="Nunito Black" pitchFamily="2" charset="0"/>
                <a:cs typeface="#9Slide03 Arima Madurai Black" panose="020B0604020202020204" charset="0"/>
              </a:rPr>
              <a:t> mô</a:t>
            </a:r>
          </a:p>
        </p:txBody>
      </p:sp>
      <p:sp>
        <p:nvSpPr>
          <p:cNvPr id="14" name="Hộp Văn bản 13">
            <a:extLst>
              <a:ext uri="{FF2B5EF4-FFF2-40B4-BE49-F238E27FC236}">
                <a16:creationId xmlns:a16="http://schemas.microsoft.com/office/drawing/2014/main" id="{F068A86A-22AD-4E7A-74DB-8DA67A292B0D}"/>
              </a:ext>
            </a:extLst>
          </p:cNvPr>
          <p:cNvSpPr txBox="1"/>
          <p:nvPr/>
        </p:nvSpPr>
        <p:spPr>
          <a:xfrm>
            <a:off x="1662931" y="4869006"/>
            <a:ext cx="6169230" cy="954107"/>
          </a:xfrm>
          <a:prstGeom prst="rect">
            <a:avLst/>
          </a:prstGeom>
          <a:noFill/>
        </p:spPr>
        <p:txBody>
          <a:bodyPr wrap="square">
            <a:spAutoFit/>
          </a:bodyPr>
          <a:lstStyle/>
          <a:p>
            <a:pPr marL="342900" marR="0" lvl="0" indent="-342900" algn="l" defTabSz="609539"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Hai bên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lúp</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xúp</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nhưng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bụi</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cây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cỏ</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dại</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cây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lạc</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tiên</a:t>
            </a:r>
            <a:r>
              <a:rPr lang="en-US" sz="2800" dirty="0">
                <a:solidFill>
                  <a:srgbClr val="0070C0"/>
                </a:solidFill>
                <a:latin typeface="Nunito Black" pitchFamily="2" charset="0"/>
                <a:cs typeface="#9Slide03 Arima Madurai Black" panose="020B0604020202020204" charset="0"/>
              </a:rPr>
              <a:t>.</a:t>
            </a:r>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animBg="1"/>
      <p:bldP spid="10"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991719" y="256117"/>
            <a:ext cx="10115992" cy="1055608"/>
          </a:xfrm>
          <a:prstGeom prst="round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Con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được</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miêu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tả</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như </a:t>
            </a:r>
            <a:r>
              <a:rPr kumimoji="0" lang="vi-VN" sz="2800" b="0" i="0" u="none" strike="noStrike" kern="1200" cap="none" spc="0" normalizeH="0" baseline="0" noProof="0" err="1">
                <a:ln>
                  <a:noFill/>
                </a:ln>
                <a:solidFill>
                  <a:prstClr val="black"/>
                </a:solidFill>
                <a:effectLst/>
                <a:uLnTx/>
                <a:uFillTx/>
                <a:latin typeface="Nunito Black" pitchFamily="2" charset="0"/>
                <a:ea typeface="+mn-ea"/>
                <a:cs typeface="#9Slide03 Arima Madurai Black" panose="020B0604020202020204" charset="0"/>
              </a:rPr>
              <a:t>thế</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nào</a:t>
            </a: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vào những ngày nắng</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endParaRPr>
          </a:p>
        </p:txBody>
      </p:sp>
      <p:sp>
        <p:nvSpPr>
          <p:cNvPr id="19" name="TextBox 18">
            <a:extLst>
              <a:ext uri="{FF2B5EF4-FFF2-40B4-BE49-F238E27FC236}">
                <a16:creationId xmlns:a16="http://schemas.microsoft.com/office/drawing/2014/main" id="{B626A738-1FE8-B7EB-9329-6DF608F3514E}"/>
              </a:ext>
            </a:extLst>
          </p:cNvPr>
          <p:cNvSpPr txBox="1"/>
          <p:nvPr/>
        </p:nvSpPr>
        <p:spPr>
          <a:xfrm>
            <a:off x="602104" y="1311726"/>
            <a:ext cx="10505607" cy="523220"/>
          </a:xfrm>
          <a:prstGeom prst="rect">
            <a:avLst/>
          </a:prstGeom>
          <a:solidFill>
            <a:schemeClr val="bg1"/>
          </a:solidFill>
          <a:ln w="28575">
            <a:noFill/>
            <a:prstDash val="lgDashDotDot"/>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Vào</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những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ngày</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nắng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đất</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dưới</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chân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xốp</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nhẹ</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a:ln>
                  <a:noFill/>
                </a:ln>
                <a:solidFill>
                  <a:srgbClr val="FF0000"/>
                </a:solidFill>
                <a:effectLst/>
                <a:uLnTx/>
                <a:uFillTx/>
                <a:latin typeface="Nunito Black" pitchFamily="2" charset="0"/>
                <a:ea typeface="+mn-ea"/>
                <a:cs typeface="#9Slide03 Arima Madurai Black" panose="020B0604020202020204" charset="0"/>
              </a:rPr>
              <a:t>như bông</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2050" name="Picture 2" descr="Thót tim đường đến trường của thầy trò miền núi">
            <a:extLst>
              <a:ext uri="{FF2B5EF4-FFF2-40B4-BE49-F238E27FC236}">
                <a16:creationId xmlns:a16="http://schemas.microsoft.com/office/drawing/2014/main" id="{BCE7F36C-D3A5-58DB-5AED-02982EAF6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045" y="2688337"/>
            <a:ext cx="5016014" cy="3913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Nâng cánh ước mơ từ “Con đường em đến trường”">
            <a:extLst>
              <a:ext uri="{FF2B5EF4-FFF2-40B4-BE49-F238E27FC236}">
                <a16:creationId xmlns:a16="http://schemas.microsoft.com/office/drawing/2014/main" id="{4FB942E8-71C7-F49D-2DB1-EC28FBA5CB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5456" y="2712107"/>
            <a:ext cx="4994224" cy="4021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49B23183-B2DD-52F9-8B81-9E482C6ED83B}"/>
              </a:ext>
            </a:extLst>
          </p:cNvPr>
          <p:cNvSpPr txBox="1"/>
          <p:nvPr/>
        </p:nvSpPr>
        <p:spPr>
          <a:xfrm>
            <a:off x="831955" y="1800768"/>
            <a:ext cx="1027575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rPr>
              <a:t>	Mặt đường có những viên đá dăm, hoặc một viên sỏi nhói nhẹ vào gan bàn chân.</a:t>
            </a:r>
          </a:p>
        </p:txBody>
      </p:sp>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barn(inVertical)">
                                      <p:cBhvr>
                                        <p:cTn id="3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991719" y="256117"/>
            <a:ext cx="10115992" cy="1055608"/>
          </a:xfrm>
          <a:prstGeom prst="round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Con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được</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miêu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tả</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như </a:t>
            </a:r>
            <a:r>
              <a:rPr kumimoji="0" lang="vi-VN" sz="2800" b="0" i="0" u="none" strike="noStrike" kern="1200" cap="none" spc="0" normalizeH="0" baseline="0" noProof="0" err="1">
                <a:ln>
                  <a:noFill/>
                </a:ln>
                <a:solidFill>
                  <a:prstClr val="black"/>
                </a:solidFill>
                <a:effectLst/>
                <a:uLnTx/>
                <a:uFillTx/>
                <a:latin typeface="Nunito Black" pitchFamily="2" charset="0"/>
                <a:ea typeface="+mn-ea"/>
                <a:cs typeface="#9Slide03 Arima Madurai Black" panose="020B0604020202020204" charset="0"/>
              </a:rPr>
              <a:t>thế</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nào</a:t>
            </a: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vào những ngày mưa</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9" name="TextBox 8">
            <a:extLst>
              <a:ext uri="{FF2B5EF4-FFF2-40B4-BE49-F238E27FC236}">
                <a16:creationId xmlns:a16="http://schemas.microsoft.com/office/drawing/2014/main" id="{EEDED139-7A45-928F-DF0A-1C7C99BDA47F}"/>
              </a:ext>
            </a:extLst>
          </p:cNvPr>
          <p:cNvSpPr txBox="1"/>
          <p:nvPr/>
        </p:nvSpPr>
        <p:spPr>
          <a:xfrm>
            <a:off x="464695" y="5983787"/>
            <a:ext cx="5846163"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Vào mùa mưa con đường lầy lội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 và trơn trượt</a:t>
            </a:r>
            <a:endParaRPr kumimoji="0" lang="en-US" sz="2600" b="0" i="0" u="none" strike="noStrike" kern="1200" cap="none" spc="0" normalizeH="0" baseline="0" noProof="0">
              <a:ln>
                <a:noFill/>
              </a:ln>
              <a:solidFill>
                <a:srgbClr val="FF0000"/>
              </a:solidFill>
              <a:effectLst/>
              <a:uLnTx/>
              <a:uFillTx/>
              <a:latin typeface="Nunito Black" pitchFamily="2" charset="0"/>
              <a:ea typeface="+mn-ea"/>
              <a:cs typeface="+mn-cs"/>
            </a:endParaRPr>
          </a:p>
        </p:txBody>
      </p:sp>
      <p:pic>
        <p:nvPicPr>
          <p:cNvPr id="3076" name="Picture 4" descr="Thương quá đường đến trường của trẻ vùng cao">
            <a:extLst>
              <a:ext uri="{FF2B5EF4-FFF2-40B4-BE49-F238E27FC236}">
                <a16:creationId xmlns:a16="http://schemas.microsoft.com/office/drawing/2014/main" id="{61CDE299-E9C4-AFBE-F78F-05BEDFB26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28" y="1382844"/>
            <a:ext cx="5332750" cy="4600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C4689EAF-7D98-FB59-1D10-22500693A983}"/>
              </a:ext>
            </a:extLst>
          </p:cNvPr>
          <p:cNvSpPr txBox="1"/>
          <p:nvPr/>
        </p:nvSpPr>
        <p:spPr>
          <a:xfrm>
            <a:off x="6662938" y="5983787"/>
            <a:ext cx="5332749"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rPr>
              <a:t>Nhiều khúc đường ngập trong nước lũ.</a:t>
            </a:r>
          </a:p>
        </p:txBody>
      </p:sp>
      <p:pic>
        <p:nvPicPr>
          <p:cNvPr id="3078" name="Picture 6" descr="Mưa lớn diện rộng: Phố núi chìm trong biển nước; nhiều tảng đá to như ngôi  nhà sập xuống mặt đường">
            <a:extLst>
              <a:ext uri="{FF2B5EF4-FFF2-40B4-BE49-F238E27FC236}">
                <a16:creationId xmlns:a16="http://schemas.microsoft.com/office/drawing/2014/main" id="{72BCD0F5-6998-2636-CAFF-00606B089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543" y="1402975"/>
            <a:ext cx="5332750" cy="4489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500253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barn(inVertical)">
                                      <p:cBhvr>
                                        <p:cTn id="22" dur="500"/>
                                        <p:tgtEl>
                                          <p:spTgt spid="307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083" name="Group 3082">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3084" name="Straight Connector 3083">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85" name="Rectangle 3084">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087" name="Rectangle 308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4F790D0A-4802-11CD-89C7-6CEA47F1CFEE}"/>
              </a:ext>
            </a:extLst>
          </p:cNvPr>
          <p:cNvSpPr txBox="1"/>
          <p:nvPr/>
        </p:nvSpPr>
        <p:spPr>
          <a:xfrm>
            <a:off x="629801" y="3499307"/>
            <a:ext cx="10999072" cy="929750"/>
          </a:xfrm>
          <a:prstGeom prst="round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000" b="0" i="0" u="none" strike="noStrike" kern="1200" cap="none" spc="0" normalizeH="0" baseline="0" noProof="0">
                <a:ln>
                  <a:noFill/>
                </a:ln>
                <a:solidFill>
                  <a:prstClr val="black"/>
                </a:solidFill>
                <a:effectLst/>
                <a:uLnTx/>
                <a:uFillTx/>
                <a:latin typeface="Nunito Black" pitchFamily="2" charset="0"/>
                <a:ea typeface="+mn-ea"/>
                <a:cs typeface="+mn-cs"/>
              </a:rPr>
              <a:t>Theo em, bạn nhỏ có tình cảm như thế nào với cô giáo?</a:t>
            </a:r>
            <a:endParaRPr kumimoji="0" lang="en-US" sz="3000" b="1" i="0" u="none" strike="noStrike" kern="1200" cap="none" spc="0" normalizeH="0" baseline="0" noProof="0">
              <a:ln>
                <a:noFill/>
              </a:ln>
              <a:solidFill>
                <a:prstClr val="black"/>
              </a:solidFill>
              <a:effectLst/>
              <a:uLnTx/>
              <a:uFillTx/>
              <a:latin typeface="Nunito Black" pitchFamily="2" charset="0"/>
              <a:ea typeface="+mn-ea"/>
              <a:cs typeface="+mn-cs"/>
            </a:endParaRPr>
          </a:p>
        </p:txBody>
      </p:sp>
      <p:pic>
        <p:nvPicPr>
          <p:cNvPr id="3074" name="Picture 2" descr="CHI CỤC DÂN SỐ - KHHGĐ TỈNH ĐẮK LẮK">
            <a:extLst>
              <a:ext uri="{FF2B5EF4-FFF2-40B4-BE49-F238E27FC236}">
                <a16:creationId xmlns:a16="http://schemas.microsoft.com/office/drawing/2014/main" id="{3552B0B0-628E-AD3C-9358-20642CEA8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5" r="3" b="3"/>
          <a:stretch/>
        </p:blipFill>
        <p:spPr bwMode="auto">
          <a:xfrm>
            <a:off x="897717" y="621323"/>
            <a:ext cx="5069590" cy="30248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0% trẻ em có hoàn cảnh đặc biệt được hưởng các chế độ chính sách | Báo  Dân trí">
            <a:extLst>
              <a:ext uri="{FF2B5EF4-FFF2-40B4-BE49-F238E27FC236}">
                <a16:creationId xmlns:a16="http://schemas.microsoft.com/office/drawing/2014/main" id="{0CF5425A-0C4A-1640-5933-D8571589A4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64" r="-3" b="10519"/>
          <a:stretch/>
        </p:blipFill>
        <p:spPr bwMode="auto">
          <a:xfrm>
            <a:off x="6228507" y="621323"/>
            <a:ext cx="5065776" cy="30248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5"/>
          <a:srcRect t="14694" b="21814"/>
          <a:stretch/>
        </p:blipFill>
        <p:spPr>
          <a:xfrm>
            <a:off x="4997" y="109176"/>
            <a:ext cx="1002831" cy="838201"/>
          </a:xfrm>
          <a:prstGeom prst="rect">
            <a:avLst/>
          </a:prstGeom>
        </p:spPr>
      </p:pic>
      <p:sp>
        <p:nvSpPr>
          <p:cNvPr id="18" name="TextBox 17">
            <a:extLst>
              <a:ext uri="{FF2B5EF4-FFF2-40B4-BE49-F238E27FC236}">
                <a16:creationId xmlns:a16="http://schemas.microsoft.com/office/drawing/2014/main" id="{3BBF4F72-F4DC-9E8E-4153-4385A02FAAF5}"/>
              </a:ext>
            </a:extLst>
          </p:cNvPr>
          <p:cNvSpPr txBox="1"/>
          <p:nvPr/>
        </p:nvSpPr>
        <p:spPr>
          <a:xfrm>
            <a:off x="2039156" y="4637926"/>
            <a:ext cx="78563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Bạn nhỏ rất yêu thương, kính trọng cô giáo</a:t>
            </a:r>
            <a:endPar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19220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D1FC4B6-98A2-DEF6-595E-C542E73E73F2}"/>
              </a:ext>
            </a:extLst>
          </p:cNvPr>
          <p:cNvPicPr>
            <a:picLocks noChangeAspect="1"/>
          </p:cNvPicPr>
          <p:nvPr/>
        </p:nvPicPr>
        <p:blipFill>
          <a:blip r:embed="rId3"/>
          <a:stretch>
            <a:fillRect/>
          </a:stretch>
        </p:blipFill>
        <p:spPr>
          <a:xfrm>
            <a:off x="7242741" y="4453456"/>
            <a:ext cx="4522212" cy="208289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66364" y="109176"/>
            <a:ext cx="9829800" cy="1055608"/>
          </a:xfrm>
          <a:prstGeom prst="roundRect">
            <a:avLst/>
          </a:prstGeom>
          <a:solidFill>
            <a:schemeClr val="accent6">
              <a:lumMod val="20000"/>
              <a:lumOff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Nunito Black" pitchFamily="2" charset="0"/>
                <a:ea typeface="+mn-ea"/>
                <a:cs typeface="+mn-cs"/>
              </a:rPr>
              <a:t>Con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đường</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đi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của</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các</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bạn</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nhỏ</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trong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bài</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gợi</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cho em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những</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suy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nghĩ</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gì</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9Slide03 Arima Madurai Black" panose="020B0604020202020204"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8" name="Picture 3">
            <a:extLst>
              <a:ext uri="{FF2B5EF4-FFF2-40B4-BE49-F238E27FC236}">
                <a16:creationId xmlns:a16="http://schemas.microsoft.com/office/drawing/2014/main" id="{C5DE05DA-739D-0402-EB3F-386C2A1FFE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9243" y="1370547"/>
            <a:ext cx="8972219" cy="3066867"/>
          </a:xfrm>
          <a:prstGeom prst="rect">
            <a:avLst/>
          </a:prstGeom>
        </p:spPr>
      </p:pic>
      <p:sp>
        <p:nvSpPr>
          <p:cNvPr id="7" name="TextBox 6">
            <a:extLst>
              <a:ext uri="{FF2B5EF4-FFF2-40B4-BE49-F238E27FC236}">
                <a16:creationId xmlns:a16="http://schemas.microsoft.com/office/drawing/2014/main" id="{25F798B2-D5E7-7E5D-A4A4-FEC4F2EA41C2}"/>
              </a:ext>
            </a:extLst>
          </p:cNvPr>
          <p:cNvSpPr txBox="1"/>
          <p:nvPr/>
        </p:nvSpPr>
        <p:spPr>
          <a:xfrm>
            <a:off x="1727014" y="1627092"/>
            <a:ext cx="8016676" cy="255377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Con đường đến trường của các bạn nhỏ rất vất vả, khó khăn nhưng các bạn vẫn chịu khó đi học. Trên con đường đi học các bạn rất vui vẻ nói chuyện với nhau, ăn quả lạc tiên với nhau, thi xem ai chạy nhanh hơn...</a:t>
            </a:r>
          </a:p>
        </p:txBody>
      </p:sp>
    </p:spTree>
    <p:extLst>
      <p:ext uri="{BB962C8B-B14F-4D97-AF65-F5344CB8AC3E}">
        <p14:creationId xmlns:p14="http://schemas.microsoft.com/office/powerpoint/2010/main" val="1963311989"/>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56292"/>
            <a:ext cx="8393854" cy="4553065"/>
          </a:xfrm>
          <a:prstGeom prst="rect">
            <a:avLst/>
          </a:prstGeom>
        </p:spPr>
      </p:pic>
      <p:sp>
        <p:nvSpPr>
          <p:cNvPr id="5" name="TextBox 4">
            <a:extLst>
              <a:ext uri="{FF2B5EF4-FFF2-40B4-BE49-F238E27FC236}">
                <a16:creationId xmlns:a16="http://schemas.microsoft.com/office/drawing/2014/main" id="{48BA05BA-8763-4930-AB5A-6548810DAA02}"/>
              </a:ext>
            </a:extLst>
          </p:cNvPr>
          <p:cNvSpPr txBox="1"/>
          <p:nvPr/>
        </p:nvSpPr>
        <p:spPr>
          <a:xfrm>
            <a:off x="2633417" y="1029511"/>
            <a:ext cx="7628100" cy="769441"/>
          </a:xfrm>
          <a:prstGeom prst="rect">
            <a:avLst/>
          </a:prstGeom>
          <a:noFill/>
        </p:spPr>
        <p:txBody>
          <a:bodyPr wrap="square" rtlCol="0">
            <a:spAutoFit/>
          </a:bodyPr>
          <a:lstStyle/>
          <a:p>
            <a:pPr lvl="0" algn="ctr"/>
            <a:r>
              <a:rPr lang="en-US" sz="4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dung</a:t>
            </a:r>
            <a:endParaRPr lang="vi-VN"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5E25267F-A38E-4B74-A147-67C49BA172CA}"/>
              </a:ext>
            </a:extLst>
          </p:cNvPr>
          <p:cNvSpPr/>
          <p:nvPr/>
        </p:nvSpPr>
        <p:spPr>
          <a:xfrm>
            <a:off x="920531" y="3342847"/>
            <a:ext cx="11105214" cy="2464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4000" b="1" i="1">
                <a:solidFill>
                  <a:srgbClr val="002060"/>
                </a:solidFill>
                <a:latin typeface="Times New Roman" panose="02020603050405020304" pitchFamily="18" charset="0"/>
                <a:cs typeface="Times New Roman" panose="02020603050405020304" pitchFamily="18" charset="0"/>
              </a:rPr>
              <a:t>Các</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bạn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nhỏ</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miền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núi</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đi</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học</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rất</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vất</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vả</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khó</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khăn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nhất</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là</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trời</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mưa</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nhiều</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và</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lũ</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lụt</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Nhưng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các</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bạn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rất</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yêu</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trường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lớp</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yêu</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cô</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giáo</a:t>
            </a:r>
            <a:r>
              <a:rPr lang="en-US" sz="4000" b="1" i="1" dirty="0">
                <a:solidFill>
                  <a:srgbClr val="002060"/>
                </a:solidFill>
                <a:latin typeface="Times New Roman" panose="02020603050405020304" pitchFamily="18" charset="0"/>
                <a:cs typeface="Times New Roman" panose="02020603050405020304" pitchFamily="18" charset="0"/>
              </a:rPr>
              <a:t>.</a:t>
            </a:r>
            <a:endPar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99408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8590902">
            <a:off x="697809" y="1639241"/>
            <a:ext cx="3619888" cy="3498750"/>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192580" y="2412142"/>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000" dirty="0">
                <a:solidFill>
                  <a:srgbClr val="002060"/>
                </a:solidFill>
                <a:latin typeface="Nunito Black" pitchFamily="2" charset="0"/>
                <a:ea typeface="+mj-ea"/>
                <a:cs typeface="#9Slide03 Arima Madurai Black" panose="020B0604020202020204" charset="0"/>
              </a:rPr>
              <a:t>LUYỆN ĐỌC LẠI</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106832"/>
            <a:ext cx="278426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Luyện</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err="1">
                <a:ln>
                  <a:noFill/>
                </a:ln>
                <a:solidFill>
                  <a:prstClr val="black"/>
                </a:solidFill>
                <a:effectLst/>
                <a:uLnTx/>
                <a:uFillTx/>
                <a:latin typeface="Baloo 2 SemiBold" pitchFamily="2" charset="0"/>
                <a:ea typeface="+mn-ea"/>
                <a:cs typeface="Baloo 2 SemiBold" pitchFamily="2" charset="0"/>
              </a:rPr>
              <a:t>đọc</a:t>
            </a:r>
            <a:r>
              <a:rPr kumimoji="0" lang="en-US" sz="2800" b="1" i="0" u="none" strike="noStrike" kern="1200" cap="none" spc="0" normalizeH="0" baseline="0" noProof="0">
                <a:ln>
                  <a:noFill/>
                </a:ln>
                <a:solidFill>
                  <a:prstClr val="black"/>
                </a:solidFill>
                <a:effectLst/>
                <a:uLnTx/>
                <a:uFillTx/>
                <a:latin typeface="Baloo 2 SemiBold" pitchFamily="2" charset="0"/>
                <a:ea typeface="+mn-ea"/>
                <a:cs typeface="Baloo 2 SemiBold" pitchFamily="2" charset="0"/>
              </a:rPr>
              <a:t> lại</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81718" y="701832"/>
            <a:ext cx="12110282" cy="6231493"/>
          </a:xfrm>
          <a:prstGeom prst="roundRect">
            <a:avLst/>
          </a:prstGeom>
          <a:solidFill>
            <a:srgbClr val="EAF9FF"/>
          </a:solid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xuôi.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lẫn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trò</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trên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Ấy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do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hôm mưa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rét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chẳng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nghỉ</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buổi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7" y="1033578"/>
            <a:ext cx="625359"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129189" y="1079428"/>
            <a:ext cx="308098"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3" y="2941417"/>
            <a:ext cx="747436"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129189" y="2971973"/>
            <a:ext cx="331107"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 y="4229438"/>
            <a:ext cx="747436"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207984" y="4242278"/>
            <a:ext cx="328291"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5" y="5456346"/>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183293" y="5517459"/>
            <a:ext cx="352982"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7" name="TextBox 29">
            <a:extLst>
              <a:ext uri="{FF2B5EF4-FFF2-40B4-BE49-F238E27FC236}">
                <a16:creationId xmlns:a16="http://schemas.microsoft.com/office/drawing/2014/main" id="{93717FB4-F4D2-8B3D-8523-8E63C4138DB2}"/>
              </a:ext>
            </a:extLst>
          </p:cNvPr>
          <p:cNvSpPr txBox="1"/>
          <p:nvPr/>
        </p:nvSpPr>
        <p:spPr>
          <a:xfrm>
            <a:off x="3592362" y="556977"/>
            <a:ext cx="5715000" cy="73866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đến</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1768859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E4FCB8-8113-4840-8970-5EACAD9B23C0}"/>
              </a:ext>
            </a:extLst>
          </p:cNvPr>
          <p:cNvGrpSpPr/>
          <p:nvPr/>
        </p:nvGrpSpPr>
        <p:grpSpPr>
          <a:xfrm>
            <a:off x="1924048" y="378100"/>
            <a:ext cx="8618445" cy="1393013"/>
            <a:chOff x="5835193" y="1564848"/>
            <a:chExt cx="4157220" cy="867751"/>
          </a:xfrm>
          <a:solidFill>
            <a:srgbClr val="BDEEFF"/>
          </a:solidFill>
        </p:grpSpPr>
        <p:sp>
          <p:nvSpPr>
            <p:cNvPr id="6" name="Rounded Rectangular Callout 28">
              <a:extLst>
                <a:ext uri="{FF2B5EF4-FFF2-40B4-BE49-F238E27FC236}">
                  <a16:creationId xmlns:a16="http://schemas.microsoft.com/office/drawing/2014/main" id="{F70CCC58-8E2E-4382-A857-D65BFBA52DDA}"/>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02B94306-4F06-48E4-9FC3-E969143CA850}"/>
                </a:ext>
              </a:extLst>
            </p:cNvPr>
            <p:cNvSpPr/>
            <p:nvPr/>
          </p:nvSpPr>
          <p:spPr>
            <a:xfrm>
              <a:off x="5996898" y="1608188"/>
              <a:ext cx="3802779" cy="8244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Trao đổi với bạn: Em thích quan sát những gì trên đường đi học?</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a:extLst>
              <a:ext uri="{FF2B5EF4-FFF2-40B4-BE49-F238E27FC236}">
                <a16:creationId xmlns:a16="http://schemas.microsoft.com/office/drawing/2014/main" id="{BE419585-F284-40B9-962E-2A92A88C23F4}"/>
              </a:ext>
            </a:extLst>
          </p:cNvPr>
          <p:cNvPicPr>
            <a:picLocks noChangeAspect="1"/>
          </p:cNvPicPr>
          <p:nvPr/>
        </p:nvPicPr>
        <p:blipFill>
          <a:blip r:embed="rId3"/>
          <a:stretch>
            <a:fillRect/>
          </a:stretch>
        </p:blipFill>
        <p:spPr>
          <a:xfrm>
            <a:off x="3119436" y="2328862"/>
            <a:ext cx="7840331" cy="33766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5"/>
          <a:stretch>
            <a:fillRect/>
          </a:stretch>
        </p:blipFill>
        <p:spPr>
          <a:xfrm>
            <a:off x="-17780" y="-22860"/>
            <a:ext cx="12209780" cy="6880860"/>
          </a:xfrm>
          <a:prstGeom prst="rect">
            <a:avLst/>
          </a:prstGeom>
        </p:spPr>
      </p:pic>
      <p:pic>
        <p:nvPicPr>
          <p:cNvPr id="4" name="图片 3" descr="66"/>
          <p:cNvPicPr>
            <a:picLocks noChangeAspect="1"/>
          </p:cNvPicPr>
          <p:nvPr/>
        </p:nvPicPr>
        <p:blipFill>
          <a:blip r:embed="rId6"/>
          <a:srcRect t="25626" r="64581" b="45628"/>
          <a:stretch>
            <a:fillRect/>
          </a:stretch>
        </p:blipFill>
        <p:spPr>
          <a:xfrm>
            <a:off x="0" y="894715"/>
            <a:ext cx="3562350" cy="1626235"/>
          </a:xfrm>
          <a:prstGeom prst="rect">
            <a:avLst/>
          </a:prstGeom>
        </p:spPr>
      </p:pic>
      <p:pic>
        <p:nvPicPr>
          <p:cNvPr id="5" name="口哨欢快儿童旅行视频儿童节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3923" y="-1819910"/>
            <a:ext cx="609600" cy="609600"/>
          </a:xfrm>
          <a:prstGeom prst="rect">
            <a:avLst/>
          </a:prstGeom>
        </p:spPr>
      </p:pic>
      <p:sp>
        <p:nvSpPr>
          <p:cNvPr id="8" name="文本框 7">
            <a:extLst>
              <a:ext uri="{FF2B5EF4-FFF2-40B4-BE49-F238E27FC236}">
                <a16:creationId xmlns:a16="http://schemas.microsoft.com/office/drawing/2014/main" id="{0C2C8D83-D6CB-4D51-B5C5-81807C9B5833}"/>
              </a:ext>
            </a:extLst>
          </p:cNvPr>
          <p:cNvSpPr txBox="1"/>
          <p:nvPr/>
        </p:nvSpPr>
        <p:spPr>
          <a:xfrm>
            <a:off x="1781175" y="148387"/>
            <a:ext cx="798968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Thứ</a:t>
            </a:r>
            <a:r>
              <a:rPr kumimoji="0" lang="en-US" altLang="zh-CN"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ngày</a:t>
            </a:r>
            <a:r>
              <a:rPr kumimoji="0" lang="en-US" altLang="zh-CN"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tháng</a:t>
            </a:r>
            <a:r>
              <a:rPr kumimoji="0" lang="en-US" altLang="zh-CN"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năm</a:t>
            </a:r>
            <a:r>
              <a:rPr kumimoji="0" lang="en-US" altLang="zh-CN"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 2022</a:t>
            </a:r>
            <a:endParaRPr kumimoji="0" lang="zh-CN" altLang="en-US"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endParaRPr>
          </a:p>
        </p:txBody>
      </p:sp>
      <p:pic>
        <p:nvPicPr>
          <p:cNvPr id="10" name="Picture 9">
            <a:extLst>
              <a:ext uri="{FF2B5EF4-FFF2-40B4-BE49-F238E27FC236}">
                <a16:creationId xmlns:a16="http://schemas.microsoft.com/office/drawing/2014/main" id="{0B8569DB-2E12-4E6A-9ABE-F773014502FC}"/>
              </a:ext>
            </a:extLst>
          </p:cNvPr>
          <p:cNvPicPr>
            <a:picLocks noChangeAspect="1"/>
          </p:cNvPicPr>
          <p:nvPr/>
        </p:nvPicPr>
        <p:blipFill>
          <a:blip r:embed="rId8"/>
          <a:stretch>
            <a:fillRect/>
          </a:stretch>
        </p:blipFill>
        <p:spPr>
          <a:xfrm>
            <a:off x="4212919" y="919308"/>
            <a:ext cx="3343275" cy="609600"/>
          </a:xfrm>
          <a:prstGeom prst="rect">
            <a:avLst/>
          </a:prstGeom>
        </p:spPr>
      </p:pic>
      <p:sp>
        <p:nvSpPr>
          <p:cNvPr id="11" name="TextBox 10">
            <a:extLst>
              <a:ext uri="{FF2B5EF4-FFF2-40B4-BE49-F238E27FC236}">
                <a16:creationId xmlns:a16="http://schemas.microsoft.com/office/drawing/2014/main" id="{E2558708-28FB-44D2-9EB5-9368B242B5CB}"/>
              </a:ext>
            </a:extLst>
          </p:cNvPr>
          <p:cNvSpPr txBox="1"/>
          <p:nvPr/>
        </p:nvSpPr>
        <p:spPr>
          <a:xfrm>
            <a:off x="421291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10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6" name="Picture 5">
            <a:extLst>
              <a:ext uri="{FF2B5EF4-FFF2-40B4-BE49-F238E27FC236}">
                <a16:creationId xmlns:a16="http://schemas.microsoft.com/office/drawing/2014/main" id="{D2057407-889C-4D80-A768-A030A7D5B758}"/>
              </a:ext>
            </a:extLst>
          </p:cNvPr>
          <p:cNvPicPr>
            <a:picLocks noChangeAspect="1"/>
          </p:cNvPicPr>
          <p:nvPr/>
        </p:nvPicPr>
        <p:blipFill>
          <a:blip r:embed="rId9"/>
          <a:stretch>
            <a:fillRect/>
          </a:stretch>
        </p:blipFill>
        <p:spPr>
          <a:xfrm>
            <a:off x="903923" y="2197784"/>
            <a:ext cx="9516681" cy="18106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remove" display="0">
                  <p:stCondLst>
                    <p:cond delay="indefinite"/>
                  </p:stCondLst>
                  <p:endCondLst>
                    <p:cond evt="onStopAudio" delay="0">
                      <p:tgtEl>
                        <p:sldTgt/>
                      </p:tgtEl>
                    </p:cond>
                  </p:endCondLst>
                </p:cTn>
                <p:tgtEl>
                  <p:spTgt spid="5"/>
                </p:tgtEl>
              </p:cMediaNode>
            </p:audio>
          </p:childTnLst>
        </p:cTn>
      </p:par>
    </p:tnLst>
    <p:bldLst>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1135622" y="158062"/>
            <a:ext cx="3253577" cy="578882"/>
          </a:xfrm>
          <a:prstGeom prst="roundRect">
            <a:avLst/>
          </a:prstGeom>
          <a:solidFill>
            <a:srgbClr val="92D050"/>
          </a:solidFill>
          <a:ln w="28575">
            <a:solidFill>
              <a:srgbClr val="217875"/>
            </a:solidFill>
            <a:prstDash val="sysDash"/>
          </a:ln>
        </p:spPr>
        <p:txBody>
          <a:bodyPr wrap="square">
            <a:spAutoFit/>
          </a:bodyPr>
          <a:lstStyle/>
          <a:p>
            <a:pPr algn="ctr"/>
            <a:r>
              <a:rPr lang="en-US" sz="2800" b="1" dirty="0" err="1">
                <a:solidFill>
                  <a:schemeClr val="tx1">
                    <a:lumMod val="95000"/>
                    <a:lumOff val="5000"/>
                  </a:schemeClr>
                </a:solidFill>
                <a:latin typeface="Baloo 2 SemiBold" pitchFamily="2" charset="0"/>
                <a:cs typeface="Baloo 2 SemiBold" pitchFamily="2" charset="0"/>
              </a:rPr>
              <a:t>Luyện</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đọc</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từ</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khó</a:t>
            </a:r>
            <a:endParaRPr lang="en-US" sz="2800" b="1" dirty="0">
              <a:solidFill>
                <a:schemeClr val="tx1">
                  <a:lumMod val="95000"/>
                  <a:lumOff val="5000"/>
                </a:schemeClr>
              </a:solidFill>
              <a:latin typeface="Baloo 2 SemiBold" pitchFamily="2" charset="0"/>
              <a:cs typeface="Baloo 2 SemiBold" pitchFamily="2" charset="0"/>
            </a:endParaRPr>
          </a:p>
        </p:txBody>
      </p:sp>
      <p:sp>
        <p:nvSpPr>
          <p:cNvPr id="6" name="TextBox 5">
            <a:extLst>
              <a:ext uri="{FF2B5EF4-FFF2-40B4-BE49-F238E27FC236}">
                <a16:creationId xmlns:a16="http://schemas.microsoft.com/office/drawing/2014/main" id="{874923DD-2CD3-2D7E-2162-E433FE8F2CFE}"/>
              </a:ext>
            </a:extLst>
          </p:cNvPr>
          <p:cNvSpPr txBox="1"/>
          <p:nvPr/>
        </p:nvSpPr>
        <p:spPr>
          <a:xfrm>
            <a:off x="3720905" y="1446318"/>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vắt</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vẻo</a:t>
            </a:r>
            <a:endParaRPr lang="en-US" sz="2800" dirty="0">
              <a:solidFill>
                <a:schemeClr val="tx1">
                  <a:lumMod val="95000"/>
                  <a:lumOff val="5000"/>
                </a:schemeClr>
              </a:solidFill>
              <a:latin typeface="Nunito Black" pitchFamily="2" charset="0"/>
              <a:cs typeface="Baloo 2 SemiBold" pitchFamily="2" charset="0"/>
            </a:endParaRPr>
          </a:p>
        </p:txBody>
      </p:sp>
      <p:sp>
        <p:nvSpPr>
          <p:cNvPr id="7" name="TextBox 6">
            <a:extLst>
              <a:ext uri="{FF2B5EF4-FFF2-40B4-BE49-F238E27FC236}">
                <a16:creationId xmlns:a16="http://schemas.microsoft.com/office/drawing/2014/main" id="{31CD8366-6099-09EB-BC77-037F0CEFC165}"/>
              </a:ext>
            </a:extLst>
          </p:cNvPr>
          <p:cNvSpPr txBox="1"/>
          <p:nvPr/>
        </p:nvSpPr>
        <p:spPr>
          <a:xfrm>
            <a:off x="6974058" y="1450429"/>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lưng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chừng</a:t>
            </a:r>
            <a:endParaRPr lang="en-US" sz="2800" dirty="0">
              <a:solidFill>
                <a:schemeClr val="tx1">
                  <a:lumMod val="95000"/>
                  <a:lumOff val="5000"/>
                </a:schemeClr>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6E035349-06E2-6263-388B-3A094A78C4B5}"/>
              </a:ext>
            </a:extLst>
          </p:cNvPr>
          <p:cNvSpPr txBox="1"/>
          <p:nvPr/>
        </p:nvSpPr>
        <p:spPr>
          <a:xfrm>
            <a:off x="3720905" y="2536475"/>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rừng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vầu</a:t>
            </a:r>
            <a:endParaRPr lang="en-US" sz="2800" dirty="0">
              <a:solidFill>
                <a:schemeClr val="tx1">
                  <a:lumMod val="95000"/>
                  <a:lumOff val="5000"/>
                </a:schemeClr>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B1D7AC33-63B4-1642-0256-750DD4363E26}"/>
              </a:ext>
            </a:extLst>
          </p:cNvPr>
          <p:cNvSpPr txBox="1"/>
          <p:nvPr/>
        </p:nvSpPr>
        <p:spPr>
          <a:xfrm>
            <a:off x="6974058" y="2536475"/>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lầy</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lội</a:t>
            </a:r>
            <a:endParaRPr lang="en-US" sz="2800" dirty="0">
              <a:solidFill>
                <a:schemeClr val="tx1">
                  <a:lumMod val="95000"/>
                  <a:lumOff val="5000"/>
                </a:schemeClr>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169BCCA-F6F1-CBEF-A160-CA8D549690B9}"/>
              </a:ext>
            </a:extLst>
          </p:cNvPr>
          <p:cNvSpPr txBox="1"/>
          <p:nvPr/>
        </p:nvSpPr>
        <p:spPr>
          <a:xfrm>
            <a:off x="3741245" y="3734438"/>
            <a:ext cx="2497777"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trơn</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trượt</a:t>
            </a:r>
            <a:endParaRPr lang="en-US" sz="2800" dirty="0">
              <a:solidFill>
                <a:schemeClr val="tx1">
                  <a:lumMod val="95000"/>
                  <a:lumOff val="5000"/>
                </a:schemeClr>
              </a:solidFill>
              <a:latin typeface="Nunito Black" pitchFamily="2" charset="0"/>
              <a:cs typeface="Baloo 2 SemiBold" pitchFamily="2" charset="0"/>
            </a:endParaRPr>
          </a:p>
        </p:txBody>
      </p:sp>
      <p:sp>
        <p:nvSpPr>
          <p:cNvPr id="13" name="TextBox 11">
            <a:extLst>
              <a:ext uri="{FF2B5EF4-FFF2-40B4-BE49-F238E27FC236}">
                <a16:creationId xmlns:a16="http://schemas.microsoft.com/office/drawing/2014/main" id="{C36CD9B8-86AF-EEFB-CBF7-1654A84F9912}"/>
              </a:ext>
            </a:extLst>
          </p:cNvPr>
          <p:cNvSpPr txBox="1"/>
          <p:nvPr/>
        </p:nvSpPr>
        <p:spPr>
          <a:xfrm>
            <a:off x="7010400" y="3734438"/>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buông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mình</a:t>
            </a:r>
            <a:endParaRPr lang="en-US" sz="2800" dirty="0">
              <a:solidFill>
                <a:schemeClr val="tx1">
                  <a:lumMod val="95000"/>
                  <a:lumOff val="5000"/>
                </a:schemeClr>
              </a:solidFill>
              <a:latin typeface="Nunito Black" pitchFamily="2" charset="0"/>
              <a:cs typeface="Baloo 2 SemiBold" pitchFamily="2" charset="0"/>
            </a:endParaRPr>
          </a:p>
        </p:txBody>
      </p:sp>
    </p:spTree>
    <p:extLst>
      <p:ext uri="{BB962C8B-B14F-4D97-AF65-F5344CB8AC3E}">
        <p14:creationId xmlns:p14="http://schemas.microsoft.com/office/powerpoint/2010/main" val="37682831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21" presetClass="emph" presetSubtype="0" fill="hold" grpId="1" nodeType="withEffect">
                                  <p:stCondLst>
                                    <p:cond delay="0"/>
                                  </p:stCondLst>
                                  <p:childTnLst>
                                    <p:animClr clrSpc="hsl" dir="cw">
                                      <p:cBhvr override="childStyle">
                                        <p:cTn id="39" dur="500" fill="hold"/>
                                        <p:tgtEl>
                                          <p:spTgt spid="6"/>
                                        </p:tgtEl>
                                        <p:attrNameLst>
                                          <p:attrName>style.color</p:attrName>
                                        </p:attrNameLst>
                                      </p:cBhvr>
                                      <p:by>
                                        <p:hsl h="7200000" s="0" l="0"/>
                                      </p:by>
                                    </p:animClr>
                                    <p:animClr clrSpc="hsl" dir="cw">
                                      <p:cBhvr>
                                        <p:cTn id="40" dur="500" fill="hold"/>
                                        <p:tgtEl>
                                          <p:spTgt spid="6"/>
                                        </p:tgtEl>
                                        <p:attrNameLst>
                                          <p:attrName>fillcolor</p:attrName>
                                        </p:attrNameLst>
                                      </p:cBhvr>
                                      <p:by>
                                        <p:hsl h="7200000" s="0" l="0"/>
                                      </p:by>
                                    </p:animClr>
                                    <p:animClr clrSpc="hsl" dir="cw">
                                      <p:cBhvr>
                                        <p:cTn id="41" dur="500" fill="hold"/>
                                        <p:tgtEl>
                                          <p:spTgt spid="6"/>
                                        </p:tgtEl>
                                        <p:attrNameLst>
                                          <p:attrName>stroke.color</p:attrName>
                                        </p:attrNameLst>
                                      </p:cBhvr>
                                      <p:by>
                                        <p:hsl h="7200000" s="0" l="0"/>
                                      </p:by>
                                    </p:animClr>
                                    <p:set>
                                      <p:cBhvr>
                                        <p:cTn id="42" dur="500" fill="hold"/>
                                        <p:tgtEl>
                                          <p:spTgt spid="6"/>
                                        </p:tgtEl>
                                        <p:attrNameLst>
                                          <p:attrName>fill.type</p:attrName>
                                        </p:attrNameLst>
                                      </p:cBhvr>
                                      <p:to>
                                        <p:strVal val="solid"/>
                                      </p:to>
                                    </p:set>
                                  </p:childTnLst>
                                </p:cTn>
                              </p:par>
                              <p:par>
                                <p:cTn id="43" presetID="21" presetClass="emph" presetSubtype="0" fill="hold" grpId="1" nodeType="withEffect">
                                  <p:stCondLst>
                                    <p:cond delay="0"/>
                                  </p:stCondLst>
                                  <p:childTnLst>
                                    <p:animClr clrSpc="hsl" dir="cw">
                                      <p:cBhvr override="childStyle">
                                        <p:cTn id="44" dur="500" fill="hold"/>
                                        <p:tgtEl>
                                          <p:spTgt spid="7"/>
                                        </p:tgtEl>
                                        <p:attrNameLst>
                                          <p:attrName>style.color</p:attrName>
                                        </p:attrNameLst>
                                      </p:cBhvr>
                                      <p:by>
                                        <p:hsl h="7200000" s="0" l="0"/>
                                      </p:by>
                                    </p:animClr>
                                    <p:animClr clrSpc="hsl" dir="cw">
                                      <p:cBhvr>
                                        <p:cTn id="45" dur="500" fill="hold"/>
                                        <p:tgtEl>
                                          <p:spTgt spid="7"/>
                                        </p:tgtEl>
                                        <p:attrNameLst>
                                          <p:attrName>fillcolor</p:attrName>
                                        </p:attrNameLst>
                                      </p:cBhvr>
                                      <p:by>
                                        <p:hsl h="7200000" s="0" l="0"/>
                                      </p:by>
                                    </p:animClr>
                                    <p:animClr clrSpc="hsl" dir="cw">
                                      <p:cBhvr>
                                        <p:cTn id="46" dur="500" fill="hold"/>
                                        <p:tgtEl>
                                          <p:spTgt spid="7"/>
                                        </p:tgtEl>
                                        <p:attrNameLst>
                                          <p:attrName>stroke.color</p:attrName>
                                        </p:attrNameLst>
                                      </p:cBhvr>
                                      <p:by>
                                        <p:hsl h="7200000" s="0" l="0"/>
                                      </p:by>
                                    </p:animClr>
                                    <p:set>
                                      <p:cBhvr>
                                        <p:cTn id="47" dur="500" fill="hold"/>
                                        <p:tgtEl>
                                          <p:spTgt spid="7"/>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0"/>
                                        </p:tgtEl>
                                        <p:attrNameLst>
                                          <p:attrName>style.color</p:attrName>
                                        </p:attrNameLst>
                                      </p:cBhvr>
                                      <p:by>
                                        <p:hsl h="7200000" s="0" l="0"/>
                                      </p:by>
                                    </p:animClr>
                                    <p:animClr clrSpc="hsl" dir="cw">
                                      <p:cBhvr>
                                        <p:cTn id="50" dur="500" fill="hold"/>
                                        <p:tgtEl>
                                          <p:spTgt spid="10"/>
                                        </p:tgtEl>
                                        <p:attrNameLst>
                                          <p:attrName>fillcolor</p:attrName>
                                        </p:attrNameLst>
                                      </p:cBhvr>
                                      <p:by>
                                        <p:hsl h="7200000" s="0" l="0"/>
                                      </p:by>
                                    </p:animClr>
                                    <p:animClr clrSpc="hsl" dir="cw">
                                      <p:cBhvr>
                                        <p:cTn id="51" dur="500" fill="hold"/>
                                        <p:tgtEl>
                                          <p:spTgt spid="10"/>
                                        </p:tgtEl>
                                        <p:attrNameLst>
                                          <p:attrName>stroke.color</p:attrName>
                                        </p:attrNameLst>
                                      </p:cBhvr>
                                      <p:by>
                                        <p:hsl h="7200000" s="0" l="0"/>
                                      </p:by>
                                    </p:animClr>
                                    <p:set>
                                      <p:cBhvr>
                                        <p:cTn id="52" dur="500" fill="hold"/>
                                        <p:tgtEl>
                                          <p:spTgt spid="10"/>
                                        </p:tgtEl>
                                        <p:attrNameLst>
                                          <p:attrName>fill.type</p:attrName>
                                        </p:attrNameLst>
                                      </p:cBhvr>
                                      <p:to>
                                        <p:strVal val="solid"/>
                                      </p:to>
                                    </p:set>
                                  </p:childTnLst>
                                </p:cTn>
                              </p:par>
                              <p:par>
                                <p:cTn id="53" presetID="21" presetClass="emph" presetSubtype="0" fill="hold" grpId="1" nodeType="withEffect">
                                  <p:stCondLst>
                                    <p:cond delay="0"/>
                                  </p:stCondLst>
                                  <p:childTnLst>
                                    <p:animClr clrSpc="hsl" dir="cw">
                                      <p:cBhvr override="childStyle">
                                        <p:cTn id="54" dur="500" fill="hold"/>
                                        <p:tgtEl>
                                          <p:spTgt spid="11"/>
                                        </p:tgtEl>
                                        <p:attrNameLst>
                                          <p:attrName>style.color</p:attrName>
                                        </p:attrNameLst>
                                      </p:cBhvr>
                                      <p:by>
                                        <p:hsl h="7200000" s="0" l="0"/>
                                      </p:by>
                                    </p:animClr>
                                    <p:animClr clrSpc="hsl" dir="cw">
                                      <p:cBhvr>
                                        <p:cTn id="55" dur="500" fill="hold"/>
                                        <p:tgtEl>
                                          <p:spTgt spid="11"/>
                                        </p:tgtEl>
                                        <p:attrNameLst>
                                          <p:attrName>fillcolor</p:attrName>
                                        </p:attrNameLst>
                                      </p:cBhvr>
                                      <p:by>
                                        <p:hsl h="7200000" s="0" l="0"/>
                                      </p:by>
                                    </p:animClr>
                                    <p:animClr clrSpc="hsl" dir="cw">
                                      <p:cBhvr>
                                        <p:cTn id="56" dur="500" fill="hold"/>
                                        <p:tgtEl>
                                          <p:spTgt spid="11"/>
                                        </p:tgtEl>
                                        <p:attrNameLst>
                                          <p:attrName>stroke.color</p:attrName>
                                        </p:attrNameLst>
                                      </p:cBhvr>
                                      <p:by>
                                        <p:hsl h="7200000" s="0" l="0"/>
                                      </p:by>
                                    </p:animClr>
                                    <p:set>
                                      <p:cBhvr>
                                        <p:cTn id="57" dur="500" fill="hold"/>
                                        <p:tgtEl>
                                          <p:spTgt spid="11"/>
                                        </p:tgtEl>
                                        <p:attrNameLst>
                                          <p:attrName>fill.type</p:attrName>
                                        </p:attrNameLst>
                                      </p:cBhvr>
                                      <p:to>
                                        <p:strVal val="solid"/>
                                      </p:to>
                                    </p:set>
                                  </p:childTnLst>
                                </p:cTn>
                              </p:par>
                              <p:par>
                                <p:cTn id="58" presetID="21" presetClass="emph" presetSubtype="0" fill="hold" grpId="1" nodeType="withEffect">
                                  <p:stCondLst>
                                    <p:cond delay="0"/>
                                  </p:stCondLst>
                                  <p:childTnLst>
                                    <p:animClr clrSpc="hsl" dir="cw">
                                      <p:cBhvr override="childStyle">
                                        <p:cTn id="59" dur="500" fill="hold"/>
                                        <p:tgtEl>
                                          <p:spTgt spid="12"/>
                                        </p:tgtEl>
                                        <p:attrNameLst>
                                          <p:attrName>style.color</p:attrName>
                                        </p:attrNameLst>
                                      </p:cBhvr>
                                      <p:by>
                                        <p:hsl h="7200000" s="0" l="0"/>
                                      </p:by>
                                    </p:animClr>
                                    <p:animClr clrSpc="hsl" dir="cw">
                                      <p:cBhvr>
                                        <p:cTn id="60" dur="500" fill="hold"/>
                                        <p:tgtEl>
                                          <p:spTgt spid="12"/>
                                        </p:tgtEl>
                                        <p:attrNameLst>
                                          <p:attrName>fillcolor</p:attrName>
                                        </p:attrNameLst>
                                      </p:cBhvr>
                                      <p:by>
                                        <p:hsl h="7200000" s="0" l="0"/>
                                      </p:by>
                                    </p:animClr>
                                    <p:animClr clrSpc="hsl" dir="cw">
                                      <p:cBhvr>
                                        <p:cTn id="61" dur="500" fill="hold"/>
                                        <p:tgtEl>
                                          <p:spTgt spid="12"/>
                                        </p:tgtEl>
                                        <p:attrNameLst>
                                          <p:attrName>stroke.color</p:attrName>
                                        </p:attrNameLst>
                                      </p:cBhvr>
                                      <p:by>
                                        <p:hsl h="7200000" s="0" l="0"/>
                                      </p:by>
                                    </p:animClr>
                                    <p:set>
                                      <p:cBhvr>
                                        <p:cTn id="62" dur="500" fill="hold"/>
                                        <p:tgtEl>
                                          <p:spTgt spid="12"/>
                                        </p:tgtEl>
                                        <p:attrNameLst>
                                          <p:attrName>fill.type</p:attrName>
                                        </p:attrNameLst>
                                      </p:cBhvr>
                                      <p:to>
                                        <p:strVal val="solid"/>
                                      </p:to>
                                    </p:set>
                                  </p:childTnLst>
                                </p:cTn>
                              </p:par>
                              <p:par>
                                <p:cTn id="63" presetID="21" presetClass="emph" presetSubtype="0" fill="hold" grpId="1" nodeType="withEffect">
                                  <p:stCondLst>
                                    <p:cond delay="0"/>
                                  </p:stCondLst>
                                  <p:childTnLst>
                                    <p:animClr clrSpc="hsl" dir="cw">
                                      <p:cBhvr override="childStyle">
                                        <p:cTn id="64" dur="500" fill="hold"/>
                                        <p:tgtEl>
                                          <p:spTgt spid="13"/>
                                        </p:tgtEl>
                                        <p:attrNameLst>
                                          <p:attrName>style.color</p:attrName>
                                        </p:attrNameLst>
                                      </p:cBhvr>
                                      <p:by>
                                        <p:hsl h="7200000" s="0" l="0"/>
                                      </p:by>
                                    </p:animClr>
                                    <p:animClr clrSpc="hsl" dir="cw">
                                      <p:cBhvr>
                                        <p:cTn id="65" dur="500" fill="hold"/>
                                        <p:tgtEl>
                                          <p:spTgt spid="13"/>
                                        </p:tgtEl>
                                        <p:attrNameLst>
                                          <p:attrName>fillcolor</p:attrName>
                                        </p:attrNameLst>
                                      </p:cBhvr>
                                      <p:by>
                                        <p:hsl h="7200000" s="0" l="0"/>
                                      </p:by>
                                    </p:animClr>
                                    <p:animClr clrSpc="hsl" dir="cw">
                                      <p:cBhvr>
                                        <p:cTn id="66" dur="500" fill="hold"/>
                                        <p:tgtEl>
                                          <p:spTgt spid="13"/>
                                        </p:tgtEl>
                                        <p:attrNameLst>
                                          <p:attrName>stroke.color</p:attrName>
                                        </p:attrNameLst>
                                      </p:cBhvr>
                                      <p:by>
                                        <p:hsl h="7200000" s="0" l="0"/>
                                      </p:by>
                                    </p:animClr>
                                    <p:set>
                                      <p:cBhvr>
                                        <p:cTn id="67"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8B5E15F2-4C53-7B7F-56E1-F18F1FCBB813}"/>
              </a:ext>
            </a:extLst>
          </p:cNvPr>
          <p:cNvPicPr>
            <a:picLocks noChangeAspect="1"/>
          </p:cNvPicPr>
          <p:nvPr/>
        </p:nvPicPr>
        <p:blipFill rotWithShape="1">
          <a:blip r:embed="rId2"/>
          <a:srcRect t="4717" b="2105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TextBox 9">
            <a:extLst>
              <a:ext uri="{FF2B5EF4-FFF2-40B4-BE49-F238E27FC236}">
                <a16:creationId xmlns:a16="http://schemas.microsoft.com/office/drawing/2014/main" id="{2D9E22BA-1147-6B37-2480-A90B3680939E}"/>
              </a:ext>
            </a:extLst>
          </p:cNvPr>
          <p:cNvSpPr txBox="1"/>
          <p:nvPr/>
        </p:nvSpPr>
        <p:spPr>
          <a:xfrm>
            <a:off x="239844" y="3752850"/>
            <a:ext cx="11469552" cy="2452687"/>
          </a:xfrm>
          <a:custGeom>
            <a:avLst/>
            <a:gdLst>
              <a:gd name="connsiteX0" fmla="*/ 0 w 11297587"/>
              <a:gd name="connsiteY0" fmla="*/ 0 h 2308324"/>
              <a:gd name="connsiteX1" fmla="*/ 325636 w 11297587"/>
              <a:gd name="connsiteY1" fmla="*/ 0 h 2308324"/>
              <a:gd name="connsiteX2" fmla="*/ 1216152 w 11297587"/>
              <a:gd name="connsiteY2" fmla="*/ 0 h 2308324"/>
              <a:gd name="connsiteX3" fmla="*/ 1541788 w 11297587"/>
              <a:gd name="connsiteY3" fmla="*/ 0 h 2308324"/>
              <a:gd name="connsiteX4" fmla="*/ 2432304 w 11297587"/>
              <a:gd name="connsiteY4" fmla="*/ 0 h 2308324"/>
              <a:gd name="connsiteX5" fmla="*/ 3209844 w 11297587"/>
              <a:gd name="connsiteY5" fmla="*/ 0 h 2308324"/>
              <a:gd name="connsiteX6" fmla="*/ 3648456 w 11297587"/>
              <a:gd name="connsiteY6" fmla="*/ 0 h 2308324"/>
              <a:gd name="connsiteX7" fmla="*/ 4087068 w 11297587"/>
              <a:gd name="connsiteY7" fmla="*/ 0 h 2308324"/>
              <a:gd name="connsiteX8" fmla="*/ 4977584 w 11297587"/>
              <a:gd name="connsiteY8" fmla="*/ 0 h 2308324"/>
              <a:gd name="connsiteX9" fmla="*/ 5642148 w 11297587"/>
              <a:gd name="connsiteY9" fmla="*/ 0 h 2308324"/>
              <a:gd name="connsiteX10" fmla="*/ 6306712 w 11297587"/>
              <a:gd name="connsiteY10" fmla="*/ 0 h 2308324"/>
              <a:gd name="connsiteX11" fmla="*/ 7084252 w 11297587"/>
              <a:gd name="connsiteY11" fmla="*/ 0 h 2308324"/>
              <a:gd name="connsiteX12" fmla="*/ 7861791 w 11297587"/>
              <a:gd name="connsiteY12" fmla="*/ 0 h 2308324"/>
              <a:gd name="connsiteX13" fmla="*/ 8187428 w 11297587"/>
              <a:gd name="connsiteY13" fmla="*/ 0 h 2308324"/>
              <a:gd name="connsiteX14" fmla="*/ 8851992 w 11297587"/>
              <a:gd name="connsiteY14" fmla="*/ 0 h 2308324"/>
              <a:gd name="connsiteX15" fmla="*/ 9629532 w 11297587"/>
              <a:gd name="connsiteY15" fmla="*/ 0 h 2308324"/>
              <a:gd name="connsiteX16" fmla="*/ 10181120 w 11297587"/>
              <a:gd name="connsiteY16" fmla="*/ 0 h 2308324"/>
              <a:gd name="connsiteX17" fmla="*/ 11297587 w 11297587"/>
              <a:gd name="connsiteY17" fmla="*/ 0 h 2308324"/>
              <a:gd name="connsiteX18" fmla="*/ 11297587 w 11297587"/>
              <a:gd name="connsiteY18" fmla="*/ 600164 h 2308324"/>
              <a:gd name="connsiteX19" fmla="*/ 11297587 w 11297587"/>
              <a:gd name="connsiteY19" fmla="*/ 1223412 h 2308324"/>
              <a:gd name="connsiteX20" fmla="*/ 11297587 w 11297587"/>
              <a:gd name="connsiteY20" fmla="*/ 1777409 h 2308324"/>
              <a:gd name="connsiteX21" fmla="*/ 11297587 w 11297587"/>
              <a:gd name="connsiteY21" fmla="*/ 2308324 h 2308324"/>
              <a:gd name="connsiteX22" fmla="*/ 10407071 w 11297587"/>
              <a:gd name="connsiteY22" fmla="*/ 2308324 h 2308324"/>
              <a:gd name="connsiteX23" fmla="*/ 10081435 w 11297587"/>
              <a:gd name="connsiteY23" fmla="*/ 2308324 h 2308324"/>
              <a:gd name="connsiteX24" fmla="*/ 9529847 w 11297587"/>
              <a:gd name="connsiteY24" fmla="*/ 2308324 h 2308324"/>
              <a:gd name="connsiteX25" fmla="*/ 9204211 w 11297587"/>
              <a:gd name="connsiteY25" fmla="*/ 2308324 h 2308324"/>
              <a:gd name="connsiteX26" fmla="*/ 8765598 w 11297587"/>
              <a:gd name="connsiteY26" fmla="*/ 2308324 h 2308324"/>
              <a:gd name="connsiteX27" fmla="*/ 8101034 w 11297587"/>
              <a:gd name="connsiteY27" fmla="*/ 2308324 h 2308324"/>
              <a:gd name="connsiteX28" fmla="*/ 7775398 w 11297587"/>
              <a:gd name="connsiteY28" fmla="*/ 2308324 h 2308324"/>
              <a:gd name="connsiteX29" fmla="*/ 7110834 w 11297587"/>
              <a:gd name="connsiteY29" fmla="*/ 2308324 h 2308324"/>
              <a:gd name="connsiteX30" fmla="*/ 6446270 w 11297587"/>
              <a:gd name="connsiteY30" fmla="*/ 2308324 h 2308324"/>
              <a:gd name="connsiteX31" fmla="*/ 6007658 w 11297587"/>
              <a:gd name="connsiteY31" fmla="*/ 2308324 h 2308324"/>
              <a:gd name="connsiteX32" fmla="*/ 5117142 w 11297587"/>
              <a:gd name="connsiteY32" fmla="*/ 2308324 h 2308324"/>
              <a:gd name="connsiteX33" fmla="*/ 4452578 w 11297587"/>
              <a:gd name="connsiteY33" fmla="*/ 2308324 h 2308324"/>
              <a:gd name="connsiteX34" fmla="*/ 4126942 w 11297587"/>
              <a:gd name="connsiteY34" fmla="*/ 2308324 h 2308324"/>
              <a:gd name="connsiteX35" fmla="*/ 3575354 w 11297587"/>
              <a:gd name="connsiteY35" fmla="*/ 2308324 h 2308324"/>
              <a:gd name="connsiteX36" fmla="*/ 3023766 w 11297587"/>
              <a:gd name="connsiteY36" fmla="*/ 2308324 h 2308324"/>
              <a:gd name="connsiteX37" fmla="*/ 2359202 w 11297587"/>
              <a:gd name="connsiteY37" fmla="*/ 2308324 h 2308324"/>
              <a:gd name="connsiteX38" fmla="*/ 2033566 w 11297587"/>
              <a:gd name="connsiteY38" fmla="*/ 2308324 h 2308324"/>
              <a:gd name="connsiteX39" fmla="*/ 1594953 w 11297587"/>
              <a:gd name="connsiteY39" fmla="*/ 2308324 h 2308324"/>
              <a:gd name="connsiteX40" fmla="*/ 817414 w 11297587"/>
              <a:gd name="connsiteY40" fmla="*/ 2308324 h 2308324"/>
              <a:gd name="connsiteX41" fmla="*/ 0 w 11297587"/>
              <a:gd name="connsiteY41" fmla="*/ 2308324 h 2308324"/>
              <a:gd name="connsiteX42" fmla="*/ 0 w 11297587"/>
              <a:gd name="connsiteY42" fmla="*/ 1777409 h 2308324"/>
              <a:gd name="connsiteX43" fmla="*/ 0 w 11297587"/>
              <a:gd name="connsiteY43" fmla="*/ 1223412 h 2308324"/>
              <a:gd name="connsiteX44" fmla="*/ 0 w 11297587"/>
              <a:gd name="connsiteY44" fmla="*/ 669414 h 2308324"/>
              <a:gd name="connsiteX45" fmla="*/ 0 w 11297587"/>
              <a:gd name="connsiteY45"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97587" h="2308324" extrusionOk="0">
                <a:moveTo>
                  <a:pt x="0" y="0"/>
                </a:moveTo>
                <a:cubicBezTo>
                  <a:pt x="96368" y="13560"/>
                  <a:pt x="233793" y="-6295"/>
                  <a:pt x="325636" y="0"/>
                </a:cubicBezTo>
                <a:cubicBezTo>
                  <a:pt x="417479" y="6295"/>
                  <a:pt x="857694" y="33974"/>
                  <a:pt x="1216152" y="0"/>
                </a:cubicBezTo>
                <a:cubicBezTo>
                  <a:pt x="1574610" y="-33974"/>
                  <a:pt x="1469952" y="10510"/>
                  <a:pt x="1541788" y="0"/>
                </a:cubicBezTo>
                <a:cubicBezTo>
                  <a:pt x="1613624" y="-10510"/>
                  <a:pt x="2047162" y="-12990"/>
                  <a:pt x="2432304" y="0"/>
                </a:cubicBezTo>
                <a:cubicBezTo>
                  <a:pt x="2817446" y="12990"/>
                  <a:pt x="2860142" y="-30938"/>
                  <a:pt x="3209844" y="0"/>
                </a:cubicBezTo>
                <a:cubicBezTo>
                  <a:pt x="3559546" y="30938"/>
                  <a:pt x="3521715" y="17382"/>
                  <a:pt x="3648456" y="0"/>
                </a:cubicBezTo>
                <a:cubicBezTo>
                  <a:pt x="3775197" y="-17382"/>
                  <a:pt x="3949307" y="19626"/>
                  <a:pt x="4087068" y="0"/>
                </a:cubicBezTo>
                <a:cubicBezTo>
                  <a:pt x="4224829" y="-19626"/>
                  <a:pt x="4752063" y="8734"/>
                  <a:pt x="4977584" y="0"/>
                </a:cubicBezTo>
                <a:cubicBezTo>
                  <a:pt x="5203105" y="-8734"/>
                  <a:pt x="5485452" y="-16789"/>
                  <a:pt x="5642148" y="0"/>
                </a:cubicBezTo>
                <a:cubicBezTo>
                  <a:pt x="5798844" y="16789"/>
                  <a:pt x="6162573" y="25205"/>
                  <a:pt x="6306712" y="0"/>
                </a:cubicBezTo>
                <a:cubicBezTo>
                  <a:pt x="6450851" y="-25205"/>
                  <a:pt x="6925849" y="-27714"/>
                  <a:pt x="7084252" y="0"/>
                </a:cubicBezTo>
                <a:cubicBezTo>
                  <a:pt x="7242655" y="27714"/>
                  <a:pt x="7620844" y="30885"/>
                  <a:pt x="7861791" y="0"/>
                </a:cubicBezTo>
                <a:cubicBezTo>
                  <a:pt x="8102738" y="-30885"/>
                  <a:pt x="8073221" y="-5628"/>
                  <a:pt x="8187428" y="0"/>
                </a:cubicBezTo>
                <a:cubicBezTo>
                  <a:pt x="8301635" y="5628"/>
                  <a:pt x="8554543" y="23843"/>
                  <a:pt x="8851992" y="0"/>
                </a:cubicBezTo>
                <a:cubicBezTo>
                  <a:pt x="9149441" y="-23843"/>
                  <a:pt x="9258085" y="35870"/>
                  <a:pt x="9629532" y="0"/>
                </a:cubicBezTo>
                <a:cubicBezTo>
                  <a:pt x="10000979" y="-35870"/>
                  <a:pt x="10063597" y="-7897"/>
                  <a:pt x="10181120" y="0"/>
                </a:cubicBezTo>
                <a:cubicBezTo>
                  <a:pt x="10298643" y="7897"/>
                  <a:pt x="11018174" y="-34779"/>
                  <a:pt x="11297587" y="0"/>
                </a:cubicBezTo>
                <a:cubicBezTo>
                  <a:pt x="11302411" y="222565"/>
                  <a:pt x="11290286" y="470179"/>
                  <a:pt x="11297587" y="600164"/>
                </a:cubicBezTo>
                <a:cubicBezTo>
                  <a:pt x="11304888" y="730149"/>
                  <a:pt x="11304267" y="1071980"/>
                  <a:pt x="11297587" y="1223412"/>
                </a:cubicBezTo>
                <a:cubicBezTo>
                  <a:pt x="11290907" y="1374844"/>
                  <a:pt x="11312938" y="1569841"/>
                  <a:pt x="11297587" y="1777409"/>
                </a:cubicBezTo>
                <a:cubicBezTo>
                  <a:pt x="11282236" y="1984977"/>
                  <a:pt x="11272066" y="2163411"/>
                  <a:pt x="11297587" y="2308324"/>
                </a:cubicBezTo>
                <a:cubicBezTo>
                  <a:pt x="11038908" y="2303061"/>
                  <a:pt x="10830824" y="2293447"/>
                  <a:pt x="10407071" y="2308324"/>
                </a:cubicBezTo>
                <a:cubicBezTo>
                  <a:pt x="9983318" y="2323201"/>
                  <a:pt x="10230012" y="2293695"/>
                  <a:pt x="10081435" y="2308324"/>
                </a:cubicBezTo>
                <a:cubicBezTo>
                  <a:pt x="9932858" y="2322953"/>
                  <a:pt x="9655793" y="2283249"/>
                  <a:pt x="9529847" y="2308324"/>
                </a:cubicBezTo>
                <a:cubicBezTo>
                  <a:pt x="9403901" y="2333399"/>
                  <a:pt x="9289972" y="2319386"/>
                  <a:pt x="9204211" y="2308324"/>
                </a:cubicBezTo>
                <a:cubicBezTo>
                  <a:pt x="9118450" y="2297262"/>
                  <a:pt x="8856146" y="2301331"/>
                  <a:pt x="8765598" y="2308324"/>
                </a:cubicBezTo>
                <a:cubicBezTo>
                  <a:pt x="8675050" y="2315317"/>
                  <a:pt x="8368147" y="2297638"/>
                  <a:pt x="8101034" y="2308324"/>
                </a:cubicBezTo>
                <a:cubicBezTo>
                  <a:pt x="7833921" y="2319010"/>
                  <a:pt x="7923895" y="2318014"/>
                  <a:pt x="7775398" y="2308324"/>
                </a:cubicBezTo>
                <a:cubicBezTo>
                  <a:pt x="7626901" y="2298634"/>
                  <a:pt x="7326543" y="2294003"/>
                  <a:pt x="7110834" y="2308324"/>
                </a:cubicBezTo>
                <a:cubicBezTo>
                  <a:pt x="6895125" y="2322645"/>
                  <a:pt x="6754409" y="2296781"/>
                  <a:pt x="6446270" y="2308324"/>
                </a:cubicBezTo>
                <a:cubicBezTo>
                  <a:pt x="6138131" y="2319867"/>
                  <a:pt x="6103601" y="2310649"/>
                  <a:pt x="6007658" y="2308324"/>
                </a:cubicBezTo>
                <a:cubicBezTo>
                  <a:pt x="5911715" y="2305999"/>
                  <a:pt x="5414640" y="2335195"/>
                  <a:pt x="5117142" y="2308324"/>
                </a:cubicBezTo>
                <a:cubicBezTo>
                  <a:pt x="4819644" y="2281453"/>
                  <a:pt x="4784165" y="2286654"/>
                  <a:pt x="4452578" y="2308324"/>
                </a:cubicBezTo>
                <a:cubicBezTo>
                  <a:pt x="4120991" y="2329994"/>
                  <a:pt x="4218219" y="2320045"/>
                  <a:pt x="4126942" y="2308324"/>
                </a:cubicBezTo>
                <a:cubicBezTo>
                  <a:pt x="4035665" y="2296603"/>
                  <a:pt x="3748411" y="2326572"/>
                  <a:pt x="3575354" y="2308324"/>
                </a:cubicBezTo>
                <a:cubicBezTo>
                  <a:pt x="3402297" y="2290076"/>
                  <a:pt x="3222673" y="2314336"/>
                  <a:pt x="3023766" y="2308324"/>
                </a:cubicBezTo>
                <a:cubicBezTo>
                  <a:pt x="2824859" y="2302312"/>
                  <a:pt x="2541645" y="2304325"/>
                  <a:pt x="2359202" y="2308324"/>
                </a:cubicBezTo>
                <a:cubicBezTo>
                  <a:pt x="2176759" y="2312323"/>
                  <a:pt x="2172865" y="2302886"/>
                  <a:pt x="2033566" y="2308324"/>
                </a:cubicBezTo>
                <a:cubicBezTo>
                  <a:pt x="1894267" y="2313762"/>
                  <a:pt x="1740927" y="2292361"/>
                  <a:pt x="1594953" y="2308324"/>
                </a:cubicBezTo>
                <a:cubicBezTo>
                  <a:pt x="1448979" y="2324287"/>
                  <a:pt x="986228" y="2342997"/>
                  <a:pt x="817414" y="2308324"/>
                </a:cubicBezTo>
                <a:cubicBezTo>
                  <a:pt x="648600" y="2273651"/>
                  <a:pt x="226890" y="2343930"/>
                  <a:pt x="0" y="2308324"/>
                </a:cubicBezTo>
                <a:cubicBezTo>
                  <a:pt x="15885" y="2088656"/>
                  <a:pt x="19462" y="1889489"/>
                  <a:pt x="0" y="1777409"/>
                </a:cubicBezTo>
                <a:cubicBezTo>
                  <a:pt x="-19462" y="1665329"/>
                  <a:pt x="-16354" y="1358964"/>
                  <a:pt x="0" y="1223412"/>
                </a:cubicBezTo>
                <a:cubicBezTo>
                  <a:pt x="16354" y="1087860"/>
                  <a:pt x="22189" y="812992"/>
                  <a:pt x="0" y="669414"/>
                </a:cubicBezTo>
                <a:cubicBezTo>
                  <a:pt x="-22189" y="525836"/>
                  <a:pt x="11222" y="232603"/>
                  <a:pt x="0" y="0"/>
                </a:cubicBezTo>
                <a:close/>
              </a:path>
            </a:pathLst>
          </a:custGeom>
        </p:spPr>
        <p:txBody>
          <a:bodyPr vert="horz" lIns="91440" tIns="45720" rIns="91440" bIns="45720" rtlCol="0" anchor="ctr">
            <a:normAutofit/>
          </a:bodyPr>
          <a:lstStyle/>
          <a:p>
            <a:pPr marL="0" marR="0" lvl="0" indent="0" algn="l" defTabSz="914400" rtl="0" eaLnBrk="1" fontAlgn="t"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Để khỏi ngã,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tôi thường tháo phăng đôi dép nhựa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và bước đi bằng cách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bấm mười đầu ngón chân xuống mặt đường.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Tree>
    <p:extLst>
      <p:ext uri="{BB962C8B-B14F-4D97-AF65-F5344CB8AC3E}">
        <p14:creationId xmlns:p14="http://schemas.microsoft.com/office/powerpoint/2010/main" val="41135361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a:ln>
            <a:noFill/>
          </a:ln>
          <a:effectLst>
            <a:outerShdw blurRad="292100" dist="139700" dir="2700000" algn="tl" rotWithShape="0">
              <a:srgbClr val="333333">
                <a:alpha val="65000"/>
              </a:srgbClr>
            </a:outerShdw>
          </a:effectLst>
        </p:spPr>
      </p:pic>
      <p:sp>
        <p:nvSpPr>
          <p:cNvPr id="9" name="TextBox 29">
            <a:extLst>
              <a:ext uri="{FF2B5EF4-FFF2-40B4-BE49-F238E27FC236}">
                <a16:creationId xmlns:a16="http://schemas.microsoft.com/office/drawing/2014/main" id="{F9AC805C-20B9-D478-A468-ED6319489366}"/>
              </a:ext>
            </a:extLst>
          </p:cNvPr>
          <p:cNvSpPr txBox="1"/>
          <p:nvPr/>
        </p:nvSpPr>
        <p:spPr>
          <a:xfrm>
            <a:off x="3048000" y="-64523"/>
            <a:ext cx="5943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rPr>
              <a:t>Con </a:t>
            </a:r>
            <a:r>
              <a:rPr kumimoji="0" lang="en-US" sz="3600" b="0" i="0" u="none" strike="noStrike" kern="1200" cap="none" spc="-133" normalizeH="0" baseline="0" noProof="0" dirty="0" err="1">
                <a:ln>
                  <a:noFill/>
                </a:ln>
                <a:solidFill>
                  <a:srgbClr val="FF0000"/>
                </a:solidFill>
                <a:effectLst/>
                <a:uLnTx/>
                <a:uFillTx/>
                <a:latin typeface="Nunito Black" pitchFamily="2" charset="0"/>
                <a:ea typeface="+mn-ea"/>
                <a:cs typeface="+mn-cs"/>
              </a:rPr>
              <a:t>đường</a:t>
            </a:r>
            <a:r>
              <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rPr>
              <a:t> </a:t>
            </a:r>
            <a:r>
              <a:rPr kumimoji="0" lang="en-US" sz="3600" b="0" i="0" u="none" strike="noStrike" kern="1200" cap="none" spc="-133" normalizeH="0" baseline="0" noProof="0" dirty="0" err="1">
                <a:ln>
                  <a:noFill/>
                </a:ln>
                <a:solidFill>
                  <a:srgbClr val="FF0000"/>
                </a:solidFill>
                <a:effectLst/>
                <a:uLnTx/>
                <a:uFillTx/>
                <a:latin typeface="Nunito Black" pitchFamily="2" charset="0"/>
                <a:ea typeface="+mn-ea"/>
                <a:cs typeface="+mn-cs"/>
              </a:rPr>
              <a:t>đến</a:t>
            </a:r>
            <a:r>
              <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rPr>
              <a:t> </a:t>
            </a:r>
            <a:r>
              <a:rPr kumimoji="0" lang="en-US" sz="3600" b="0" i="0" u="none" strike="noStrike" kern="1200" cap="none" spc="-133" normalizeH="0" baseline="0" noProof="0" dirty="0" err="1">
                <a:ln>
                  <a:noFill/>
                </a:ln>
                <a:solidFill>
                  <a:srgbClr val="FF0000"/>
                </a:solidFill>
                <a:effectLst/>
                <a:uLnTx/>
                <a:uFillTx/>
                <a:latin typeface="Nunito Black" pitchFamily="2" charset="0"/>
                <a:ea typeface="+mn-ea"/>
                <a:cs typeface="+mn-cs"/>
              </a:rPr>
              <a:t>trường</a:t>
            </a:r>
            <a:endPar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endParaRPr>
          </a:p>
        </p:txBody>
      </p:sp>
      <p:sp>
        <p:nvSpPr>
          <p:cNvPr id="6" name="Hộp Văn bản 5">
            <a:extLst>
              <a:ext uri="{FF2B5EF4-FFF2-40B4-BE49-F238E27FC236}">
                <a16:creationId xmlns:a16="http://schemas.microsoft.com/office/drawing/2014/main" id="{47911B90-F4D0-1B0D-608A-113B64D9D217}"/>
              </a:ext>
            </a:extLst>
          </p:cNvPr>
          <p:cNvSpPr txBox="1"/>
          <p:nvPr/>
        </p:nvSpPr>
        <p:spPr>
          <a:xfrm>
            <a:off x="350433" y="777306"/>
            <a:ext cx="11096767" cy="6555641"/>
          </a:xfrm>
          <a:prstGeom prst="rect">
            <a:avLst/>
          </a:prstGeom>
          <a:noFill/>
        </p:spPr>
        <p:txBody>
          <a:bodyPr wrap="square" rtlCol="0">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đưa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đến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trường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nằm</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vắt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vẻo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lưng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chừng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đồi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Mặt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mấp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mô. Hai bên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lúp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xúp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những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bụi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cây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cỏ</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dại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cây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lạc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tiên. Cây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lạc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tiên ra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quả</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quanh năm.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Vì</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thế</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luôn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phảng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phất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mùi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lạc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tiên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chín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Bọn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gái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lớp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hay tranh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thủ</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hái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quả</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để</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vừa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vừa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nhấm</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nháp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a:t>
            </a: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p>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Có</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đoạn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như buông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mình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xuống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đồi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Ngày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nắng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lũ</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bạn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thi xem ai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chạy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nhanh hơn.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Gió</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bên tai.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Đất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dưới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xốp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như bông,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thỉnh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thoảng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một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viên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đá</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dăm hay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một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viên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sỏi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nhói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gan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bàn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a:t>
            </a:r>
          </a:p>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mùa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mưa,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lầy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lội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trơn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trượt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Để</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khỏi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ngã</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tháo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phăng đôi d</a:t>
            </a: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é</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p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nhựa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bước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bằng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cách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bấm</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mười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đầu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ngón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xuống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mặt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Đôi khi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chúng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phải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cắt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qua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cánh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rừng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vầu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rừng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nứa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vì</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nhiều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khúc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ngập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trong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nước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lũ</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a:t>
            </a:r>
          </a:p>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Cô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giáo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người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vùng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xuôi. Bàn chân cô lẫn vào bàn chân học trò trên con đường </a:t>
            </a:r>
            <a:r>
              <a:rPr lang="en-US" sz="2100" dirty="0" err="1">
                <a:solidFill>
                  <a:srgbClr val="002060"/>
                </a:solidFill>
                <a:latin typeface="Nunito Black" pitchFamily="2" charset="0"/>
                <a:cs typeface="#9Slide03 Arima Madurai Black" panose="020B0604020202020204" charset="0"/>
              </a:rPr>
              <a:t>đến</a:t>
            </a:r>
            <a:r>
              <a:rPr lang="en-US" sz="2100" dirty="0">
                <a:solidFill>
                  <a:srgbClr val="002060"/>
                </a:solidFill>
                <a:latin typeface="Nunito Black" pitchFamily="2" charset="0"/>
                <a:cs typeface="#9Slide03 Arima Madurai Black" panose="020B0604020202020204" charset="0"/>
              </a:rPr>
              <a:t> </a:t>
            </a:r>
            <a:r>
              <a:rPr lang="en-US" sz="2100" dirty="0" err="1">
                <a:solidFill>
                  <a:srgbClr val="002060"/>
                </a:solidFill>
                <a:latin typeface="Nunito Black" pitchFamily="2" charset="0"/>
                <a:cs typeface="#9Slide03 Arima Madurai Black" panose="020B0604020202020204" charset="0"/>
              </a:rPr>
              <a:t>trường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Ấy là do nhiều hôm mưa rét, cô thường </a:t>
            </a:r>
            <a:r>
              <a:rPr lang="en-US" sz="2100" dirty="0" err="1">
                <a:solidFill>
                  <a:srgbClr val="002060"/>
                </a:solidFill>
                <a:latin typeface="Nunito Black" pitchFamily="2" charset="0"/>
                <a:cs typeface="#9Slide03 Arima Madurai Black" panose="020B0604020202020204" charset="0"/>
              </a:rPr>
              <a:t>đứng</a:t>
            </a:r>
            <a:r>
              <a:rPr lang="en-US" sz="2100" dirty="0">
                <a:solidFill>
                  <a:srgbClr val="002060"/>
                </a:solidFill>
                <a:latin typeface="Nunito Black" pitchFamily="2" charset="0"/>
                <a:cs typeface="#9Slide03 Arima Madurai Black" panose="020B0604020202020204" charset="0"/>
              </a:rPr>
              <a:t> </a:t>
            </a:r>
            <a:r>
              <a:rPr lang="en-US" sz="2100" dirty="0" err="1">
                <a:solidFill>
                  <a:srgbClr val="002060"/>
                </a:solidFill>
                <a:latin typeface="Nunito Black" pitchFamily="2" charset="0"/>
                <a:cs typeface="#9Slide03 Arima Madurai Black" panose="020B0604020202020204" charset="0"/>
              </a:rPr>
              <a:t>đợi</a:t>
            </a:r>
            <a:r>
              <a:rPr lang="en-US" sz="2100" dirty="0">
                <a:solidFill>
                  <a:srgbClr val="002060"/>
                </a:solidFill>
                <a:latin typeface="Nunito Black" pitchFamily="2" charset="0"/>
                <a:cs typeface="#9Slide03 Arima Madurai Black" panose="020B0604020202020204" charset="0"/>
              </a:rPr>
              <a:t> </a:t>
            </a:r>
            <a:r>
              <a:rPr lang="en-US" sz="2100" dirty="0" err="1">
                <a:solidFill>
                  <a:srgbClr val="002060"/>
                </a:solidFill>
                <a:latin typeface="Nunito Black" pitchFamily="2" charset="0"/>
                <a:cs typeface="#9Slide03 Arima Madurai Black" panose="020B0604020202020204" charset="0"/>
              </a:rPr>
              <a:t>chúng</a:t>
            </a:r>
            <a:r>
              <a:rPr lang="en-US" sz="2100" dirty="0">
                <a:solidFill>
                  <a:srgbClr val="002060"/>
                </a:solidFill>
                <a:latin typeface="Nunito Black" pitchFamily="2" charset="0"/>
                <a:cs typeface="#9Slide03 Arima Madurai Black" panose="020B0604020202020204" charset="0"/>
              </a:rPr>
              <a:t> </a:t>
            </a:r>
            <a:r>
              <a:rPr lang="en-US" sz="2100" dirty="0" err="1">
                <a:solidFill>
                  <a:srgbClr val="002060"/>
                </a:solidFill>
                <a:latin typeface="Nunito Black" pitchFamily="2" charset="0"/>
                <a:cs typeface="#9Slide03 Arima Madurai Black" panose="020B0604020202020204" charset="0"/>
              </a:rPr>
              <a:t>tôi</a:t>
            </a:r>
            <a:r>
              <a:rPr lang="en-US" sz="2100" dirty="0">
                <a:solidFill>
                  <a:srgbClr val="002060"/>
                </a:solidFill>
                <a:latin typeface="Nunito Black" pitchFamily="2" charset="0"/>
                <a:cs typeface="#9Slide03 Arima Madurai Black" panose="020B0604020202020204" charset="0"/>
              </a:rPr>
              <a:t> ở </a:t>
            </a:r>
            <a:r>
              <a:rPr lang="en-US" sz="2100" dirty="0" err="1">
                <a:solidFill>
                  <a:srgbClr val="002060"/>
                </a:solidFill>
                <a:latin typeface="Nunito Black" pitchFamily="2" charset="0"/>
                <a:cs typeface="#9Slide03 Arima Madurai Black" panose="020B0604020202020204" charset="0"/>
              </a:rPr>
              <a:t>những</a:t>
            </a:r>
            <a:r>
              <a:rPr lang="en-US" sz="2100" dirty="0">
                <a:solidFill>
                  <a:srgbClr val="002060"/>
                </a:solidFill>
                <a:latin typeface="Nunito Black" pitchFamily="2" charset="0"/>
                <a:cs typeface="#9Slide03 Arima Madurai Black" panose="020B0604020202020204" charset="0"/>
              </a:rPr>
              <a:t> </a:t>
            </a:r>
            <a:r>
              <a:rPr lang="en-US" sz="2100" dirty="0" err="1">
                <a:solidFill>
                  <a:srgbClr val="002060"/>
                </a:solidFill>
                <a:latin typeface="Nunito Black" pitchFamily="2" charset="0"/>
                <a:cs typeface="#9Slide03 Arima Madurai Black" panose="020B0604020202020204" charset="0"/>
              </a:rPr>
              <a:t>đoạn</a:t>
            </a:r>
            <a:r>
              <a:rPr lang="en-US" sz="2100" dirty="0">
                <a:solidFill>
                  <a:srgbClr val="002060"/>
                </a:solidFill>
                <a:latin typeface="Nunito Black" pitchFamily="2" charset="0"/>
                <a:cs typeface="#9Slide03 Arima Madurai Black" panose="020B0604020202020204" charset="0"/>
              </a:rPr>
              <a:t> </a:t>
            </a:r>
            <a:r>
              <a:rPr lang="en-US" sz="2100" dirty="0" err="1">
                <a:solidFill>
                  <a:srgbClr val="002060"/>
                </a:solidFill>
                <a:latin typeface="Nunito Black" pitchFamily="2" charset="0"/>
                <a:cs typeface="#9Slide03 Arima Madurai Black" panose="020B0604020202020204" charset="0"/>
              </a:rPr>
              <a:t>đường</a:t>
            </a:r>
            <a:r>
              <a:rPr lang="en-US" sz="2100" dirty="0">
                <a:solidFill>
                  <a:srgbClr val="002060"/>
                </a:solidFill>
                <a:latin typeface="Nunito Black" pitchFamily="2" charset="0"/>
                <a:cs typeface="#9Slide03 Arima Madurai Black" panose="020B0604020202020204" charset="0"/>
              </a:rPr>
              <a:t> </a:t>
            </a:r>
            <a:r>
              <a:rPr lang="en-US" sz="2100" dirty="0" err="1">
                <a:solidFill>
                  <a:srgbClr val="002060"/>
                </a:solidFill>
                <a:latin typeface="Nunito Black" pitchFamily="2" charset="0"/>
                <a:cs typeface="#9Slide03 Arima Madurai Black" panose="020B0604020202020204" charset="0"/>
              </a:rPr>
              <a:t>khó</a:t>
            </a:r>
            <a:r>
              <a:rPr lang="en-US" sz="2100" dirty="0">
                <a:solidFill>
                  <a:srgbClr val="002060"/>
                </a:solidFill>
                <a:latin typeface="Nunito Black" pitchFamily="2" charset="0"/>
                <a:cs typeface="#9Slide03 Arima Madurai Black" panose="020B0604020202020204" charset="0"/>
              </a:rPr>
              <a:t> </a:t>
            </a:r>
            <a:r>
              <a:rPr lang="en-US" sz="2100" dirty="0" err="1">
                <a:solidFill>
                  <a:srgbClr val="002060"/>
                </a:solidFill>
                <a:latin typeface="Nunito Black" pitchFamily="2" charset="0"/>
                <a:cs typeface="#9Slide03 Arima Madurai Black" panose="020B0604020202020204" charset="0"/>
              </a:rPr>
              <a:t>đi</a:t>
            </a:r>
            <a:r>
              <a:rPr lang="en-US" sz="2100" dirty="0">
                <a:solidFill>
                  <a:srgbClr val="002060"/>
                </a:solidFill>
                <a:latin typeface="Nunito Black" pitchFamily="2" charset="0"/>
                <a:cs typeface="#9Slide03 Arima Madurai Black" panose="020B0604020202020204" charset="0"/>
              </a:rPr>
              <a:t> </a:t>
            </a:r>
            <a:r>
              <a:rPr lang="en-US" sz="2100" dirty="0" err="1">
                <a:solidFill>
                  <a:srgbClr val="002060"/>
                </a:solidFill>
                <a:latin typeface="Nunito Black" pitchFamily="2" charset="0"/>
                <a:cs typeface="#9Slide03 Arima Madurai Black" panose="020B0604020202020204" charset="0"/>
              </a:rPr>
              <a:t>để</a:t>
            </a:r>
            <a:r>
              <a:rPr lang="en-US" sz="2100" dirty="0">
                <a:solidFill>
                  <a:srgbClr val="002060"/>
                </a:solidFill>
                <a:latin typeface="Nunito Black" pitchFamily="2" charset="0"/>
                <a:cs typeface="#9Slide03 Arima Madurai Black" panose="020B0604020202020204" charset="0"/>
              </a:rPr>
              <a:t> </a:t>
            </a:r>
            <a:r>
              <a:rPr lang="en-US" sz="2100" dirty="0" err="1">
                <a:solidFill>
                  <a:srgbClr val="002060"/>
                </a:solidFill>
                <a:latin typeface="Nunito Black" pitchFamily="2" charset="0"/>
                <a:cs typeface="#9Slide03 Arima Madurai Black" panose="020B0604020202020204" charset="0"/>
              </a:rPr>
              <a:t>đưa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chúng tôi </a:t>
            </a:r>
            <a:r>
              <a:rPr lang="en-US" sz="2100" dirty="0" err="1">
                <a:solidFill>
                  <a:srgbClr val="002060"/>
                </a:solidFill>
                <a:latin typeface="Nunito Black" pitchFamily="2" charset="0"/>
                <a:cs typeface="#9Slide03 Arima Madurai Black" panose="020B0604020202020204" charset="0"/>
              </a:rPr>
              <a:t>đến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lớp. Vì thế, tôi chẳng nghỉ buổi học nào.</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1"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(Đỗ Đăng Dương)</a:t>
            </a:r>
          </a:p>
        </p:txBody>
      </p:sp>
    </p:spTree>
    <p:extLst>
      <p:ext uri="{BB962C8B-B14F-4D97-AF65-F5344CB8AC3E}">
        <p14:creationId xmlns:p14="http://schemas.microsoft.com/office/powerpoint/2010/main" val="2590172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61862"/>
            <a:ext cx="200477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Baloo 2 SemiBold" pitchFamily="2" charset="0"/>
                <a:cs typeface="Baloo 2 SemiBold" pitchFamily="2" charset="0"/>
              </a:rPr>
              <a:t>Chia đoạn</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81718" y="671852"/>
            <a:ext cx="11938270" cy="6572012"/>
          </a:xfrm>
          <a:prstGeom prst="roundRect">
            <a:avLst/>
          </a:prstGeom>
          <a:solidFill>
            <a:srgbClr val="EAF9FF"/>
          </a:solid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effectLst/>
                <a:uLnTx/>
                <a:uFillTx/>
                <a:latin typeface="Nunito Black" pitchFamily="2" charset="0"/>
                <a:ea typeface="+mn-ea"/>
                <a:cs typeface="#9Slide03 Arima Madurai Black" panose="020B0604020202020204" charset="0"/>
              </a:rPr>
              <a:t>Cô giáo tôi là người vùng xuôi. Bàn chân cô lẫn vào bàn chân học trò trên con đường </a:t>
            </a:r>
            <a:r>
              <a:rPr lang="en-US" sz="2000" dirty="0" err="1">
                <a:latin typeface="Nunito Black" pitchFamily="2" charset="0"/>
                <a:cs typeface="#9Slide03 Arima Madurai Black" panose="020B0604020202020204" charset="0"/>
              </a:rPr>
              <a:t>đến</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effectLst/>
                <a:uLnTx/>
                <a:uFillTx/>
                <a:latin typeface="Nunito Black" pitchFamily="2" charset="0"/>
                <a:ea typeface="+mn-ea"/>
                <a:cs typeface="#9Slide03 Arima Madurai Black" panose="020B0604020202020204" charset="0"/>
              </a:rPr>
              <a:t>. Ấy là do nhiều hôm mưa rét, cô thường </a:t>
            </a:r>
            <a:r>
              <a:rPr lang="en-US" sz="2000" dirty="0" err="1">
                <a:latin typeface="Nunito Black" pitchFamily="2" charset="0"/>
                <a:cs typeface="#9Slide03 Arima Madurai Black" panose="020B0604020202020204" charset="0"/>
              </a:rPr>
              <a:t>đứng</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đợi</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chúng</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tôi</a:t>
            </a:r>
            <a:r>
              <a:rPr lang="en-US" sz="2000" dirty="0">
                <a:latin typeface="Nunito Black" pitchFamily="2" charset="0"/>
                <a:cs typeface="#9Slide03 Arima Madurai Black" panose="020B0604020202020204" charset="0"/>
              </a:rPr>
              <a:t> ở </a:t>
            </a:r>
            <a:r>
              <a:rPr lang="en-US" sz="2000" dirty="0" err="1">
                <a:latin typeface="Nunito Black" pitchFamily="2" charset="0"/>
                <a:cs typeface="#9Slide03 Arima Madurai Black" panose="020B0604020202020204" charset="0"/>
              </a:rPr>
              <a:t>những</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đoạn</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đường</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khó</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đi</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để</a:t>
            </a:r>
            <a:r>
              <a:rPr lang="en-US" sz="2000" dirty="0">
                <a:latin typeface="Nunito Black" pitchFamily="2" charset="0"/>
                <a:cs typeface="#9Slide03 Arima Madurai Black" panose="020B0604020202020204" charset="0"/>
              </a:rPr>
              <a:t> </a:t>
            </a:r>
            <a:r>
              <a:rPr lang="en-US" sz="2000" dirty="0" err="1">
                <a:latin typeface="Nunito Black" pitchFamily="2" charset="0"/>
                <a:cs typeface="#9Slide03 Arima Madurai Black" panose="020B0604020202020204" charset="0"/>
              </a:rPr>
              <a:t>đưa</a:t>
            </a:r>
            <a:r>
              <a:rPr kumimoji="0" lang="vi-VN" sz="2000" b="0" i="0" u="none" strike="noStrike" kern="1200" cap="none" spc="0" normalizeH="0" baseline="0" noProof="0" dirty="0">
                <a:ln>
                  <a:noFill/>
                </a:ln>
                <a:effectLst/>
                <a:uLnTx/>
                <a:uFillTx/>
                <a:latin typeface="Nunito Black" pitchFamily="2" charset="0"/>
                <a:ea typeface="+mn-ea"/>
                <a:cs typeface="#9Slide03 Arima Madurai Black" panose="020B0604020202020204" charset="0"/>
              </a:rPr>
              <a:t> chúng tôi </a:t>
            </a:r>
            <a:r>
              <a:rPr lang="en-US" sz="2000" dirty="0" err="1">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effectLst/>
                <a:uLnTx/>
                <a:uFillTx/>
                <a:latin typeface="Nunito Black" pitchFamily="2" charset="0"/>
                <a:ea typeface="+mn-ea"/>
                <a:cs typeface="#9Slide03 Arima Madurai Black" panose="020B0604020202020204" charset="0"/>
              </a:rPr>
              <a:t> lớp. Vì thế, tôi chẳng nghỉ buổi học nào.</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48" y="834811"/>
            <a:ext cx="625359"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81718" y="880661"/>
            <a:ext cx="30809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2870290"/>
            <a:ext cx="747436"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194688" y="2916359"/>
            <a:ext cx="331107"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 y="4078648"/>
            <a:ext cx="747436"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234807" y="4126475"/>
            <a:ext cx="328291"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5306307"/>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218231" y="5367420"/>
            <a:ext cx="352982"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7" name="TextBox 29">
            <a:extLst>
              <a:ext uri="{FF2B5EF4-FFF2-40B4-BE49-F238E27FC236}">
                <a16:creationId xmlns:a16="http://schemas.microsoft.com/office/drawing/2014/main" id="{93717FB4-F4D2-8B3D-8523-8E63C4138DB2}"/>
              </a:ext>
            </a:extLst>
          </p:cNvPr>
          <p:cNvSpPr txBox="1"/>
          <p:nvPr/>
        </p:nvSpPr>
        <p:spPr>
          <a:xfrm>
            <a:off x="3502422" y="467037"/>
            <a:ext cx="5715000" cy="73866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đến</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73582375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p:bldP spid="20"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2336</TotalTime>
  <Words>1882</Words>
  <Application>Microsoft Office PowerPoint</Application>
  <PresentationFormat>Widescreen</PresentationFormat>
  <Paragraphs>113</Paragraphs>
  <Slides>29</Slides>
  <Notes>10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Arial</vt:lpstr>
      <vt:lpstr>Calibri</vt:lpstr>
      <vt:lpstr>思源黑体 CN Bold</vt:lpstr>
      <vt:lpstr>Arial-Rounded</vt:lpstr>
      <vt:lpstr>Nunito Black</vt:lpstr>
      <vt:lpstr>Coiny</vt:lpstr>
      <vt:lpstr>Sriracha</vt:lpstr>
      <vt:lpstr>Baloo 2 SemiBold</vt:lpstr>
      <vt:lpstr>Sigmar One</vt:lpstr>
      <vt:lpstr>等线</vt:lpstr>
      <vt:lpstr>#9Slide03 AmpleSoft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Windows 11</cp:lastModifiedBy>
  <cp:revision>24</cp:revision>
  <dcterms:created xsi:type="dcterms:W3CDTF">2006-08-16T00:00:00Z</dcterms:created>
  <dcterms:modified xsi:type="dcterms:W3CDTF">2023-10-04T05:51:54Z</dcterms:modified>
  <dc:identifier>DAFDiO2oNAs</dc:identifier>
</cp:coreProperties>
</file>