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8" r:id="rId17"/>
    <p:sldId id="379" r:id="rId18"/>
    <p:sldId id="381" r:id="rId19"/>
    <p:sldId id="380" r:id="rId20"/>
    <p:sldId id="382" r:id="rId21"/>
    <p:sldId id="377" r:id="rId22"/>
    <p:sldId id="301"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2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32A88-324C-4D95-88CF-88417D30C6AB}"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573CA-9B78-42E8-BEE7-C895F00BF827}" type="slidenum">
              <a:rPr lang="en-US" smtClean="0"/>
              <a:t>‹#›</a:t>
            </a:fld>
            <a:endParaRPr lang="en-US"/>
          </a:p>
        </p:txBody>
      </p:sp>
    </p:spTree>
    <p:extLst>
      <p:ext uri="{BB962C8B-B14F-4D97-AF65-F5344CB8AC3E}">
        <p14:creationId xmlns:p14="http://schemas.microsoft.com/office/powerpoint/2010/main" val="383490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B064D-374E-484A-B16A-ECEE9E597E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9192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67720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5859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3419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40009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7864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8370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3640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1803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4160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32950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13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12919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9700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8003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34427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214956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936123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869353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565572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7031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1696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45358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5704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04361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1662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3" name="页脚占位符 2">
            <a:extLst>
              <a:ext uri="{FF2B5EF4-FFF2-40B4-BE49-F238E27FC236}">
                <a16:creationId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2192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6" name="页脚占位符 5">
            <a:extLst>
              <a:ext uri="{FF2B5EF4-FFF2-40B4-BE49-F238E27FC236}">
                <a16:creationId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8005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6" name="页脚占位符 5">
            <a:extLst>
              <a:ext uri="{FF2B5EF4-FFF2-40B4-BE49-F238E27FC236}">
                <a16:creationId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25735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98686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5" name="页脚占位符 4">
            <a:extLst>
              <a:ext uri="{FF2B5EF4-FFF2-40B4-BE49-F238E27FC236}">
                <a16:creationId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64684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1258718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67727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6" name="页脚占位符 5">
            <a:extLst>
              <a:ext uri="{FF2B5EF4-FFF2-40B4-BE49-F238E27FC236}">
                <a16:creationId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1003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086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67965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275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8" name="页脚占位符 7">
            <a:extLst>
              <a:ext uri="{FF2B5EF4-FFF2-40B4-BE49-F238E27FC236}">
                <a16:creationId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3769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3866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026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03173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2023/9/7</a:t>
            </a:fld>
            <a:endParaRPr lang="zh-CN" altLang="en-US"/>
          </a:p>
        </p:txBody>
      </p:sp>
      <p:sp>
        <p:nvSpPr>
          <p:cNvPr id="4" name="页脚占位符 3">
            <a:extLst>
              <a:ext uri="{FF2B5EF4-FFF2-40B4-BE49-F238E27FC236}">
                <a16:creationId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7645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pink background with white leaves and black text&#10;&#10;Description automatically generated">
            <a:extLst>
              <a:ext uri="{FF2B5EF4-FFF2-40B4-BE49-F238E27FC236}">
                <a16:creationId xmlns:a16="http://schemas.microsoft.com/office/drawing/2014/main" id="{06CE3195-3962-F353-9E17-589018A7E69D}"/>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563475" y="209550"/>
            <a:ext cx="1371600" cy="1371600"/>
          </a:xfrm>
          <a:prstGeom prst="rect">
            <a:avLst/>
          </a:prstGeom>
        </p:spPr>
      </p:pic>
    </p:spTree>
    <p:extLst>
      <p:ext uri="{BB962C8B-B14F-4D97-AF65-F5344CB8AC3E}">
        <p14:creationId xmlns:p14="http://schemas.microsoft.com/office/powerpoint/2010/main" val="123565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14</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a16="http://schemas.microsoft.com/office/drawing/2014/main" id="{40FE2C07-1AF7-3643-BB2B-081F38A55C0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7913987C-CDC8-865D-5A04-0FA213697414}"/>
              </a:ext>
            </a:extLst>
          </p:cNvPr>
          <p:cNvPicPr>
            <a:picLocks noChangeAspect="1"/>
          </p:cNvPicPr>
          <p:nvPr/>
        </p:nvPicPr>
        <p:blipFill>
          <a:blip r:embed="rId3"/>
          <a:stretch>
            <a:fillRect/>
          </a:stretch>
        </p:blipFill>
        <p:spPr>
          <a:xfrm>
            <a:off x="252412" y="319087"/>
            <a:ext cx="1704975" cy="885825"/>
          </a:xfrm>
          <a:prstGeom prst="rect">
            <a:avLst/>
          </a:prstGeom>
        </p:spPr>
      </p:pic>
      <p:pic>
        <p:nvPicPr>
          <p:cNvPr id="7" name="Picture 6">
            <a:extLst>
              <a:ext uri="{FF2B5EF4-FFF2-40B4-BE49-F238E27FC236}">
                <a16:creationId xmlns:a16="http://schemas.microsoft.com/office/drawing/2014/main" id="{B7A406B6-84EC-CF22-DE1F-769E5C40C1A1}"/>
              </a:ext>
            </a:extLst>
          </p:cNvPr>
          <p:cNvPicPr>
            <a:picLocks noChangeAspect="1"/>
          </p:cNvPicPr>
          <p:nvPr/>
        </p:nvPicPr>
        <p:blipFill>
          <a:blip r:embed="rId4"/>
          <a:stretch>
            <a:fillRect/>
          </a:stretch>
        </p:blipFill>
        <p:spPr>
          <a:xfrm>
            <a:off x="495299" y="1976437"/>
            <a:ext cx="11138263" cy="2443163"/>
          </a:xfrm>
          <a:prstGeom prst="rect">
            <a:avLst/>
          </a:prstGeom>
        </p:spPr>
      </p:pic>
      <p:sp>
        <p:nvSpPr>
          <p:cNvPr id="8" name="Rectangle: Rounded Corners 7">
            <a:extLst>
              <a:ext uri="{FF2B5EF4-FFF2-40B4-BE49-F238E27FC236}">
                <a16:creationId xmlns:a16="http://schemas.microsoft.com/office/drawing/2014/main" id="{15EE335F-95E3-0673-4DD7-2F1DCE5FC9D1}"/>
              </a:ext>
            </a:extLst>
          </p:cNvPr>
          <p:cNvSpPr/>
          <p:nvPr/>
        </p:nvSpPr>
        <p:spPr>
          <a:xfrm>
            <a:off x="2352675" y="2790825"/>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1" name="Rectangle: Rounded Corners 10">
            <a:extLst>
              <a:ext uri="{FF2B5EF4-FFF2-40B4-BE49-F238E27FC236}">
                <a16:creationId xmlns:a16="http://schemas.microsoft.com/office/drawing/2014/main" id="{FEFDA0FC-89CF-E9DF-AE98-D116B5A4CF18}"/>
              </a:ext>
            </a:extLst>
          </p:cNvPr>
          <p:cNvSpPr/>
          <p:nvPr/>
        </p:nvSpPr>
        <p:spPr>
          <a:xfrm>
            <a:off x="4743450" y="278130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2" name="Rectangle: Rounded Corners 11">
            <a:extLst>
              <a:ext uri="{FF2B5EF4-FFF2-40B4-BE49-F238E27FC236}">
                <a16:creationId xmlns:a16="http://schemas.microsoft.com/office/drawing/2014/main" id="{547BEA32-C18B-4D6C-77E3-6AFA5D2EFE35}"/>
              </a:ext>
            </a:extLst>
          </p:cNvPr>
          <p:cNvSpPr/>
          <p:nvPr/>
        </p:nvSpPr>
        <p:spPr>
          <a:xfrm>
            <a:off x="7600950" y="2800350"/>
            <a:ext cx="704850" cy="6572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10</a:t>
            </a:r>
          </a:p>
        </p:txBody>
      </p:sp>
      <p:sp>
        <p:nvSpPr>
          <p:cNvPr id="13" name="Rectangle: Rounded Corners 12">
            <a:extLst>
              <a:ext uri="{FF2B5EF4-FFF2-40B4-BE49-F238E27FC236}">
                <a16:creationId xmlns:a16="http://schemas.microsoft.com/office/drawing/2014/main" id="{49D6F62F-7057-0C36-9048-D6E7E177DEA4}"/>
              </a:ext>
            </a:extLst>
          </p:cNvPr>
          <p:cNvSpPr/>
          <p:nvPr/>
        </p:nvSpPr>
        <p:spPr>
          <a:xfrm>
            <a:off x="23145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rgbClr val="FF0000"/>
                </a:solidFill>
                <a:latin typeface="Cambria" panose="02040503050406030204" pitchFamily="18" charset="0"/>
                <a:ea typeface="Cambria" panose="02040503050406030204" pitchFamily="18" charset="0"/>
              </a:rPr>
              <a:t>1000</a:t>
            </a:r>
          </a:p>
        </p:txBody>
      </p:sp>
      <p:sp>
        <p:nvSpPr>
          <p:cNvPr id="14" name="Rectangle: Rounded Corners 13">
            <a:extLst>
              <a:ext uri="{FF2B5EF4-FFF2-40B4-BE49-F238E27FC236}">
                <a16:creationId xmlns:a16="http://schemas.microsoft.com/office/drawing/2014/main" id="{76255C99-4B3F-2EEF-CE65-C48C440F8A1E}"/>
              </a:ext>
            </a:extLst>
          </p:cNvPr>
          <p:cNvSpPr/>
          <p:nvPr/>
        </p:nvSpPr>
        <p:spPr>
          <a:xfrm>
            <a:off x="4714875" y="3514725"/>
            <a:ext cx="733425" cy="695325"/>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mbria" panose="02040503050406030204" pitchFamily="18" charset="0"/>
                <a:ea typeface="Cambria" panose="02040503050406030204" pitchFamily="18" charset="0"/>
              </a:rPr>
              <a:t>100</a:t>
            </a:r>
          </a:p>
        </p:txBody>
      </p:sp>
      <p:pic>
        <p:nvPicPr>
          <p:cNvPr id="16" name="Picture 15">
            <a:extLst>
              <a:ext uri="{FF2B5EF4-FFF2-40B4-BE49-F238E27FC236}">
                <a16:creationId xmlns:a16="http://schemas.microsoft.com/office/drawing/2014/main" id="{4990F9AE-19CB-AA31-77B3-9EE11B52F4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68108" y="2638144"/>
            <a:ext cx="827517" cy="816483"/>
          </a:xfrm>
          <a:prstGeom prst="rect">
            <a:avLst/>
          </a:prstGeom>
        </p:spPr>
      </p:pic>
      <p:pic>
        <p:nvPicPr>
          <p:cNvPr id="18" name="Picture 17">
            <a:extLst>
              <a:ext uri="{FF2B5EF4-FFF2-40B4-BE49-F238E27FC236}">
                <a16:creationId xmlns:a16="http://schemas.microsoft.com/office/drawing/2014/main" id="{1D5822FA-2142-1935-D8E8-19F6B51A61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35083" y="2666719"/>
            <a:ext cx="827517" cy="816483"/>
          </a:xfrm>
          <a:prstGeom prst="rect">
            <a:avLst/>
          </a:prstGeom>
        </p:spPr>
      </p:pic>
      <p:pic>
        <p:nvPicPr>
          <p:cNvPr id="19" name="Picture 18">
            <a:extLst>
              <a:ext uri="{FF2B5EF4-FFF2-40B4-BE49-F238E27FC236}">
                <a16:creationId xmlns:a16="http://schemas.microsoft.com/office/drawing/2014/main" id="{66F3FFD1-3E82-8C99-A2FD-4EC7BC1BD7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73533" y="2723869"/>
            <a:ext cx="827517" cy="816483"/>
          </a:xfrm>
          <a:prstGeom prst="rect">
            <a:avLst/>
          </a:prstGeom>
        </p:spPr>
      </p:pic>
      <p:pic>
        <p:nvPicPr>
          <p:cNvPr id="20" name="Picture 19">
            <a:extLst>
              <a:ext uri="{FF2B5EF4-FFF2-40B4-BE49-F238E27FC236}">
                <a16:creationId xmlns:a16="http://schemas.microsoft.com/office/drawing/2014/main" id="{4D614162-88F8-E5D7-285E-32F2AA907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87158" y="3476344"/>
            <a:ext cx="827517" cy="816483"/>
          </a:xfrm>
          <a:prstGeom prst="rect">
            <a:avLst/>
          </a:prstGeom>
        </p:spPr>
      </p:pic>
      <p:pic>
        <p:nvPicPr>
          <p:cNvPr id="21" name="Picture 20">
            <a:extLst>
              <a:ext uri="{FF2B5EF4-FFF2-40B4-BE49-F238E27FC236}">
                <a16:creationId xmlns:a16="http://schemas.microsoft.com/office/drawing/2014/main" id="{CE496D40-119F-A60E-2BE1-9C87C923832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58883" y="3447769"/>
            <a:ext cx="827517" cy="816483"/>
          </a:xfrm>
          <a:prstGeom prst="rect">
            <a:avLst/>
          </a:prstGeom>
        </p:spPr>
      </p:pic>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20"/>
                                        </p:tgtEl>
                                        <p:attrNameLst>
                                          <p:attrName>ppt_w</p:attrName>
                                        </p:attrNameLst>
                                      </p:cBhvr>
                                      <p:tavLst>
                                        <p:tav tm="0">
                                          <p:val>
                                            <p:strVal val="ppt_w"/>
                                          </p:val>
                                        </p:tav>
                                        <p:tav tm="100000">
                                          <p:val>
                                            <p:fltVal val="0"/>
                                          </p:val>
                                        </p:tav>
                                      </p:tavLst>
                                    </p:anim>
                                    <p:anim calcmode="lin" valueType="num">
                                      <p:cBhvr>
                                        <p:cTn id="22" dur="500"/>
                                        <p:tgtEl>
                                          <p:spTgt spid="20"/>
                                        </p:tgtEl>
                                        <p:attrNameLst>
                                          <p:attrName>ppt_h</p:attrName>
                                        </p:attrNameLst>
                                      </p:cBhvr>
                                      <p:tavLst>
                                        <p:tav tm="0">
                                          <p:val>
                                            <p:strVal val="ppt_h"/>
                                          </p:val>
                                        </p:tav>
                                        <p:tav tm="100000">
                                          <p:val>
                                            <p:fltVal val="0"/>
                                          </p:val>
                                        </p:tav>
                                      </p:tavLst>
                                    </p:anim>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7" name="Picture 6">
            <a:extLst>
              <a:ext uri="{FF2B5EF4-FFF2-40B4-BE49-F238E27FC236}">
                <a16:creationId xmlns:a16="http://schemas.microsoft.com/office/drawing/2014/main" id="{C268DC0A-CDC0-F5B5-3863-2CBE1DE4C979}"/>
              </a:ext>
            </a:extLst>
          </p:cNvPr>
          <p:cNvPicPr>
            <a:picLocks noChangeAspect="1"/>
          </p:cNvPicPr>
          <p:nvPr/>
        </p:nvPicPr>
        <p:blipFill>
          <a:blip r:embed="rId3"/>
          <a:stretch>
            <a:fillRect/>
          </a:stretch>
        </p:blipFill>
        <p:spPr>
          <a:xfrm>
            <a:off x="304800" y="333375"/>
            <a:ext cx="5054936" cy="4038600"/>
          </a:xfrm>
          <a:prstGeom prst="rect">
            <a:avLst/>
          </a:prstGeom>
        </p:spPr>
      </p:pic>
      <p:pic>
        <p:nvPicPr>
          <p:cNvPr id="10" name="Picture 9">
            <a:extLst>
              <a:ext uri="{FF2B5EF4-FFF2-40B4-BE49-F238E27FC236}">
                <a16:creationId xmlns:a16="http://schemas.microsoft.com/office/drawing/2014/main" id="{6E5561D6-65A6-ABB3-D879-49A9A713B5AB}"/>
              </a:ext>
            </a:extLst>
          </p:cNvPr>
          <p:cNvPicPr>
            <a:picLocks noChangeAspect="1"/>
          </p:cNvPicPr>
          <p:nvPr/>
        </p:nvPicPr>
        <p:blipFill>
          <a:blip r:embed="rId4"/>
          <a:stretch>
            <a:fillRect/>
          </a:stretch>
        </p:blipFill>
        <p:spPr>
          <a:xfrm>
            <a:off x="338137" y="4486274"/>
            <a:ext cx="5680159" cy="2047875"/>
          </a:xfrm>
          <a:prstGeom prst="rect">
            <a:avLst/>
          </a:prstGeom>
        </p:spPr>
      </p:pic>
      <p:sp>
        <p:nvSpPr>
          <p:cNvPr id="12" name="TextBox 11">
            <a:extLst>
              <a:ext uri="{FF2B5EF4-FFF2-40B4-BE49-F238E27FC236}">
                <a16:creationId xmlns:a16="http://schemas.microsoft.com/office/drawing/2014/main" id="{29F1CF7D-0EE5-282C-CD57-CDA766AC10CA}"/>
              </a:ext>
            </a:extLst>
          </p:cNvPr>
          <p:cNvSpPr txBox="1"/>
          <p:nvPr/>
        </p:nvSpPr>
        <p:spPr>
          <a:xfrm>
            <a:off x="5457825" y="638175"/>
            <a:ext cx="6181725" cy="584775"/>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en-US" sz="3200" b="1" i="0" dirty="0" err="1">
                <a:solidFill>
                  <a:schemeClr val="bg1"/>
                </a:solidFill>
                <a:effectLst/>
                <a:latin typeface="Cambria" panose="02040503050406030204" pitchFamily="18" charset="0"/>
                <a:ea typeface="Cambria" panose="02040503050406030204" pitchFamily="18" charset="0"/>
              </a:rPr>
              <a:t>yến</a:t>
            </a:r>
            <a:r>
              <a:rPr lang="en-US" sz="3200" b="1" i="0" dirty="0">
                <a:solidFill>
                  <a:schemeClr val="bg1"/>
                </a:solidFill>
                <a:effectLst/>
                <a:latin typeface="Cambria" panose="02040503050406030204" pitchFamily="18" charset="0"/>
                <a:ea typeface="Cambria" panose="02040503050406030204" pitchFamily="18" charset="0"/>
              </a:rPr>
              <a:t> 8 kg = 10 kg + 8 kg = 18 kg</a:t>
            </a:r>
            <a:endParaRPr lang="en-US" sz="3200" b="1"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C7FFC9F9-0F70-894C-8879-0CF8AFD060A1}"/>
              </a:ext>
            </a:extLst>
          </p:cNvPr>
          <p:cNvSpPr/>
          <p:nvPr/>
        </p:nvSpPr>
        <p:spPr>
          <a:xfrm>
            <a:off x="3438525" y="419100"/>
            <a:ext cx="857250"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18</a:t>
            </a:r>
          </a:p>
        </p:txBody>
      </p:sp>
      <p:sp>
        <p:nvSpPr>
          <p:cNvPr id="14" name="TextBox 13">
            <a:extLst>
              <a:ext uri="{FF2B5EF4-FFF2-40B4-BE49-F238E27FC236}">
                <a16:creationId xmlns:a16="http://schemas.microsoft.com/office/drawing/2014/main" id="{8546AB77-4F4C-A46D-EADA-55A7FCA914D0}"/>
              </a:ext>
            </a:extLst>
          </p:cNvPr>
          <p:cNvSpPr txBox="1"/>
          <p:nvPr/>
        </p:nvSpPr>
        <p:spPr>
          <a:xfrm>
            <a:off x="5410200" y="1590675"/>
            <a:ext cx="6457950" cy="584775"/>
          </a:xfrm>
          <a:prstGeom prst="rect">
            <a:avLst/>
          </a:prstGeom>
          <a:no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rPr>
              <a:t> 4 </a:t>
            </a:r>
            <a:r>
              <a:rPr lang="en-US" sz="3200" b="1" dirty="0" err="1">
                <a:solidFill>
                  <a:schemeClr val="bg1"/>
                </a:solidFill>
                <a:latin typeface="Cambria" panose="02040503050406030204" pitchFamily="18" charset="0"/>
                <a:ea typeface="Cambria" panose="02040503050406030204" pitchFamily="18" charset="0"/>
              </a:rPr>
              <a:t>tạ</a:t>
            </a:r>
            <a:r>
              <a:rPr lang="en-US" sz="3200" b="1" dirty="0">
                <a:solidFill>
                  <a:schemeClr val="bg1"/>
                </a:solidFill>
                <a:latin typeface="Cambria" panose="02040503050406030204" pitchFamily="18" charset="0"/>
                <a:ea typeface="Cambria" panose="02040503050406030204" pitchFamily="18" charset="0"/>
              </a:rPr>
              <a:t> 2 kg = 400 kg + 2 kg = 402 kg</a:t>
            </a:r>
          </a:p>
        </p:txBody>
      </p:sp>
      <p:sp>
        <p:nvSpPr>
          <p:cNvPr id="15" name="Rectangle: Rounded Corners 14">
            <a:extLst>
              <a:ext uri="{FF2B5EF4-FFF2-40B4-BE49-F238E27FC236}">
                <a16:creationId xmlns:a16="http://schemas.microsoft.com/office/drawing/2014/main" id="{0DA17B28-EE5C-325D-261F-5095503DC994}"/>
              </a:ext>
            </a:extLst>
          </p:cNvPr>
          <p:cNvSpPr/>
          <p:nvPr/>
        </p:nvSpPr>
        <p:spPr>
          <a:xfrm>
            <a:off x="3067049" y="1400175"/>
            <a:ext cx="981075"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mbria" panose="02040503050406030204" pitchFamily="18" charset="0"/>
                <a:ea typeface="Cambria" panose="02040503050406030204" pitchFamily="18" charset="0"/>
              </a:rPr>
              <a:t>402</a:t>
            </a:r>
          </a:p>
        </p:txBody>
      </p:sp>
      <p:sp>
        <p:nvSpPr>
          <p:cNvPr id="16" name="TextBox 15">
            <a:extLst>
              <a:ext uri="{FF2B5EF4-FFF2-40B4-BE49-F238E27FC236}">
                <a16:creationId xmlns:a16="http://schemas.microsoft.com/office/drawing/2014/main" id="{9B6EDF36-D61F-7073-58D4-580D78988A8F}"/>
              </a:ext>
            </a:extLst>
          </p:cNvPr>
          <p:cNvSpPr txBox="1"/>
          <p:nvPr/>
        </p:nvSpPr>
        <p:spPr>
          <a:xfrm>
            <a:off x="5419725" y="2657475"/>
            <a:ext cx="6457950" cy="461665"/>
          </a:xfrm>
          <a:prstGeom prst="rect">
            <a:avLst/>
          </a:prstGeom>
          <a:noFill/>
        </p:spPr>
        <p:txBody>
          <a:bodyPr wrap="square" rtlCol="0">
            <a:spAutoFit/>
          </a:bodyPr>
          <a:lstStyle/>
          <a:p>
            <a:r>
              <a:rPr lang="en-US" sz="2400" b="1" dirty="0">
                <a:solidFill>
                  <a:schemeClr val="bg1"/>
                </a:solidFill>
                <a:latin typeface="Cambria" panose="02040503050406030204" pitchFamily="18" charset="0"/>
                <a:ea typeface="Cambria" panose="02040503050406030204" pitchFamily="18" charset="0"/>
              </a:rPr>
              <a:t> 1 </a:t>
            </a:r>
            <a:r>
              <a:rPr lang="en-US" sz="2400" b="1" dirty="0" err="1">
                <a:solidFill>
                  <a:schemeClr val="bg1"/>
                </a:solidFill>
                <a:latin typeface="Cambria" panose="02040503050406030204" pitchFamily="18" charset="0"/>
                <a:ea typeface="Cambria" panose="02040503050406030204" pitchFamily="18" charset="0"/>
              </a:rPr>
              <a:t>tấn</a:t>
            </a:r>
            <a:r>
              <a:rPr lang="en-US" sz="2400" b="1" dirty="0">
                <a:solidFill>
                  <a:schemeClr val="bg1"/>
                </a:solidFill>
                <a:latin typeface="Cambria" panose="02040503050406030204" pitchFamily="18" charset="0"/>
                <a:ea typeface="Cambria" panose="02040503050406030204" pitchFamily="18" charset="0"/>
              </a:rPr>
              <a:t> 25 kg = 1 000 kg + 25 kg = 1 025 kg</a:t>
            </a:r>
          </a:p>
        </p:txBody>
      </p:sp>
      <p:sp>
        <p:nvSpPr>
          <p:cNvPr id="17" name="Rectangle: Rounded Corners 16">
            <a:extLst>
              <a:ext uri="{FF2B5EF4-FFF2-40B4-BE49-F238E27FC236}">
                <a16:creationId xmlns:a16="http://schemas.microsoft.com/office/drawing/2014/main" id="{E2DEBCA7-C224-1328-5133-51C94277850F}"/>
              </a:ext>
            </a:extLst>
          </p:cNvPr>
          <p:cNvSpPr/>
          <p:nvPr/>
        </p:nvSpPr>
        <p:spPr>
          <a:xfrm>
            <a:off x="3514724" y="2400300"/>
            <a:ext cx="990601"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1025</a:t>
            </a:r>
          </a:p>
        </p:txBody>
      </p:sp>
      <p:sp>
        <p:nvSpPr>
          <p:cNvPr id="18" name="TextBox 17">
            <a:extLst>
              <a:ext uri="{FF2B5EF4-FFF2-40B4-BE49-F238E27FC236}">
                <a16:creationId xmlns:a16="http://schemas.microsoft.com/office/drawing/2014/main" id="{E6059F3D-495A-92C4-A961-F3BD45FDC095}"/>
              </a:ext>
            </a:extLst>
          </p:cNvPr>
          <p:cNvSpPr txBox="1"/>
          <p:nvPr/>
        </p:nvSpPr>
        <p:spPr>
          <a:xfrm>
            <a:off x="5438775" y="3609975"/>
            <a:ext cx="6457950" cy="461665"/>
          </a:xfrm>
          <a:prstGeom prst="rect">
            <a:avLst/>
          </a:prstGeom>
          <a:noFill/>
        </p:spPr>
        <p:txBody>
          <a:bodyPr wrap="square" rtlCol="0">
            <a:spAutoFit/>
          </a:bodyPr>
          <a:lstStyle/>
          <a:p>
            <a:r>
              <a:rPr lang="en-US" sz="2400" b="1" dirty="0">
                <a:solidFill>
                  <a:schemeClr val="bg1"/>
                </a:solidFill>
                <a:latin typeface="Cambria" panose="02040503050406030204" pitchFamily="18" charset="0"/>
                <a:ea typeface="Cambria" panose="02040503050406030204" pitchFamily="18" charset="0"/>
              </a:rPr>
              <a:t> 7 </a:t>
            </a:r>
            <a:r>
              <a:rPr lang="en-US" sz="2400" b="1" dirty="0" err="1">
                <a:solidFill>
                  <a:schemeClr val="bg1"/>
                </a:solidFill>
                <a:latin typeface="Cambria" panose="02040503050406030204" pitchFamily="18" charset="0"/>
                <a:ea typeface="Cambria" panose="02040503050406030204" pitchFamily="18" charset="0"/>
              </a:rPr>
              <a:t>tấn</a:t>
            </a:r>
            <a:r>
              <a:rPr lang="en-US" sz="2400" b="1" dirty="0">
                <a:solidFill>
                  <a:schemeClr val="bg1"/>
                </a:solidFill>
                <a:latin typeface="Cambria" panose="02040503050406030204" pitchFamily="18" charset="0"/>
                <a:ea typeface="Cambria" panose="02040503050406030204" pitchFamily="18" charset="0"/>
              </a:rPr>
              <a:t> 450 kg = 7 000 kg + 450 kg = 7 450 kg</a:t>
            </a:r>
          </a:p>
        </p:txBody>
      </p:sp>
      <p:sp>
        <p:nvSpPr>
          <p:cNvPr id="19" name="Rectangle: Rounded Corners 18">
            <a:extLst>
              <a:ext uri="{FF2B5EF4-FFF2-40B4-BE49-F238E27FC236}">
                <a16:creationId xmlns:a16="http://schemas.microsoft.com/office/drawing/2014/main" id="{4D5FBDFA-556C-B456-0B66-E0ADC53E607E}"/>
              </a:ext>
            </a:extLst>
          </p:cNvPr>
          <p:cNvSpPr/>
          <p:nvPr/>
        </p:nvSpPr>
        <p:spPr>
          <a:xfrm>
            <a:off x="3752849" y="3409950"/>
            <a:ext cx="990601" cy="857250"/>
          </a:xfrm>
          <a:prstGeom prst="roundRect">
            <a:avLst/>
          </a:prstGeom>
          <a:ln w="38100">
            <a:solidFill>
              <a:srgbClr val="CB296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7450</a:t>
            </a: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514350" y="485775"/>
            <a:ext cx="11134725" cy="1569660"/>
          </a:xfrm>
          <a:prstGeom prst="rect">
            <a:avLst/>
          </a:prstGeom>
          <a:noFill/>
        </p:spPr>
        <p:txBody>
          <a:bodyPr wrap="square" rtlCol="0">
            <a:spAutoFit/>
          </a:bodyPr>
          <a:lstStyle/>
          <a:p>
            <a:pPr algn="just"/>
            <a:r>
              <a:rPr lang="en-US" sz="2400" b="1" i="0" dirty="0">
                <a:solidFill>
                  <a:schemeClr val="bg1"/>
                </a:solidFill>
                <a:effectLst/>
                <a:latin typeface="Cambria" panose="02040503050406030204" pitchFamily="18" charset="0"/>
                <a:ea typeface="Cambria" panose="02040503050406030204" pitchFamily="18" charset="0"/>
              </a:rPr>
              <a:t>4. </a:t>
            </a:r>
            <a:r>
              <a:rPr lang="vi-VN" sz="2400" b="1" i="0" dirty="0">
                <a:solidFill>
                  <a:schemeClr val="bg1"/>
                </a:solidFill>
                <a:effectLst/>
                <a:latin typeface="Cambria" panose="02040503050406030204" pitchFamily="18" charset="0"/>
                <a:ea typeface="Cambria" panose="02040503050406030204" pitchFamily="18" charset="0"/>
              </a:rPr>
              <a:t>Người ta dùng hai loại xe ô tô có trọng tải 3 tấn và 2 tấn để vận chuyển hết 13 tấn khoai. Em hãy liệt kê những cách vận chuyển có thể và lựa chọn cách vận chuyển có tổng số chuyến xe phải sử dụng là ít nhất. Biết rằng mỗi chuyến vận chuyển xe phải chở đủ hàng theo trọng tải quy định.</a:t>
            </a:r>
            <a:endParaRPr lang="en-US" sz="2400" b="1" dirty="0">
              <a:solidFill>
                <a:schemeClr val="bg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55738AC-E431-09BB-8FC2-E1D2A79F0965}"/>
              </a:ext>
            </a:extLst>
          </p:cNvPr>
          <p:cNvPicPr>
            <a:picLocks noChangeAspect="1"/>
          </p:cNvPicPr>
          <p:nvPr/>
        </p:nvPicPr>
        <p:blipFill>
          <a:blip r:embed="rId3"/>
          <a:stretch>
            <a:fillRect/>
          </a:stretch>
        </p:blipFill>
        <p:spPr>
          <a:xfrm>
            <a:off x="800100" y="2280302"/>
            <a:ext cx="11010900" cy="2744150"/>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467100"/>
            <a:ext cx="10391775" cy="3046988"/>
          </a:xfrm>
          <a:prstGeom prst="rect">
            <a:avLst/>
          </a:prstGeom>
          <a:noFill/>
        </p:spPr>
        <p:txBody>
          <a:bodyPr wrap="square" rtlCol="0">
            <a:spAutoFit/>
          </a:bodyPr>
          <a:lstStyle/>
          <a:p>
            <a:pPr algn="ctr"/>
            <a:r>
              <a:rPr lang="en-US" sz="3200" b="1" dirty="0" err="1">
                <a:solidFill>
                  <a:schemeClr val="bg1"/>
                </a:solidFill>
                <a:latin typeface="Cambria" panose="02040503050406030204" pitchFamily="18" charset="0"/>
                <a:ea typeface="Cambria" panose="02040503050406030204" pitchFamily="18" charset="0"/>
              </a:rPr>
              <a:t>Nếu</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xe</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thì</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a:solidFill>
                  <a:schemeClr val="bg1"/>
                </a:solidFill>
                <a:latin typeface="Cambria" panose="02040503050406030204" pitchFamily="18" charset="0"/>
                <a:ea typeface="Cambria" panose="02040503050406030204" pitchFamily="18" charset="0"/>
              </a:rPr>
              <a:t> 1 x 3 = 3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hàng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còn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lại</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13 - 3 = 10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a:t>
            </a:r>
          </a:p>
          <a:p>
            <a:pPr algn="ct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loại</a:t>
            </a:r>
            <a:r>
              <a:rPr lang="en-US" sz="3200" b="1" dirty="0">
                <a:solidFill>
                  <a:schemeClr val="bg1"/>
                </a:solidFill>
                <a:latin typeface="Cambria" panose="02040503050406030204" pitchFamily="18" charset="0"/>
                <a:ea typeface="Cambria" panose="02040503050406030204" pitchFamily="18" charset="0"/>
              </a:rPr>
              <a:t> 2 </a:t>
            </a:r>
            <a:r>
              <a:rPr lang="en-US" sz="3200" b="1" dirty="0" err="1">
                <a:solidFill>
                  <a:schemeClr val="bg1"/>
                </a:solidFill>
                <a:latin typeface="Cambria" panose="02040503050406030204" pitchFamily="18" charset="0"/>
                <a:ea typeface="Cambria" panose="02040503050406030204" pitchFamily="18" charset="0"/>
              </a:rPr>
              <a:t>tấn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là</a:t>
            </a:r>
            <a:r>
              <a:rPr lang="en-US" sz="3200" b="1" dirty="0">
                <a:solidFill>
                  <a:schemeClr val="bg1"/>
                </a:solidFill>
                <a:latin typeface="Cambria" panose="02040503050406030204" pitchFamily="18" charset="0"/>
                <a:ea typeface="Cambria" panose="02040503050406030204" pitchFamily="18" charset="0"/>
              </a:rPr>
              <a:t>: 10 : 2 = 5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a:t>
            </a:r>
          </a:p>
          <a:p>
            <a:pPr algn="ctr"/>
            <a:r>
              <a:rPr lang="en-US" sz="3200" b="1" dirty="0" err="1">
                <a:solidFill>
                  <a:schemeClr val="bg1"/>
                </a:solidFill>
                <a:latin typeface="Cambria" panose="02040503050406030204" pitchFamily="18" charset="0"/>
                <a:ea typeface="Cambria" panose="02040503050406030204" pitchFamily="18" charset="0"/>
              </a:rPr>
              <a:t>Tổng</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số</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chuyến</a:t>
            </a:r>
            <a:r>
              <a:rPr lang="en-US" sz="3200" b="1" dirty="0">
                <a:solidFill>
                  <a:schemeClr val="bg1"/>
                </a:solidFill>
                <a:latin typeface="Cambria" panose="02040503050406030204" pitchFamily="18" charset="0"/>
                <a:ea typeface="Cambria" panose="02040503050406030204" pitchFamily="18" charset="0"/>
              </a:rPr>
              <a:t>:  1 + 5 = 6</a:t>
            </a:r>
          </a:p>
          <a:p>
            <a:pPr algn="ctr"/>
            <a:r>
              <a:rPr lang="en-US" sz="3200" b="1" dirty="0">
                <a:solidFill>
                  <a:schemeClr val="bg1"/>
                </a:solidFill>
                <a:latin typeface="Cambria" panose="02040503050406030204" pitchFamily="18" charset="0"/>
                <a:ea typeface="Cambria" panose="02040503050406030204" pitchFamily="18" charset="0"/>
              </a:rPr>
              <a:t>=&gt; </a:t>
            </a:r>
            <a:r>
              <a:rPr lang="en-US" sz="3200" b="1" dirty="0" err="1">
                <a:solidFill>
                  <a:schemeClr val="bg1"/>
                </a:solidFill>
                <a:latin typeface="Cambria" panose="02040503050406030204" pitchFamily="18" charset="0"/>
                <a:ea typeface="Cambria" panose="02040503050406030204" pitchFamily="18" charset="0"/>
              </a:rPr>
              <a:t>Chọn</a:t>
            </a:r>
            <a:endParaRPr lang="en-US" sz="3200" b="1" dirty="0">
              <a:solidFill>
                <a:schemeClr val="bg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36951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391775" cy="2554545"/>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2 chuyến thì số tấn hàng là: </a:t>
            </a:r>
            <a:endParaRPr lang="en-US" sz="3200" b="1" dirty="0">
              <a:solidFill>
                <a:prstClr val="white"/>
              </a:solidFill>
              <a:latin typeface="Cambria" panose="02040503050406030204" pitchFamily="18" charset="0"/>
              <a:ea typeface="Cambria" panose="02040503050406030204" pitchFamily="18" charset="0"/>
            </a:endParaRPr>
          </a:p>
          <a:p>
            <a:pPr lvl="0" algn="ctr"/>
            <a:r>
              <a:rPr lang="vi-VN" sz="3200" b="1" dirty="0">
                <a:solidFill>
                  <a:prstClr val="white"/>
                </a:solidFill>
                <a:latin typeface="Cambria" panose="02040503050406030204" pitchFamily="18" charset="0"/>
                <a:ea typeface="Cambria" panose="02040503050406030204" pitchFamily="18" charset="0"/>
              </a:rPr>
              <a:t>2 x 3 = 6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 13 – 6 = 7(tấn)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 7 : 2 = 3 chuyến  (dư 1)</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LOẠI</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Tree>
    <p:extLst>
      <p:ext uri="{BB962C8B-B14F-4D97-AF65-F5344CB8AC3E}">
        <p14:creationId xmlns:p14="http://schemas.microsoft.com/office/powerpoint/2010/main" val="2814444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3046988"/>
          </a:xfrm>
          <a:prstGeom prst="rect">
            <a:avLst/>
          </a:prstGeom>
          <a:noFill/>
        </p:spPr>
        <p:txBody>
          <a:bodyPr wrap="square" rtlCol="0">
            <a:spAutoFit/>
          </a:bodyPr>
          <a:lstStyle/>
          <a:p>
            <a:pPr lvl="0" algn="ctr"/>
            <a:r>
              <a:rPr lang="vi-VN" sz="3200" b="1" dirty="0">
                <a:solidFill>
                  <a:prstClr val="white"/>
                </a:solidFill>
                <a:latin typeface="Cambria" panose="02040503050406030204" pitchFamily="18" charset="0"/>
                <a:ea typeface="Cambria" panose="02040503050406030204" pitchFamily="18" charset="0"/>
              </a:rPr>
              <a:t>Nếu loại xe 3 tấn là 3 chuyến thì số tấn hàng chở được là: 3 x 3 = 9 (tấn)</a:t>
            </a:r>
          </a:p>
          <a:p>
            <a:pPr lvl="0" algn="ctr"/>
            <a:r>
              <a:rPr lang="vi-VN" sz="3200" b="1" dirty="0">
                <a:solidFill>
                  <a:prstClr val="white"/>
                </a:solidFill>
                <a:latin typeface="Cambria" panose="02040503050406030204" pitchFamily="18" charset="0"/>
                <a:ea typeface="Cambria" panose="02040503050406030204" pitchFamily="18" charset="0"/>
              </a:rPr>
              <a:t>Số hàng còn lại là: 13 – 9 = 4 (tấn)</a:t>
            </a:r>
          </a:p>
          <a:p>
            <a:pPr lvl="0" algn="ctr"/>
            <a:r>
              <a:rPr lang="vi-VN" sz="3200" b="1" dirty="0">
                <a:solidFill>
                  <a:prstClr val="white"/>
                </a:solidFill>
                <a:latin typeface="Cambria" panose="02040503050406030204" pitchFamily="18" charset="0"/>
                <a:ea typeface="Cambria" panose="02040503050406030204" pitchFamily="18" charset="0"/>
              </a:rPr>
              <a:t>Số chuyến loại 2 tấn là: 4 : 2 = 2 chuyến</a:t>
            </a:r>
          </a:p>
          <a:p>
            <a:pPr lvl="0" algn="ctr"/>
            <a:r>
              <a:rPr lang="vi-VN" sz="3200" b="1" dirty="0">
                <a:solidFill>
                  <a:prstClr val="white"/>
                </a:solidFill>
                <a:latin typeface="Cambria" panose="02040503050406030204" pitchFamily="18" charset="0"/>
                <a:ea typeface="Cambria" panose="02040503050406030204" pitchFamily="18" charset="0"/>
              </a:rPr>
              <a:t>Tổng số chuyến:  3 + 2 = 5</a:t>
            </a:r>
            <a:endParaRPr lang="en-US" sz="3200" b="1" dirty="0">
              <a:solidFill>
                <a:prstClr val="white"/>
              </a:solidFill>
              <a:latin typeface="Cambria" panose="02040503050406030204" pitchFamily="18" charset="0"/>
              <a:ea typeface="Cambria" panose="02040503050406030204" pitchFamily="18" charset="0"/>
            </a:endParaRPr>
          </a:p>
          <a:p>
            <a:pPr lvl="0" algn="ctr"/>
            <a:r>
              <a:rPr lang="en-US" sz="3200" b="1" dirty="0">
                <a:solidFill>
                  <a:prstClr val="white"/>
                </a:solidFill>
                <a:latin typeface="Cambria" panose="02040503050406030204" pitchFamily="18" charset="0"/>
                <a:ea typeface="Cambria" panose="02040503050406030204" pitchFamily="18" charset="0"/>
              </a:rPr>
              <a:t>=&gt; </a:t>
            </a:r>
            <a:r>
              <a:rPr lang="vi-VN" sz="3200" b="1" dirty="0">
                <a:solidFill>
                  <a:prstClr val="white"/>
                </a:solidFill>
                <a:latin typeface="Cambria" panose="02040503050406030204" pitchFamily="18" charset="0"/>
                <a:ea typeface="Cambria" panose="02040503050406030204" pitchFamily="18" charset="0"/>
              </a:rPr>
              <a:t>CHỌN </a:t>
            </a: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2845827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5" name="Picture 4">
            <a:extLst>
              <a:ext uri="{FF2B5EF4-FFF2-40B4-BE49-F238E27FC236}">
                <a16:creationId xmlns:a16="http://schemas.microsoft.com/office/drawing/2014/main" id="{785E0A7D-B29F-EE65-D24C-A7B9491C96F0}"/>
              </a:ext>
            </a:extLst>
          </p:cNvPr>
          <p:cNvPicPr>
            <a:picLocks noChangeAspect="1"/>
          </p:cNvPicPr>
          <p:nvPr/>
        </p:nvPicPr>
        <p:blipFill>
          <a:blip r:embed="rId3"/>
          <a:stretch>
            <a:fillRect/>
          </a:stretch>
        </p:blipFill>
        <p:spPr>
          <a:xfrm>
            <a:off x="533400" y="365777"/>
            <a:ext cx="11010900" cy="2744150"/>
          </a:xfrm>
          <a:prstGeom prst="rect">
            <a:avLst/>
          </a:prstGeom>
        </p:spPr>
      </p:pic>
      <p:sp>
        <p:nvSpPr>
          <p:cNvPr id="6" name="TextBox 5">
            <a:extLst>
              <a:ext uri="{FF2B5EF4-FFF2-40B4-BE49-F238E27FC236}">
                <a16:creationId xmlns:a16="http://schemas.microsoft.com/office/drawing/2014/main" id="{532ECE27-41D4-2F0F-2551-2427FE9B0509}"/>
              </a:ext>
            </a:extLst>
          </p:cNvPr>
          <p:cNvSpPr txBox="1"/>
          <p:nvPr/>
        </p:nvSpPr>
        <p:spPr>
          <a:xfrm>
            <a:off x="1047750" y="3514725"/>
            <a:ext cx="10420350" cy="2554545"/>
          </a:xfrm>
          <a:prstGeom prst="rect">
            <a:avLst/>
          </a:prstGeom>
          <a:noFill/>
        </p:spPr>
        <p:txBody>
          <a:bodyPr wrap="square" rtlCol="0">
            <a:spAutoFit/>
          </a:bodyPr>
          <a:lstStyle/>
          <a:p>
            <a:pPr lvl="0" algn="ctr"/>
            <a:r>
              <a:rPr lang="vi-VN" sz="4000" b="1" dirty="0">
                <a:solidFill>
                  <a:prstClr val="white"/>
                </a:solidFill>
                <a:latin typeface="Cambria" panose="02040503050406030204" pitchFamily="18" charset="0"/>
                <a:ea typeface="Cambria" panose="02040503050406030204" pitchFamily="18" charset="0"/>
              </a:rPr>
              <a:t>Trong 2 cách </a:t>
            </a:r>
            <a:r>
              <a:rPr lang="en-US" sz="4000" b="1" dirty="0" err="1">
                <a:solidFill>
                  <a:prstClr val="white"/>
                </a:solidFill>
                <a:latin typeface="Cambria" panose="02040503050406030204" pitchFamily="18" charset="0"/>
                <a:ea typeface="Cambria" panose="02040503050406030204" pitchFamily="18" charset="0"/>
              </a:rPr>
              <a:t>chọn</a:t>
            </a:r>
            <a:r>
              <a:rPr lang="vi-VN" sz="4000" b="1" dirty="0">
                <a:solidFill>
                  <a:prstClr val="white"/>
                </a:solidFill>
                <a:latin typeface="Cambria" panose="02040503050406030204" pitchFamily="18" charset="0"/>
                <a:ea typeface="Cambria" panose="02040503050406030204" pitchFamily="18" charset="0"/>
              </a:rPr>
              <a:t> trên chọn cách </a:t>
            </a:r>
            <a:r>
              <a:rPr lang="en-US" sz="4000" b="1" dirty="0">
                <a:solidFill>
                  <a:prstClr val="white"/>
                </a:solidFill>
                <a:latin typeface="Cambria" panose="02040503050406030204" pitchFamily="18" charset="0"/>
                <a:ea typeface="Cambria" panose="02040503050406030204" pitchFamily="18" charset="0"/>
              </a:rPr>
              <a:t>2</a:t>
            </a:r>
            <a:r>
              <a:rPr lang="vi-VN" sz="4000" b="1" dirty="0">
                <a:solidFill>
                  <a:prstClr val="white"/>
                </a:solidFill>
                <a:latin typeface="Cambria" panose="02040503050406030204" pitchFamily="18" charset="0"/>
                <a:ea typeface="Cambria" panose="02040503050406030204" pitchFamily="18" charset="0"/>
              </a:rPr>
              <a:t> </a:t>
            </a:r>
            <a:r>
              <a:rPr lang="en-US" sz="4000" b="1" dirty="0">
                <a:solidFill>
                  <a:prstClr val="white"/>
                </a:solidFill>
                <a:latin typeface="Cambria" panose="02040503050406030204" pitchFamily="18" charset="0"/>
                <a:ea typeface="Cambria" panose="02040503050406030204" pitchFamily="18" charset="0"/>
              </a:rPr>
              <a:t>(x</a:t>
            </a:r>
            <a:r>
              <a:rPr lang="vi-VN" sz="4000" b="1" dirty="0">
                <a:solidFill>
                  <a:prstClr val="white"/>
                </a:solidFill>
                <a:latin typeface="Cambria" panose="02040503050406030204" pitchFamily="18" charset="0"/>
                <a:ea typeface="Cambria" panose="02040503050406030204" pitchFamily="18" charset="0"/>
              </a:rPr>
              <a:t>e có trọng tải 3 tấn chở 3 chuyến và xe có trọng tải 2 tấn chở 2 chuyến</a:t>
            </a:r>
            <a:r>
              <a:rPr lang="en-US" sz="4000" b="1" dirty="0">
                <a:solidFill>
                  <a:prstClr val="white"/>
                </a:solidFill>
                <a:latin typeface="Cambria" panose="02040503050406030204" pitchFamily="18" charset="0"/>
                <a:ea typeface="Cambria" panose="02040503050406030204" pitchFamily="18" charset="0"/>
              </a:rPr>
              <a:t>) </a:t>
            </a:r>
            <a:r>
              <a:rPr lang="vi-VN" sz="4000" b="1" dirty="0">
                <a:solidFill>
                  <a:prstClr val="white"/>
                </a:solidFill>
                <a:latin typeface="Cambria" panose="02040503050406030204" pitchFamily="18" charset="0"/>
                <a:ea typeface="Cambria" panose="02040503050406030204" pitchFamily="18" charset="0"/>
              </a:rPr>
              <a:t>vì số chuyến xe ở cách này ít nhất.</a:t>
            </a:r>
            <a:endPar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28793CF-20FB-69C1-4F82-DAA723F66B86}"/>
              </a:ext>
            </a:extLst>
          </p:cNvPr>
          <p:cNvSpPr/>
          <p:nvPr/>
        </p:nvSpPr>
        <p:spPr>
          <a:xfrm>
            <a:off x="9315450" y="90487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a:t>
            </a:r>
          </a:p>
        </p:txBody>
      </p:sp>
      <p:sp>
        <p:nvSpPr>
          <p:cNvPr id="9" name="Rectangle: Rounded Corners 8">
            <a:extLst>
              <a:ext uri="{FF2B5EF4-FFF2-40B4-BE49-F238E27FC236}">
                <a16:creationId xmlns:a16="http://schemas.microsoft.com/office/drawing/2014/main" id="{DED47F83-CFEB-128B-6C40-8263907A9DDC}"/>
              </a:ext>
            </a:extLst>
          </p:cNvPr>
          <p:cNvSpPr/>
          <p:nvPr/>
        </p:nvSpPr>
        <p:spPr>
          <a:xfrm>
            <a:off x="9344025" y="15430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3" name="Rectangle: Rounded Corners 12">
            <a:extLst>
              <a:ext uri="{FF2B5EF4-FFF2-40B4-BE49-F238E27FC236}">
                <a16:creationId xmlns:a16="http://schemas.microsoft.com/office/drawing/2014/main" id="{AAB8A57D-C05F-86DA-9A6A-F768D05A622F}"/>
              </a:ext>
            </a:extLst>
          </p:cNvPr>
          <p:cNvSpPr/>
          <p:nvPr/>
        </p:nvSpPr>
        <p:spPr>
          <a:xfrm>
            <a:off x="9315450" y="21526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p>
        </p:txBody>
      </p:sp>
      <p:sp>
        <p:nvSpPr>
          <p:cNvPr id="3" name="Rectangle: Rounded Corners 2">
            <a:extLst>
              <a:ext uri="{FF2B5EF4-FFF2-40B4-BE49-F238E27FC236}">
                <a16:creationId xmlns:a16="http://schemas.microsoft.com/office/drawing/2014/main" id="{B7D71DD7-1D01-0502-8759-3A67CC9B24BD}"/>
              </a:ext>
            </a:extLst>
          </p:cNvPr>
          <p:cNvSpPr/>
          <p:nvPr/>
        </p:nvSpPr>
        <p:spPr>
          <a:xfrm>
            <a:off x="10334625" y="923925"/>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EBAEEDE0-E762-4C46-6B24-43AEDF521C59}"/>
              </a:ext>
            </a:extLst>
          </p:cNvPr>
          <p:cNvSpPr/>
          <p:nvPr/>
        </p:nvSpPr>
        <p:spPr>
          <a:xfrm>
            <a:off x="10344150" y="150495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7" name="Rectangle: Rounded Corners 6">
            <a:extLst>
              <a:ext uri="{FF2B5EF4-FFF2-40B4-BE49-F238E27FC236}">
                <a16:creationId xmlns:a16="http://schemas.microsoft.com/office/drawing/2014/main" id="{E240B220-28DF-7079-A3CF-E8098DA3FA91}"/>
              </a:ext>
            </a:extLst>
          </p:cNvPr>
          <p:cNvSpPr/>
          <p:nvPr/>
        </p:nvSpPr>
        <p:spPr>
          <a:xfrm>
            <a:off x="10372725" y="2133600"/>
            <a:ext cx="666750" cy="5048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Tree>
    <p:extLst>
      <p:ext uri="{BB962C8B-B14F-4D97-AF65-F5344CB8AC3E}">
        <p14:creationId xmlns:p14="http://schemas.microsoft.com/office/powerpoint/2010/main" val="4019143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lvl="0" algn="just"/>
            <a:r>
              <a:rPr lang="en-US" sz="2800" b="1" dirty="0">
                <a:solidFill>
                  <a:prstClr val="white"/>
                </a:solidFill>
                <a:latin typeface="Cambria" panose="02040503050406030204" pitchFamily="18" charset="0"/>
                <a:ea typeface="Cambria" panose="02040503050406030204" pitchFamily="18" charset="0"/>
              </a:rPr>
              <a:t>5. </a:t>
            </a:r>
            <a:r>
              <a:rPr lang="vi-VN" sz="2800" b="1" dirty="0">
                <a:solidFill>
                  <a:prstClr val="white"/>
                </a:solidFill>
                <a:latin typeface="Cambria" panose="02040503050406030204" pitchFamily="18" charset="0"/>
                <a:ea typeface="Cambria" panose="02040503050406030204" pitchFamily="18" charset="0"/>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6" name="Rectangle: Rounded Corners 5">
            <a:extLst>
              <a:ext uri="{FF2B5EF4-FFF2-40B4-BE49-F238E27FC236}">
                <a16:creationId xmlns:a16="http://schemas.microsoft.com/office/drawing/2014/main" id="{734CB0E0-3606-D41A-D15C-2471D832F936}"/>
              </a:ext>
            </a:extLst>
          </p:cNvPr>
          <p:cNvSpPr/>
          <p:nvPr/>
        </p:nvSpPr>
        <p:spPr>
          <a:xfrm>
            <a:off x="2305050" y="3295651"/>
            <a:ext cx="7867650" cy="7239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Em hiểu biển báo bên cầu như thế nào?</a:t>
            </a:r>
            <a:endParaRPr lang="en-US" sz="3200" b="1"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497D3245-D291-936B-75D2-3C467C891753}"/>
              </a:ext>
            </a:extLst>
          </p:cNvPr>
          <p:cNvSpPr txBox="1"/>
          <p:nvPr/>
        </p:nvSpPr>
        <p:spPr>
          <a:xfrm>
            <a:off x="4143376" y="4182606"/>
            <a:ext cx="6696074" cy="523220"/>
          </a:xfrm>
          <a:prstGeom prst="rect">
            <a:avLst/>
          </a:prstGeom>
          <a:noFill/>
        </p:spPr>
        <p:txBody>
          <a:bodyPr wrap="square" rtlCol="0">
            <a:spAutoFit/>
          </a:bodyPr>
          <a:lstStyle/>
          <a:p>
            <a:pPr lvl="0" algn="just"/>
            <a:r>
              <a:rPr lang="en-US" sz="2800" b="1" dirty="0" err="1">
                <a:solidFill>
                  <a:prstClr val="white"/>
                </a:solidFill>
                <a:latin typeface="Cambria" panose="02040503050406030204" pitchFamily="18" charset="0"/>
                <a:ea typeface="Cambria" panose="02040503050406030204" pitchFamily="18" charset="0"/>
              </a:rPr>
              <a:t>Cấm</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xe</a:t>
            </a:r>
            <a:r>
              <a:rPr lang="en-US" sz="2800" b="1" dirty="0">
                <a:solidFill>
                  <a:prstClr val="white"/>
                </a:solidFill>
                <a:latin typeface="Cambria" panose="02040503050406030204" pitchFamily="18" charset="0"/>
                <a:ea typeface="Cambria" panose="02040503050406030204" pitchFamily="18" charset="0"/>
              </a:rPr>
              <a:t> 10 </a:t>
            </a:r>
            <a:r>
              <a:rPr lang="en-US" sz="2800" b="1" dirty="0" err="1">
                <a:solidFill>
                  <a:prstClr val="white"/>
                </a:solidFill>
                <a:latin typeface="Cambria" panose="02040503050406030204" pitchFamily="18" charset="0"/>
                <a:ea typeface="Cambria" panose="02040503050406030204" pitchFamily="18" charset="0"/>
              </a:rPr>
              <a:t>tấn</a:t>
            </a:r>
            <a:r>
              <a:rPr lang="en-US" sz="2800" b="1" dirty="0">
                <a:solidFill>
                  <a:prstClr val="white"/>
                </a:solidFill>
                <a:latin typeface="Cambria" panose="02040503050406030204" pitchFamily="18" charset="0"/>
                <a:ea typeface="Cambria" panose="02040503050406030204" pitchFamily="18" charset="0"/>
              </a:rPr>
              <a:t> </a:t>
            </a:r>
            <a:r>
              <a:rPr lang="en-US" sz="2800" b="1" dirty="0" err="1">
                <a:solidFill>
                  <a:prstClr val="white"/>
                </a:solidFill>
                <a:latin typeface="Cambria" panose="02040503050406030204" pitchFamily="18" charset="0"/>
                <a:ea typeface="Cambria" panose="02040503050406030204" pitchFamily="18" charset="0"/>
              </a:rPr>
              <a:t>đi</a:t>
            </a:r>
            <a:r>
              <a:rPr lang="en-US" sz="2800" b="1" dirty="0">
                <a:solidFill>
                  <a:prstClr val="white"/>
                </a:solidFill>
                <a:latin typeface="Cambria" panose="02040503050406030204" pitchFamily="18" charset="0"/>
                <a:ea typeface="Cambria" panose="02040503050406030204" pitchFamily="18" charset="0"/>
              </a:rPr>
              <a:t> qua </a:t>
            </a:r>
            <a:r>
              <a:rPr lang="en-US" sz="2800" b="1" dirty="0" err="1">
                <a:solidFill>
                  <a:prstClr val="white"/>
                </a:solidFill>
                <a:latin typeface="Cambria" panose="02040503050406030204" pitchFamily="18" charset="0"/>
                <a:ea typeface="Cambria" panose="02040503050406030204" pitchFamily="18" charset="0"/>
              </a:rPr>
              <a:t>cầu</a:t>
            </a:r>
            <a:r>
              <a:rPr lang="en-US" sz="2800" b="1" dirty="0">
                <a:solidFill>
                  <a:prstClr val="white"/>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DE1374A6-C2DA-3CD0-62D6-D87555072817}"/>
              </a:ext>
            </a:extLst>
          </p:cNvPr>
          <p:cNvSpPr/>
          <p:nvPr/>
        </p:nvSpPr>
        <p:spPr>
          <a:xfrm>
            <a:off x="2000250" y="4791075"/>
            <a:ext cx="8115300" cy="9620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Những xe có khối lượng như thế nào sẽ được đi qua cầu? </a:t>
            </a:r>
            <a:endParaRPr lang="en-US" sz="32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138FA2F-4AFF-BBC3-3A8A-5BEDD2B6B074}"/>
              </a:ext>
            </a:extLst>
          </p:cNvPr>
          <p:cNvSpPr txBox="1"/>
          <p:nvPr/>
        </p:nvSpPr>
        <p:spPr>
          <a:xfrm>
            <a:off x="1619250" y="5897106"/>
            <a:ext cx="9439275" cy="523220"/>
          </a:xfrm>
          <a:prstGeom prst="rect">
            <a:avLst/>
          </a:prstGeom>
          <a:noFill/>
        </p:spPr>
        <p:txBody>
          <a:bodyPr wrap="square" rtlCol="0">
            <a:spAutoFit/>
          </a:bodyPr>
          <a:lstStyle/>
          <a:p>
            <a:pPr lvl="0" algn="just"/>
            <a:r>
              <a:rPr lang="vi-VN" sz="2800" b="1">
                <a:solidFill>
                  <a:prstClr val="white"/>
                </a:solidFill>
                <a:latin typeface="Cambria" panose="02040503050406030204" pitchFamily="18" charset="0"/>
                <a:ea typeface="Cambria" panose="02040503050406030204" pitchFamily="18" charset="0"/>
              </a:rPr>
              <a:t>Xe có khối lượng dưới 10 tấn được phép đi qua cầu. </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54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sp>
        <p:nvSpPr>
          <p:cNvPr id="3" name="TextBox 2">
            <a:extLst>
              <a:ext uri="{FF2B5EF4-FFF2-40B4-BE49-F238E27FC236}">
                <a16:creationId xmlns:a16="http://schemas.microsoft.com/office/drawing/2014/main" id="{91AB2DF9-38FB-076F-6919-071761BCC143}"/>
              </a:ext>
            </a:extLst>
          </p:cNvPr>
          <p:cNvSpPr txBox="1"/>
          <p:nvPr/>
        </p:nvSpPr>
        <p:spPr>
          <a:xfrm>
            <a:off x="352426" y="695325"/>
            <a:ext cx="6696074"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 </a:t>
            </a:r>
            <a:r>
              <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Một chiếc ô tô khi chưa chở hàng có khối lượng của xe là 5 tấn. Hiện nay, trên xe đang chở 4 tấn 2 tạ hàng. Theo em, ô tô đó có được phép đi qua chiếc cầu bên không? Tại sao?</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021A352-9CB7-6303-445E-CB47181A8989}"/>
              </a:ext>
            </a:extLst>
          </p:cNvPr>
          <p:cNvPicPr>
            <a:picLocks noChangeAspect="1"/>
          </p:cNvPicPr>
          <p:nvPr/>
        </p:nvPicPr>
        <p:blipFill>
          <a:blip r:embed="rId3"/>
          <a:stretch>
            <a:fillRect/>
          </a:stretch>
        </p:blipFill>
        <p:spPr>
          <a:xfrm>
            <a:off x="7239000" y="541680"/>
            <a:ext cx="4695825" cy="2520608"/>
          </a:xfrm>
          <a:prstGeom prst="rect">
            <a:avLst/>
          </a:prstGeom>
        </p:spPr>
      </p:pic>
      <p:sp>
        <p:nvSpPr>
          <p:cNvPr id="7" name="Rectangle: Rounded Corners 6">
            <a:extLst>
              <a:ext uri="{FF2B5EF4-FFF2-40B4-BE49-F238E27FC236}">
                <a16:creationId xmlns:a16="http://schemas.microsoft.com/office/drawing/2014/main" id="{00A30880-540A-F60C-5B80-8F95489F8E3C}"/>
              </a:ext>
            </a:extLst>
          </p:cNvPr>
          <p:cNvSpPr/>
          <p:nvPr/>
        </p:nvSpPr>
        <p:spPr>
          <a:xfrm>
            <a:off x="10934700" y="542925"/>
            <a:ext cx="885825" cy="19526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8240FFD3-410D-2EF4-4235-E81D0DF83EFB}"/>
              </a:ext>
            </a:extLst>
          </p:cNvPr>
          <p:cNvSpPr txBox="1"/>
          <p:nvPr/>
        </p:nvSpPr>
        <p:spPr>
          <a:xfrm>
            <a:off x="1428750" y="3305175"/>
            <a:ext cx="10020300" cy="3293209"/>
          </a:xfrm>
          <a:prstGeom prst="rect">
            <a:avLst/>
          </a:prstGeom>
          <a:noFill/>
        </p:spPr>
        <p:txBody>
          <a:bodyPr wrap="square" rtlCol="0">
            <a:spAutoFit/>
          </a:bodyPr>
          <a:lstStyle/>
          <a:p>
            <a:pPr marL="0" marR="0" algn="ctr">
              <a:lnSpc>
                <a:spcPct val="150000"/>
              </a:lnSpc>
              <a:spcBef>
                <a:spcPts val="0"/>
              </a:spcBef>
              <a:spcAft>
                <a:spcPts val="0"/>
              </a:spcAft>
            </a:pPr>
            <a:r>
              <a:rPr lang="en-US" sz="3200" u="sng" dirty="0" err="1">
                <a:solidFill>
                  <a:srgbClr val="FFFF00"/>
                </a:solidFill>
                <a:effectLst/>
                <a:latin typeface="Cambria" panose="02040503050406030204" pitchFamily="18" charset="0"/>
                <a:ea typeface="Cambria" panose="02040503050406030204" pitchFamily="18" charset="0"/>
              </a:rPr>
              <a:t>Bài</a:t>
            </a:r>
            <a:r>
              <a:rPr lang="en-US" sz="3200" u="sng" dirty="0">
                <a:solidFill>
                  <a:srgbClr val="FFFF00"/>
                </a:solidFill>
                <a:effectLst/>
                <a:latin typeface="Cambria" panose="02040503050406030204" pitchFamily="18" charset="0"/>
                <a:ea typeface="Cambria" panose="02040503050406030204" pitchFamily="18" charset="0"/>
              </a:rPr>
              <a:t> </a:t>
            </a:r>
            <a:r>
              <a:rPr lang="en-US" sz="3200" u="sng" dirty="0" err="1">
                <a:solidFill>
                  <a:srgbClr val="FFFF00"/>
                </a:solidFill>
                <a:effectLst/>
                <a:latin typeface="Cambria" panose="02040503050406030204" pitchFamily="18" charset="0"/>
                <a:ea typeface="Cambria" panose="02040503050406030204" pitchFamily="18" charset="0"/>
              </a:rPr>
              <a:t>giải</a:t>
            </a:r>
            <a:r>
              <a:rPr lang="en-US" sz="3200" u="sng"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đang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chở</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hàng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a:t>
            </a:r>
          </a:p>
          <a:p>
            <a:pPr marL="0" marR="0" algn="ctr">
              <a:lnSpc>
                <a:spcPct val="150000"/>
              </a:lnSpc>
              <a:spcBef>
                <a:spcPts val="0"/>
              </a:spcBef>
              <a:spcAft>
                <a:spcPts val="0"/>
              </a:spcAft>
            </a:pPr>
            <a:r>
              <a:rPr lang="en-US" sz="3200" dirty="0">
                <a:solidFill>
                  <a:srgbClr val="FFFF00"/>
                </a:solidFill>
                <a:effectLst/>
                <a:latin typeface="Cambria" panose="02040503050406030204" pitchFamily="18" charset="0"/>
                <a:ea typeface="Cambria" panose="02040503050406030204" pitchFamily="18" charset="0"/>
              </a:rPr>
              <a:t>              5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+ 4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r>
              <a:rPr lang="en-US" sz="3200" dirty="0">
                <a:solidFill>
                  <a:srgbClr val="FFFF00"/>
                </a:solidFill>
                <a:effectLst/>
                <a:latin typeface="Cambria" panose="02040503050406030204" pitchFamily="18" charset="0"/>
                <a:ea typeface="Cambria" panose="02040503050406030204" pitchFamily="18" charset="0"/>
              </a:rPr>
              <a:t> = 9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 2 </a:t>
            </a:r>
            <a:r>
              <a:rPr lang="en-US" sz="3200" dirty="0" err="1">
                <a:solidFill>
                  <a:srgbClr val="FFFF00"/>
                </a:solidFill>
                <a:effectLst/>
                <a:latin typeface="Cambria" panose="02040503050406030204" pitchFamily="18" charset="0"/>
                <a:ea typeface="Cambria" panose="02040503050406030204" pitchFamily="18" charset="0"/>
              </a:rPr>
              <a:t>tạ</a:t>
            </a:r>
            <a:endParaRPr lang="en-US" sz="3200" dirty="0">
              <a:solidFill>
                <a:srgbClr val="FFFF00"/>
              </a:solidFill>
              <a:effectLst/>
              <a:latin typeface="Cambria" panose="02040503050406030204" pitchFamily="18" charset="0"/>
              <a:ea typeface="Cambria" panose="02040503050406030204" pitchFamily="18" charset="0"/>
            </a:endParaRPr>
          </a:p>
          <a:p>
            <a:pPr algn="ctr"/>
            <a:r>
              <a:rPr lang="en-US" sz="3200" dirty="0" err="1">
                <a:solidFill>
                  <a:srgbClr val="FFFF00"/>
                </a:solidFill>
                <a:effectLst/>
                <a:latin typeface="Cambria" panose="02040503050406030204" pitchFamily="18" charset="0"/>
                <a:ea typeface="Cambria" panose="02040503050406030204" pitchFamily="18" charset="0"/>
              </a:rPr>
              <a:t>Vậy</a:t>
            </a:r>
            <a:r>
              <a:rPr lang="en-US" sz="3200" dirty="0">
                <a:solidFill>
                  <a:srgbClr val="FFFF00"/>
                </a:solidFill>
                <a:effectLst/>
                <a:latin typeface="Cambria" panose="02040503050406030204" pitchFamily="18" charset="0"/>
                <a:ea typeface="Cambria" panose="02040503050406030204" pitchFamily="18" charset="0"/>
              </a:rPr>
              <a:t> ô </a:t>
            </a:r>
            <a:r>
              <a:rPr lang="en-US" sz="3200" dirty="0" err="1">
                <a:solidFill>
                  <a:srgbClr val="FFFF00"/>
                </a:solidFill>
                <a:effectLst/>
                <a:latin typeface="Cambria" panose="02040503050406030204" pitchFamily="18" charset="0"/>
                <a:ea typeface="Cambria" panose="02040503050406030204" pitchFamily="18" charset="0"/>
              </a:rPr>
              <a:t>tô</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được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phép</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đi</a:t>
            </a:r>
            <a:r>
              <a:rPr lang="en-US" sz="3200" dirty="0">
                <a:solidFill>
                  <a:srgbClr val="FFFF00"/>
                </a:solidFill>
                <a:effectLst/>
                <a:latin typeface="Cambria" panose="02040503050406030204" pitchFamily="18" charset="0"/>
                <a:ea typeface="Cambria" panose="02040503050406030204" pitchFamily="18" charset="0"/>
              </a:rPr>
              <a:t> qua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vì</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khối</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lượng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xe</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không</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vượt</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mức</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cấm</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của</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cầu</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là</a:t>
            </a:r>
            <a:r>
              <a:rPr lang="en-US" sz="3200" dirty="0">
                <a:solidFill>
                  <a:srgbClr val="FFFF00"/>
                </a:solidFill>
                <a:effectLst/>
                <a:latin typeface="Cambria" panose="02040503050406030204" pitchFamily="18" charset="0"/>
                <a:ea typeface="Cambria" panose="02040503050406030204" pitchFamily="18" charset="0"/>
              </a:rPr>
              <a:t> </a:t>
            </a:r>
            <a:r>
              <a:rPr lang="en-US" sz="3200" dirty="0" err="1">
                <a:solidFill>
                  <a:srgbClr val="FFFF00"/>
                </a:solidFill>
                <a:effectLst/>
                <a:latin typeface="Cambria" panose="02040503050406030204" pitchFamily="18" charset="0"/>
                <a:ea typeface="Cambria" panose="02040503050406030204" pitchFamily="18" charset="0"/>
              </a:rPr>
              <a:t>quá</a:t>
            </a:r>
            <a:r>
              <a:rPr lang="en-US" sz="3200" dirty="0">
                <a:solidFill>
                  <a:srgbClr val="FFFF00"/>
                </a:solidFill>
                <a:effectLst/>
                <a:latin typeface="Cambria" panose="02040503050406030204" pitchFamily="18" charset="0"/>
                <a:ea typeface="Cambria" panose="02040503050406030204" pitchFamily="18" charset="0"/>
              </a:rPr>
              <a:t> 10 </a:t>
            </a:r>
            <a:r>
              <a:rPr lang="en-US" sz="3200" dirty="0" err="1">
                <a:solidFill>
                  <a:srgbClr val="FFFF00"/>
                </a:solidFill>
                <a:effectLst/>
                <a:latin typeface="Cambria" panose="02040503050406030204" pitchFamily="18" charset="0"/>
                <a:ea typeface="Cambria" panose="02040503050406030204" pitchFamily="18" charset="0"/>
              </a:rPr>
              <a:t>tấn</a:t>
            </a:r>
            <a:r>
              <a:rPr lang="en-US" sz="3200" dirty="0">
                <a:solidFill>
                  <a:srgbClr val="FFFF00"/>
                </a:solidFill>
                <a:effectLst/>
                <a:latin typeface="Cambria" panose="02040503050406030204" pitchFamily="18" charset="0"/>
                <a:ea typeface="Cambria" panose="02040503050406030204" pitchFamily="18" charset="0"/>
              </a:rPr>
              <a:t>.</a:t>
            </a:r>
            <a:endParaRPr lang="en-US" sz="3200"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7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F870AAAE-A27D-8C43-A3A5-41A7DAF54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en-VN"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a16="http://schemas.microsoft.com/office/drawing/2014/main" id="{889904F3-6CFA-4284-9CC7-F4C7BCCF88C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30</a:t>
            </a:r>
            <a:endParaRPr kumimoji="0" lang="en-VN"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35709372-AF4A-0E44-94AA-A8330ADC37E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a16="http://schemas.microsoft.com/office/drawing/2014/main" id="{48FAB207-3004-4C6F-8A7C-A031D70B82F8}"/>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F9E492FF-B159-224B-AD0C-95A7A296157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6 000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Picture 11">
            <a:extLst>
              <a:ext uri="{FF2B5EF4-FFF2-40B4-BE49-F238E27FC236}">
                <a16:creationId xmlns:a16="http://schemas.microsoft.com/office/drawing/2014/main" id="{65BE1FC2-1CA5-924A-B2A2-48B0E76397B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60</a:t>
            </a:r>
            <a:endParaRPr kumimoji="0" lang="en-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2" name="图片 7">
            <a:extLst>
              <a:ext uri="{FF2B5EF4-FFF2-40B4-BE49-F238E27FC236}">
                <a16:creationId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a16="http://schemas.microsoft.com/office/drawing/2014/main" id="{7EA028A1-0B77-8746-8701-D3DD4D16A1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808</Words>
  <Application>Microsoft Office PowerPoint</Application>
  <PresentationFormat>Widescreen</PresentationFormat>
  <Paragraphs>90</Paragraphs>
  <Slides>23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等线</vt:lpstr>
      <vt:lpstr>等线 Light</vt:lpstr>
      <vt:lpstr>字魂131号-酷乐潮玩体</vt:lpstr>
      <vt:lpstr>#9SLIDE03 SFU FUTURA_05 EXTRABO</vt:lpstr>
      <vt:lpstr>Arial</vt:lpstr>
      <vt:lpstr>Calibri</vt:lpstr>
      <vt:lpstr>Cambria</vt:lpstr>
      <vt:lpstr>Concert One</vt:lpstr>
      <vt:lpstr>Roboto Mono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25</cp:revision>
  <dcterms:created xsi:type="dcterms:W3CDTF">2023-09-07T02:54:41Z</dcterms:created>
  <dcterms:modified xsi:type="dcterms:W3CDTF">2023-09-07T04:06:44Z</dcterms:modified>
</cp:coreProperties>
</file>