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Lst>
  <p:notesMasterIdLst>
    <p:notesMasterId r:id="rId38"/>
  </p:notesMasterIdLst>
  <p:sldIdLst>
    <p:sldId id="262" r:id="rId9"/>
    <p:sldId id="2689" r:id="rId10"/>
    <p:sldId id="2690" r:id="rId11"/>
    <p:sldId id="2691" r:id="rId12"/>
    <p:sldId id="2692" r:id="rId13"/>
    <p:sldId id="2693" r:id="rId14"/>
    <p:sldId id="2657" r:id="rId15"/>
    <p:sldId id="2714" r:id="rId16"/>
    <p:sldId id="2660" r:id="rId17"/>
    <p:sldId id="2697" r:id="rId18"/>
    <p:sldId id="2698" r:id="rId19"/>
    <p:sldId id="2700" r:id="rId20"/>
    <p:sldId id="2699" r:id="rId21"/>
    <p:sldId id="2701" r:id="rId22"/>
    <p:sldId id="2702" r:id="rId23"/>
    <p:sldId id="2661" r:id="rId24"/>
    <p:sldId id="2703" r:id="rId25"/>
    <p:sldId id="2667" r:id="rId26"/>
    <p:sldId id="2704" r:id="rId27"/>
    <p:sldId id="2705" r:id="rId28"/>
    <p:sldId id="2706" r:id="rId29"/>
    <p:sldId id="2707" r:id="rId30"/>
    <p:sldId id="2708" r:id="rId31"/>
    <p:sldId id="2709" r:id="rId32"/>
    <p:sldId id="2710" r:id="rId33"/>
    <p:sldId id="2711" r:id="rId34"/>
    <p:sldId id="2712" r:id="rId35"/>
    <p:sldId id="2713" r:id="rId36"/>
    <p:sldId id="26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0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06F5B-8BF0-467F-9F0F-FF909A9E4A59}"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9EF39-6224-404B-B472-EF078C3651B7}" type="slidenum">
              <a:rPr lang="en-US" smtClean="0"/>
              <a:t>‹#›</a:t>
            </a:fld>
            <a:endParaRPr lang="en-US"/>
          </a:p>
        </p:txBody>
      </p:sp>
    </p:spTree>
    <p:extLst>
      <p:ext uri="{BB962C8B-B14F-4D97-AF65-F5344CB8AC3E}">
        <p14:creationId xmlns:p14="http://schemas.microsoft.com/office/powerpoint/2010/main" val="124360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721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71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478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622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86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88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07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06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62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634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385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34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25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43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87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863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03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95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667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69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9735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93383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78698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8868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7109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41415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2250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65856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00794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9806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007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42227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11059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80608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2214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1560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6624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085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22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709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124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9793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16395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1584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9175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0857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948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0798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003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7656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975963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118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971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47860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339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7645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5154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583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445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9286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004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8657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0743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025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54174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8895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8691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0240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1379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998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647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480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613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350744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16854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9236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365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9034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8416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9295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331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678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8166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332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8256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48237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017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040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6603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7842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3246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0250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433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6992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85450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57654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75339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2545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54428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92421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44713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2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86275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16468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30767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46362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3112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pink background with white leaves and black text&#10;&#10;Description automatically generated">
            <a:extLst>
              <a:ext uri="{FF2B5EF4-FFF2-40B4-BE49-F238E27FC236}">
                <a16:creationId xmlns:a16="http://schemas.microsoft.com/office/drawing/2014/main" id="{B2F264A3-44E4-38C6-87DE-8104C5A8CC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16541" y="555170"/>
            <a:ext cx="1826079" cy="1826079"/>
          </a:xfrm>
          <a:prstGeom prst="rect">
            <a:avLst/>
          </a:prstGeom>
        </p:spPr>
      </p:pic>
    </p:spTree>
    <p:extLst>
      <p:ext uri="{BB962C8B-B14F-4D97-AF65-F5344CB8AC3E}">
        <p14:creationId xmlns:p14="http://schemas.microsoft.com/office/powerpoint/2010/main" val="3981309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9689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1347853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12805010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13209954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42116229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2023/9/7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7925245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29983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5.xml"/><Relationship Id="rId5" Type="http://schemas.openxmlformats.org/officeDocument/2006/relationships/image" Target="../media/image23.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6.xml"/><Relationship Id="rId5" Type="http://schemas.openxmlformats.org/officeDocument/2006/relationships/image" Target="../media/image24.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7.xml"/><Relationship Id="rId5" Type="http://schemas.openxmlformats.org/officeDocument/2006/relationships/image" Target="../media/image25.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8.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8.xml"/><Relationship Id="rId1" Type="http://schemas.openxmlformats.org/officeDocument/2006/relationships/themeOverride" Target="../theme/themeOverride10.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3.xml"/><Relationship Id="rId7"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themeOverride" Target="../theme/themeOverride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hemeOverride" Target="../theme/themeOverride14.xml"/><Relationship Id="rId5" Type="http://schemas.openxmlformats.org/officeDocument/2006/relationships/image" Target="../media/image34.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hemeOverride" Target="../theme/themeOverride15.xml"/><Relationship Id="rId5" Type="http://schemas.openxmlformats.org/officeDocument/2006/relationships/image" Target="../media/image35.jpe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hemeOverride" Target="../theme/themeOverride16.xml"/><Relationship Id="rId5" Type="http://schemas.openxmlformats.org/officeDocument/2006/relationships/image" Target="../media/image34.pn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hemeOverride" Target="../theme/themeOverride17.xml"/><Relationship Id="rId5" Type="http://schemas.openxmlformats.org/officeDocument/2006/relationships/image" Target="../media/image36.jpe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hemeOverride" Target="../theme/themeOverride18.xml"/><Relationship Id="rId5" Type="http://schemas.openxmlformats.org/officeDocument/2006/relationships/image" Target="../media/image34.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hemeOverride" Target="../theme/themeOverride19.xml"/><Relationship Id="rId5" Type="http://schemas.openxmlformats.org/officeDocument/2006/relationships/image" Target="../media/image37.jpe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hemeOverride" Target="../theme/themeOverride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7.svg"/><Relationship Id="rId2" Type="http://schemas.openxmlformats.org/officeDocument/2006/relationships/slideLayout" Target="../slideLayouts/slideLayout18.xml"/><Relationship Id="rId1" Type="http://schemas.openxmlformats.org/officeDocument/2006/relationships/themeOverride" Target="../theme/themeOverride21.xml"/><Relationship Id="rId6" Type="http://schemas.openxmlformats.org/officeDocument/2006/relationships/image" Target="../media/image26.png"/><Relationship Id="rId5" Type="http://schemas.openxmlformats.org/officeDocument/2006/relationships/image" Target="../media/image40.png"/><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2.xml"/><Relationship Id="rId7" Type="http://schemas.openxmlformats.org/officeDocument/2006/relationships/image" Target="../media/image42.emf"/><Relationship Id="rId2" Type="http://schemas.openxmlformats.org/officeDocument/2006/relationships/slideLayout" Target="../slideLayouts/slideLayout18.xml"/><Relationship Id="rId1" Type="http://schemas.openxmlformats.org/officeDocument/2006/relationships/themeOverride" Target="../theme/themeOverride22.xml"/><Relationship Id="rId6" Type="http://schemas.openxmlformats.org/officeDocument/2006/relationships/image" Target="../media/image41.emf"/><Relationship Id="rId5" Type="http://schemas.openxmlformats.org/officeDocument/2006/relationships/image" Target="../media/image18.jpg"/><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hemeOverride" Target="../theme/themeOverride23.xml"/><Relationship Id="rId5" Type="http://schemas.openxmlformats.org/officeDocument/2006/relationships/image" Target="../media/image44.png"/><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4.xml"/><Relationship Id="rId7" Type="http://schemas.microsoft.com/office/2007/relationships/hdphoto" Target="../media/hdphoto1.wdp"/><Relationship Id="rId2" Type="http://schemas.openxmlformats.org/officeDocument/2006/relationships/slideLayout" Target="../slideLayouts/slideLayout84.xml"/><Relationship Id="rId1" Type="http://schemas.openxmlformats.org/officeDocument/2006/relationships/themeOverride" Target="../theme/themeOverride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0.png"/><Relationship Id="rId11" Type="http://schemas.openxmlformats.org/officeDocument/2006/relationships/image" Target="../media/image6.gif"/><Relationship Id="rId5" Type="http://schemas.openxmlformats.org/officeDocument/2006/relationships/slide" Target="slide4.xml"/><Relationship Id="rId10" Type="http://schemas.openxmlformats.org/officeDocument/2006/relationships/image" Target="../media/image12.gif"/><Relationship Id="rId4" Type="http://schemas.openxmlformats.org/officeDocument/2006/relationships/image" Target="../media/image9.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51.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6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73.xml"/><Relationship Id="rId5" Type="http://schemas.openxmlformats.org/officeDocument/2006/relationships/slide" Target="slide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8.xml"/><Relationship Id="rId1" Type="http://schemas.openxmlformats.org/officeDocument/2006/relationships/themeOverride" Target="../theme/themeOverride4.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5"/>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5" name="Picture 24">
            <a:extLst>
              <a:ext uri="{FF2B5EF4-FFF2-40B4-BE49-F238E27FC236}">
                <a16:creationId xmlns:a16="http://schemas.microsoft.com/office/drawing/2014/main" id="{F084088D-A06B-6EE3-6D43-7779493E3173}"/>
              </a:ext>
            </a:extLst>
          </p:cNvPr>
          <p:cNvPicPr>
            <a:picLocks noChangeAspect="1"/>
          </p:cNvPicPr>
          <p:nvPr/>
        </p:nvPicPr>
        <p:blipFill>
          <a:blip r:embed="rId5"/>
          <a:stretch>
            <a:fillRect/>
          </a:stretch>
        </p:blipFill>
        <p:spPr>
          <a:xfrm>
            <a:off x="1866900" y="914401"/>
            <a:ext cx="9649000" cy="4995862"/>
          </a:xfrm>
          <a:prstGeom prst="rect">
            <a:avLst/>
          </a:prstGeom>
        </p:spPr>
      </p:pic>
    </p:spTree>
    <p:extLst>
      <p:ext uri="{BB962C8B-B14F-4D97-AF65-F5344CB8AC3E}">
        <p14:creationId xmlns:p14="http://schemas.microsoft.com/office/powerpoint/2010/main" val="3315795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180976"/>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B8CE2851-8714-EB65-59CA-DAC27FBD226F}"/>
              </a:ext>
            </a:extLst>
          </p:cNvPr>
          <p:cNvPicPr>
            <a:picLocks noChangeAspect="1"/>
          </p:cNvPicPr>
          <p:nvPr/>
        </p:nvPicPr>
        <p:blipFill>
          <a:blip r:embed="rId5"/>
          <a:stretch>
            <a:fillRect/>
          </a:stretch>
        </p:blipFill>
        <p:spPr>
          <a:xfrm>
            <a:off x="8653462" y="266700"/>
            <a:ext cx="2390775" cy="6305550"/>
          </a:xfrm>
          <a:prstGeom prst="rect">
            <a:avLst/>
          </a:prstGeom>
        </p:spPr>
      </p:pic>
      <p:sp>
        <p:nvSpPr>
          <p:cNvPr id="4" name="Rectangle: Rounded Corners 3">
            <a:extLst>
              <a:ext uri="{FF2B5EF4-FFF2-40B4-BE49-F238E27FC236}">
                <a16:creationId xmlns:a16="http://schemas.microsoft.com/office/drawing/2014/main" id="{2E3699D9-EEBA-72F0-3F22-786DEC26F5DE}"/>
              </a:ext>
            </a:extLst>
          </p:cNvPr>
          <p:cNvSpPr/>
          <p:nvPr/>
        </p:nvSpPr>
        <p:spPr>
          <a:xfrm>
            <a:off x="1343025" y="619125"/>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Trục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mẹ</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Hà, Dung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năm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nào</a:t>
            </a:r>
            <a:r>
              <a:rPr lang="en-US" sz="3200" b="1"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6E6185AB-0110-CFE7-DC09-7714C2581A3D}"/>
              </a:ext>
            </a:extLst>
          </p:cNvPr>
          <p:cNvSpPr txBox="1"/>
          <p:nvPr/>
        </p:nvSpPr>
        <p:spPr>
          <a:xfrm>
            <a:off x="10810875" y="564832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1983</a:t>
            </a:r>
          </a:p>
        </p:txBody>
      </p:sp>
      <p:sp>
        <p:nvSpPr>
          <p:cNvPr id="6" name="TextBox 5">
            <a:extLst>
              <a:ext uri="{FF2B5EF4-FFF2-40B4-BE49-F238E27FC236}">
                <a16:creationId xmlns:a16="http://schemas.microsoft.com/office/drawing/2014/main" id="{700DEB4A-2104-8713-B40C-23D2332D1FAF}"/>
              </a:ext>
            </a:extLst>
          </p:cNvPr>
          <p:cNvSpPr txBox="1"/>
          <p:nvPr/>
        </p:nvSpPr>
        <p:spPr>
          <a:xfrm>
            <a:off x="10744200" y="48291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1986</a:t>
            </a:r>
          </a:p>
        </p:txBody>
      </p:sp>
      <p:sp>
        <p:nvSpPr>
          <p:cNvPr id="7" name="TextBox 6">
            <a:extLst>
              <a:ext uri="{FF2B5EF4-FFF2-40B4-BE49-F238E27FC236}">
                <a16:creationId xmlns:a16="http://schemas.microsoft.com/office/drawing/2014/main" id="{F2697CAB-908B-56E1-B5C3-7ADABBEFF0CB}"/>
              </a:ext>
            </a:extLst>
          </p:cNvPr>
          <p:cNvSpPr txBox="1"/>
          <p:nvPr/>
        </p:nvSpPr>
        <p:spPr>
          <a:xfrm>
            <a:off x="10763250" y="1981200"/>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2009</a:t>
            </a:r>
          </a:p>
        </p:txBody>
      </p:sp>
      <p:sp>
        <p:nvSpPr>
          <p:cNvPr id="8" name="TextBox 7">
            <a:extLst>
              <a:ext uri="{FF2B5EF4-FFF2-40B4-BE49-F238E27FC236}">
                <a16:creationId xmlns:a16="http://schemas.microsoft.com/office/drawing/2014/main" id="{444BD723-644F-C30D-391B-622EC9514F36}"/>
              </a:ext>
            </a:extLst>
          </p:cNvPr>
          <p:cNvSpPr txBox="1"/>
          <p:nvPr/>
        </p:nvSpPr>
        <p:spPr>
          <a:xfrm>
            <a:off x="10753725" y="9810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2014</a:t>
            </a:r>
          </a:p>
        </p:txBody>
      </p:sp>
      <p:sp>
        <p:nvSpPr>
          <p:cNvPr id="11" name="Rectangle: Rounded Corners 10">
            <a:extLst>
              <a:ext uri="{FF2B5EF4-FFF2-40B4-BE49-F238E27FC236}">
                <a16:creationId xmlns:a16="http://schemas.microsoft.com/office/drawing/2014/main" id="{F76BE0A4-4B5F-3DE2-D98F-0BE0AE1B064A}"/>
              </a:ext>
            </a:extLst>
          </p:cNvPr>
          <p:cNvSpPr/>
          <p:nvPr/>
        </p:nvSpPr>
        <p:spPr>
          <a:xfrm>
            <a:off x="1304925" y="2600325"/>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năm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nào</a:t>
            </a:r>
            <a:r>
              <a:rPr lang="en-US" sz="3200" b="1" dirty="0">
                <a:latin typeface="Calibri" panose="020F0502020204030204" pitchFamily="34" charset="0"/>
                <a:cs typeface="Calibri" panose="020F0502020204030204" pitchFamily="34" charset="0"/>
              </a:rPr>
              <a:t> ?</a:t>
            </a:r>
          </a:p>
        </p:txBody>
      </p:sp>
      <p:sp>
        <p:nvSpPr>
          <p:cNvPr id="12" name="Rectangle: Rounded Corners 11">
            <a:extLst>
              <a:ext uri="{FF2B5EF4-FFF2-40B4-BE49-F238E27FC236}">
                <a16:creationId xmlns:a16="http://schemas.microsoft.com/office/drawing/2014/main" id="{B7EFC9EE-6541-0599-322F-C802F8DBAA82}"/>
              </a:ext>
            </a:extLst>
          </p:cNvPr>
          <p:cNvSpPr/>
          <p:nvPr/>
        </p:nvSpPr>
        <p:spPr>
          <a:xfrm>
            <a:off x="1343025" y="4362450"/>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nay </a:t>
            </a:r>
            <a:r>
              <a:rPr lang="en-US" sz="4000" b="1" dirty="0" err="1">
                <a:latin typeface="Calibri" panose="020F0502020204030204" pitchFamily="34" charset="0"/>
                <a:cs typeface="Calibri" panose="020F0502020204030204" pitchFamily="34" charset="0"/>
              </a:rPr>
              <a:t>là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bao </a:t>
            </a:r>
            <a:r>
              <a:rPr lang="en-US" sz="4000" b="1" dirty="0" err="1">
                <a:latin typeface="Calibri" panose="020F0502020204030204" pitchFamily="34" charset="0"/>
                <a:cs typeface="Calibri" panose="020F0502020204030204" pitchFamily="34" charset="0"/>
              </a:rPr>
              <a:t>nhiêu</a:t>
            </a:r>
            <a:r>
              <a:rPr lang="en-US" sz="4000" b="1" dirty="0">
                <a:latin typeface="Calibri" panose="020F0502020204030204" pitchFamily="34" charset="0"/>
                <a:cs typeface="Calibri" panose="020F0502020204030204" pitchFamily="34" charset="0"/>
              </a:rPr>
              <a:t> ?</a:t>
            </a:r>
          </a:p>
        </p:txBody>
      </p:sp>
      <p:sp>
        <p:nvSpPr>
          <p:cNvPr id="13" name="TextBox 12">
            <a:extLst>
              <a:ext uri="{FF2B5EF4-FFF2-40B4-BE49-F238E27FC236}">
                <a16:creationId xmlns:a16="http://schemas.microsoft.com/office/drawing/2014/main" id="{55D5CDBA-0736-F83F-D581-591071E0C082}"/>
              </a:ext>
            </a:extLst>
          </p:cNvPr>
          <p:cNvSpPr txBox="1"/>
          <p:nvPr/>
        </p:nvSpPr>
        <p:spPr>
          <a:xfrm>
            <a:off x="4105275" y="5572125"/>
            <a:ext cx="1657350"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2013</a:t>
            </a:r>
          </a:p>
        </p:txBody>
      </p:sp>
    </p:spTree>
    <p:extLst>
      <p:ext uri="{BB962C8B-B14F-4D97-AF65-F5344CB8AC3E}">
        <p14:creationId xmlns:p14="http://schemas.microsoft.com/office/powerpoint/2010/main" val="1145493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down)">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down)">
                                      <p:cBhvr>
                                        <p:cTn id="4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180976"/>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B84CAFB8-09D7-CA8B-281B-358712C3C82F}"/>
              </a:ext>
            </a:extLst>
          </p:cNvPr>
          <p:cNvPicPr>
            <a:picLocks noChangeAspect="1"/>
          </p:cNvPicPr>
          <p:nvPr/>
        </p:nvPicPr>
        <p:blipFill>
          <a:blip r:embed="rId5"/>
          <a:stretch>
            <a:fillRect/>
          </a:stretch>
        </p:blipFill>
        <p:spPr>
          <a:xfrm>
            <a:off x="2414587" y="319087"/>
            <a:ext cx="7800975" cy="6181725"/>
          </a:xfrm>
          <a:prstGeom prst="rect">
            <a:avLst/>
          </a:prstGeom>
        </p:spPr>
      </p:pic>
    </p:spTree>
    <p:extLst>
      <p:ext uri="{BB962C8B-B14F-4D97-AF65-F5344CB8AC3E}">
        <p14:creationId xmlns:p14="http://schemas.microsoft.com/office/powerpoint/2010/main" val="2407204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41132" y="114301"/>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3CB3240C-283A-9A10-AD12-BAF1A7FE6812}"/>
              </a:ext>
            </a:extLst>
          </p:cNvPr>
          <p:cNvSpPr/>
          <p:nvPr/>
        </p:nvSpPr>
        <p:spPr>
          <a:xfrm>
            <a:off x="2495550" y="419101"/>
            <a:ext cx="729615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101 </a:t>
            </a:r>
            <a:r>
              <a:rPr lang="en-US" sz="4000" b="1" dirty="0" err="1">
                <a:latin typeface="Calibri" panose="020F0502020204030204" pitchFamily="34" charset="0"/>
                <a:cs typeface="Calibri" panose="020F0502020204030204" pitchFamily="34" charset="0"/>
              </a:rPr>
              <a:t>thuộc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mấy</a:t>
            </a:r>
            <a:r>
              <a:rPr lang="en-US" sz="4000" b="1" dirty="0">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3F6C6B3E-4498-6F13-DCF7-CD01FDF78B7B}"/>
              </a:ext>
            </a:extLst>
          </p:cNvPr>
          <p:cNvSpPr txBox="1"/>
          <p:nvPr/>
        </p:nvSpPr>
        <p:spPr>
          <a:xfrm>
            <a:off x="3448050" y="1247775"/>
            <a:ext cx="63627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Năm</a:t>
            </a:r>
            <a:r>
              <a:rPr lang="en-US" sz="3200" b="1" dirty="0">
                <a:solidFill>
                  <a:srgbClr val="FF0000"/>
                </a:solidFill>
                <a:latin typeface="Calibri" panose="020F0502020204030204" pitchFamily="34" charset="0"/>
                <a:cs typeface="Calibri" panose="020F0502020204030204" pitchFamily="34" charset="0"/>
              </a:rPr>
              <a:t> 101 </a:t>
            </a:r>
            <a:r>
              <a:rPr lang="en-US" sz="3200" b="1" dirty="0" err="1">
                <a:solidFill>
                  <a:srgbClr val="FF0000"/>
                </a:solidFill>
                <a:latin typeface="Calibri" panose="020F0502020204030204" pitchFamily="34" charset="0"/>
                <a:cs typeface="Calibri" panose="020F0502020204030204" pitchFamily="34" charset="0"/>
              </a:rPr>
              <a:t>thuộc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kỷ</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thứ</a:t>
            </a:r>
            <a:r>
              <a:rPr lang="en-US" sz="3200" b="1" dirty="0">
                <a:solidFill>
                  <a:srgbClr val="FF0000"/>
                </a:solidFill>
                <a:latin typeface="Calibri" panose="020F0502020204030204" pitchFamily="34" charset="0"/>
                <a:cs typeface="Calibri" panose="020F0502020204030204" pitchFamily="34" charset="0"/>
              </a:rPr>
              <a:t> II</a:t>
            </a:r>
          </a:p>
        </p:txBody>
      </p:sp>
      <p:sp>
        <p:nvSpPr>
          <p:cNvPr id="14" name="Rectangle: Rounded Corners 13">
            <a:extLst>
              <a:ext uri="{FF2B5EF4-FFF2-40B4-BE49-F238E27FC236}">
                <a16:creationId xmlns:a16="http://schemas.microsoft.com/office/drawing/2014/main" id="{ADDE2D82-D912-4CFA-10E4-E9D21893DF96}"/>
              </a:ext>
            </a:extLst>
          </p:cNvPr>
          <p:cNvSpPr/>
          <p:nvPr/>
        </p:nvSpPr>
        <p:spPr>
          <a:xfrm>
            <a:off x="1457326" y="1943101"/>
            <a:ext cx="9305924"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2023 </a:t>
            </a:r>
            <a:r>
              <a:rPr lang="en-US" sz="4000" b="1" dirty="0" err="1">
                <a:latin typeface="Calibri" panose="020F0502020204030204" pitchFamily="34" charset="0"/>
                <a:cs typeface="Calibri" panose="020F0502020204030204" pitchFamily="34" charset="0"/>
              </a:rPr>
              <a:t>thuộc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mấy</a:t>
            </a:r>
            <a:r>
              <a:rPr lang="en-US" sz="4000" b="1"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BF26F349-C3B8-1CD7-5372-DB807C38BB76}"/>
              </a:ext>
            </a:extLst>
          </p:cNvPr>
          <p:cNvSpPr txBox="1"/>
          <p:nvPr/>
        </p:nvSpPr>
        <p:spPr>
          <a:xfrm>
            <a:off x="3305175" y="2752725"/>
            <a:ext cx="63627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Năm</a:t>
            </a:r>
            <a:r>
              <a:rPr lang="en-US" sz="3200" b="1" dirty="0">
                <a:solidFill>
                  <a:srgbClr val="FF0000"/>
                </a:solidFill>
                <a:latin typeface="Calibri" panose="020F0502020204030204" pitchFamily="34" charset="0"/>
                <a:cs typeface="Calibri" panose="020F0502020204030204" pitchFamily="34" charset="0"/>
              </a:rPr>
              <a:t> 2023 </a:t>
            </a:r>
            <a:r>
              <a:rPr lang="en-US" sz="3200" b="1" dirty="0" err="1">
                <a:solidFill>
                  <a:srgbClr val="FF0000"/>
                </a:solidFill>
                <a:latin typeface="Calibri" panose="020F0502020204030204" pitchFamily="34" charset="0"/>
                <a:cs typeface="Calibri" panose="020F0502020204030204" pitchFamily="34" charset="0"/>
              </a:rPr>
              <a:t>thuộc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kỷ</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thứ</a:t>
            </a:r>
            <a:r>
              <a:rPr lang="en-US" sz="3200" b="1" dirty="0">
                <a:solidFill>
                  <a:srgbClr val="FF0000"/>
                </a:solidFill>
                <a:latin typeface="Calibri" panose="020F0502020204030204" pitchFamily="34" charset="0"/>
                <a:cs typeface="Calibri" panose="020F0502020204030204" pitchFamily="34" charset="0"/>
              </a:rPr>
              <a:t>  XXI</a:t>
            </a:r>
          </a:p>
        </p:txBody>
      </p:sp>
      <p:sp>
        <p:nvSpPr>
          <p:cNvPr id="19" name="Rectangle: Rounded Corners 18">
            <a:extLst>
              <a:ext uri="{FF2B5EF4-FFF2-40B4-BE49-F238E27FC236}">
                <a16:creationId xmlns:a16="http://schemas.microsoft.com/office/drawing/2014/main" id="{9C9F3BB1-870B-9A79-E2CB-2E1767870AC4}"/>
              </a:ext>
            </a:extLst>
          </p:cNvPr>
          <p:cNvSpPr/>
          <p:nvPr/>
        </p:nvSpPr>
        <p:spPr>
          <a:xfrm>
            <a:off x="1228725" y="3352801"/>
            <a:ext cx="950595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X </a:t>
            </a:r>
            <a:r>
              <a:rPr lang="en-US" sz="4000" b="1" dirty="0" err="1">
                <a:latin typeface="Calibri" panose="020F0502020204030204" pitchFamily="34" charset="0"/>
                <a:cs typeface="Calibri" panose="020F0502020204030204" pitchFamily="34" charset="0"/>
              </a:rPr>
              <a:t>kéo</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dài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nào</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đến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nào</a:t>
            </a:r>
            <a:r>
              <a:rPr lang="en-US" sz="4000" b="1" dirty="0">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F2BD72C7-ACCB-D575-4477-576CA64FC14C}"/>
              </a:ext>
            </a:extLst>
          </p:cNvPr>
          <p:cNvSpPr txBox="1"/>
          <p:nvPr/>
        </p:nvSpPr>
        <p:spPr>
          <a:xfrm>
            <a:off x="3390900" y="4114800"/>
            <a:ext cx="6362700" cy="584775"/>
          </a:xfrm>
          <a:prstGeom prst="rect">
            <a:avLst/>
          </a:prstGeom>
          <a:noFill/>
        </p:spPr>
        <p:txBody>
          <a:bodyPr wrap="square" rtlCol="0">
            <a:spAutoFit/>
          </a:bodyPr>
          <a:lstStyle/>
          <a:p>
            <a:r>
              <a:rPr lang="en-US" sz="3200" b="1">
                <a:solidFill>
                  <a:srgbClr val="FF0000"/>
                </a:solidFill>
                <a:latin typeface="Calibri" panose="020F0502020204030204" pitchFamily="34" charset="0"/>
                <a:cs typeface="Calibri" panose="020F0502020204030204" pitchFamily="34" charset="0"/>
              </a:rPr>
              <a:t>Thế kỉ  X kéo dài từ năm 901 - 1000</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763B0631-54F5-634A-1F5F-2B3BAC3F3938}"/>
              </a:ext>
            </a:extLst>
          </p:cNvPr>
          <p:cNvSpPr/>
          <p:nvPr/>
        </p:nvSpPr>
        <p:spPr>
          <a:xfrm>
            <a:off x="1323975" y="4705351"/>
            <a:ext cx="967740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latin typeface="Calibri" panose="020F0502020204030204" pitchFamily="34" charset="0"/>
                <a:cs typeface="Calibri" panose="020F0502020204030204" pitchFamily="34" charset="0"/>
              </a:rPr>
              <a:t>Thế kỉ XV kéo dài từ năm nào đến năm nào?</a:t>
            </a:r>
            <a:endParaRPr lang="en-US" sz="40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BD5C60C0-23DA-35C3-39E4-C56954EDEE0B}"/>
              </a:ext>
            </a:extLst>
          </p:cNvPr>
          <p:cNvSpPr txBox="1"/>
          <p:nvPr/>
        </p:nvSpPr>
        <p:spPr>
          <a:xfrm>
            <a:off x="2581275" y="5495925"/>
            <a:ext cx="7172325" cy="584775"/>
          </a:xfrm>
          <a:prstGeom prst="rect">
            <a:avLst/>
          </a:prstGeom>
          <a:noFill/>
        </p:spPr>
        <p:txBody>
          <a:bodyPr wrap="square" rtlCol="0">
            <a:spAutoFit/>
          </a:bodyPr>
          <a:lstStyle/>
          <a:p>
            <a:r>
              <a:rPr lang="en-US" sz="3200" b="1">
                <a:solidFill>
                  <a:srgbClr val="FF0000"/>
                </a:solidFill>
                <a:latin typeface="Calibri" panose="020F0502020204030204" pitchFamily="34" charset="0"/>
                <a:cs typeface="Calibri" panose="020F0502020204030204" pitchFamily="34" charset="0"/>
              </a:rPr>
              <a:t>Thế kỉ  XV kéo dài từ năm 1501 - 1600</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268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down)">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down)">
                                      <p:cBhvr>
                                        <p:cTn id="4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Graphic 1">
            <a:extLst>
              <a:ext uri="{FF2B5EF4-FFF2-40B4-BE49-F238E27FC236}">
                <a16:creationId xmlns:a16="http://schemas.microsoft.com/office/drawing/2014/main" id="{A8FA97AE-0715-3BE5-A0B5-46FC09914D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4734" y="2823372"/>
            <a:ext cx="3178192" cy="3396585"/>
          </a:xfrm>
          <a:prstGeom prst="rect">
            <a:avLst/>
          </a:prstGeom>
        </p:spPr>
      </p:pic>
      <p:sp>
        <p:nvSpPr>
          <p:cNvPr id="3" name="Speech Bubble: Rectangle with Corners Rounded 2">
            <a:extLst>
              <a:ext uri="{FF2B5EF4-FFF2-40B4-BE49-F238E27FC236}">
                <a16:creationId xmlns:a16="http://schemas.microsoft.com/office/drawing/2014/main" id="{767E04DA-33A0-5BF6-416C-B1A6C386FC44}"/>
              </a:ext>
            </a:extLst>
          </p:cNvPr>
          <p:cNvSpPr/>
          <p:nvPr/>
        </p:nvSpPr>
        <p:spPr>
          <a:xfrm>
            <a:off x="3686175" y="981075"/>
            <a:ext cx="8096250" cy="1876425"/>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2800" b="1" dirty="0">
                <a:latin typeface="Cambria" panose="02040503050406030204" pitchFamily="18" charset="0"/>
                <a:ea typeface="Cambria" panose="02040503050406030204" pitchFamily="18" charset="0"/>
              </a:rPr>
              <a:t>Thế kỉ là một đơn vị đo thời gian lớn nhất</a:t>
            </a:r>
            <a:endParaRPr lang="en-US" sz="28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2800" b="1" dirty="0">
                <a:latin typeface="Cambria" panose="02040503050406030204" pitchFamily="18" charset="0"/>
                <a:ea typeface="Cambria" panose="02040503050406030204" pitchFamily="18" charset="0"/>
              </a:rPr>
              <a:t>1 thế kỉ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100 năm</a:t>
            </a:r>
            <a:endParaRPr lang="en-US" sz="28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800" b="1" dirty="0">
                <a:latin typeface="Cambria" panose="02040503050406030204" pitchFamily="18" charset="0"/>
                <a:ea typeface="Cambria" panose="02040503050406030204" pitchFamily="18" charset="0"/>
              </a:rPr>
              <a:t>N</a:t>
            </a:r>
            <a:r>
              <a:rPr lang="vi-VN" sz="2800" b="1" dirty="0">
                <a:latin typeface="Cambria" panose="02040503050406030204" pitchFamily="18" charset="0"/>
                <a:ea typeface="Cambria" panose="02040503050406030204" pitchFamily="18" charset="0"/>
              </a:rPr>
              <a:t>gười ta dùng chữ số la mã để ghi tên thế kỉ.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1486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62E00-46E7-B285-719D-8AC0B2555969}"/>
              </a:ext>
            </a:extLst>
          </p:cNvPr>
          <p:cNvPicPr>
            <a:picLocks noChangeAspect="1"/>
          </p:cNvPicPr>
          <p:nvPr/>
        </p:nvPicPr>
        <p:blipFill>
          <a:blip r:embed="rId4"/>
          <a:stretch>
            <a:fillRect/>
          </a:stretch>
        </p:blipFill>
        <p:spPr>
          <a:xfrm>
            <a:off x="2099319" y="1896156"/>
            <a:ext cx="8583912" cy="1865538"/>
          </a:xfrm>
          <a:prstGeom prst="rect">
            <a:avLst/>
          </a:prstGeom>
        </p:spPr>
      </p:pic>
    </p:spTree>
    <p:extLst>
      <p:ext uri="{BB962C8B-B14F-4D97-AF65-F5344CB8AC3E}">
        <p14:creationId xmlns:p14="http://schemas.microsoft.com/office/powerpoint/2010/main" val="1427065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5" name="Picture 24">
            <a:extLst>
              <a:ext uri="{FF2B5EF4-FFF2-40B4-BE49-F238E27FC236}">
                <a16:creationId xmlns:a16="http://schemas.microsoft.com/office/drawing/2014/main" id="{63C1893E-8372-9B43-F4E4-C217F7B2DFFA}"/>
              </a:ext>
            </a:extLst>
          </p:cNvPr>
          <p:cNvPicPr>
            <a:picLocks noChangeAspect="1"/>
          </p:cNvPicPr>
          <p:nvPr/>
        </p:nvPicPr>
        <p:blipFill>
          <a:blip r:embed="rId5"/>
          <a:stretch>
            <a:fillRect/>
          </a:stretch>
        </p:blipFill>
        <p:spPr>
          <a:xfrm>
            <a:off x="519112" y="452437"/>
            <a:ext cx="3724275" cy="657225"/>
          </a:xfrm>
          <a:prstGeom prst="rect">
            <a:avLst/>
          </a:prstGeom>
        </p:spPr>
      </p:pic>
      <p:pic>
        <p:nvPicPr>
          <p:cNvPr id="27" name="Picture 26">
            <a:extLst>
              <a:ext uri="{FF2B5EF4-FFF2-40B4-BE49-F238E27FC236}">
                <a16:creationId xmlns:a16="http://schemas.microsoft.com/office/drawing/2014/main" id="{00FAB5CE-B186-0435-99C2-1A1FED1D4384}"/>
              </a:ext>
            </a:extLst>
          </p:cNvPr>
          <p:cNvPicPr>
            <a:picLocks noChangeAspect="1"/>
          </p:cNvPicPr>
          <p:nvPr/>
        </p:nvPicPr>
        <p:blipFill>
          <a:blip r:embed="rId6"/>
          <a:stretch>
            <a:fillRect/>
          </a:stretch>
        </p:blipFill>
        <p:spPr>
          <a:xfrm>
            <a:off x="8534400" y="314325"/>
            <a:ext cx="2438400" cy="6210300"/>
          </a:xfrm>
          <a:prstGeom prst="rect">
            <a:avLst/>
          </a:prstGeom>
        </p:spPr>
      </p:pic>
      <p:sp>
        <p:nvSpPr>
          <p:cNvPr id="33" name="TextBox 32">
            <a:extLst>
              <a:ext uri="{FF2B5EF4-FFF2-40B4-BE49-F238E27FC236}">
                <a16:creationId xmlns:a16="http://schemas.microsoft.com/office/drawing/2014/main" id="{19A4BF1D-B6B0-4202-6828-294ACFF84BF9}"/>
              </a:ext>
            </a:extLst>
          </p:cNvPr>
          <p:cNvSpPr txBox="1"/>
          <p:nvPr/>
        </p:nvSpPr>
        <p:spPr>
          <a:xfrm>
            <a:off x="466726" y="1400175"/>
            <a:ext cx="7810499" cy="1569660"/>
          </a:xfrm>
          <a:prstGeom prst="rect">
            <a:avLst/>
          </a:prstGeom>
          <a:noFill/>
        </p:spPr>
        <p:txBody>
          <a:bodyPr wrap="square" rtlCol="0">
            <a:spAutoFit/>
          </a:bodyPr>
          <a:lstStyle/>
          <a:p>
            <a:pPr algn="just" latinLnBrk="0"/>
            <a:r>
              <a:rPr lang="vi-VN" sz="3200" b="0" i="0" dirty="0">
                <a:solidFill>
                  <a:srgbClr val="000000"/>
                </a:solidFill>
                <a:effectLst/>
                <a:latin typeface="Cambria" panose="02040503050406030204" pitchFamily="18" charset="0"/>
                <a:ea typeface="Cambria" panose="02040503050406030204" pitchFamily="18" charset="0"/>
              </a:rPr>
              <a:t>a) Đọc năm sinh của mỗi người trong gia đình bạn Dung và cho biết năm đó thuộc thế kỉ nào.</a:t>
            </a:r>
          </a:p>
        </p:txBody>
      </p:sp>
      <p:sp>
        <p:nvSpPr>
          <p:cNvPr id="34" name="TextBox 33">
            <a:extLst>
              <a:ext uri="{FF2B5EF4-FFF2-40B4-BE49-F238E27FC236}">
                <a16:creationId xmlns:a16="http://schemas.microsoft.com/office/drawing/2014/main" id="{5D9B8A2A-E070-3BAC-DC6E-7EA1BFF13A3E}"/>
              </a:ext>
            </a:extLst>
          </p:cNvPr>
          <p:cNvSpPr txBox="1"/>
          <p:nvPr/>
        </p:nvSpPr>
        <p:spPr>
          <a:xfrm>
            <a:off x="10744200" y="568642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1983</a:t>
            </a:r>
          </a:p>
        </p:txBody>
      </p:sp>
      <p:sp>
        <p:nvSpPr>
          <p:cNvPr id="37" name="TextBox 36">
            <a:extLst>
              <a:ext uri="{FF2B5EF4-FFF2-40B4-BE49-F238E27FC236}">
                <a16:creationId xmlns:a16="http://schemas.microsoft.com/office/drawing/2014/main" id="{69C7C495-B397-B70F-CC60-A5FD043D19E8}"/>
              </a:ext>
            </a:extLst>
          </p:cNvPr>
          <p:cNvSpPr txBox="1"/>
          <p:nvPr/>
        </p:nvSpPr>
        <p:spPr>
          <a:xfrm>
            <a:off x="10744200" y="48291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1986</a:t>
            </a:r>
          </a:p>
        </p:txBody>
      </p:sp>
      <p:sp>
        <p:nvSpPr>
          <p:cNvPr id="38" name="TextBox 37">
            <a:extLst>
              <a:ext uri="{FF2B5EF4-FFF2-40B4-BE49-F238E27FC236}">
                <a16:creationId xmlns:a16="http://schemas.microsoft.com/office/drawing/2014/main" id="{87A40D5B-3DBF-EC68-15B1-060EE9130A86}"/>
              </a:ext>
            </a:extLst>
          </p:cNvPr>
          <p:cNvSpPr txBox="1"/>
          <p:nvPr/>
        </p:nvSpPr>
        <p:spPr>
          <a:xfrm>
            <a:off x="10763250" y="1981200"/>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2009</a:t>
            </a:r>
          </a:p>
        </p:txBody>
      </p:sp>
      <p:sp>
        <p:nvSpPr>
          <p:cNvPr id="39" name="TextBox 38">
            <a:extLst>
              <a:ext uri="{FF2B5EF4-FFF2-40B4-BE49-F238E27FC236}">
                <a16:creationId xmlns:a16="http://schemas.microsoft.com/office/drawing/2014/main" id="{53424FF1-B67E-FABC-FF9C-49C6642C17C3}"/>
              </a:ext>
            </a:extLst>
          </p:cNvPr>
          <p:cNvSpPr txBox="1"/>
          <p:nvPr/>
        </p:nvSpPr>
        <p:spPr>
          <a:xfrm>
            <a:off x="10753725" y="9810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2014</a:t>
            </a:r>
          </a:p>
        </p:txBody>
      </p:sp>
      <p:sp>
        <p:nvSpPr>
          <p:cNvPr id="40" name="TextBox 39">
            <a:extLst>
              <a:ext uri="{FF2B5EF4-FFF2-40B4-BE49-F238E27FC236}">
                <a16:creationId xmlns:a16="http://schemas.microsoft.com/office/drawing/2014/main" id="{587DF967-FC08-244A-6747-35A2B0E0FC58}"/>
              </a:ext>
            </a:extLst>
          </p:cNvPr>
          <p:cNvSpPr txBox="1"/>
          <p:nvPr/>
        </p:nvSpPr>
        <p:spPr>
          <a:xfrm>
            <a:off x="295275" y="3190875"/>
            <a:ext cx="8248650" cy="2597699"/>
          </a:xfrm>
          <a:prstGeom prst="rect">
            <a:avLst/>
          </a:prstGeom>
          <a:noFill/>
        </p:spPr>
        <p:txBody>
          <a:bodyPr wrap="square" rtlCol="0">
            <a:spAutoFit/>
          </a:bodyPr>
          <a:lstStyle/>
          <a:p>
            <a:pPr algn="just" latinLnBrk="0">
              <a:lnSpc>
                <a:spcPct val="150000"/>
              </a:lnSpc>
            </a:pPr>
            <a:r>
              <a:rPr lang="en-US" sz="2800" i="0" dirty="0" err="1">
                <a:solidFill>
                  <a:srgbClr val="FF0000"/>
                </a:solidFill>
                <a:effectLst/>
                <a:latin typeface="Cambria" panose="02040503050406030204" pitchFamily="18" charset="0"/>
                <a:ea typeface="Cambria" panose="02040503050406030204" pitchFamily="18" charset="0"/>
              </a:rPr>
              <a:t>Bố</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của</a:t>
            </a:r>
            <a:r>
              <a:rPr lang="en-US" sz="2800" i="0" dirty="0">
                <a:solidFill>
                  <a:srgbClr val="FF0000"/>
                </a:solidFill>
                <a:effectLst/>
                <a:latin typeface="Cambria" panose="02040503050406030204" pitchFamily="18" charset="0"/>
                <a:ea typeface="Cambria" panose="02040503050406030204" pitchFamily="18" charset="0"/>
              </a:rPr>
              <a:t> 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1983.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a:t>
            </a:r>
          </a:p>
          <a:p>
            <a:pPr algn="just" latinLnBrk="0">
              <a:lnSpc>
                <a:spcPct val="150000"/>
              </a:lnSpc>
            </a:pPr>
            <a:r>
              <a:rPr lang="en-US" sz="2800" i="0" dirty="0" err="1">
                <a:solidFill>
                  <a:srgbClr val="FF0000"/>
                </a:solidFill>
                <a:effectLst/>
                <a:latin typeface="Cambria" panose="02040503050406030204" pitchFamily="18" charset="0"/>
                <a:ea typeface="Cambria" panose="02040503050406030204" pitchFamily="18" charset="0"/>
              </a:rPr>
              <a:t>Mẹ</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của</a:t>
            </a:r>
            <a:r>
              <a:rPr lang="en-US" sz="2800" i="0" dirty="0">
                <a:solidFill>
                  <a:srgbClr val="FF0000"/>
                </a:solidFill>
                <a:effectLst/>
                <a:latin typeface="Cambria" panose="02040503050406030204" pitchFamily="18" charset="0"/>
                <a:ea typeface="Cambria" panose="02040503050406030204" pitchFamily="18" charset="0"/>
              </a:rPr>
              <a:t> 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1986.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a:t>
            </a:r>
          </a:p>
          <a:p>
            <a:pPr algn="just" latinLnBrk="0">
              <a:lnSpc>
                <a:spcPct val="150000"/>
              </a:lnSpc>
            </a:pPr>
            <a:r>
              <a:rPr lang="en-US" sz="2800" i="0" dirty="0">
                <a:solidFill>
                  <a:srgbClr val="FF0000"/>
                </a:solidFill>
                <a:effectLst/>
                <a:latin typeface="Cambria" panose="02040503050406030204" pitchFamily="18" charset="0"/>
                <a:ea typeface="Cambria" panose="02040503050406030204" pitchFamily="18" charset="0"/>
              </a:rPr>
              <a:t>Anh Hà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2009.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XXI.</a:t>
            </a:r>
          </a:p>
          <a:p>
            <a:pPr algn="just" latinLnBrk="0">
              <a:lnSpc>
                <a:spcPct val="150000"/>
              </a:lnSpc>
            </a:pPr>
            <a:r>
              <a:rPr lang="en-US" sz="2800" i="0" dirty="0">
                <a:solidFill>
                  <a:srgbClr val="FF0000"/>
                </a:solidFill>
                <a:effectLst/>
                <a:latin typeface="Cambria" panose="02040503050406030204" pitchFamily="18" charset="0"/>
                <a:ea typeface="Cambria" panose="02040503050406030204" pitchFamily="18" charset="0"/>
              </a:rPr>
              <a:t>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2014.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XXI.</a:t>
            </a:r>
          </a:p>
        </p:txBody>
      </p:sp>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0">
                                            <p:txEl>
                                              <p:pRg st="0" end="0"/>
                                            </p:txEl>
                                          </p:spTgt>
                                        </p:tgtEl>
                                        <p:attrNameLst>
                                          <p:attrName>style.visibility</p:attrName>
                                        </p:attrNameLst>
                                      </p:cBhvr>
                                      <p:to>
                                        <p:strVal val="visible"/>
                                      </p:to>
                                    </p:set>
                                    <p:animEffect transition="in" filter="wipe(down)">
                                      <p:cBhvr>
                                        <p:cTn id="34" dur="500"/>
                                        <p:tgtEl>
                                          <p:spTgt spid="4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xEl>
                                              <p:pRg st="1" end="1"/>
                                            </p:txEl>
                                          </p:spTgt>
                                        </p:tgtEl>
                                        <p:attrNameLst>
                                          <p:attrName>style.visibility</p:attrName>
                                        </p:attrNameLst>
                                      </p:cBhvr>
                                      <p:to>
                                        <p:strVal val="visible"/>
                                      </p:to>
                                    </p:set>
                                    <p:animEffect transition="in" filter="wipe(down)">
                                      <p:cBhvr>
                                        <p:cTn id="39" dur="500"/>
                                        <p:tgtEl>
                                          <p:spTgt spid="4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0">
                                            <p:txEl>
                                              <p:pRg st="2" end="2"/>
                                            </p:txEl>
                                          </p:spTgt>
                                        </p:tgtEl>
                                        <p:attrNameLst>
                                          <p:attrName>style.visibility</p:attrName>
                                        </p:attrNameLst>
                                      </p:cBhvr>
                                      <p:to>
                                        <p:strVal val="visible"/>
                                      </p:to>
                                    </p:set>
                                    <p:animEffect transition="in" filter="wipe(down)">
                                      <p:cBhvr>
                                        <p:cTn id="44" dur="500"/>
                                        <p:tgtEl>
                                          <p:spTgt spid="40">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xEl>
                                              <p:pRg st="3" end="3"/>
                                            </p:txEl>
                                          </p:spTgt>
                                        </p:tgtEl>
                                        <p:attrNameLst>
                                          <p:attrName>style.visibility</p:attrName>
                                        </p:attrNameLst>
                                      </p:cBhvr>
                                      <p:to>
                                        <p:strVal val="visible"/>
                                      </p:to>
                                    </p:set>
                                    <p:animEffect transition="in" filter="wipe(down)">
                                      <p:cBhvr>
                                        <p:cTn id="49"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Graphic 1">
            <a:extLst>
              <a:ext uri="{FF2B5EF4-FFF2-40B4-BE49-F238E27FC236}">
                <a16:creationId xmlns:a16="http://schemas.microsoft.com/office/drawing/2014/main" id="{A8FA97AE-0715-3BE5-A0B5-46FC09914D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4734" y="2823372"/>
            <a:ext cx="3178192" cy="3396585"/>
          </a:xfrm>
          <a:prstGeom prst="rect">
            <a:avLst/>
          </a:prstGeom>
        </p:spPr>
      </p:pic>
      <p:sp>
        <p:nvSpPr>
          <p:cNvPr id="3" name="Speech Bubble: Rectangle with Corners Rounded 2">
            <a:extLst>
              <a:ext uri="{FF2B5EF4-FFF2-40B4-BE49-F238E27FC236}">
                <a16:creationId xmlns:a16="http://schemas.microsoft.com/office/drawing/2014/main" id="{767E04DA-33A0-5BF6-416C-B1A6C386FC44}"/>
              </a:ext>
            </a:extLst>
          </p:cNvPr>
          <p:cNvSpPr/>
          <p:nvPr/>
        </p:nvSpPr>
        <p:spPr>
          <a:xfrm>
            <a:off x="3686175" y="1333500"/>
            <a:ext cx="8096250" cy="1524000"/>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b) </a:t>
            </a:r>
            <a:r>
              <a:rPr lang="vi-VN" sz="4000" b="1" dirty="0">
                <a:solidFill>
                  <a:prstClr val="black"/>
                </a:solidFill>
                <a:latin typeface="Cambria" panose="02040503050406030204" pitchFamily="18" charset="0"/>
                <a:ea typeface="Cambria" panose="02040503050406030204" pitchFamily="18" charset="0"/>
              </a:rPr>
              <a:t>Hiện tại đang là năm bao nhiêu? Thuộc thế kỉ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DBB4783-7BCB-403B-8676-D435B85E5708}"/>
              </a:ext>
            </a:extLst>
          </p:cNvPr>
          <p:cNvSpPr txBox="1"/>
          <p:nvPr/>
        </p:nvSpPr>
        <p:spPr>
          <a:xfrm>
            <a:off x="4343400" y="3810000"/>
            <a:ext cx="7610475" cy="600164"/>
          </a:xfrm>
          <a:prstGeom prst="rect">
            <a:avLst/>
          </a:prstGeom>
          <a:noFill/>
        </p:spPr>
        <p:txBody>
          <a:bodyPr wrap="square" rtlCol="0">
            <a:spAutoFit/>
          </a:bodyPr>
          <a:lstStyle/>
          <a:p>
            <a:r>
              <a:rPr lang="vi-VN" sz="3300" b="1" dirty="0">
                <a:solidFill>
                  <a:srgbClr val="FF0000"/>
                </a:solidFill>
                <a:effectLst/>
                <a:latin typeface="Cambria" panose="02040503050406030204" pitchFamily="18" charset="0"/>
                <a:ea typeface="Cambria" panose="02040503050406030204" pitchFamily="18" charset="0"/>
              </a:rPr>
              <a:t>Hiện tại là năm 2023, thuộc thế kỉ XXI</a:t>
            </a:r>
            <a:endParaRPr lang="en-US" sz="33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34233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2B7CE433-9DA4-0B56-BA87-C716622E76C8}"/>
              </a:ext>
            </a:extLst>
          </p:cNvPr>
          <p:cNvPicPr>
            <a:picLocks noChangeAspect="1"/>
          </p:cNvPicPr>
          <p:nvPr/>
        </p:nvPicPr>
        <p:blipFill>
          <a:blip r:embed="rId5"/>
          <a:stretch>
            <a:fillRect/>
          </a:stretch>
        </p:blipFill>
        <p:spPr>
          <a:xfrm>
            <a:off x="438150" y="619125"/>
            <a:ext cx="1943100" cy="971550"/>
          </a:xfrm>
          <a:prstGeom prst="rect">
            <a:avLst/>
          </a:prstGeom>
        </p:spPr>
      </p:pic>
      <p:pic>
        <p:nvPicPr>
          <p:cNvPr id="7" name="Picture 6">
            <a:extLst>
              <a:ext uri="{FF2B5EF4-FFF2-40B4-BE49-F238E27FC236}">
                <a16:creationId xmlns:a16="http://schemas.microsoft.com/office/drawing/2014/main" id="{A7CB0457-96A7-0004-63AE-E12266D1068C}"/>
              </a:ext>
            </a:extLst>
          </p:cNvPr>
          <p:cNvPicPr>
            <a:picLocks noChangeAspect="1"/>
          </p:cNvPicPr>
          <p:nvPr/>
        </p:nvPicPr>
        <p:blipFill>
          <a:blip r:embed="rId6"/>
          <a:stretch>
            <a:fillRect/>
          </a:stretch>
        </p:blipFill>
        <p:spPr>
          <a:xfrm>
            <a:off x="409575" y="2195512"/>
            <a:ext cx="11125200" cy="2124075"/>
          </a:xfrm>
          <a:prstGeom prst="rect">
            <a:avLst/>
          </a:prstGeom>
        </p:spPr>
      </p:pic>
      <p:sp>
        <p:nvSpPr>
          <p:cNvPr id="8" name="Rectangle: Rounded Corners 7">
            <a:extLst>
              <a:ext uri="{FF2B5EF4-FFF2-40B4-BE49-F238E27FC236}">
                <a16:creationId xmlns:a16="http://schemas.microsoft.com/office/drawing/2014/main" id="{A79693D6-A9A9-9892-9176-4B36F980C627}"/>
              </a:ext>
            </a:extLst>
          </p:cNvPr>
          <p:cNvSpPr/>
          <p:nvPr/>
        </p:nvSpPr>
        <p:spPr>
          <a:xfrm>
            <a:off x="2143125" y="230505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a:t>
            </a:r>
          </a:p>
        </p:txBody>
      </p:sp>
      <p:sp>
        <p:nvSpPr>
          <p:cNvPr id="10" name="Rectangle: Rounded Corners 9">
            <a:extLst>
              <a:ext uri="{FF2B5EF4-FFF2-40B4-BE49-F238E27FC236}">
                <a16:creationId xmlns:a16="http://schemas.microsoft.com/office/drawing/2014/main" id="{2879FD7C-98D8-F299-A7FE-1879B3653BC1}"/>
              </a:ext>
            </a:extLst>
          </p:cNvPr>
          <p:cNvSpPr/>
          <p:nvPr/>
        </p:nvSpPr>
        <p:spPr>
          <a:xfrm>
            <a:off x="2476500" y="337185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a:t>
            </a:r>
          </a:p>
        </p:txBody>
      </p:sp>
      <p:sp>
        <p:nvSpPr>
          <p:cNvPr id="14" name="Rectangle: Rounded Corners 13">
            <a:extLst>
              <a:ext uri="{FF2B5EF4-FFF2-40B4-BE49-F238E27FC236}">
                <a16:creationId xmlns:a16="http://schemas.microsoft.com/office/drawing/2014/main" id="{71AD3376-BC5D-9497-741E-D64719E997E7}"/>
              </a:ext>
            </a:extLst>
          </p:cNvPr>
          <p:cNvSpPr/>
          <p:nvPr/>
        </p:nvSpPr>
        <p:spPr>
          <a:xfrm>
            <a:off x="9486900" y="2314576"/>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400</a:t>
            </a:r>
          </a:p>
        </p:txBody>
      </p:sp>
      <p:sp>
        <p:nvSpPr>
          <p:cNvPr id="15" name="Rectangle: Rounded Corners 14">
            <a:extLst>
              <a:ext uri="{FF2B5EF4-FFF2-40B4-BE49-F238E27FC236}">
                <a16:creationId xmlns:a16="http://schemas.microsoft.com/office/drawing/2014/main" id="{C8271B1D-1A60-055B-C48C-7A0B802CF63E}"/>
              </a:ext>
            </a:extLst>
          </p:cNvPr>
          <p:cNvSpPr/>
          <p:nvPr/>
        </p:nvSpPr>
        <p:spPr>
          <a:xfrm>
            <a:off x="9515475" y="335280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900</a:t>
            </a:r>
          </a:p>
        </p:txBody>
      </p:sp>
      <p:pic>
        <p:nvPicPr>
          <p:cNvPr id="16" name="Picture 2" descr="Watermelon Summer Fruit Cute - Free vector graphic on Pixabay">
            <a:extLst>
              <a:ext uri="{FF2B5EF4-FFF2-40B4-BE49-F238E27FC236}">
                <a16:creationId xmlns:a16="http://schemas.microsoft.com/office/drawing/2014/main" id="{0DA8FDED-EA7E-C82E-E0A3-5FFB0FE00A5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1854972" y="20702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atermelon Summer Fruit Cute - Free vector graphic on Pixabay">
            <a:extLst>
              <a:ext uri="{FF2B5EF4-FFF2-40B4-BE49-F238E27FC236}">
                <a16:creationId xmlns:a16="http://schemas.microsoft.com/office/drawing/2014/main" id="{18CACE01-629A-3C66-FBFF-ABB4E4A269E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197872" y="31370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atermelon Summer Fruit Cute - Free vector graphic on Pixabay">
            <a:extLst>
              <a:ext uri="{FF2B5EF4-FFF2-40B4-BE49-F238E27FC236}">
                <a16:creationId xmlns:a16="http://schemas.microsoft.com/office/drawing/2014/main" id="{831EC52D-F774-D2A5-9F96-29AFC6D0A26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236847" y="20702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atermelon Summer Fruit Cute - Free vector graphic on Pixabay">
            <a:extLst>
              <a:ext uri="{FF2B5EF4-FFF2-40B4-BE49-F238E27FC236}">
                <a16:creationId xmlns:a16="http://schemas.microsoft.com/office/drawing/2014/main" id="{5B353AF8-FD17-F788-C6CF-1F8E2DCEC20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255897" y="3089379"/>
            <a:ext cx="1366983" cy="103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5"/>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384995"/>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Thị</a:t>
            </a:r>
            <a:r>
              <a:rPr lang="en-US" sz="2800" b="1" i="0" dirty="0">
                <a:solidFill>
                  <a:srgbClr val="000000"/>
                </a:solidFill>
                <a:effectLst/>
                <a:latin typeface="Cambria" panose="02040503050406030204" pitchFamily="18" charset="0"/>
                <a:ea typeface="Cambria" panose="02040503050406030204" pitchFamily="18" charset="0"/>
              </a:rPr>
              <a:t> Trinh) </a:t>
            </a:r>
            <a:r>
              <a:rPr lang="en-US" sz="2800" b="1" i="0" dirty="0" err="1">
                <a:solidFill>
                  <a:srgbClr val="000000"/>
                </a:solidFill>
                <a:effectLst/>
                <a:latin typeface="Cambria" panose="02040503050406030204" pitchFamily="18" charset="0"/>
                <a:ea typeface="Cambria" panose="02040503050406030204" pitchFamily="18" charset="0"/>
              </a:rPr>
              <a:t>sinh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năm</a:t>
            </a:r>
            <a:r>
              <a:rPr lang="en-US" sz="2800" b="1" i="0" dirty="0">
                <a:solidFill>
                  <a:srgbClr val="000000"/>
                </a:solidFill>
                <a:effectLst/>
                <a:latin typeface="Cambria" panose="02040503050406030204" pitchFamily="18" charset="0"/>
                <a:ea typeface="Cambria" panose="02040503050406030204" pitchFamily="18" charset="0"/>
              </a:rPr>
              <a:t> 226.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lãnh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cuộc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khởi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nghĩa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chống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quân</a:t>
            </a:r>
            <a:r>
              <a:rPr lang="en-US" sz="2800" b="1" i="0" dirty="0">
                <a:solidFill>
                  <a:srgbClr val="000000"/>
                </a:solidFill>
                <a:effectLst/>
                <a:latin typeface="Cambria" panose="02040503050406030204" pitchFamily="18" charset="0"/>
                <a:ea typeface="Cambria" panose="02040503050406030204" pitchFamily="18" charset="0"/>
              </a:rPr>
              <a:t> Ngô </a:t>
            </a:r>
            <a:r>
              <a:rPr lang="en-US" sz="2800" b="1" i="0" dirty="0" err="1">
                <a:solidFill>
                  <a:srgbClr val="000000"/>
                </a:solidFill>
                <a:effectLst/>
                <a:latin typeface="Cambria" panose="02040503050406030204" pitchFamily="18" charset="0"/>
                <a:ea typeface="Cambria" panose="02040503050406030204" pitchFamily="18" charset="0"/>
              </a:rPr>
              <a:t>năm</a:t>
            </a:r>
            <a:r>
              <a:rPr lang="en-US" sz="2800" b="1" i="0" dirty="0">
                <a:solidFill>
                  <a:srgbClr val="000000"/>
                </a:solidFill>
                <a:effectLst/>
                <a:latin typeface="Cambria" panose="02040503050406030204" pitchFamily="18" charset="0"/>
                <a:ea typeface="Cambria" panose="02040503050406030204" pitchFamily="18" charset="0"/>
              </a:rPr>
              <a:t> 248.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sinh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kỉ</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nào</a:t>
            </a:r>
            <a:r>
              <a:rPr lang="en-US" sz="2800" b="1" i="0" dirty="0">
                <a:solidFill>
                  <a:srgbClr val="000000"/>
                </a:solidFill>
                <a:effectLst/>
                <a:latin typeface="Cambria" panose="02040503050406030204" pitchFamily="18" charset="0"/>
                <a:ea typeface="Cambria" panose="02040503050406030204" pitchFamily="18" charset="0"/>
              </a:rPr>
              <a:t>? Khi </a:t>
            </a:r>
            <a:r>
              <a:rPr lang="en-US" sz="2800" b="1" i="0" dirty="0" err="1">
                <a:solidFill>
                  <a:srgbClr val="000000"/>
                </a:solidFill>
                <a:effectLst/>
                <a:latin typeface="Cambria" panose="02040503050406030204" pitchFamily="18" charset="0"/>
                <a:ea typeface="Cambria" panose="02040503050406030204" pitchFamily="18" charset="0"/>
              </a:rPr>
              <a:t>lãnh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cuộc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khởi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nghĩa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bao </a:t>
            </a:r>
            <a:r>
              <a:rPr lang="en-US" sz="2800" b="1" i="0" dirty="0" err="1">
                <a:solidFill>
                  <a:srgbClr val="000000"/>
                </a:solidFill>
                <a:effectLst/>
                <a:latin typeface="Cambria" panose="02040503050406030204" pitchFamily="18" charset="0"/>
                <a:ea typeface="Cambria" panose="02040503050406030204" pitchFamily="18" charset="0"/>
              </a:rPr>
              <a:t>nhiêu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tuổi</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1295400" y="2162175"/>
            <a:ext cx="10553700" cy="1478353"/>
          </a:xfrm>
          <a:prstGeom prst="rect">
            <a:avLst/>
          </a:prstGeom>
          <a:noFill/>
        </p:spPr>
        <p:txBody>
          <a:bodyPr wrap="square" rtlCol="0">
            <a:spAutoFit/>
          </a:bodyPr>
          <a:lstStyle/>
          <a:p>
            <a:pPr algn="just">
              <a:lnSpc>
                <a:spcPct val="150000"/>
              </a:lnSpc>
            </a:pPr>
            <a:r>
              <a:rPr lang="en-US" sz="3200" b="1" i="0" dirty="0" err="1">
                <a:solidFill>
                  <a:srgbClr val="FF0000"/>
                </a:solidFill>
                <a:effectLst/>
                <a:latin typeface="Cambria" panose="02040503050406030204" pitchFamily="18" charset="0"/>
                <a:ea typeface="Cambria" panose="02040503050406030204" pitchFamily="18" charset="0"/>
              </a:rPr>
              <a:t>Bà</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Thị</a:t>
            </a:r>
            <a:r>
              <a:rPr lang="en-US" sz="3200" b="1" i="0" dirty="0">
                <a:solidFill>
                  <a:srgbClr val="FF0000"/>
                </a:solidFill>
                <a:effectLst/>
                <a:latin typeface="Cambria" panose="02040503050406030204" pitchFamily="18" charset="0"/>
                <a:ea typeface="Cambria" panose="02040503050406030204" pitchFamily="18" charset="0"/>
              </a:rPr>
              <a:t> Trinh) </a:t>
            </a:r>
            <a:r>
              <a:rPr lang="en-US" sz="3200" b="1" i="0" dirty="0" err="1">
                <a:solidFill>
                  <a:srgbClr val="FF0000"/>
                </a:solidFill>
                <a:effectLst/>
                <a:latin typeface="Cambria" panose="02040503050406030204" pitchFamily="18" charset="0"/>
                <a:ea typeface="Cambria" panose="02040503050406030204" pitchFamily="18" charset="0"/>
              </a:rPr>
              <a:t>sinh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năm</a:t>
            </a:r>
            <a:r>
              <a:rPr lang="en-US" sz="3200" b="1" i="0" dirty="0">
                <a:solidFill>
                  <a:srgbClr val="FF0000"/>
                </a:solidFill>
                <a:effectLst/>
                <a:latin typeface="Cambria" panose="02040503050406030204" pitchFamily="18" charset="0"/>
                <a:ea typeface="Cambria" panose="02040503050406030204" pitchFamily="18" charset="0"/>
              </a:rPr>
              <a:t> 226.</a:t>
            </a:r>
          </a:p>
          <a:p>
            <a:pPr algn="just">
              <a:lnSpc>
                <a:spcPct val="150000"/>
              </a:lnSpc>
            </a:pPr>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Bà</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sinh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vào</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thế</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kỉ</a:t>
            </a:r>
            <a:r>
              <a:rPr lang="en-US" sz="3200" b="1" i="0" dirty="0">
                <a:solidFill>
                  <a:srgbClr val="FF0000"/>
                </a:solidFill>
                <a:effectLst/>
                <a:latin typeface="Cambria" panose="02040503050406030204" pitchFamily="18" charset="0"/>
                <a:ea typeface="Cambria" panose="02040503050406030204" pitchFamily="18" charset="0"/>
              </a:rPr>
              <a:t> III.</a:t>
            </a:r>
            <a:endParaRPr lang="en-US" sz="32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A5B9610-6251-82AF-D148-D58180388BB1}"/>
              </a:ext>
            </a:extLst>
          </p:cNvPr>
          <p:cNvSpPr txBox="1"/>
          <p:nvPr/>
        </p:nvSpPr>
        <p:spPr>
          <a:xfrm>
            <a:off x="1238250" y="3810000"/>
            <a:ext cx="10553700" cy="1478353"/>
          </a:xfrm>
          <a:prstGeom prst="rect">
            <a:avLst/>
          </a:prstGeom>
          <a:noFill/>
        </p:spPr>
        <p:txBody>
          <a:bodyPr wrap="square" rtlCol="0">
            <a:spAutoFit/>
          </a:bodyPr>
          <a:lstStyle/>
          <a:p>
            <a:pPr algn="just">
              <a:lnSpc>
                <a:spcPct val="150000"/>
              </a:lnSpc>
            </a:pPr>
            <a:r>
              <a:rPr lang="en-US" sz="3200" b="1" dirty="0">
                <a:solidFill>
                  <a:srgbClr val="FF0000"/>
                </a:solidFill>
                <a:latin typeface="Cambria" panose="02040503050406030204" pitchFamily="18" charset="0"/>
                <a:ea typeface="Cambria" panose="02040503050406030204" pitchFamily="18" charset="0"/>
              </a:rPr>
              <a:t> Khi </a:t>
            </a:r>
            <a:r>
              <a:rPr lang="en-US" sz="3200" b="1" dirty="0" err="1">
                <a:solidFill>
                  <a:srgbClr val="FF0000"/>
                </a:solidFill>
                <a:latin typeface="Cambria" panose="02040503050406030204" pitchFamily="18" charset="0"/>
                <a:ea typeface="Cambria" panose="02040503050406030204" pitchFamily="18" charset="0"/>
              </a:rPr>
              <a:t>lãnh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cuộc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khởi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nghĩa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just">
              <a:lnSpc>
                <a:spcPct val="150000"/>
              </a:lnSpc>
            </a:pPr>
            <a:r>
              <a:rPr lang="en-US" sz="3200" b="1" dirty="0">
                <a:solidFill>
                  <a:srgbClr val="FF0000"/>
                </a:solidFill>
                <a:latin typeface="Cambria" panose="02040503050406030204" pitchFamily="18" charset="0"/>
                <a:ea typeface="Cambria" panose="02040503050406030204" pitchFamily="18" charset="0"/>
              </a:rPr>
              <a:t>                   248 – 226 = 22 (</a:t>
            </a:r>
            <a:r>
              <a:rPr lang="en-US" sz="3200" b="1" dirty="0" err="1">
                <a:solidFill>
                  <a:srgbClr val="FF0000"/>
                </a:solidFill>
                <a:latin typeface="Cambria" panose="02040503050406030204" pitchFamily="18" charset="0"/>
                <a:ea typeface="Cambria" panose="02040503050406030204" pitchFamily="18" charset="0"/>
              </a:rPr>
              <a:t>tuổi</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06929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anim calcmode="lin" valueType="num">
                                      <p:cBhvr>
                                        <p:cTn id="3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1000"/>
                                        <p:tgtEl>
                                          <p:spTgt spid="6">
                                            <p:txEl>
                                              <p:pRg st="1" end="1"/>
                                            </p:txEl>
                                          </p:spTgt>
                                        </p:tgtEl>
                                      </p:cBhvr>
                                    </p:animEffect>
                                    <p:anim calcmode="lin" valueType="num">
                                      <p:cBhvr>
                                        <p:cTn id="3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marL="0" marR="0" lvl="0" indent="0" algn="l" defTabSz="91351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等线"/>
              <a:ea typeface="+mn-ea"/>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Bà Triệu - Nổi tiếng can đảm và mưu trí hơn người - Ông Bà Ta">
            <a:extLst>
              <a:ext uri="{FF2B5EF4-FFF2-40B4-BE49-F238E27FC236}">
                <a16:creationId xmlns:a16="http://schemas.microsoft.com/office/drawing/2014/main" id="{18173AF9-F9F0-1F95-616D-46D4F4E22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1385888"/>
            <a:ext cx="5715000" cy="4010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8F90C1-F1E0-E792-3F92-BF36A196FADB}"/>
              </a:ext>
            </a:extLst>
          </p:cNvPr>
          <p:cNvSpPr txBox="1"/>
          <p:nvPr/>
        </p:nvSpPr>
        <p:spPr>
          <a:xfrm>
            <a:off x="6762750" y="1676400"/>
            <a:ext cx="4829175" cy="3477875"/>
          </a:xfrm>
          <a:prstGeom prst="rect">
            <a:avLst/>
          </a:prstGeom>
          <a:noFill/>
        </p:spPr>
        <p:txBody>
          <a:bodyPr wrap="square" rtlCol="0">
            <a:spAutoFit/>
          </a:bodyPr>
          <a:lstStyle/>
          <a:p>
            <a:pPr algn="just"/>
            <a:r>
              <a:rPr lang="en-US" sz="4400" b="0" i="0" dirty="0" err="1">
                <a:solidFill>
                  <a:srgbClr val="002060"/>
                </a:solidFill>
                <a:effectLst/>
                <a:latin typeface="Cambria" panose="02040503050406030204" pitchFamily="18" charset="0"/>
                <a:ea typeface="Cambria" panose="02040503050406030204" pitchFamily="18" charset="0"/>
              </a:rPr>
              <a:t>Bà</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Triệu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là</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một</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thủ</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lĩnh</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kháng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chiến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chống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giặc</a:t>
            </a:r>
            <a:r>
              <a:rPr lang="en-US" sz="4400" b="0" i="0" dirty="0">
                <a:solidFill>
                  <a:srgbClr val="002060"/>
                </a:solidFill>
                <a:effectLst/>
                <a:latin typeface="Cambria" panose="02040503050406030204" pitchFamily="18" charset="0"/>
                <a:ea typeface="Cambria" panose="02040503050406030204" pitchFamily="18" charset="0"/>
              </a:rPr>
              <a:t> Ngô </a:t>
            </a:r>
            <a:r>
              <a:rPr lang="en-US" sz="4400" b="0" i="0" dirty="0" err="1">
                <a:solidFill>
                  <a:srgbClr val="002060"/>
                </a:solidFill>
                <a:effectLst/>
                <a:latin typeface="Cambria" panose="02040503050406030204" pitchFamily="18" charset="0"/>
                <a:ea typeface="Cambria" panose="02040503050406030204" pitchFamily="18" charset="0"/>
              </a:rPr>
              <a:t>thế</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kỷ</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thứ</a:t>
            </a:r>
            <a:r>
              <a:rPr lang="en-US" sz="4400" b="0" i="0" dirty="0">
                <a:solidFill>
                  <a:srgbClr val="002060"/>
                </a:solidFill>
                <a:effectLst/>
                <a:latin typeface="Cambria" panose="02040503050406030204" pitchFamily="18" charset="0"/>
                <a:ea typeface="Cambria" panose="02040503050406030204" pitchFamily="18" charset="0"/>
              </a:rPr>
              <a:t> 3 </a:t>
            </a:r>
            <a:r>
              <a:rPr lang="en-US" sz="4400" b="0" i="0" dirty="0" err="1">
                <a:solidFill>
                  <a:srgbClr val="002060"/>
                </a:solidFill>
                <a:effectLst/>
                <a:latin typeface="Cambria" panose="02040503050406030204" pitchFamily="18" charset="0"/>
                <a:ea typeface="Cambria" panose="02040503050406030204" pitchFamily="18" charset="0"/>
              </a:rPr>
              <a:t>tại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Việt</a:t>
            </a:r>
            <a:r>
              <a:rPr lang="en-US" sz="4400" b="0" i="0" dirty="0">
                <a:solidFill>
                  <a:srgbClr val="002060"/>
                </a:solidFill>
                <a:effectLst/>
                <a:latin typeface="Cambria" panose="02040503050406030204" pitchFamily="18" charset="0"/>
                <a:ea typeface="Cambria" panose="02040503050406030204" pitchFamily="18" charset="0"/>
              </a:rPr>
              <a:t> Nam.</a:t>
            </a:r>
            <a:endParaRPr lang="en-US"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3427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5"/>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56966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Lễ kỉ niệm 600 năm ngày sinh của anh hùng dân tộc Nguyễn Trãi được tổ chức vào năm 1980. Như vậy Nguyễn Trãi sinh năm nào? Thuộc thế kỉ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771525" y="2371725"/>
            <a:ext cx="10553700" cy="2217017"/>
          </a:xfrm>
          <a:prstGeom prst="rect">
            <a:avLst/>
          </a:prstGeom>
          <a:noFill/>
        </p:spPr>
        <p:txBody>
          <a:bodyPr wrap="square" rtlCol="0">
            <a:spAutoFit/>
          </a:bodyPr>
          <a:lstStyle/>
          <a:p>
            <a:pPr lvl="0" algn="ctr">
              <a:lnSpc>
                <a:spcPct val="150000"/>
              </a:lnSpc>
            </a:pPr>
            <a:r>
              <a:rPr lang="en-US" sz="3200" b="1" dirty="0" err="1">
                <a:solidFill>
                  <a:srgbClr val="FF0000"/>
                </a:solidFill>
                <a:latin typeface="Cambria" panose="02040503050406030204" pitchFamily="18" charset="0"/>
                <a:ea typeface="Cambria" panose="02040503050406030204" pitchFamily="18" charset="0"/>
              </a:rPr>
              <a:t>Nguyễn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b="1" dirty="0">
                <a:solidFill>
                  <a:srgbClr val="FF0000"/>
                </a:solidFill>
                <a:latin typeface="Cambria" panose="02040503050406030204" pitchFamily="18" charset="0"/>
                <a:ea typeface="Cambria" panose="02040503050406030204" pitchFamily="18" charset="0"/>
              </a:rPr>
              <a:t>         1980 – 600 = 1380</a:t>
            </a:r>
          </a:p>
          <a:p>
            <a:pPr lvl="0" algn="ctr">
              <a:lnSpc>
                <a:spcPct val="150000"/>
              </a:lnSpc>
            </a:pP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1380 </a:t>
            </a:r>
            <a:r>
              <a:rPr lang="en-US" sz="3200" b="1" dirty="0" err="1">
                <a:solidFill>
                  <a:srgbClr val="FF0000"/>
                </a:solidFill>
                <a:latin typeface="Cambria" panose="02040503050406030204" pitchFamily="18" charset="0"/>
                <a:ea typeface="Cambria" panose="02040503050406030204" pitchFamily="18" charset="0"/>
              </a:rPr>
              <a:t>thuộc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kỉ</a:t>
            </a:r>
            <a:r>
              <a:rPr lang="en-US" sz="3200" b="1" dirty="0">
                <a:solidFill>
                  <a:srgbClr val="FF0000"/>
                </a:solidFill>
                <a:latin typeface="Cambria" panose="02040503050406030204" pitchFamily="18" charset="0"/>
                <a:ea typeface="Cambria" panose="02040503050406030204" pitchFamily="18" charset="0"/>
              </a:rPr>
              <a:t> XIV.</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67116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Rounded Corners 2">
            <a:extLst>
              <a:ext uri="{FF2B5EF4-FFF2-40B4-BE49-F238E27FC236}">
                <a16:creationId xmlns:a16="http://schemas.microsoft.com/office/drawing/2014/main" id="{97C6A3F4-941B-AD40-5B7A-E728696906C1}"/>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2" descr="Trà với Nguyễn Trãi - Xuất bản thông tin">
            <a:extLst>
              <a:ext uri="{FF2B5EF4-FFF2-40B4-BE49-F238E27FC236}">
                <a16:creationId xmlns:a16="http://schemas.microsoft.com/office/drawing/2014/main" id="{7BB4E862-F14A-316F-F02C-E8B3B81FF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760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等线" panose="020F0502020204030204"/>
                <a:ea typeface="+mn-ea"/>
                <a:cs typeface="+mn-cs"/>
              </a:rPr>
              <a:t>Bác Hồ sinh năm 1890. Như vậy Bác Hồ sinh vào thế kỉ XIX.</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5"/>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323439"/>
          </a:xfrm>
          <a:prstGeom prst="rect">
            <a:avLst/>
          </a:prstGeom>
          <a:noFill/>
        </p:spPr>
        <p:txBody>
          <a:bodyPr wrap="square" rtlCol="0">
            <a:spAutoFit/>
          </a:bodyPr>
          <a:lstStyle/>
          <a:p>
            <a:pPr lvl="0" algn="just"/>
            <a:r>
              <a:rPr lang="vi-VN" sz="4000" b="1" dirty="0">
                <a:solidFill>
                  <a:srgbClr val="000000"/>
                </a:solidFill>
                <a:latin typeface="Cambria" panose="02040503050406030204" pitchFamily="18" charset="0"/>
                <a:ea typeface="Cambria" panose="02040503050406030204" pitchFamily="18" charset="0"/>
              </a:rPr>
              <a:t>c) Bác Hồ sinh năm 1890. Như vậy Bác Hồ sinh vào thế kỉ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771525" y="2371725"/>
            <a:ext cx="10553700" cy="1824795"/>
          </a:xfrm>
          <a:prstGeom prst="rect">
            <a:avLst/>
          </a:prstGeom>
          <a:noFill/>
        </p:spPr>
        <p:txBody>
          <a:bodyPr wrap="square" rtlCol="0">
            <a:spAutoFit/>
          </a:bodyPr>
          <a:lstStyle/>
          <a:p>
            <a:pPr lvl="0" algn="ctr">
              <a:lnSpc>
                <a:spcPct val="150000"/>
              </a:lnSpc>
            </a:pPr>
            <a:r>
              <a:rPr lang="vi-VN" sz="4000" b="1" dirty="0">
                <a:solidFill>
                  <a:srgbClr val="FF0000"/>
                </a:solidFill>
                <a:latin typeface="Cambria" panose="02040503050406030204" pitchFamily="18" charset="0"/>
                <a:ea typeface="Cambria" panose="02040503050406030204" pitchFamily="18" charset="0"/>
              </a:rPr>
              <a:t>Bác Hồ sinh năm 1890. </a:t>
            </a:r>
            <a:endParaRPr lang="en-US" sz="4000" b="1" dirty="0">
              <a:solidFill>
                <a:srgbClr val="FF0000"/>
              </a:solidFill>
              <a:latin typeface="Cambria" panose="02040503050406030204" pitchFamily="18" charset="0"/>
              <a:ea typeface="Cambria" panose="02040503050406030204" pitchFamily="18" charset="0"/>
            </a:endParaRPr>
          </a:p>
          <a:p>
            <a:pPr lvl="0" algn="ctr">
              <a:lnSpc>
                <a:spcPct val="150000"/>
              </a:lnSpc>
            </a:pPr>
            <a:r>
              <a:rPr lang="vi-VN" sz="4000" b="1" dirty="0">
                <a:solidFill>
                  <a:srgbClr val="FF0000"/>
                </a:solidFill>
                <a:latin typeface="Cambria" panose="02040503050406030204" pitchFamily="18" charset="0"/>
                <a:ea typeface="Cambria" panose="02040503050406030204" pitchFamily="18" charset="0"/>
              </a:rPr>
              <a:t>Như vậy Bác Hồ sinh vào thế kỉ XIX.</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7450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538F90C1-F1E0-E792-3F92-BF36A196FADB}"/>
              </a:ext>
            </a:extLst>
          </p:cNvPr>
          <p:cNvSpPr txBox="1"/>
          <p:nvPr/>
        </p:nvSpPr>
        <p:spPr>
          <a:xfrm>
            <a:off x="6686550" y="1457325"/>
            <a:ext cx="5124450" cy="3539430"/>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Chủ tịch Hồ Chí Minh là người thầy vĩ đại của cách mạng Việt Nam, lãnh tụ kính yêu của giai cấp công nhân và của cả dân tộc Việt Nam, một chiến sĩ xuất sắc, một nhà hoạt động lỗi lạc của phong trào cộng sản quốc tế và phong trào giải phóng dân tộc.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050" name="Picture 2" descr="Cuộc đời và sự nghiệp cách mạng vẻ vang của Chủ tịch Hồ Chí Minh">
            <a:extLst>
              <a:ext uri="{FF2B5EF4-FFF2-40B4-BE49-F238E27FC236}">
                <a16:creationId xmlns:a16="http://schemas.microsoft.com/office/drawing/2014/main" id="{41885E15-8718-AE66-06BA-67D01CE9C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1538288"/>
            <a:ext cx="6000750"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31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42CC5C0-BEBA-A17F-7D2E-47AB659BB7C2}"/>
              </a:ext>
            </a:extLst>
          </p:cNvPr>
          <p:cNvPicPr>
            <a:picLocks noChangeAspect="1"/>
          </p:cNvPicPr>
          <p:nvPr/>
        </p:nvPicPr>
        <p:blipFill>
          <a:blip r:embed="rId5"/>
          <a:stretch>
            <a:fillRect/>
          </a:stretch>
        </p:blipFill>
        <p:spPr>
          <a:xfrm>
            <a:off x="571500" y="495300"/>
            <a:ext cx="8096250" cy="781050"/>
          </a:xfrm>
          <a:prstGeom prst="rect">
            <a:avLst/>
          </a:prstGeom>
        </p:spPr>
      </p:pic>
      <p:pic>
        <p:nvPicPr>
          <p:cNvPr id="8" name="Picture 7">
            <a:extLst>
              <a:ext uri="{FF2B5EF4-FFF2-40B4-BE49-F238E27FC236}">
                <a16:creationId xmlns:a16="http://schemas.microsoft.com/office/drawing/2014/main" id="{5A51844A-E0B9-6945-D57A-0EF099AC7103}"/>
              </a:ext>
            </a:extLst>
          </p:cNvPr>
          <p:cNvPicPr>
            <a:picLocks noChangeAspect="1"/>
          </p:cNvPicPr>
          <p:nvPr/>
        </p:nvPicPr>
        <p:blipFill>
          <a:blip r:embed="rId6"/>
          <a:stretch>
            <a:fillRect/>
          </a:stretch>
        </p:blipFill>
        <p:spPr>
          <a:xfrm>
            <a:off x="495300" y="1278127"/>
            <a:ext cx="10701337" cy="5094098"/>
          </a:xfrm>
          <a:prstGeom prst="rect">
            <a:avLst/>
          </a:prstGeom>
        </p:spPr>
      </p:pic>
      <p:sp>
        <p:nvSpPr>
          <p:cNvPr id="9" name="Rectangle 8">
            <a:extLst>
              <a:ext uri="{FF2B5EF4-FFF2-40B4-BE49-F238E27FC236}">
                <a16:creationId xmlns:a16="http://schemas.microsoft.com/office/drawing/2014/main" id="{5450CB5C-D13C-0C6F-6AE0-93118E853180}"/>
              </a:ext>
            </a:extLst>
          </p:cNvPr>
          <p:cNvSpPr/>
          <p:nvPr/>
        </p:nvSpPr>
        <p:spPr>
          <a:xfrm>
            <a:off x="952500" y="5581650"/>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Thế</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kỉ</a:t>
            </a:r>
            <a:r>
              <a:rPr lang="en-US" sz="2400" b="1" dirty="0">
                <a:solidFill>
                  <a:srgbClr val="FF0000"/>
                </a:solidFill>
                <a:latin typeface="Cambria" panose="02040503050406030204" pitchFamily="18" charset="0"/>
                <a:ea typeface="Cambria" panose="02040503050406030204" pitchFamily="18" charset="0"/>
              </a:rPr>
              <a:t> XVIII</a:t>
            </a:r>
          </a:p>
        </p:txBody>
      </p:sp>
      <p:sp>
        <p:nvSpPr>
          <p:cNvPr id="10" name="Rectangle 9">
            <a:extLst>
              <a:ext uri="{FF2B5EF4-FFF2-40B4-BE49-F238E27FC236}">
                <a16:creationId xmlns:a16="http://schemas.microsoft.com/office/drawing/2014/main" id="{F512A14E-D252-3ADB-AE11-FA7124498A60}"/>
              </a:ext>
            </a:extLst>
          </p:cNvPr>
          <p:cNvSpPr/>
          <p:nvPr/>
        </p:nvSpPr>
        <p:spPr>
          <a:xfrm>
            <a:off x="3562350" y="5610225"/>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XIX</a:t>
            </a:r>
          </a:p>
        </p:txBody>
      </p:sp>
      <p:sp>
        <p:nvSpPr>
          <p:cNvPr id="11" name="Rectangle 10">
            <a:extLst>
              <a:ext uri="{FF2B5EF4-FFF2-40B4-BE49-F238E27FC236}">
                <a16:creationId xmlns:a16="http://schemas.microsoft.com/office/drawing/2014/main" id="{3683CBDF-510D-E836-3DE9-B25F2DB74720}"/>
              </a:ext>
            </a:extLst>
          </p:cNvPr>
          <p:cNvSpPr/>
          <p:nvPr/>
        </p:nvSpPr>
        <p:spPr>
          <a:xfrm>
            <a:off x="6134100" y="5600700"/>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XX</a:t>
            </a:r>
          </a:p>
        </p:txBody>
      </p:sp>
      <p:sp>
        <p:nvSpPr>
          <p:cNvPr id="14" name="Rectangle 13">
            <a:extLst>
              <a:ext uri="{FF2B5EF4-FFF2-40B4-BE49-F238E27FC236}">
                <a16:creationId xmlns:a16="http://schemas.microsoft.com/office/drawing/2014/main" id="{4422BDAA-3955-B4DC-C23D-6AFB6BAF360F}"/>
              </a:ext>
            </a:extLst>
          </p:cNvPr>
          <p:cNvSpPr/>
          <p:nvPr/>
        </p:nvSpPr>
        <p:spPr>
          <a:xfrm>
            <a:off x="8753475" y="5591175"/>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994388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2AE74A9E-5903-5396-892C-0E0ECD185745}"/>
              </a:ext>
            </a:extLst>
          </p:cNvPr>
          <p:cNvPicPr>
            <a:picLocks noChangeAspect="1"/>
          </p:cNvPicPr>
          <p:nvPr/>
        </p:nvPicPr>
        <p:blipFill>
          <a:blip r:embed="rId5"/>
          <a:stretch>
            <a:fillRect/>
          </a:stretch>
        </p:blipFill>
        <p:spPr>
          <a:xfrm>
            <a:off x="438150" y="447675"/>
            <a:ext cx="857250" cy="838200"/>
          </a:xfrm>
          <a:prstGeom prst="rect">
            <a:avLst/>
          </a:prstGeom>
        </p:spPr>
      </p:pic>
      <p:pic>
        <p:nvPicPr>
          <p:cNvPr id="12" name="Graphic 11">
            <a:extLst>
              <a:ext uri="{FF2B5EF4-FFF2-40B4-BE49-F238E27FC236}">
                <a16:creationId xmlns:a16="http://schemas.microsoft.com/office/drawing/2014/main" id="{6ED43975-6A13-AC12-1ECB-8647472FD4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733" y="2444182"/>
            <a:ext cx="3657777" cy="3909125"/>
          </a:xfrm>
          <a:prstGeom prst="rect">
            <a:avLst/>
          </a:prstGeom>
        </p:spPr>
      </p:pic>
      <p:sp>
        <p:nvSpPr>
          <p:cNvPr id="13" name="Speech Bubble: Rectangle with Corners Rounded 12">
            <a:extLst>
              <a:ext uri="{FF2B5EF4-FFF2-40B4-BE49-F238E27FC236}">
                <a16:creationId xmlns:a16="http://schemas.microsoft.com/office/drawing/2014/main" id="{1A443705-9854-0823-F4EB-5DBAD2D6BDE7}"/>
              </a:ext>
            </a:extLst>
          </p:cNvPr>
          <p:cNvSpPr/>
          <p:nvPr/>
        </p:nvSpPr>
        <p:spPr>
          <a:xfrm>
            <a:off x="3686175" y="1333500"/>
            <a:ext cx="8096250" cy="1524000"/>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a) </a:t>
            </a:r>
            <a:r>
              <a:rPr lang="en-US" sz="4000" b="1" dirty="0" err="1">
                <a:solidFill>
                  <a:prstClr val="black"/>
                </a:solidFill>
                <a:latin typeface="Cambria" panose="02040503050406030204" pitchFamily="18" charset="0"/>
                <a:ea typeface="Cambria" panose="02040503050406030204" pitchFamily="18" charset="0"/>
              </a:rPr>
              <a:t>Nêu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sinh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định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thuộc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thế</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kỉ</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nào</a:t>
            </a:r>
            <a:r>
              <a:rPr lang="en-US" sz="4000" b="1"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43718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D728E167-BEA3-F69D-9F29-4165E75AF30D}"/>
              </a:ext>
            </a:extLst>
          </p:cNvPr>
          <p:cNvGrpSpPr/>
          <p:nvPr/>
        </p:nvGrpSpPr>
        <p:grpSpPr>
          <a:xfrm>
            <a:off x="8142960" y="2782069"/>
            <a:ext cx="3614082" cy="3799866"/>
            <a:chOff x="8001897" y="2517912"/>
            <a:chExt cx="3807499" cy="4003226"/>
          </a:xfrm>
        </p:grpSpPr>
        <p:sp>
          <p:nvSpPr>
            <p:cNvPr id="5" name="Rectangle: Rounded Corners 4">
              <a:extLst>
                <a:ext uri="{FF2B5EF4-FFF2-40B4-BE49-F238E27FC236}">
                  <a16:creationId xmlns:a16="http://schemas.microsoft.com/office/drawing/2014/main" id="{BD1956AA-9980-F86A-B02A-62AA0F050A3D}"/>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LÀM VIỆC NHÓM ĐÔI</a:t>
              </a:r>
            </a:p>
          </p:txBody>
        </p:sp>
        <p:grpSp>
          <p:nvGrpSpPr>
            <p:cNvPr id="6" name="Group 5">
              <a:extLst>
                <a:ext uri="{FF2B5EF4-FFF2-40B4-BE49-F238E27FC236}">
                  <a16:creationId xmlns:a16="http://schemas.microsoft.com/office/drawing/2014/main" id="{F200DF81-6422-7948-F360-0FB59BCDD89B}"/>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id="{4B7D7DF3-E878-88F8-7EE1-0C9A371BB9C8}"/>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9" name="Picture 8">
                <a:extLst>
                  <a:ext uri="{FF2B5EF4-FFF2-40B4-BE49-F238E27FC236}">
                    <a16:creationId xmlns:a16="http://schemas.microsoft.com/office/drawing/2014/main" id="{DA3E5FAD-DBE5-BAA1-524D-681B900C0EF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08B2578C-5CBF-C952-B361-837E907C3F6F}"/>
              </a:ext>
            </a:extLst>
          </p:cNvPr>
          <p:cNvSpPr txBox="1"/>
          <p:nvPr/>
        </p:nvSpPr>
        <p:spPr>
          <a:xfrm>
            <a:off x="1183095" y="806413"/>
            <a:ext cx="7176976" cy="1387435"/>
          </a:xfrm>
          <a:custGeom>
            <a:avLst/>
            <a:gdLst>
              <a:gd name="connsiteX0" fmla="*/ 0 w 7176976"/>
              <a:gd name="connsiteY0" fmla="*/ 128116 h 1387435"/>
              <a:gd name="connsiteX1" fmla="*/ 128116 w 7176976"/>
              <a:gd name="connsiteY1" fmla="*/ 0 h 1387435"/>
              <a:gd name="connsiteX2" fmla="*/ 7048860 w 7176976"/>
              <a:gd name="connsiteY2" fmla="*/ 0 h 1387435"/>
              <a:gd name="connsiteX3" fmla="*/ 7176976 w 7176976"/>
              <a:gd name="connsiteY3" fmla="*/ 128116 h 1387435"/>
              <a:gd name="connsiteX4" fmla="*/ 7176976 w 7176976"/>
              <a:gd name="connsiteY4" fmla="*/ 1259319 h 1387435"/>
              <a:gd name="connsiteX5" fmla="*/ 7048860 w 7176976"/>
              <a:gd name="connsiteY5" fmla="*/ 1387435 h 1387435"/>
              <a:gd name="connsiteX6" fmla="*/ 128116 w 7176976"/>
              <a:gd name="connsiteY6" fmla="*/ 1387435 h 1387435"/>
              <a:gd name="connsiteX7" fmla="*/ 0 w 7176976"/>
              <a:gd name="connsiteY7" fmla="*/ 1259319 h 1387435"/>
              <a:gd name="connsiteX8" fmla="*/ 0 w 7176976"/>
              <a:gd name="connsiteY8" fmla="*/ 128116 h 138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1387435" fill="none" extrusionOk="0">
                <a:moveTo>
                  <a:pt x="0" y="128116"/>
                </a:moveTo>
                <a:cubicBezTo>
                  <a:pt x="140" y="61161"/>
                  <a:pt x="59327" y="3303"/>
                  <a:pt x="128116" y="0"/>
                </a:cubicBezTo>
                <a:cubicBezTo>
                  <a:pt x="3011349" y="72427"/>
                  <a:pt x="3658084" y="61419"/>
                  <a:pt x="7048860" y="0"/>
                </a:cubicBezTo>
                <a:cubicBezTo>
                  <a:pt x="7119102" y="-3545"/>
                  <a:pt x="7166257" y="54117"/>
                  <a:pt x="7176976" y="128116"/>
                </a:cubicBezTo>
                <a:cubicBezTo>
                  <a:pt x="7162872" y="287811"/>
                  <a:pt x="7249179" y="1049503"/>
                  <a:pt x="7176976" y="1259319"/>
                </a:cubicBezTo>
                <a:cubicBezTo>
                  <a:pt x="7178651" y="1321573"/>
                  <a:pt x="7111199" y="1377998"/>
                  <a:pt x="7048860" y="1387435"/>
                </a:cubicBezTo>
                <a:cubicBezTo>
                  <a:pt x="4166178" y="1417262"/>
                  <a:pt x="2864862" y="1308129"/>
                  <a:pt x="128116" y="1387435"/>
                </a:cubicBezTo>
                <a:cubicBezTo>
                  <a:pt x="63110" y="1386785"/>
                  <a:pt x="-9168" y="1331889"/>
                  <a:pt x="0" y="1259319"/>
                </a:cubicBezTo>
                <a:cubicBezTo>
                  <a:pt x="-88071" y="1081829"/>
                  <a:pt x="91714" y="307259"/>
                  <a:pt x="0" y="128116"/>
                </a:cubicBezTo>
                <a:close/>
              </a:path>
              <a:path w="7176976" h="1387435" stroke="0" extrusionOk="0">
                <a:moveTo>
                  <a:pt x="0" y="128116"/>
                </a:moveTo>
                <a:cubicBezTo>
                  <a:pt x="2479" y="58035"/>
                  <a:pt x="59278" y="3999"/>
                  <a:pt x="128116" y="0"/>
                </a:cubicBezTo>
                <a:cubicBezTo>
                  <a:pt x="3332322" y="123000"/>
                  <a:pt x="4358974" y="-96860"/>
                  <a:pt x="7048860" y="0"/>
                </a:cubicBezTo>
                <a:cubicBezTo>
                  <a:pt x="7110464" y="-6976"/>
                  <a:pt x="7181057" y="49132"/>
                  <a:pt x="7176976" y="128116"/>
                </a:cubicBezTo>
                <a:cubicBezTo>
                  <a:pt x="7215222" y="425391"/>
                  <a:pt x="7274753" y="1022769"/>
                  <a:pt x="7176976" y="1259319"/>
                </a:cubicBezTo>
                <a:cubicBezTo>
                  <a:pt x="7164548" y="1334579"/>
                  <a:pt x="7111777" y="1386152"/>
                  <a:pt x="7048860" y="1387435"/>
                </a:cubicBezTo>
                <a:cubicBezTo>
                  <a:pt x="4060328" y="1226728"/>
                  <a:pt x="3479434" y="1427102"/>
                  <a:pt x="128116" y="1387435"/>
                </a:cubicBezTo>
                <a:cubicBezTo>
                  <a:pt x="50922" y="1386135"/>
                  <a:pt x="-1335" y="1329471"/>
                  <a:pt x="0" y="1259319"/>
                </a:cubicBezTo>
                <a:cubicBezTo>
                  <a:pt x="49686" y="902437"/>
                  <a:pt x="-52893" y="435740"/>
                  <a:pt x="0" y="128116"/>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kỉ</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nào</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E1DA65B-6027-AA5A-5E98-E84CC75FD52C}"/>
              </a:ext>
            </a:extLst>
          </p:cNvPr>
          <p:cNvSpPr txBox="1"/>
          <p:nvPr/>
        </p:nvSpPr>
        <p:spPr>
          <a:xfrm>
            <a:off x="504825" y="409575"/>
            <a:ext cx="108585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a:t>
            </a:r>
          </a:p>
        </p:txBody>
      </p:sp>
      <p:pic>
        <p:nvPicPr>
          <p:cNvPr id="12" name="Picture 11">
            <a:extLst>
              <a:ext uri="{FF2B5EF4-FFF2-40B4-BE49-F238E27FC236}">
                <a16:creationId xmlns:a16="http://schemas.microsoft.com/office/drawing/2014/main" id="{957F9ED9-0B1F-0B79-9E51-AF3D068DE083}"/>
              </a:ext>
            </a:extLst>
          </p:cNvPr>
          <p:cNvPicPr>
            <a:picLocks noChangeAspect="1"/>
          </p:cNvPicPr>
          <p:nvPr/>
        </p:nvPicPr>
        <p:blipFill>
          <a:blip r:embed="rId8"/>
          <a:stretch>
            <a:fillRect/>
          </a:stretch>
        </p:blipFill>
        <p:spPr>
          <a:xfrm>
            <a:off x="1009650" y="2252168"/>
            <a:ext cx="7005637" cy="3996231"/>
          </a:xfrm>
          <a:prstGeom prst="rect">
            <a:avLst/>
          </a:prstGeom>
        </p:spPr>
      </p:pic>
    </p:spTree>
    <p:extLst>
      <p:ext uri="{BB962C8B-B14F-4D97-AF65-F5344CB8AC3E}">
        <p14:creationId xmlns:p14="http://schemas.microsoft.com/office/powerpoint/2010/main" val="3843401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Rounded Corners 2">
            <a:extLst>
              <a:ext uri="{FF2B5EF4-FFF2-40B4-BE49-F238E27FC236}">
                <a16:creationId xmlns:a16="http://schemas.microsoft.com/office/drawing/2014/main" id="{F333B60E-EA22-6D9E-7ED3-58F0B107BE70}"/>
              </a:ext>
            </a:extLst>
          </p:cNvPr>
          <p:cNvSpPr/>
          <p:nvPr/>
        </p:nvSpPr>
        <p:spPr>
          <a:xfrm>
            <a:off x="2470709" y="2874392"/>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5B851C12-3428-B523-8E3E-38B51299AF09}"/>
              </a:ext>
            </a:extLst>
          </p:cNvPr>
          <p:cNvSpPr/>
          <p:nvPr/>
        </p:nvSpPr>
        <p:spPr>
          <a:xfrm>
            <a:off x="2470709" y="1636141"/>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CAC49A79-9A60-686B-C3CE-5EB7B58FF77B}"/>
              </a:ext>
            </a:extLst>
          </p:cNvPr>
          <p:cNvSpPr/>
          <p:nvPr/>
        </p:nvSpPr>
        <p:spPr>
          <a:xfrm>
            <a:off x="2470709" y="5459294"/>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E15A60C3-8134-FA41-5D0C-3FEC986544D2}"/>
              </a:ext>
            </a:extLst>
          </p:cNvPr>
          <p:cNvSpPr/>
          <p:nvPr/>
        </p:nvSpPr>
        <p:spPr>
          <a:xfrm>
            <a:off x="2470709" y="4112643"/>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B9011023-9D85-AE9D-182C-2B3F642D3C4F}"/>
              </a:ext>
            </a:extLst>
          </p:cNvPr>
          <p:cNvPicPr>
            <a:picLocks noChangeAspect="1"/>
          </p:cNvPicPr>
          <p:nvPr/>
        </p:nvPicPr>
        <p:blipFill>
          <a:blip r:embed="rId5"/>
          <a:stretch>
            <a:fillRect/>
          </a:stretch>
        </p:blipFill>
        <p:spPr>
          <a:xfrm>
            <a:off x="3996834" y="281495"/>
            <a:ext cx="5474682" cy="1475360"/>
          </a:xfrm>
          <a:prstGeom prst="rect">
            <a:avLst/>
          </a:prstGeom>
        </p:spPr>
      </p:pic>
    </p:spTree>
    <p:extLst>
      <p:ext uri="{BB962C8B-B14F-4D97-AF65-F5344CB8AC3E}">
        <p14:creationId xmlns:p14="http://schemas.microsoft.com/office/powerpoint/2010/main" val="877274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8"/>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368696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err="1">
                <a:ln>
                  <a:noFill/>
                </a:ln>
                <a:solidFill>
                  <a:srgbClr val="00B050"/>
                </a:solidFill>
                <a:effectLst/>
                <a:uLnTx/>
                <a:uFillTx/>
                <a:latin typeface="Arial" pitchFamily="34" charset="0"/>
                <a:ea typeface="+mn-ea"/>
                <a:cs typeface="Arial" pitchFamily="34" charset="0"/>
                <a:sym typeface="Arial"/>
              </a:rPr>
              <a:t>Câu</a:t>
            </a:r>
            <a:r>
              <a:rPr kumimoji="0" lang="en-US" sz="3733" b="0" i="0" u="sng" strike="noStrike" kern="1200" cap="none" spc="0" normalizeH="0" baseline="0" noProof="0" dirty="0">
                <a:ln>
                  <a:noFill/>
                </a:ln>
                <a:solidFill>
                  <a:srgbClr val="00B050"/>
                </a:solidFill>
                <a:effectLst/>
                <a:uLnTx/>
                <a:uFillTx/>
                <a:latin typeface="Arial" pitchFamily="34" charset="0"/>
                <a:ea typeface="+mn-ea"/>
                <a:cs typeface="Arial" pitchFamily="34" charset="0"/>
                <a:sym typeface="Arial"/>
              </a:rPr>
              <a:t> 1:</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1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phút</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giây</a:t>
            </a:r>
            <a:endPar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120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giây</a:t>
            </a:r>
            <a:endPar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marL="0" marR="0" lvl="0" indent="0" algn="ctr" defTabSz="91406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53756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Câu 2: </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300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năm</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kỉ</a:t>
            </a:r>
            <a:endPar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3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kỉ</a:t>
            </a:r>
            <a:endPar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404937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err="1">
                <a:ln>
                  <a:noFill/>
                </a:ln>
                <a:solidFill>
                  <a:srgbClr val="00B050"/>
                </a:solidFill>
                <a:effectLst/>
                <a:uLnTx/>
                <a:uFillTx/>
                <a:latin typeface="Arial" pitchFamily="34" charset="0"/>
                <a:ea typeface="+mn-ea"/>
                <a:cs typeface="Arial" pitchFamily="34" charset="0"/>
                <a:sym typeface="Arial"/>
              </a:rPr>
              <a:t>Câu</a:t>
            </a:r>
            <a:r>
              <a:rPr kumimoji="0" lang="en-US" sz="3733" b="0" i="0" u="sng" strike="noStrike" kern="1200" cap="none" spc="0" normalizeH="0" baseline="0" noProof="0" dirty="0">
                <a:ln>
                  <a:noFill/>
                </a:ln>
                <a:solidFill>
                  <a:srgbClr val="00B050"/>
                </a:solidFill>
                <a:effectLst/>
                <a:uLnTx/>
                <a:uFillTx/>
                <a:latin typeface="Arial" pitchFamily="34" charset="0"/>
                <a:ea typeface="+mn-ea"/>
                <a:cs typeface="Arial" pitchFamily="34" charset="0"/>
                <a:sym typeface="Arial"/>
              </a:rPr>
              <a:t> 3:</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Từ</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năm</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2001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đến</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2100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là</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kỉ</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bao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nhiêu</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Thế</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kỉ</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hai</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mươi</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mốt</a:t>
            </a:r>
            <a:endParaRPr kumimoji="0" lang="en-US" sz="4000" b="0"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66807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7" name="Picture 6">
            <a:extLst>
              <a:ext uri="{FF2B5EF4-FFF2-40B4-BE49-F238E27FC236}">
                <a16:creationId xmlns:a16="http://schemas.microsoft.com/office/drawing/2014/main" id="{04F979DC-1F5A-D849-1726-C4B60D235767}"/>
              </a:ext>
            </a:extLst>
          </p:cNvPr>
          <p:cNvPicPr>
            <a:picLocks noChangeAspect="1"/>
          </p:cNvPicPr>
          <p:nvPr/>
        </p:nvPicPr>
        <p:blipFill>
          <a:blip r:embed="rId8"/>
          <a:stretch>
            <a:fillRect/>
          </a:stretch>
        </p:blipFill>
        <p:spPr>
          <a:xfrm>
            <a:off x="3300623" y="2103282"/>
            <a:ext cx="8333954" cy="2353260"/>
          </a:xfrm>
          <a:prstGeom prst="rect">
            <a:avLst/>
          </a:prstGeom>
        </p:spPr>
      </p:pic>
      <p:pic>
        <p:nvPicPr>
          <p:cNvPr id="8" name="Picture 7">
            <a:extLst>
              <a:ext uri="{FF2B5EF4-FFF2-40B4-BE49-F238E27FC236}">
                <a16:creationId xmlns:a16="http://schemas.microsoft.com/office/drawing/2014/main" id="{823B4F1E-7200-37B9-E261-B2BBD7ACFBE4}"/>
              </a:ext>
            </a:extLst>
          </p:cNvPr>
          <p:cNvPicPr>
            <a:picLocks noChangeAspect="1"/>
          </p:cNvPicPr>
          <p:nvPr/>
        </p:nvPicPr>
        <p:blipFill>
          <a:blip r:embed="rId9"/>
          <a:stretch>
            <a:fillRect/>
          </a:stretch>
        </p:blipFill>
        <p:spPr>
          <a:xfrm>
            <a:off x="6141327" y="1140022"/>
            <a:ext cx="2950720" cy="1457070"/>
          </a:xfrm>
          <a:prstGeom prst="rect">
            <a:avLst/>
          </a:prstGeom>
        </p:spPr>
      </p:pic>
      <p:sp>
        <p:nvSpPr>
          <p:cNvPr id="9" name="TextBox 8">
            <a:extLst>
              <a:ext uri="{FF2B5EF4-FFF2-40B4-BE49-F238E27FC236}">
                <a16:creationId xmlns:a16="http://schemas.microsoft.com/office/drawing/2014/main" id="{04943925-B9AA-FE2C-8CB7-E832FA3D6EEA}"/>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9F2CCF8E-540B-DA33-CA13-7E82FF16E8A3}"/>
              </a:ext>
            </a:extLst>
          </p:cNvPr>
          <p:cNvGrpSpPr/>
          <p:nvPr/>
        </p:nvGrpSpPr>
        <p:grpSpPr>
          <a:xfrm>
            <a:off x="1331372" y="1568558"/>
            <a:ext cx="10289127" cy="2613644"/>
            <a:chOff x="1604199" y="2492483"/>
            <a:chExt cx="10289127" cy="2613644"/>
          </a:xfrm>
        </p:grpSpPr>
        <p:grpSp>
          <p:nvGrpSpPr>
            <p:cNvPr id="3" name="Group 2">
              <a:extLst>
                <a:ext uri="{FF2B5EF4-FFF2-40B4-BE49-F238E27FC236}">
                  <a16:creationId xmlns:a16="http://schemas.microsoft.com/office/drawing/2014/main" id="{A6B26437-7480-4F7D-4F46-8F6A194EE5E9}"/>
                </a:ext>
              </a:extLst>
            </p:cNvPr>
            <p:cNvGrpSpPr/>
            <p:nvPr/>
          </p:nvGrpSpPr>
          <p:grpSpPr>
            <a:xfrm>
              <a:off x="2341061" y="2492483"/>
              <a:ext cx="9552265" cy="2560596"/>
              <a:chOff x="1586459" y="2182575"/>
              <a:chExt cx="9552265" cy="2560596"/>
            </a:xfrm>
          </p:grpSpPr>
          <p:sp>
            <p:nvSpPr>
              <p:cNvPr id="8" name="TextBox 7">
                <a:extLst>
                  <a:ext uri="{FF2B5EF4-FFF2-40B4-BE49-F238E27FC236}">
                    <a16:creationId xmlns:a16="http://schemas.microsoft.com/office/drawing/2014/main" id="{EA0ECFFE-6F4A-6D02-C2A9-FC84DA98B748}"/>
                  </a:ext>
                </a:extLst>
              </p:cNvPr>
              <p:cNvSpPr txBox="1"/>
              <p:nvPr/>
            </p:nvSpPr>
            <p:spPr>
              <a:xfrm>
                <a:off x="1586459" y="2182575"/>
                <a:ext cx="8592106" cy="1318181"/>
              </a:xfrm>
              <a:prstGeom prst="rect">
                <a:avLst/>
              </a:prstGeom>
              <a:noFill/>
            </p:spPr>
            <p:txBody>
              <a:bodyPr wrap="square" rtlCol="0">
                <a:spAutoFit/>
              </a:bodyPr>
              <a:lstStyle/>
              <a:p>
                <a:pPr marL="0" marR="0" algn="just">
                  <a:lnSpc>
                    <a:spcPct val="150000"/>
                  </a:lnSpc>
                  <a:spcBef>
                    <a:spcPts val="0"/>
                  </a:spcBef>
                  <a:spcAft>
                    <a:spcPts val="0"/>
                  </a:spcAft>
                </a:pPr>
                <a:r>
                  <a:rPr lang="en-US" sz="2800" b="1" dirty="0">
                    <a:solidFill>
                      <a:srgbClr val="000000"/>
                    </a:solidFill>
                    <a:latin typeface="Calibri" panose="020F0502020204030204" pitchFamily="34" charset="0"/>
                    <a:ea typeface="Cambria" panose="02040503050406030204" pitchFamily="18" charset="0"/>
                    <a:cs typeface="Calibri" panose="020F0502020204030204" pitchFamily="34" charset="0"/>
                  </a:rPr>
                  <a:t>N</a:t>
                </a:r>
                <a:r>
                  <a:rPr lang="vi-VN" sz="28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hận biết được thế kỉ cũng là một đơn vị đo thời gian và xác định được một năm thuộc thế kỉ nào.</a:t>
                </a:r>
                <a:endParaRPr lang="en-US" sz="2800" b="1"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8D6573A6-C013-B254-176E-C851CC80E607}"/>
                  </a:ext>
                </a:extLst>
              </p:cNvPr>
              <p:cNvSpPr txBox="1"/>
              <p:nvPr/>
            </p:nvSpPr>
            <p:spPr>
              <a:xfrm>
                <a:off x="1595573" y="4071320"/>
                <a:ext cx="9543151" cy="671851"/>
              </a:xfrm>
              <a:prstGeom prst="rect">
                <a:avLst/>
              </a:prstGeom>
              <a:noFill/>
            </p:spPr>
            <p:txBody>
              <a:bodyPr wrap="square" rtlCol="0">
                <a:spAutoFit/>
              </a:bodyPr>
              <a:lstStyle/>
              <a:p>
                <a:pPr marL="0" marR="0" algn="just">
                  <a:lnSpc>
                    <a:spcPct val="150000"/>
                  </a:lnSpc>
                  <a:spcBef>
                    <a:spcPts val="0"/>
                  </a:spcBef>
                  <a:spcAft>
                    <a:spcPts val="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 quyết được một số vấn đề thực tiễn liên quan đến thế kỉ.</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4">
              <a:extLst>
                <a:ext uri="{FF2B5EF4-FFF2-40B4-BE49-F238E27FC236}">
                  <a16:creationId xmlns:a16="http://schemas.microsoft.com/office/drawing/2014/main" id="{C2362E0B-7D07-3FFF-BED2-CB73287B1D0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51824" y="2700713"/>
              <a:ext cx="601181" cy="601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F79AAC4-D6D0-A54A-F00C-4A0A03F172D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04199" y="4504946"/>
              <a:ext cx="601181" cy="601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2E018B6B-8CDE-C120-A5F0-8EF0F3B459FC}"/>
              </a:ext>
            </a:extLst>
          </p:cNvPr>
          <p:cNvPicPr>
            <a:picLocks noChangeAspect="1"/>
          </p:cNvPicPr>
          <p:nvPr/>
        </p:nvPicPr>
        <p:blipFill>
          <a:blip r:embed="rId6"/>
          <a:stretch>
            <a:fillRect/>
          </a:stretch>
        </p:blipFill>
        <p:spPr>
          <a:xfrm>
            <a:off x="3397126" y="499836"/>
            <a:ext cx="5797798" cy="829128"/>
          </a:xfrm>
          <a:prstGeom prst="rect">
            <a:avLst/>
          </a:prstGeom>
        </p:spPr>
      </p:pic>
    </p:spTree>
    <p:extLst>
      <p:ext uri="{BB962C8B-B14F-4D97-AF65-F5344CB8AC3E}">
        <p14:creationId xmlns:p14="http://schemas.microsoft.com/office/powerpoint/2010/main" val="2053863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4" name="Picture 3">
            <a:extLst>
              <a:ext uri="{FF2B5EF4-FFF2-40B4-BE49-F238E27FC236}">
                <a16:creationId xmlns:a16="http://schemas.microsoft.com/office/drawing/2014/main" id="{4E56493B-A2E4-B8CF-767F-2629B8D168E3}"/>
              </a:ext>
            </a:extLst>
          </p:cNvPr>
          <p:cNvPicPr>
            <a:picLocks noChangeAspect="1"/>
          </p:cNvPicPr>
          <p:nvPr/>
        </p:nvPicPr>
        <p:blipFill>
          <a:blip r:embed="rId5"/>
          <a:stretch>
            <a:fillRect/>
          </a:stretch>
        </p:blipFill>
        <p:spPr>
          <a:xfrm>
            <a:off x="1497657" y="1874805"/>
            <a:ext cx="10034886" cy="2213040"/>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68</TotalTime>
  <Words>1538</Words>
  <Application>Microsoft Office PowerPoint</Application>
  <PresentationFormat>Widescreen</PresentationFormat>
  <Paragraphs>144</Paragraphs>
  <Slides>29</Slides>
  <Notes>24</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29</vt:i4>
      </vt:variant>
    </vt:vector>
  </HeadingPairs>
  <TitlesOfParts>
    <vt:vector size="45" baseType="lpstr">
      <vt:lpstr>等线</vt:lpstr>
      <vt:lpstr>等线 Light</vt:lpstr>
      <vt:lpstr>#9Slide05 ButterScotch</vt:lpstr>
      <vt:lpstr>Arial</vt:lpstr>
      <vt:lpstr>Calibri</vt:lpstr>
      <vt:lpstr>Cambria</vt:lpstr>
      <vt:lpstr>Coiny</vt:lpstr>
      <vt:lpstr>UTM Androgyne</vt:lpstr>
      <vt:lpstr>Office 主题​​</vt:lpstr>
      <vt:lpstr>1_Office 主题​​</vt:lpstr>
      <vt:lpstr>3_Office 主题​​</vt:lpstr>
      <vt:lpstr>4_Office 主题​​</vt:lpstr>
      <vt:lpstr>5_Office 主题​​</vt:lpstr>
      <vt:lpstr>6_Office 主题​​</vt:lpstr>
      <vt:lpstr>7_Office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49</cp:revision>
  <dcterms:created xsi:type="dcterms:W3CDTF">2023-09-07T07:21:13Z</dcterms:created>
  <dcterms:modified xsi:type="dcterms:W3CDTF">2023-09-07T08:30:03Z</dcterms:modified>
</cp:coreProperties>
</file>