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7" r:id="rId2"/>
    <p:sldId id="268" r:id="rId3"/>
    <p:sldId id="308" r:id="rId4"/>
    <p:sldId id="270" r:id="rId5"/>
    <p:sldId id="271" r:id="rId6"/>
    <p:sldId id="272" r:id="rId7"/>
    <p:sldId id="273" r:id="rId8"/>
    <p:sldId id="274" r:id="rId9"/>
    <p:sldId id="309" r:id="rId10"/>
    <p:sldId id="288" r:id="rId11"/>
    <p:sldId id="275" r:id="rId12"/>
    <p:sldId id="290" r:id="rId13"/>
    <p:sldId id="298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9" r:id="rId22"/>
    <p:sldId id="300" r:id="rId23"/>
    <p:sldId id="286" r:id="rId24"/>
    <p:sldId id="301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CC"/>
    <a:srgbClr val="99FFCC"/>
    <a:srgbClr val="0033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2DD78-037F-4772-B694-4F29972AC243}" type="datetimeFigureOut">
              <a:rPr lang="en-US" smtClean="0"/>
              <a:pPr/>
              <a:t>16/10/2021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4D4EB-CC7F-4443-ADB2-074F4EBF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8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D4EB-CC7F-4443-ADB2-074F4EBF9F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367AE6-0C10-418D-9977-31EA384DA193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367AE6-0C10-418D-9977-31EA384DA193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E2A66-1768-4BA5-8A48-16E22FFBC1C7}" type="slidenum">
              <a:rPr lang="en-US"/>
              <a:pPr/>
              <a:t>14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51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3CFA65-5181-4801-8639-C110BA702433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latin typeface="Calibri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A66D9D-2C18-4194-8D4A-E2C33803473B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2E4992-7654-468C-9D83-85CD947850C1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2E4992-7654-468C-9D83-85CD947850C1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0231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3D2053-33D7-4A85-AB7E-495F4DC67A3F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892551-373F-441A-AFDF-0DAD20EF6E97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FF178B-7F20-48BC-8483-CAB5B9CE4AFA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BE69CA-E985-4E5B-AB17-F2A22730DC19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3CFA65-5181-4801-8639-C110BA702433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2E4992-7654-468C-9D83-85CD947850C1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965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04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2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75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Title Slide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" name="Picture 153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0" name="Picture 138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18669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9" name="Picture 137" descr="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8582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1" name="Picture 139" descr="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1066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3" name="Picture 141" descr="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5250"/>
            <a:ext cx="41529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2" name="Picture 140" descr="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13620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5" name="Picture 143" descr="0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90600"/>
            <a:ext cx="17621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6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4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5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4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32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1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344BE-BA06-4756-9AD9-FC822EFD840D}" type="datetimeFigureOut">
              <a:rPr lang="en-US" smtClean="0"/>
              <a:pPr/>
              <a:t>16/10/2021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5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9.xml"/><Relationship Id="rId7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7.xml"/><Relationship Id="rId10" Type="http://schemas.openxmlformats.org/officeDocument/2006/relationships/slide" Target="slide24.xml"/><Relationship Id="rId4" Type="http://schemas.openxmlformats.org/officeDocument/2006/relationships/slide" Target="slide18.xml"/><Relationship Id="rId9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esktop\New%20folder%20(3)\loi%20giai%20bai%20tap%20toan%202.wmv" TargetMode="External"/><Relationship Id="rId1" Type="http://schemas.microsoft.com/office/2007/relationships/media" Target="file:///C:\Users\Admin\Desktop\New%20folder%20(3)\loi%20giai%20bai%20tap%20toan%202.wmv" TargetMode="External"/><Relationship Id="rId5" Type="http://schemas.openxmlformats.org/officeDocument/2006/relationships/image" Target="../media/image16.png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Admin\Desktop\New%20folder%20(3)\cau%20chu&#7925;en-%20Doi%20ban.wmv" TargetMode="External"/><Relationship Id="rId2" Type="http://schemas.microsoft.com/office/2007/relationships/media" Target="file:///C:\Users\Admin\Desktop\New%20folder%20(3)\cau%20chu&#7925;en-%20Doi%20ban.wmv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Admin\Desktop\New%20folder%20(3)\5%20nam%20cong%20ban%20den%20truong.wmv" TargetMode="External"/><Relationship Id="rId2" Type="http://schemas.microsoft.com/office/2007/relationships/media" Target="file:///C:\Users\Admin\Desktop\New%20folder%20(3)\5%20nam%20cong%20ban%20den%20truong.wmv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73" name="Picture 21" descr="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auto">
          <a:xfrm rot="393398">
            <a:off x="5713413" y="4600575"/>
            <a:ext cx="3122612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74" name="Picture 22" descr="water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9400"/>
            <a:ext cx="8667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304800" y="1778000"/>
            <a:ext cx="8553450" cy="4546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42492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NHIỆT LIỆT CHÀO MỪNG CÁC </a:t>
            </a:r>
            <a:r>
              <a:rPr lang="en-US" sz="5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</a:t>
            </a:r>
            <a:r>
              <a:rPr lang="en-US" sz="5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CON</a:t>
            </a:r>
            <a:r>
              <a:rPr lang="en-US" sz="5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en-US" sz="5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2667000" y="4191000"/>
            <a:ext cx="41910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BottomLeft"/>
              <a:lightRig rig="legacyFlat3" dir="t"/>
            </a:scene3d>
            <a:sp3d extrusionH="887400" prstMaterial="legacyMatte">
              <a:extrusionClr>
                <a:srgbClr val="CCFFCC"/>
              </a:extrusionClr>
            </a:sp3d>
          </a:bodyPr>
          <a:lstStyle/>
          <a:p>
            <a:pPr algn="ctr"/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20000"/>
                    </a:gs>
                    <a:gs pos="100000">
                      <a:srgbClr val="61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MÔN: ĐẠO ĐỨC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20000"/>
                  </a:gs>
                  <a:gs pos="100000">
                    <a:srgbClr val="610000"/>
                  </a:gs>
                </a:gsLst>
                <a:lin ang="5400000" scaled="1"/>
              </a:gra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1676400" y="655638"/>
            <a:ext cx="6019800" cy="563562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Hoạt động 2: </a:t>
            </a:r>
            <a:r>
              <a:rPr lang="en-US" sz="32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Bày tỏ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thái</a:t>
            </a:r>
            <a:r>
              <a:rPr lang="en-US" sz="32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độ</a:t>
            </a:r>
            <a:endParaRPr lang="en-US" sz="32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95400" y="2212538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a.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Trẻ em có quyền tự do kết giao bạn bè.</a:t>
            </a:r>
            <a:endParaRPr lang="en-US" sz="28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95400" y="3055203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b.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Bạn bè mang </a:t>
            </a:r>
            <a:r>
              <a:rPr lang="en-US" sz="24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lại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cho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em </a:t>
            </a:r>
            <a:r>
              <a:rPr lang="en-US" sz="24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niềm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vui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5400" y="3817203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c.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Bạn bè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tốt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phải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giúp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đỡ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che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giấu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khuyết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điểm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95400" y="4960203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d.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Bạn bè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phải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giúp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đỡ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cùng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endParaRPr lang="en-US" sz="24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tiến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bộ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457200" y="1600200"/>
            <a:ext cx="8305800" cy="914400"/>
          </a:xfrm>
          <a:prstGeom prst="rect">
            <a:avLst/>
          </a:prstGeom>
        </p:spPr>
        <p:txBody>
          <a:bodyPr/>
          <a:lstStyle/>
          <a:p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Thảo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luận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nhóm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2, 3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trong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vòng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2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phút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về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những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ý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kiến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sau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:</a:t>
            </a:r>
            <a:endParaRPr lang="en-US" sz="2200" b="1" i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1447800" y="655638"/>
            <a:ext cx="6172200" cy="563562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Hoạt động 2: </a:t>
            </a:r>
            <a:r>
              <a:rPr lang="en-US" sz="32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Bày tỏ </a:t>
            </a:r>
            <a:r>
              <a:rPr lang="en-US" sz="3200" b="1" i="1" smtClean="0">
                <a:solidFill>
                  <a:srgbClr val="FF0000"/>
                </a:solidFill>
                <a:latin typeface="Arial" charset="0"/>
                <a:cs typeface="Arial" charset="0"/>
              </a:rPr>
              <a:t>ý thái độ</a:t>
            </a:r>
            <a:endParaRPr lang="en-US" sz="32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8200" y="1900535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a. 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Trẻ em có quyền tự do kết giao bạn bè.</a:t>
            </a:r>
            <a:endParaRPr lang="en-US" sz="2800" b="1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2743200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b. 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Bạn bè mang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lại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cho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em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niềm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vui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3505200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c. 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Bạn bè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tốt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phải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giúp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đỡ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che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giấu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khuyết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điểm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cho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nhau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4648200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d. 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Bạn bè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phải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giúp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đỡ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nhau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cùng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endParaRPr lang="en-US" sz="2400" b="1" dirty="0" smtClean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tiến</a:t>
            </a: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bộ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.</a:t>
            </a: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7620000" y="1739900"/>
            <a:ext cx="609600" cy="698500"/>
            <a:chOff x="6781800" y="1280885"/>
            <a:chExt cx="1143000" cy="1309915"/>
          </a:xfrm>
          <a:solidFill>
            <a:srgbClr val="1D08BA"/>
          </a:solidFill>
        </p:grpSpPr>
        <p:sp>
          <p:nvSpPr>
            <p:cNvPr id="11" name="5-Point Star 10"/>
            <p:cNvSpPr/>
            <p:nvPr/>
          </p:nvSpPr>
          <p:spPr>
            <a:xfrm>
              <a:off x="6781800" y="1280885"/>
              <a:ext cx="1143000" cy="990771"/>
            </a:xfrm>
            <a:prstGeom prst="star5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18375" y="2057308"/>
              <a:ext cx="76200" cy="533492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7616825" y="2667000"/>
            <a:ext cx="609600" cy="698500"/>
            <a:chOff x="6781800" y="1280886"/>
            <a:chExt cx="1143000" cy="1309914"/>
          </a:xfrm>
          <a:solidFill>
            <a:srgbClr val="1D08BA"/>
          </a:solidFill>
        </p:grpSpPr>
        <p:sp>
          <p:nvSpPr>
            <p:cNvPr id="23" name="5-Point Star 22"/>
            <p:cNvSpPr/>
            <p:nvPr/>
          </p:nvSpPr>
          <p:spPr>
            <a:xfrm>
              <a:off x="6781800" y="1280886"/>
              <a:ext cx="1143000" cy="990771"/>
            </a:xfrm>
            <a:prstGeom prst="star5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318375" y="2057308"/>
              <a:ext cx="76200" cy="533492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7620000" y="4648200"/>
            <a:ext cx="609600" cy="698500"/>
            <a:chOff x="6781800" y="1280886"/>
            <a:chExt cx="1143000" cy="1309914"/>
          </a:xfrm>
          <a:solidFill>
            <a:srgbClr val="1D08BA"/>
          </a:solidFill>
        </p:grpSpPr>
        <p:sp>
          <p:nvSpPr>
            <p:cNvPr id="26" name="5-Point Star 25"/>
            <p:cNvSpPr/>
            <p:nvPr/>
          </p:nvSpPr>
          <p:spPr>
            <a:xfrm>
              <a:off x="6781800" y="1280886"/>
              <a:ext cx="1143000" cy="990772"/>
            </a:xfrm>
            <a:prstGeom prst="star5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318375" y="2057308"/>
              <a:ext cx="76200" cy="533492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38200" y="3512403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c. 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Bạn bè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tốt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phải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giúp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đỡ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che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giấu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khuyết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điểm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cho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nhau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.</a:t>
            </a:r>
          </a:p>
        </p:txBody>
      </p: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7620000" y="3581400"/>
            <a:ext cx="609600" cy="698500"/>
            <a:chOff x="6781800" y="1280886"/>
            <a:chExt cx="1143000" cy="1309914"/>
          </a:xfrm>
          <a:solidFill>
            <a:srgbClr val="FF0000"/>
          </a:solidFill>
        </p:grpSpPr>
        <p:sp>
          <p:nvSpPr>
            <p:cNvPr id="32" name="5-Point Star 31"/>
            <p:cNvSpPr/>
            <p:nvPr/>
          </p:nvSpPr>
          <p:spPr>
            <a:xfrm>
              <a:off x="6781800" y="1280886"/>
              <a:ext cx="1143000" cy="990772"/>
            </a:xfrm>
            <a:prstGeom prst="star5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18375" y="2057308"/>
              <a:ext cx="76200" cy="53349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1219200" y="1722438"/>
            <a:ext cx="6705600" cy="140176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Hoạt động 3: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3200" b="1" i="1" dirty="0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Trò</a:t>
            </a:r>
            <a:r>
              <a:rPr lang="en-US" sz="3200" b="1" i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i="1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chơi</a:t>
            </a:r>
            <a:r>
              <a:rPr lang="en-US" sz="3200" b="1" i="1" smtClean="0">
                <a:solidFill>
                  <a:srgbClr val="0033CC"/>
                </a:solidFill>
                <a:latin typeface="Arial" charset="0"/>
                <a:cs typeface="Arial" charset="0"/>
              </a:rPr>
              <a:t> “Bông </a:t>
            </a:r>
            <a:r>
              <a:rPr lang="en-US" sz="3200" b="1" i="1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hoa</a:t>
            </a:r>
            <a:r>
              <a:rPr lang="en-US" sz="3200" b="1" i="1" smtClean="0">
                <a:solidFill>
                  <a:srgbClr val="0033CC"/>
                </a:solidFill>
                <a:latin typeface="Arial" charset="0"/>
                <a:cs typeface="Arial" charset="0"/>
              </a:rPr>
              <a:t> tình bạn”</a:t>
            </a:r>
            <a:endParaRPr lang="en-US" sz="3200" b="1" i="1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3800" y="990600"/>
            <a:ext cx="1818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Luật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chơi</a:t>
            </a:r>
            <a:endParaRPr lang="en-US" sz="2800" dirty="0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38175" y="2209800"/>
            <a:ext cx="7772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400" b="1" i="1" smtClean="0">
                <a:solidFill>
                  <a:srgbClr val="0000CC"/>
                </a:solidFill>
              </a:rPr>
              <a:t>    Có 6</a:t>
            </a:r>
            <a:r>
              <a:rPr lang="vi-VN" sz="2400" b="1" i="1" smtClean="0">
                <a:solidFill>
                  <a:srgbClr val="0000CC"/>
                </a:solidFill>
              </a:rPr>
              <a:t> </a:t>
            </a:r>
            <a:r>
              <a:rPr lang="en-US" sz="2400" b="1" i="1" smtClean="0">
                <a:solidFill>
                  <a:srgbClr val="0000CC"/>
                </a:solidFill>
              </a:rPr>
              <a:t>cánh hoa</a:t>
            </a:r>
            <a:r>
              <a:rPr lang="vi-VN" sz="2400" b="1" i="1" smtClean="0">
                <a:solidFill>
                  <a:srgbClr val="0000CC"/>
                </a:solidFill>
              </a:rPr>
              <a:t>, </a:t>
            </a:r>
            <a:r>
              <a:rPr lang="vi-VN" sz="2400" b="1" i="1">
                <a:solidFill>
                  <a:srgbClr val="0000CC"/>
                </a:solidFill>
              </a:rPr>
              <a:t>tương ứng với mỗi </a:t>
            </a:r>
            <a:r>
              <a:rPr lang="en-US" sz="2400" b="1" i="1" smtClean="0">
                <a:solidFill>
                  <a:srgbClr val="0000CC"/>
                </a:solidFill>
              </a:rPr>
              <a:t>cánh hoa </a:t>
            </a:r>
            <a:r>
              <a:rPr lang="vi-VN" sz="2400" b="1" i="1" smtClean="0">
                <a:solidFill>
                  <a:srgbClr val="0000CC"/>
                </a:solidFill>
              </a:rPr>
              <a:t>là </a:t>
            </a:r>
            <a:r>
              <a:rPr lang="vi-VN" sz="2400" b="1" i="1">
                <a:solidFill>
                  <a:srgbClr val="0000CC"/>
                </a:solidFill>
              </a:rPr>
              <a:t>một câu hỏi. </a:t>
            </a:r>
            <a:r>
              <a:rPr lang="en-US" sz="2400" b="1" i="1" smtClean="0">
                <a:solidFill>
                  <a:srgbClr val="0000CC"/>
                </a:solidFill>
              </a:rPr>
              <a:t>Em hãy suy nghĩ thật kĩ </a:t>
            </a:r>
            <a:r>
              <a:rPr lang="vi-VN" sz="2400" b="1" i="1" smtClean="0">
                <a:solidFill>
                  <a:srgbClr val="0000CC"/>
                </a:solidFill>
              </a:rPr>
              <a:t>và </a:t>
            </a:r>
            <a:r>
              <a:rPr lang="vi-VN" sz="2400" b="1" i="1">
                <a:solidFill>
                  <a:srgbClr val="0000CC"/>
                </a:solidFill>
              </a:rPr>
              <a:t>đưa ra câu trả lời. </a:t>
            </a:r>
            <a:r>
              <a:rPr lang="en-US" sz="2400" b="1" i="1">
                <a:solidFill>
                  <a:srgbClr val="0000CC"/>
                </a:solidFill>
              </a:rPr>
              <a:t>Với mỗi câu trả lời đúng sẽ nhận được một phần </a:t>
            </a:r>
            <a:r>
              <a:rPr lang="en-US" sz="2400" b="1" i="1" smtClean="0">
                <a:solidFill>
                  <a:srgbClr val="0000CC"/>
                </a:solidFill>
              </a:rPr>
              <a:t>quà thú vị. Và đặc biệt hơn nữa, em hãy khám phá một từ ngữ được viết lên cánh hoa khi em đưa ra câu trả lời chính xác.</a:t>
            </a:r>
            <a:endParaRPr lang="en-US" sz="2400" b="1" i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9"/>
          <p:cNvGrpSpPr/>
          <p:nvPr/>
        </p:nvGrpSpPr>
        <p:grpSpPr>
          <a:xfrm>
            <a:off x="1720056" y="3822514"/>
            <a:ext cx="2610100" cy="1433792"/>
            <a:chOff x="1758950" y="3717925"/>
            <a:chExt cx="3294313" cy="1642969"/>
          </a:xfrm>
        </p:grpSpPr>
        <p:sp>
          <p:nvSpPr>
            <p:cNvPr id="16" name="Freeform 7">
              <a:hlinkClick r:id="rId3" action="ppaction://hlinksldjump"/>
            </p:cNvPr>
            <p:cNvSpPr>
              <a:spLocks/>
            </p:cNvSpPr>
            <p:nvPr/>
          </p:nvSpPr>
          <p:spPr bwMode="gray">
            <a:xfrm rot="21119171">
              <a:off x="1758950" y="3717925"/>
              <a:ext cx="3294313" cy="1642969"/>
            </a:xfrm>
            <a:custGeom>
              <a:avLst/>
              <a:gdLst>
                <a:gd name="T0" fmla="*/ 717 w 2032"/>
                <a:gd name="T1" fmla="*/ 96 h 1536"/>
                <a:gd name="T2" fmla="*/ 860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6 w 2032"/>
                <a:gd name="T9" fmla="*/ 3 h 1536"/>
                <a:gd name="T10" fmla="*/ 1449 w 2032"/>
                <a:gd name="T11" fmla="*/ 17 h 1536"/>
                <a:gd name="T12" fmla="*/ 1583 w 2032"/>
                <a:gd name="T13" fmla="*/ 42 h 1536"/>
                <a:gd name="T14" fmla="*/ 1707 w 2032"/>
                <a:gd name="T15" fmla="*/ 70 h 1536"/>
                <a:gd name="T16" fmla="*/ 1815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2 w 2032"/>
                <a:gd name="T29" fmla="*/ 249 h 1536"/>
                <a:gd name="T30" fmla="*/ 2009 w 2032"/>
                <a:gd name="T31" fmla="*/ 326 h 1536"/>
                <a:gd name="T32" fmla="*/ 1989 w 2032"/>
                <a:gd name="T33" fmla="*/ 427 h 1536"/>
                <a:gd name="T34" fmla="*/ 1958 w 2032"/>
                <a:gd name="T35" fmla="*/ 542 h 1536"/>
                <a:gd name="T36" fmla="*/ 1919 w 2032"/>
                <a:gd name="T37" fmla="*/ 672 h 1536"/>
                <a:gd name="T38" fmla="*/ 1866 w 2032"/>
                <a:gd name="T39" fmla="*/ 806 h 1536"/>
                <a:gd name="T40" fmla="*/ 1802 w 2032"/>
                <a:gd name="T41" fmla="*/ 944 h 1536"/>
                <a:gd name="T42" fmla="*/ 1722 w 2032"/>
                <a:gd name="T43" fmla="*/ 1076 h 1536"/>
                <a:gd name="T44" fmla="*/ 1627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5 w 2032"/>
                <a:gd name="T51" fmla="*/ 1469 h 1536"/>
                <a:gd name="T52" fmla="*/ 1099 w 2032"/>
                <a:gd name="T53" fmla="*/ 1511 h 1536"/>
                <a:gd name="T54" fmla="*/ 950 w 2032"/>
                <a:gd name="T55" fmla="*/ 1532 h 1536"/>
                <a:gd name="T56" fmla="*/ 801 w 2032"/>
                <a:gd name="T57" fmla="*/ 1536 h 1536"/>
                <a:gd name="T58" fmla="*/ 654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70 w 2032"/>
                <a:gd name="T67" fmla="*/ 1419 h 1536"/>
                <a:gd name="T68" fmla="*/ 91 w 2032"/>
                <a:gd name="T69" fmla="*/ 1390 h 1536"/>
                <a:gd name="T70" fmla="*/ 34 w 2032"/>
                <a:gd name="T71" fmla="*/ 1368 h 1536"/>
                <a:gd name="T72" fmla="*/ 5 w 2032"/>
                <a:gd name="T73" fmla="*/ 1357 h 1536"/>
                <a:gd name="T74" fmla="*/ 0 w 2032"/>
                <a:gd name="T75" fmla="*/ 1349 h 1536"/>
                <a:gd name="T76" fmla="*/ 5 w 2032"/>
                <a:gd name="T77" fmla="*/ 1316 h 1536"/>
                <a:gd name="T78" fmla="*/ 15 w 2032"/>
                <a:gd name="T79" fmla="*/ 1250 h 1536"/>
                <a:gd name="T80" fmla="*/ 33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9 w 2032"/>
                <a:gd name="T87" fmla="*/ 798 h 1536"/>
                <a:gd name="T88" fmla="*/ 197 w 2032"/>
                <a:gd name="T89" fmla="*/ 661 h 1536"/>
                <a:gd name="T90" fmla="*/ 269 w 2032"/>
                <a:gd name="T91" fmla="*/ 525 h 1536"/>
                <a:gd name="T92" fmla="*/ 356 w 2032"/>
                <a:gd name="T93" fmla="*/ 395 h 1536"/>
                <a:gd name="T94" fmla="*/ 460 w 2032"/>
                <a:gd name="T95" fmla="*/ 277 h 1536"/>
                <a:gd name="T96" fmla="*/ 581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tint val="33333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gray">
            <a:xfrm>
              <a:off x="2891370" y="4228913"/>
              <a:ext cx="535326" cy="922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i="1" smtClean="0">
                  <a:solidFill>
                    <a:srgbClr val="002060"/>
                  </a:solidFill>
                </a:rPr>
                <a:t>5</a:t>
              </a:r>
              <a:endParaRPr lang="en-US" sz="5400" b="1" i="1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Group 48"/>
          <p:cNvGrpSpPr/>
          <p:nvPr/>
        </p:nvGrpSpPr>
        <p:grpSpPr>
          <a:xfrm>
            <a:off x="1676400" y="3838389"/>
            <a:ext cx="2610100" cy="1433792"/>
            <a:chOff x="1911350" y="3870325"/>
            <a:chExt cx="3294313" cy="1642969"/>
          </a:xfrm>
        </p:grpSpPr>
        <p:sp>
          <p:nvSpPr>
            <p:cNvPr id="47" name="Freeform 7"/>
            <p:cNvSpPr>
              <a:spLocks/>
            </p:cNvSpPr>
            <p:nvPr/>
          </p:nvSpPr>
          <p:spPr bwMode="gray">
            <a:xfrm rot="21119171">
              <a:off x="1911350" y="3870325"/>
              <a:ext cx="3294313" cy="1642969"/>
            </a:xfrm>
            <a:custGeom>
              <a:avLst/>
              <a:gdLst>
                <a:gd name="T0" fmla="*/ 717 w 2032"/>
                <a:gd name="T1" fmla="*/ 96 h 1536"/>
                <a:gd name="T2" fmla="*/ 860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6 w 2032"/>
                <a:gd name="T9" fmla="*/ 3 h 1536"/>
                <a:gd name="T10" fmla="*/ 1449 w 2032"/>
                <a:gd name="T11" fmla="*/ 17 h 1536"/>
                <a:gd name="T12" fmla="*/ 1583 w 2032"/>
                <a:gd name="T13" fmla="*/ 42 h 1536"/>
                <a:gd name="T14" fmla="*/ 1707 w 2032"/>
                <a:gd name="T15" fmla="*/ 70 h 1536"/>
                <a:gd name="T16" fmla="*/ 1815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2 w 2032"/>
                <a:gd name="T29" fmla="*/ 249 h 1536"/>
                <a:gd name="T30" fmla="*/ 2009 w 2032"/>
                <a:gd name="T31" fmla="*/ 326 h 1536"/>
                <a:gd name="T32" fmla="*/ 1989 w 2032"/>
                <a:gd name="T33" fmla="*/ 427 h 1536"/>
                <a:gd name="T34" fmla="*/ 1958 w 2032"/>
                <a:gd name="T35" fmla="*/ 542 h 1536"/>
                <a:gd name="T36" fmla="*/ 1919 w 2032"/>
                <a:gd name="T37" fmla="*/ 672 h 1536"/>
                <a:gd name="T38" fmla="*/ 1866 w 2032"/>
                <a:gd name="T39" fmla="*/ 806 h 1536"/>
                <a:gd name="T40" fmla="*/ 1802 w 2032"/>
                <a:gd name="T41" fmla="*/ 944 h 1536"/>
                <a:gd name="T42" fmla="*/ 1722 w 2032"/>
                <a:gd name="T43" fmla="*/ 1076 h 1536"/>
                <a:gd name="T44" fmla="*/ 1627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5 w 2032"/>
                <a:gd name="T51" fmla="*/ 1469 h 1536"/>
                <a:gd name="T52" fmla="*/ 1099 w 2032"/>
                <a:gd name="T53" fmla="*/ 1511 h 1536"/>
                <a:gd name="T54" fmla="*/ 950 w 2032"/>
                <a:gd name="T55" fmla="*/ 1532 h 1536"/>
                <a:gd name="T56" fmla="*/ 801 w 2032"/>
                <a:gd name="T57" fmla="*/ 1536 h 1536"/>
                <a:gd name="T58" fmla="*/ 654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70 w 2032"/>
                <a:gd name="T67" fmla="*/ 1419 h 1536"/>
                <a:gd name="T68" fmla="*/ 91 w 2032"/>
                <a:gd name="T69" fmla="*/ 1390 h 1536"/>
                <a:gd name="T70" fmla="*/ 34 w 2032"/>
                <a:gd name="T71" fmla="*/ 1368 h 1536"/>
                <a:gd name="T72" fmla="*/ 5 w 2032"/>
                <a:gd name="T73" fmla="*/ 1357 h 1536"/>
                <a:gd name="T74" fmla="*/ 0 w 2032"/>
                <a:gd name="T75" fmla="*/ 1349 h 1536"/>
                <a:gd name="T76" fmla="*/ 5 w 2032"/>
                <a:gd name="T77" fmla="*/ 1316 h 1536"/>
                <a:gd name="T78" fmla="*/ 15 w 2032"/>
                <a:gd name="T79" fmla="*/ 1250 h 1536"/>
                <a:gd name="T80" fmla="*/ 33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9 w 2032"/>
                <a:gd name="T87" fmla="*/ 798 h 1536"/>
                <a:gd name="T88" fmla="*/ 197 w 2032"/>
                <a:gd name="T89" fmla="*/ 661 h 1536"/>
                <a:gd name="T90" fmla="*/ 269 w 2032"/>
                <a:gd name="T91" fmla="*/ 525 h 1536"/>
                <a:gd name="T92" fmla="*/ 356 w 2032"/>
                <a:gd name="T93" fmla="*/ 395 h 1536"/>
                <a:gd name="T94" fmla="*/ 460 w 2032"/>
                <a:gd name="T95" fmla="*/ 277 h 1536"/>
                <a:gd name="T96" fmla="*/ 581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tint val="33333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192478" y="4449012"/>
              <a:ext cx="2172339" cy="486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 smtClean="0">
                  <a:solidFill>
                    <a:srgbClr val="FF0000"/>
                  </a:solidFill>
                </a:rPr>
                <a:t>Tôn</a:t>
              </a:r>
              <a:r>
                <a:rPr lang="en-US" sz="2400" b="1" i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i="1" dirty="0" err="1" smtClean="0">
                  <a:solidFill>
                    <a:srgbClr val="FF0000"/>
                  </a:solidFill>
                </a:rPr>
                <a:t>trọng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4"/>
          <p:cNvGrpSpPr/>
          <p:nvPr/>
        </p:nvGrpSpPr>
        <p:grpSpPr>
          <a:xfrm>
            <a:off x="3505954" y="3797973"/>
            <a:ext cx="1599446" cy="2639694"/>
            <a:chOff x="3743025" y="3682440"/>
            <a:chExt cx="1796898" cy="2870760"/>
          </a:xfrm>
        </p:grpSpPr>
        <p:sp>
          <p:nvSpPr>
            <p:cNvPr id="17" name="Freeform 8">
              <a:hlinkClick r:id="rId4" action="ppaction://hlinksldjump"/>
            </p:cNvPr>
            <p:cNvSpPr>
              <a:spLocks/>
            </p:cNvSpPr>
            <p:nvPr/>
          </p:nvSpPr>
          <p:spPr bwMode="gray">
            <a:xfrm>
              <a:off x="3743025" y="3682440"/>
              <a:ext cx="1796898" cy="2870760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40 h 2346"/>
                <a:gd name="T20" fmla="*/ 806 w 1470"/>
                <a:gd name="T21" fmla="*/ 2291 h 2346"/>
                <a:gd name="T22" fmla="*/ 763 w 1470"/>
                <a:gd name="T23" fmla="*/ 2326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6 h 2346"/>
                <a:gd name="T30" fmla="*/ 665 w 1470"/>
                <a:gd name="T31" fmla="*/ 2291 h 2346"/>
                <a:gd name="T32" fmla="*/ 604 w 1470"/>
                <a:gd name="T33" fmla="*/ 2240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9 h 2346"/>
                <a:gd name="T54" fmla="*/ 27 w 1470"/>
                <a:gd name="T55" fmla="*/ 954 h 2346"/>
                <a:gd name="T56" fmla="*/ 71 w 1470"/>
                <a:gd name="T57" fmla="*/ 816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1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1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6 h 2346"/>
                <a:gd name="T100" fmla="*/ 1444 w 1470"/>
                <a:gd name="T101" fmla="*/ 954 h 2346"/>
                <a:gd name="T102" fmla="*/ 1467 w 1470"/>
                <a:gd name="T103" fmla="*/ 1099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tint val="33333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gray">
            <a:xfrm>
              <a:off x="4373811" y="4952813"/>
              <a:ext cx="535326" cy="922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i="1" smtClean="0">
                  <a:solidFill>
                    <a:srgbClr val="002060"/>
                  </a:solidFill>
                </a:rPr>
                <a:t>4</a:t>
              </a:r>
              <a:endParaRPr lang="en-US" sz="5400" b="1" i="1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Group 43"/>
          <p:cNvGrpSpPr/>
          <p:nvPr/>
        </p:nvGrpSpPr>
        <p:grpSpPr>
          <a:xfrm>
            <a:off x="3281013" y="3773133"/>
            <a:ext cx="1933632" cy="2639694"/>
            <a:chOff x="3696339" y="3657600"/>
            <a:chExt cx="2172339" cy="2870760"/>
          </a:xfrm>
        </p:grpSpPr>
        <p:sp>
          <p:nvSpPr>
            <p:cNvPr id="42" name="Freeform 8"/>
            <p:cNvSpPr>
              <a:spLocks/>
            </p:cNvSpPr>
            <p:nvPr/>
          </p:nvSpPr>
          <p:spPr bwMode="gray">
            <a:xfrm>
              <a:off x="3948202" y="3657600"/>
              <a:ext cx="1796898" cy="2870760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40 h 2346"/>
                <a:gd name="T20" fmla="*/ 806 w 1470"/>
                <a:gd name="T21" fmla="*/ 2291 h 2346"/>
                <a:gd name="T22" fmla="*/ 763 w 1470"/>
                <a:gd name="T23" fmla="*/ 2326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6 h 2346"/>
                <a:gd name="T30" fmla="*/ 665 w 1470"/>
                <a:gd name="T31" fmla="*/ 2291 h 2346"/>
                <a:gd name="T32" fmla="*/ 604 w 1470"/>
                <a:gd name="T33" fmla="*/ 2240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9 h 2346"/>
                <a:gd name="T54" fmla="*/ 27 w 1470"/>
                <a:gd name="T55" fmla="*/ 954 h 2346"/>
                <a:gd name="T56" fmla="*/ 71 w 1470"/>
                <a:gd name="T57" fmla="*/ 816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1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1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6 h 2346"/>
                <a:gd name="T100" fmla="*/ 1444 w 1470"/>
                <a:gd name="T101" fmla="*/ 954 h 2346"/>
                <a:gd name="T102" fmla="*/ 1467 w 1470"/>
                <a:gd name="T103" fmla="*/ 1099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tint val="33333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96339" y="4857877"/>
              <a:ext cx="2172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 smtClean="0">
                  <a:solidFill>
                    <a:srgbClr val="FF0000"/>
                  </a:solidFill>
                </a:rPr>
                <a:t>Chia</a:t>
              </a:r>
              <a:r>
                <a:rPr lang="en-US" sz="2400" b="1" i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i="1" dirty="0" err="1" smtClean="0">
                  <a:solidFill>
                    <a:srgbClr val="FF0000"/>
                  </a:solidFill>
                </a:rPr>
                <a:t>sẻ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10"/>
          <p:cNvGrpSpPr/>
          <p:nvPr/>
        </p:nvGrpSpPr>
        <p:grpSpPr>
          <a:xfrm>
            <a:off x="4593756" y="3755553"/>
            <a:ext cx="2491458" cy="1337794"/>
            <a:chOff x="4669834" y="3657967"/>
            <a:chExt cx="3144571" cy="1532965"/>
          </a:xfrm>
        </p:grpSpPr>
        <p:sp>
          <p:nvSpPr>
            <p:cNvPr id="19" name="Freeform 9">
              <a:hlinkClick r:id="rId5" action="ppaction://hlinksldjump"/>
            </p:cNvPr>
            <p:cNvSpPr>
              <a:spLocks/>
            </p:cNvSpPr>
            <p:nvPr/>
          </p:nvSpPr>
          <p:spPr bwMode="gray">
            <a:xfrm rot="521906">
              <a:off x="4669834" y="3657967"/>
              <a:ext cx="3144571" cy="1532965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1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7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1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7 w 2032"/>
                <a:gd name="T47" fmla="*/ 1469 h 1536"/>
                <a:gd name="T48" fmla="*/ 647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200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3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tint val="33333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gray">
            <a:xfrm>
              <a:off x="5996634" y="4038600"/>
              <a:ext cx="535326" cy="922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i="1" dirty="0" smtClean="0">
                  <a:solidFill>
                    <a:srgbClr val="002060"/>
                  </a:solidFill>
                </a:rPr>
                <a:t>3</a:t>
              </a:r>
              <a:endParaRPr lang="en-US" sz="5400" b="1" i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" name="Group 9"/>
          <p:cNvGrpSpPr/>
          <p:nvPr/>
        </p:nvGrpSpPr>
        <p:grpSpPr>
          <a:xfrm>
            <a:off x="4593756" y="3767606"/>
            <a:ext cx="2491458" cy="1337794"/>
            <a:chOff x="7606856" y="4120677"/>
            <a:chExt cx="3144571" cy="1532965"/>
          </a:xfrm>
        </p:grpSpPr>
        <p:sp>
          <p:nvSpPr>
            <p:cNvPr id="35" name="Freeform 9">
              <a:hlinkClick r:id="rId6" action="ppaction://hlinksldjump"/>
            </p:cNvPr>
            <p:cNvSpPr>
              <a:spLocks/>
            </p:cNvSpPr>
            <p:nvPr/>
          </p:nvSpPr>
          <p:spPr bwMode="gray">
            <a:xfrm rot="521906">
              <a:off x="7606856" y="4120677"/>
              <a:ext cx="3144571" cy="1532965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1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7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1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7 w 2032"/>
                <a:gd name="T47" fmla="*/ 1469 h 1536"/>
                <a:gd name="T48" fmla="*/ 647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200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3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tint val="33333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348798" y="4707389"/>
              <a:ext cx="2172339" cy="48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smtClean="0">
                  <a:solidFill>
                    <a:srgbClr val="FF0000"/>
                  </a:solidFill>
                </a:rPr>
                <a:t>Tin </a:t>
              </a:r>
              <a:r>
                <a:rPr lang="en-US" sz="2400" b="1" i="1" dirty="0" err="1" smtClean="0">
                  <a:solidFill>
                    <a:srgbClr val="FF0000"/>
                  </a:solidFill>
                </a:rPr>
                <a:t>tưởng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4374486" y="2236608"/>
            <a:ext cx="2562642" cy="1412114"/>
            <a:chOff x="4461784" y="2209800"/>
            <a:chExt cx="3234416" cy="1618129"/>
          </a:xfrm>
        </p:grpSpPr>
        <p:sp>
          <p:nvSpPr>
            <p:cNvPr id="29" name="Freeform 10">
              <a:hlinkClick r:id="rId7" action="ppaction://hlinksldjump"/>
            </p:cNvPr>
            <p:cNvSpPr>
              <a:spLocks/>
            </p:cNvSpPr>
            <p:nvPr/>
          </p:nvSpPr>
          <p:spPr bwMode="gray">
            <a:xfrm rot="21131375">
              <a:off x="4461784" y="2209800"/>
              <a:ext cx="3234416" cy="1618129"/>
            </a:xfrm>
            <a:custGeom>
              <a:avLst/>
              <a:gdLst>
                <a:gd name="T0" fmla="*/ 716 w 2032"/>
                <a:gd name="T1" fmla="*/ 96 h 1536"/>
                <a:gd name="T2" fmla="*/ 859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5 w 2032"/>
                <a:gd name="T9" fmla="*/ 3 h 1536"/>
                <a:gd name="T10" fmla="*/ 1448 w 2032"/>
                <a:gd name="T11" fmla="*/ 17 h 1536"/>
                <a:gd name="T12" fmla="*/ 1582 w 2032"/>
                <a:gd name="T13" fmla="*/ 42 h 1536"/>
                <a:gd name="T14" fmla="*/ 1706 w 2032"/>
                <a:gd name="T15" fmla="*/ 70 h 1536"/>
                <a:gd name="T16" fmla="*/ 1814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1 w 2032"/>
                <a:gd name="T29" fmla="*/ 249 h 1536"/>
                <a:gd name="T30" fmla="*/ 2008 w 2032"/>
                <a:gd name="T31" fmla="*/ 327 h 1536"/>
                <a:gd name="T32" fmla="*/ 1988 w 2032"/>
                <a:gd name="T33" fmla="*/ 427 h 1536"/>
                <a:gd name="T34" fmla="*/ 1957 w 2032"/>
                <a:gd name="T35" fmla="*/ 542 h 1536"/>
                <a:gd name="T36" fmla="*/ 1918 w 2032"/>
                <a:gd name="T37" fmla="*/ 672 h 1536"/>
                <a:gd name="T38" fmla="*/ 1865 w 2032"/>
                <a:gd name="T39" fmla="*/ 807 h 1536"/>
                <a:gd name="T40" fmla="*/ 1801 w 2032"/>
                <a:gd name="T41" fmla="*/ 944 h 1536"/>
                <a:gd name="T42" fmla="*/ 1721 w 2032"/>
                <a:gd name="T43" fmla="*/ 1076 h 1536"/>
                <a:gd name="T44" fmla="*/ 1626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4 w 2032"/>
                <a:gd name="T51" fmla="*/ 1469 h 1536"/>
                <a:gd name="T52" fmla="*/ 1098 w 2032"/>
                <a:gd name="T53" fmla="*/ 1511 h 1536"/>
                <a:gd name="T54" fmla="*/ 949 w 2032"/>
                <a:gd name="T55" fmla="*/ 1532 h 1536"/>
                <a:gd name="T56" fmla="*/ 801 w 2032"/>
                <a:gd name="T57" fmla="*/ 1536 h 1536"/>
                <a:gd name="T58" fmla="*/ 653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69 w 2032"/>
                <a:gd name="T67" fmla="*/ 1419 h 1536"/>
                <a:gd name="T68" fmla="*/ 90 w 2032"/>
                <a:gd name="T69" fmla="*/ 1390 h 1536"/>
                <a:gd name="T70" fmla="*/ 33 w 2032"/>
                <a:gd name="T71" fmla="*/ 1368 h 1536"/>
                <a:gd name="T72" fmla="*/ 4 w 2032"/>
                <a:gd name="T73" fmla="*/ 1357 h 1536"/>
                <a:gd name="T74" fmla="*/ 0 w 2032"/>
                <a:gd name="T75" fmla="*/ 1349 h 1536"/>
                <a:gd name="T76" fmla="*/ 4 w 2032"/>
                <a:gd name="T77" fmla="*/ 1316 h 1536"/>
                <a:gd name="T78" fmla="*/ 14 w 2032"/>
                <a:gd name="T79" fmla="*/ 1250 h 1536"/>
                <a:gd name="T80" fmla="*/ 32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8 w 2032"/>
                <a:gd name="T87" fmla="*/ 798 h 1536"/>
                <a:gd name="T88" fmla="*/ 197 w 2032"/>
                <a:gd name="T89" fmla="*/ 661 h 1536"/>
                <a:gd name="T90" fmla="*/ 268 w 2032"/>
                <a:gd name="T91" fmla="*/ 525 h 1536"/>
                <a:gd name="T92" fmla="*/ 356 w 2032"/>
                <a:gd name="T93" fmla="*/ 395 h 1536"/>
                <a:gd name="T94" fmla="*/ 459 w 2032"/>
                <a:gd name="T95" fmla="*/ 277 h 1536"/>
                <a:gd name="T96" fmla="*/ 580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tint val="33333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gray">
            <a:xfrm>
              <a:off x="5798227" y="2612558"/>
              <a:ext cx="535326" cy="922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i="1" dirty="0" smtClean="0">
                  <a:solidFill>
                    <a:srgbClr val="002060"/>
                  </a:solidFill>
                </a:rPr>
                <a:t>2</a:t>
              </a:r>
              <a:endParaRPr lang="en-US" sz="5400" b="1" i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Group 4"/>
          <p:cNvGrpSpPr/>
          <p:nvPr/>
        </p:nvGrpSpPr>
        <p:grpSpPr>
          <a:xfrm>
            <a:off x="3686726" y="950960"/>
            <a:ext cx="1494874" cy="2590426"/>
            <a:chOff x="3505200" y="762000"/>
            <a:chExt cx="1886743" cy="2968345"/>
          </a:xfrm>
        </p:grpSpPr>
        <p:sp>
          <p:nvSpPr>
            <p:cNvPr id="14" name="Freeform 5">
              <a:hlinkClick r:id="rId8" action="ppaction://hlinksldjump"/>
            </p:cNvPr>
            <p:cNvSpPr>
              <a:spLocks/>
            </p:cNvSpPr>
            <p:nvPr/>
          </p:nvSpPr>
          <p:spPr bwMode="gray">
            <a:xfrm>
              <a:off x="3505200" y="762000"/>
              <a:ext cx="1886743" cy="2968345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39 h 2346"/>
                <a:gd name="T20" fmla="*/ 806 w 1470"/>
                <a:gd name="T21" fmla="*/ 2290 h 2346"/>
                <a:gd name="T22" fmla="*/ 763 w 1470"/>
                <a:gd name="T23" fmla="*/ 2325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5 h 2346"/>
                <a:gd name="T30" fmla="*/ 665 w 1470"/>
                <a:gd name="T31" fmla="*/ 2290 h 2346"/>
                <a:gd name="T32" fmla="*/ 604 w 1470"/>
                <a:gd name="T33" fmla="*/ 2239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8 h 2346"/>
                <a:gd name="T54" fmla="*/ 27 w 1470"/>
                <a:gd name="T55" fmla="*/ 954 h 2346"/>
                <a:gd name="T56" fmla="*/ 71 w 1470"/>
                <a:gd name="T57" fmla="*/ 815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0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0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5 h 2346"/>
                <a:gd name="T100" fmla="*/ 1444 w 1470"/>
                <a:gd name="T101" fmla="*/ 954 h 2346"/>
                <a:gd name="T102" fmla="*/ 1467 w 1470"/>
                <a:gd name="T103" fmla="*/ 1098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tint val="33333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gray">
            <a:xfrm>
              <a:off x="4267200" y="1411381"/>
              <a:ext cx="535326" cy="922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i="1" smtClean="0">
                  <a:solidFill>
                    <a:srgbClr val="002060"/>
                  </a:solidFill>
                </a:rPr>
                <a:t>1</a:t>
              </a:r>
              <a:endParaRPr lang="en-US" sz="5400" b="1" i="1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Group 6"/>
          <p:cNvGrpSpPr/>
          <p:nvPr/>
        </p:nvGrpSpPr>
        <p:grpSpPr>
          <a:xfrm>
            <a:off x="4416670" y="2169286"/>
            <a:ext cx="2562642" cy="1412114"/>
            <a:chOff x="4614184" y="2362200"/>
            <a:chExt cx="3234416" cy="1618129"/>
          </a:xfrm>
        </p:grpSpPr>
        <p:sp>
          <p:nvSpPr>
            <p:cNvPr id="25" name="Freeform 10"/>
            <p:cNvSpPr>
              <a:spLocks/>
            </p:cNvSpPr>
            <p:nvPr/>
          </p:nvSpPr>
          <p:spPr bwMode="gray">
            <a:xfrm rot="21131375">
              <a:off x="4614184" y="2362200"/>
              <a:ext cx="3234416" cy="1618129"/>
            </a:xfrm>
            <a:custGeom>
              <a:avLst/>
              <a:gdLst>
                <a:gd name="T0" fmla="*/ 716 w 2032"/>
                <a:gd name="T1" fmla="*/ 96 h 1536"/>
                <a:gd name="T2" fmla="*/ 859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5 w 2032"/>
                <a:gd name="T9" fmla="*/ 3 h 1536"/>
                <a:gd name="T10" fmla="*/ 1448 w 2032"/>
                <a:gd name="T11" fmla="*/ 17 h 1536"/>
                <a:gd name="T12" fmla="*/ 1582 w 2032"/>
                <a:gd name="T13" fmla="*/ 42 h 1536"/>
                <a:gd name="T14" fmla="*/ 1706 w 2032"/>
                <a:gd name="T15" fmla="*/ 70 h 1536"/>
                <a:gd name="T16" fmla="*/ 1814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1 w 2032"/>
                <a:gd name="T29" fmla="*/ 249 h 1536"/>
                <a:gd name="T30" fmla="*/ 2008 w 2032"/>
                <a:gd name="T31" fmla="*/ 327 h 1536"/>
                <a:gd name="T32" fmla="*/ 1988 w 2032"/>
                <a:gd name="T33" fmla="*/ 427 h 1536"/>
                <a:gd name="T34" fmla="*/ 1957 w 2032"/>
                <a:gd name="T35" fmla="*/ 542 h 1536"/>
                <a:gd name="T36" fmla="*/ 1918 w 2032"/>
                <a:gd name="T37" fmla="*/ 672 h 1536"/>
                <a:gd name="T38" fmla="*/ 1865 w 2032"/>
                <a:gd name="T39" fmla="*/ 807 h 1536"/>
                <a:gd name="T40" fmla="*/ 1801 w 2032"/>
                <a:gd name="T41" fmla="*/ 944 h 1536"/>
                <a:gd name="T42" fmla="*/ 1721 w 2032"/>
                <a:gd name="T43" fmla="*/ 1076 h 1536"/>
                <a:gd name="T44" fmla="*/ 1626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4 w 2032"/>
                <a:gd name="T51" fmla="*/ 1469 h 1536"/>
                <a:gd name="T52" fmla="*/ 1098 w 2032"/>
                <a:gd name="T53" fmla="*/ 1511 h 1536"/>
                <a:gd name="T54" fmla="*/ 949 w 2032"/>
                <a:gd name="T55" fmla="*/ 1532 h 1536"/>
                <a:gd name="T56" fmla="*/ 801 w 2032"/>
                <a:gd name="T57" fmla="*/ 1536 h 1536"/>
                <a:gd name="T58" fmla="*/ 653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69 w 2032"/>
                <a:gd name="T67" fmla="*/ 1419 h 1536"/>
                <a:gd name="T68" fmla="*/ 90 w 2032"/>
                <a:gd name="T69" fmla="*/ 1390 h 1536"/>
                <a:gd name="T70" fmla="*/ 33 w 2032"/>
                <a:gd name="T71" fmla="*/ 1368 h 1536"/>
                <a:gd name="T72" fmla="*/ 4 w 2032"/>
                <a:gd name="T73" fmla="*/ 1357 h 1536"/>
                <a:gd name="T74" fmla="*/ 0 w 2032"/>
                <a:gd name="T75" fmla="*/ 1349 h 1536"/>
                <a:gd name="T76" fmla="*/ 4 w 2032"/>
                <a:gd name="T77" fmla="*/ 1316 h 1536"/>
                <a:gd name="T78" fmla="*/ 14 w 2032"/>
                <a:gd name="T79" fmla="*/ 1250 h 1536"/>
                <a:gd name="T80" fmla="*/ 32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8 w 2032"/>
                <a:gd name="T87" fmla="*/ 798 h 1536"/>
                <a:gd name="T88" fmla="*/ 197 w 2032"/>
                <a:gd name="T89" fmla="*/ 661 h 1536"/>
                <a:gd name="T90" fmla="*/ 268 w 2032"/>
                <a:gd name="T91" fmla="*/ 525 h 1536"/>
                <a:gd name="T92" fmla="*/ 356 w 2032"/>
                <a:gd name="T93" fmla="*/ 395 h 1536"/>
                <a:gd name="T94" fmla="*/ 459 w 2032"/>
                <a:gd name="T95" fmla="*/ 277 h 1536"/>
                <a:gd name="T96" fmla="*/ 580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tint val="33333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30797" y="2768065"/>
              <a:ext cx="2172339" cy="48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 smtClean="0">
                  <a:solidFill>
                    <a:srgbClr val="FF0000"/>
                  </a:solidFill>
                </a:rPr>
                <a:t>Đoàn</a:t>
              </a:r>
              <a:r>
                <a:rPr lang="en-US" sz="2400" b="1" i="1" dirty="0" smtClean="0">
                  <a:solidFill>
                    <a:srgbClr val="FF0000"/>
                  </a:solidFill>
                </a:rPr>
                <a:t> kết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3"/>
          <p:cNvGrpSpPr/>
          <p:nvPr/>
        </p:nvGrpSpPr>
        <p:grpSpPr>
          <a:xfrm>
            <a:off x="3612846" y="838200"/>
            <a:ext cx="1721154" cy="2590426"/>
            <a:chOff x="3618861" y="762000"/>
            <a:chExt cx="2172339" cy="2968345"/>
          </a:xfrm>
        </p:grpSpPr>
        <p:sp>
          <p:nvSpPr>
            <p:cNvPr id="28" name="Freeform 5"/>
            <p:cNvSpPr>
              <a:spLocks/>
            </p:cNvSpPr>
            <p:nvPr/>
          </p:nvSpPr>
          <p:spPr bwMode="gray">
            <a:xfrm>
              <a:off x="3733800" y="762000"/>
              <a:ext cx="1886743" cy="2968345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39 h 2346"/>
                <a:gd name="T20" fmla="*/ 806 w 1470"/>
                <a:gd name="T21" fmla="*/ 2290 h 2346"/>
                <a:gd name="T22" fmla="*/ 763 w 1470"/>
                <a:gd name="T23" fmla="*/ 2325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5 h 2346"/>
                <a:gd name="T30" fmla="*/ 665 w 1470"/>
                <a:gd name="T31" fmla="*/ 2290 h 2346"/>
                <a:gd name="T32" fmla="*/ 604 w 1470"/>
                <a:gd name="T33" fmla="*/ 2239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8 h 2346"/>
                <a:gd name="T54" fmla="*/ 27 w 1470"/>
                <a:gd name="T55" fmla="*/ 954 h 2346"/>
                <a:gd name="T56" fmla="*/ 71 w 1470"/>
                <a:gd name="T57" fmla="*/ 815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0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0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5 h 2346"/>
                <a:gd name="T100" fmla="*/ 1444 w 1470"/>
                <a:gd name="T101" fmla="*/ 954 h 2346"/>
                <a:gd name="T102" fmla="*/ 1467 w 1470"/>
                <a:gd name="T103" fmla="*/ 1098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tint val="33333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18861" y="1714096"/>
              <a:ext cx="2172339" cy="48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 smtClean="0">
                  <a:solidFill>
                    <a:srgbClr val="FF0000"/>
                  </a:solidFill>
                </a:rPr>
                <a:t>Yêu</a:t>
              </a:r>
              <a:r>
                <a:rPr lang="en-US" sz="2400" b="1" i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i="1" dirty="0" err="1" smtClean="0">
                  <a:solidFill>
                    <a:srgbClr val="FF0000"/>
                  </a:solidFill>
                </a:rPr>
                <a:t>thương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5"/>
          <p:cNvGrpSpPr/>
          <p:nvPr/>
        </p:nvGrpSpPr>
        <p:grpSpPr>
          <a:xfrm>
            <a:off x="1725405" y="2228998"/>
            <a:ext cx="2593786" cy="1430696"/>
            <a:chOff x="1766437" y="2124635"/>
            <a:chExt cx="3273723" cy="1639421"/>
          </a:xfrm>
        </p:grpSpPr>
        <p:sp>
          <p:nvSpPr>
            <p:cNvPr id="15" name="Freeform 6">
              <a:hlinkClick r:id="rId9" action="ppaction://hlinksldjump"/>
            </p:cNvPr>
            <p:cNvSpPr>
              <a:spLocks/>
            </p:cNvSpPr>
            <p:nvPr/>
          </p:nvSpPr>
          <p:spPr bwMode="gray">
            <a:xfrm rot="575181">
              <a:off x="1766437" y="2124635"/>
              <a:ext cx="3273723" cy="1639421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0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6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0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8 w 2032"/>
                <a:gd name="T47" fmla="*/ 1469 h 1536"/>
                <a:gd name="T48" fmla="*/ 648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199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2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tint val="33333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gray">
            <a:xfrm>
              <a:off x="2891370" y="2483037"/>
              <a:ext cx="535326" cy="922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i="1" smtClean="0">
                  <a:solidFill>
                    <a:srgbClr val="002060"/>
                  </a:solidFill>
                </a:rPr>
                <a:t>6</a:t>
              </a:r>
              <a:endParaRPr lang="en-US" sz="5400" b="1" i="1">
                <a:solidFill>
                  <a:srgbClr val="002060"/>
                </a:solidFill>
              </a:endParaRPr>
            </a:p>
          </p:txBody>
        </p:sp>
      </p:grpSp>
      <p:grpSp>
        <p:nvGrpSpPr>
          <p:cNvPr id="31" name="Group 2"/>
          <p:cNvGrpSpPr/>
          <p:nvPr/>
        </p:nvGrpSpPr>
        <p:grpSpPr>
          <a:xfrm>
            <a:off x="1749614" y="2226904"/>
            <a:ext cx="2593786" cy="1430696"/>
            <a:chOff x="1790052" y="2166147"/>
            <a:chExt cx="3273723" cy="1639421"/>
          </a:xfrm>
        </p:grpSpPr>
        <p:sp>
          <p:nvSpPr>
            <p:cNvPr id="26" name="Freeform 6"/>
            <p:cNvSpPr>
              <a:spLocks/>
            </p:cNvSpPr>
            <p:nvPr/>
          </p:nvSpPr>
          <p:spPr bwMode="gray">
            <a:xfrm rot="575181">
              <a:off x="1790052" y="2166147"/>
              <a:ext cx="3273723" cy="1639421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0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6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0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8 w 2032"/>
                <a:gd name="T47" fmla="*/ 1469 h 1536"/>
                <a:gd name="T48" fmla="*/ 648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199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2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tint val="33333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166424" y="2615403"/>
              <a:ext cx="2172339" cy="48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smtClean="0">
                  <a:solidFill>
                    <a:srgbClr val="FF0000"/>
                  </a:solidFill>
                </a:rPr>
                <a:t>Giúp đỡ</a:t>
              </a:r>
              <a:endParaRPr lang="en-US" sz="2400" b="1" i="1">
                <a:solidFill>
                  <a:srgbClr val="FF0000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8458200" y="1187194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58200" y="1796794"/>
            <a:ext cx="533400" cy="53340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458200" y="2406394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458200" y="3015994"/>
            <a:ext cx="533400" cy="5334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458200" y="3625594"/>
            <a:ext cx="530366" cy="5303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458200" y="4238228"/>
            <a:ext cx="530366" cy="5303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11"/>
          <p:cNvGrpSpPr>
            <a:grpSpLocks/>
          </p:cNvGrpSpPr>
          <p:nvPr/>
        </p:nvGrpSpPr>
        <p:grpSpPr bwMode="auto">
          <a:xfrm>
            <a:off x="3892734" y="3223748"/>
            <a:ext cx="1146368" cy="1189150"/>
            <a:chOff x="2016" y="1920"/>
            <a:chExt cx="1680" cy="1680"/>
          </a:xfrm>
        </p:grpSpPr>
        <p:sp>
          <p:nvSpPr>
            <p:cNvPr id="55" name="Freeform 13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rgbClr val="FF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12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91581" dir="3378596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/>
              <a:endParaRPr lang="en-US" sz="20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612846" y="3352800"/>
            <a:ext cx="1721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TÌNH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BẠN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458200" y="4844794"/>
            <a:ext cx="530366" cy="53036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>
            <a:hlinkClick r:id="rId10" action="ppaction://hlinksldjump"/>
          </p:cNvPr>
          <p:cNvSpPr/>
          <p:nvPr/>
        </p:nvSpPr>
        <p:spPr>
          <a:xfrm>
            <a:off x="7543800" y="6019800"/>
            <a:ext cx="1066800" cy="838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6" grpId="0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057400"/>
            <a:ext cx="5334000" cy="1143000"/>
          </a:xfrm>
        </p:spPr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  <a:hlinkClick r:id="rId3" action="ppaction://hlinksldjump"/>
              </a:rPr>
              <a:t>Câu</a:t>
            </a:r>
            <a:r>
              <a:rPr lang="en-US" b="1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 1</a:t>
            </a:r>
            <a:endParaRPr lang="en-US" b="1" dirty="0">
              <a:latin typeface="Arial" pitchFamily="34" charset="0"/>
              <a:cs typeface="Arial" pitchFamily="34" charset="0"/>
              <a:hlinkClick r:id="rId3" action="ppaction://hlinksldjump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200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bạn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vui</a:t>
            </a: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em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571" y="2104571"/>
            <a:ext cx="5410200" cy="1143000"/>
          </a:xfrm>
        </p:spPr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  <a:hlinkClick r:id="rId3" action="ppaction://hlinksldjump"/>
              </a:rPr>
              <a:t>Câu</a:t>
            </a:r>
            <a:r>
              <a:rPr lang="en-US" b="1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 2</a:t>
            </a:r>
            <a:endParaRPr lang="en-US" b="1" dirty="0">
              <a:latin typeface="Arial" pitchFamily="34" charset="0"/>
              <a:cs typeface="Arial" pitchFamily="34" charset="0"/>
              <a:hlinkClick r:id="rId3" action="ppaction://hlinksldjump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2971" y="3276600"/>
            <a:ext cx="51054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  Bạn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phê</a:t>
            </a:r>
            <a:r>
              <a:rPr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bình</a:t>
            </a:r>
            <a:r>
              <a:rPr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khi</a:t>
            </a:r>
            <a:r>
              <a:rPr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em </a:t>
            </a:r>
            <a:r>
              <a:rPr lang="en-US" sz="2800" b="1" i="1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mắc</a:t>
            </a:r>
            <a:r>
              <a:rPr lang="en-US" sz="28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khuyết điểm, em sẽ làm gì?</a:t>
            </a:r>
            <a:endParaRPr lang="en-US" sz="2800" b="1" i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9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hlinkClick r:id="rId3" action="ppaction://hlinksldjump"/>
              </a:rPr>
              <a:t>Câu</a:t>
            </a:r>
            <a:r>
              <a:rPr lang="en-US" b="1" dirty="0" smtClean="0">
                <a:hlinkClick r:id="rId3" action="ppaction://hlinksldjump"/>
              </a:rPr>
              <a:t> 3</a:t>
            </a:r>
            <a:endParaRPr lang="en-US" b="1" dirty="0">
              <a:hlinkClick r:id="rId3" action="ppaction://hlinksldjump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200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bạn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buồn</a:t>
            </a: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em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66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hlinkClick r:id="rId3" action="ppaction://hlinksldjump"/>
              </a:rPr>
              <a:t>Câu</a:t>
            </a:r>
            <a:r>
              <a:rPr lang="en-US" b="1" dirty="0" smtClean="0">
                <a:hlinkClick r:id="rId3" action="ppaction://hlinksldjump"/>
              </a:rPr>
              <a:t> 4</a:t>
            </a:r>
            <a:endParaRPr lang="en-US" b="1" dirty="0">
              <a:hlinkClick r:id="rId3" action="ppaction://hlinksldjump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124200"/>
            <a:ext cx="8077200" cy="137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Bạn em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bị</a:t>
            </a:r>
            <a:r>
              <a:rPr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kẻ</a:t>
            </a:r>
            <a:r>
              <a:rPr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xấu</a:t>
            </a:r>
            <a:r>
              <a:rPr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rủ</a:t>
            </a:r>
            <a:r>
              <a:rPr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rê</a:t>
            </a:r>
            <a:r>
              <a:rPr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,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lôi</a:t>
            </a:r>
            <a:r>
              <a:rPr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kéo</a:t>
            </a:r>
            <a:r>
              <a:rPr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vào</a:t>
            </a:r>
            <a:r>
              <a:rPr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buNone/>
            </a:pPr>
            <a:r>
              <a:rPr lang="en-US" sz="28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những</a:t>
            </a:r>
            <a:r>
              <a:rPr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việc</a:t>
            </a:r>
            <a:r>
              <a:rPr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làm</a:t>
            </a:r>
            <a:r>
              <a:rPr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không</a:t>
            </a:r>
            <a:r>
              <a:rPr lang="en-US" sz="28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 tốt, em sẽ làm gì?</a:t>
            </a:r>
            <a:endParaRPr 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hlinkClick r:id="rId3" action="ppaction://hlinksldjump"/>
              </a:rPr>
              <a:t>Câu</a:t>
            </a:r>
            <a:r>
              <a:rPr lang="en-US" b="1" dirty="0" smtClean="0">
                <a:hlinkClick r:id="rId3" action="ppaction://hlinksldjump"/>
              </a:rPr>
              <a:t> 5</a:t>
            </a:r>
            <a:endParaRPr lang="en-US" b="1" dirty="0">
              <a:hlinkClick r:id="rId3" action="ppaction://hlinksldjump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3276600"/>
            <a:ext cx="5791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i="1" dirty="0" err="1" smtClean="0">
                <a:solidFill>
                  <a:srgbClr val="FF0000"/>
                </a:solidFill>
              </a:rPr>
              <a:t>Cánh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hoa</a:t>
            </a:r>
            <a:r>
              <a:rPr lang="en-US" sz="4400" b="1" i="1" dirty="0" smtClean="0">
                <a:solidFill>
                  <a:srgbClr val="FF0000"/>
                </a:solidFill>
              </a:rPr>
              <a:t> may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mắn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ckground_tit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990600" y="1905000"/>
            <a:ext cx="739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kể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truyền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thống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tốt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đẹp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gia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đình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dòng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họ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mình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95400" y="3825875"/>
            <a:ext cx="670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dirty="0">
              <a:solidFill>
                <a:srgbClr val="0000FF"/>
              </a:solidFill>
              <a:latin typeface="Arial" charset="0"/>
            </a:endParaRPr>
          </a:p>
          <a:p>
            <a:pPr algn="ctr"/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ca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dao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tục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ngữ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chủ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đề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ơn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tổ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tiên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3089308" y="914400"/>
            <a:ext cx="3223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Khởi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b="1" dirty="0" err="1" smtClean="0">
                <a:hlinkClick r:id="rId4" action="ppaction://hlinksldjump"/>
              </a:rPr>
              <a:t>Câu</a:t>
            </a:r>
            <a:r>
              <a:rPr lang="en-US" b="1" dirty="0" smtClean="0">
                <a:hlinkClick r:id="rId4" action="ppaction://hlinksldjump"/>
              </a:rPr>
              <a:t> 6</a:t>
            </a:r>
            <a:endParaRPr lang="en-US" b="1" dirty="0">
              <a:hlinkClick r:id="rId4" action="ppaction://hlinksldjump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5943600"/>
            <a:ext cx="8077200" cy="76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Nếu em là Tuấn, em sẽ làm gì?</a:t>
            </a:r>
            <a:endParaRPr lang="en-US" sz="2800" i="1" dirty="0">
              <a:solidFill>
                <a:srgbClr val="C00000"/>
              </a:solidFill>
            </a:endParaRPr>
          </a:p>
        </p:txBody>
      </p:sp>
      <p:pic>
        <p:nvPicPr>
          <p:cNvPr id="6" name="loi giai bai tap toan 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685800"/>
            <a:ext cx="8001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9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124200" y="3810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Arial" charset="0"/>
              </a:rPr>
              <a:t>GHI NHỚ:</a:t>
            </a:r>
          </a:p>
        </p:txBody>
      </p:sp>
      <p:pic>
        <p:nvPicPr>
          <p:cNvPr id="14339" name="Picture 5" descr="background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15"/>
          <p:cNvSpPr txBox="1">
            <a:spLocks noChangeArrowheads="1"/>
          </p:cNvSpPr>
          <p:nvPr/>
        </p:nvSpPr>
        <p:spPr bwMode="auto">
          <a:xfrm>
            <a:off x="2286000" y="1284288"/>
            <a:ext cx="61722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Arial" charset="0"/>
              </a:rPr>
              <a:t>    </a:t>
            </a:r>
            <a:r>
              <a:rPr lang="en-US" sz="2700" b="1" dirty="0" smtClean="0">
                <a:solidFill>
                  <a:srgbClr val="FF0000"/>
                </a:solidFill>
                <a:latin typeface="Arial" charset="0"/>
              </a:rPr>
              <a:t>Bạn bè </a:t>
            </a:r>
            <a:r>
              <a:rPr lang="en-US" sz="2700" b="1" dirty="0" err="1" smtClean="0">
                <a:solidFill>
                  <a:srgbClr val="FF0000"/>
                </a:solidFill>
                <a:latin typeface="Arial" charset="0"/>
              </a:rPr>
              <a:t>cần</a:t>
            </a:r>
            <a:r>
              <a:rPr lang="en-US" sz="27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phải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đoàn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kết,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thương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yêu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giúp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đỡ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lẫn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nhau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nhất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là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những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lúc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khó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khăn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hoạn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nạn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. Có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như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vậy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bạn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mới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thêm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thân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thiết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gắn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bó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algn="just"/>
            <a:endParaRPr lang="en-US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2057400" y="4318000"/>
            <a:ext cx="5638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Bạn bè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nghĩa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tương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thân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Khó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khăn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thuận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lợi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ân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bên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685800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charset="0"/>
              </a:rPr>
              <a:t>GHI NHỚ: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6600" y="1516559"/>
            <a:ext cx="24865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i="1" cap="none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Củng cố</a:t>
            </a:r>
            <a:endParaRPr lang="en-US" sz="44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514600"/>
            <a:ext cx="891540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Em mong muốn mình có một người bạn như thế nào, </a:t>
            </a:r>
          </a:p>
          <a:p>
            <a:pPr algn="ctr">
              <a:lnSpc>
                <a:spcPct val="150000"/>
              </a:lnSpc>
            </a:pPr>
            <a:r>
              <a:rPr lang="en-US" sz="24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hoặc mình trở thành người bạn như thế nào?</a:t>
            </a:r>
          </a:p>
          <a:p>
            <a:pPr algn="ctr">
              <a:lnSpc>
                <a:spcPct val="150000"/>
              </a:lnSpc>
            </a:pPr>
            <a:r>
              <a:rPr lang="en-US" sz="24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Hãy viết vào tờ giấy và chia sẻ cùng các bạn trong lớp nhé!</a:t>
            </a:r>
            <a:endParaRPr lang="en-US" sz="2400" b="1" i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12"/>
          <p:cNvSpPr>
            <a:spLocks noChangeArrowheads="1"/>
          </p:cNvSpPr>
          <p:nvPr/>
        </p:nvSpPr>
        <p:spPr bwMode="auto">
          <a:xfrm>
            <a:off x="1600200" y="1600200"/>
            <a:ext cx="6248400" cy="358140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en-US" sz="2800" b="1" smtClean="0">
              <a:latin typeface="Arial" charset="0"/>
            </a:endParaRPr>
          </a:p>
          <a:p>
            <a:r>
              <a:rPr lang="en-US" sz="2800" b="1" smtClean="0">
                <a:latin typeface="Arial" charset="0"/>
              </a:rPr>
              <a:t>   </a:t>
            </a:r>
            <a:r>
              <a:rPr lang="en-US" sz="2800" b="1" i="1" smtClean="0">
                <a:solidFill>
                  <a:srgbClr val="0033CC"/>
                </a:solidFill>
                <a:latin typeface="Arial" charset="0"/>
              </a:rPr>
              <a:t>- </a:t>
            </a:r>
            <a:r>
              <a:rPr lang="en-US" sz="2800" b="1" i="1" dirty="0" err="1" smtClean="0">
                <a:solidFill>
                  <a:srgbClr val="0033CC"/>
                </a:solidFill>
                <a:latin typeface="Arial" charset="0"/>
              </a:rPr>
              <a:t>Sưu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tầm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những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tấm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gương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, </a:t>
            </a:r>
            <a:endParaRPr lang="en-US" sz="2800" b="1" i="1" dirty="0" smtClean="0">
              <a:solidFill>
                <a:srgbClr val="0033CC"/>
              </a:solidFill>
              <a:latin typeface="Arial" charset="0"/>
            </a:endParaRPr>
          </a:p>
          <a:p>
            <a:r>
              <a:rPr lang="en-US" sz="2800" b="1" i="1" dirty="0" err="1" smtClean="0">
                <a:solidFill>
                  <a:srgbClr val="0033CC"/>
                </a:solidFill>
                <a:latin typeface="Arial" charset="0"/>
              </a:rPr>
              <a:t>mẩu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err="1" smtClean="0">
                <a:solidFill>
                  <a:srgbClr val="0033CC"/>
                </a:solidFill>
                <a:latin typeface="Arial" charset="0"/>
              </a:rPr>
              <a:t>chuyện</a:t>
            </a:r>
            <a:r>
              <a:rPr lang="en-US" sz="2800" b="1" i="1" smtClean="0">
                <a:solidFill>
                  <a:srgbClr val="0033CC"/>
                </a:solidFill>
                <a:latin typeface="Arial" charset="0"/>
              </a:rPr>
              <a:t>,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bài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thơ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,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bài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hát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, </a:t>
            </a:r>
            <a:endParaRPr lang="en-US" sz="2800" b="1" i="1" dirty="0" smtClean="0">
              <a:solidFill>
                <a:srgbClr val="0033CC"/>
              </a:solidFill>
              <a:latin typeface="Arial" charset="0"/>
            </a:endParaRPr>
          </a:p>
          <a:p>
            <a:r>
              <a:rPr lang="en-US" sz="2800" b="1" i="1" dirty="0" err="1" smtClean="0">
                <a:solidFill>
                  <a:srgbClr val="0033CC"/>
                </a:solidFill>
                <a:latin typeface="Arial" charset="0"/>
              </a:rPr>
              <a:t>tục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Arial" charset="0"/>
              </a:rPr>
              <a:t>ngữ,ca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dao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hay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những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câu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endParaRPr lang="en-US" sz="2800" b="1" i="1" dirty="0" smtClean="0">
              <a:solidFill>
                <a:srgbClr val="0033CC"/>
              </a:solidFill>
              <a:latin typeface="Arial" charset="0"/>
            </a:endParaRPr>
          </a:p>
          <a:p>
            <a:r>
              <a:rPr lang="en-US" sz="2800" b="1" i="1" dirty="0" err="1" smtClean="0">
                <a:solidFill>
                  <a:srgbClr val="0033CC"/>
                </a:solidFill>
                <a:latin typeface="Arial" charset="0"/>
              </a:rPr>
              <a:t>danh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ngôn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Arial" charset="0"/>
              </a:rPr>
              <a:t>về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tình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bạn.</a:t>
            </a:r>
            <a:endParaRPr lang="en-US" sz="2800" b="1" i="1" dirty="0">
              <a:solidFill>
                <a:srgbClr val="0033CC"/>
              </a:solidFill>
              <a:latin typeface="Arial" charset="0"/>
            </a:endParaRPr>
          </a:p>
          <a:p>
            <a:endParaRPr lang="en-US" sz="24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4750" y="533400"/>
            <a:ext cx="32447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VẬN DỤNG</a:t>
            </a:r>
            <a:endParaRPr lang="en-US" sz="44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8771" name="WordArt 3"/>
          <p:cNvSpPr>
            <a:spLocks noChangeArrowheads="1" noChangeShapeType="1" noTextEdit="1"/>
          </p:cNvSpPr>
          <p:nvPr/>
        </p:nvSpPr>
        <p:spPr bwMode="auto">
          <a:xfrm>
            <a:off x="304800" y="2819400"/>
            <a:ext cx="8610600" cy="12858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KÝnh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chóc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c¸c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thÇy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c« m¹nh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khoÎ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,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c¸c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em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ch¨m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ngoan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ckground_tit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700778" y="2819400"/>
            <a:ext cx="3461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KHÁM PHÁ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80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676400" y="76200"/>
            <a:ext cx="5715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Hoạt động I: </a:t>
            </a:r>
            <a:r>
              <a:rPr lang="en-US" sz="30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Truyện</a:t>
            </a:r>
            <a:r>
              <a:rPr lang="en-US" sz="30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“</a:t>
            </a:r>
            <a:r>
              <a:rPr lang="en-US" sz="30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Đôi</a:t>
            </a:r>
            <a:r>
              <a:rPr lang="en-US" sz="30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bạn”</a:t>
            </a:r>
            <a:endParaRPr lang="en-US" sz="30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cau chuỵen- Doi ban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nen_bu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685800" y="1524000"/>
            <a:ext cx="7696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Khi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đi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vào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rừng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chuyện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gì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đã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marL="514350" indent="-514350"/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xảy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ra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với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đôi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bạn ?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438400" y="533400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Truyện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Đôi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 bạn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2855913"/>
            <a:ext cx="822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 startAt="2"/>
            </a:pPr>
            <a:r>
              <a:rPr lang="en-US" sz="2800" b="1" i="1" smtClean="0">
                <a:solidFill>
                  <a:srgbClr val="0000FF"/>
                </a:solidFill>
                <a:latin typeface="Arial" charset="0"/>
              </a:rPr>
              <a:t>Em 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có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nhận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xét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gì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về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hành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động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bỏ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bạn</a:t>
            </a:r>
          </a:p>
          <a:p>
            <a:pPr marL="514350" indent="-514350"/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chạy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thoát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thân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nhân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vật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truyện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5800" y="4227513"/>
            <a:ext cx="7315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3</a:t>
            </a: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. </a:t>
            </a:r>
            <a:r>
              <a:rPr lang="en-US" sz="2800" b="1" i="1" smtClean="0">
                <a:solidFill>
                  <a:srgbClr val="0000FF"/>
                </a:solidFill>
                <a:latin typeface="Arial" charset="0"/>
              </a:rPr>
              <a:t>Em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thử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đoán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xem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sau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sự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việc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này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,</a:t>
            </a:r>
          </a:p>
          <a:p>
            <a:pPr marL="342900" indent="-342900"/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tình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cảm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giữa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hai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người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bạn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sẽ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ra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sao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304800" y="101600"/>
            <a:ext cx="8382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Truyện</a:t>
            </a:r>
            <a:r>
              <a:rPr lang="en-US" sz="3000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3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Năm</a:t>
            </a:r>
            <a:r>
              <a:rPr lang="en-US" sz="3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năm</a:t>
            </a:r>
            <a:r>
              <a:rPr lang="en-US" sz="3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cõng</a:t>
            </a:r>
            <a:r>
              <a:rPr lang="en-US" sz="3000" b="1" dirty="0">
                <a:solidFill>
                  <a:srgbClr val="FF0000"/>
                </a:solidFill>
                <a:latin typeface="Arial" charset="0"/>
                <a:cs typeface="Arial" charset="0"/>
              </a:rPr>
              <a:t> bạn </a:t>
            </a:r>
            <a:r>
              <a:rPr lang="en-US" sz="3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đến</a:t>
            </a:r>
            <a:r>
              <a:rPr lang="en-US" sz="3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trường</a:t>
            </a:r>
            <a:endParaRPr lang="en-US" sz="3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5 nam cong ban den truong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" y="838200"/>
            <a:ext cx="8001000" cy="60007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7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nen_bu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05800" cy="99060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1.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Để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giúp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người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bạn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tật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nguyền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A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Trâm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đến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trường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, bạn A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Byưh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trong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phóng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sự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đã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làm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gì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04800" y="3352800"/>
            <a:ext cx="7696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2. Qua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hành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động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đó</a:t>
            </a:r>
            <a:r>
              <a:rPr lang="en-US" sz="2800" b="1" i="1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800" b="1" i="1" smtClean="0">
                <a:solidFill>
                  <a:srgbClr val="0000FF"/>
                </a:solidFill>
                <a:latin typeface="Arial" charset="0"/>
                <a:cs typeface="Arial" charset="0"/>
              </a:rPr>
              <a:t>em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thấy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A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Byưh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là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người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bạn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như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thế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nào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?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4572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cõng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bạn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trường</a:t>
            </a:r>
            <a:endParaRPr lang="en-US" sz="3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39940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124200" y="3810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Arial" charset="0"/>
              </a:rPr>
              <a:t>GHI NHỚ:</a:t>
            </a:r>
          </a:p>
        </p:txBody>
      </p:sp>
      <p:pic>
        <p:nvPicPr>
          <p:cNvPr id="14339" name="Picture 5" descr="background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15"/>
          <p:cNvSpPr txBox="1">
            <a:spLocks noChangeArrowheads="1"/>
          </p:cNvSpPr>
          <p:nvPr/>
        </p:nvSpPr>
        <p:spPr bwMode="auto">
          <a:xfrm>
            <a:off x="2286000" y="1284288"/>
            <a:ext cx="61722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Arial" charset="0"/>
              </a:rPr>
              <a:t>    </a:t>
            </a:r>
            <a:r>
              <a:rPr lang="en-US" sz="2700" b="1" dirty="0" smtClean="0">
                <a:solidFill>
                  <a:srgbClr val="FF0000"/>
                </a:solidFill>
                <a:latin typeface="Arial" charset="0"/>
              </a:rPr>
              <a:t>Bạn bè </a:t>
            </a:r>
            <a:r>
              <a:rPr lang="en-US" sz="2700" b="1" dirty="0" err="1" smtClean="0">
                <a:solidFill>
                  <a:srgbClr val="FF0000"/>
                </a:solidFill>
                <a:latin typeface="Arial" charset="0"/>
              </a:rPr>
              <a:t>cần</a:t>
            </a:r>
            <a:r>
              <a:rPr lang="en-US" sz="27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phải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đoàn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kết,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thương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yêu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giúp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đỡ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lẫn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nhau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nhất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là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những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lúc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khó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khăn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hoạn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nạn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. Có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như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vậy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bạn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mới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thêm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thân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thiết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gắn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bó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algn="just"/>
            <a:endParaRPr lang="en-US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2057400" y="4318000"/>
            <a:ext cx="5638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Bạn bè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nghĩa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tương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thân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Khó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khăn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thuận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lợi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ân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bên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685800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charset="0"/>
              </a:rPr>
              <a:t>GHI NHỚ: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ckground_tit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751692" y="2819400"/>
            <a:ext cx="3359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LUYỆN TẬP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6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PRESENTER" val="3e283d3533f3ed1eed5a833dbbaf77e5147ba99"/>
  <p:tag name="MMPROD_UIDATA" val="&lt;database version=&quot;7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2&quot;/&gt;&lt;property id=&quot;20307&quot; value=&quot;268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5&quot;/&gt;&lt;property id=&quot;20307&quot; value=&quot;270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2&quot;/&gt;&lt;/object&gt;&lt;object type=&quot;3&quot; unique_id=&quot;10010&quot;&gt;&lt;property id=&quot;20148&quot; value=&quot;5&quot;/&gt;&lt;property id=&quot;20300&quot; value=&quot;Slide 8&quot;/&gt;&lt;property id=&quot;20307&quot; value=&quot;273&quot;/&gt;&lt;/object&gt;&lt;object type=&quot;3&quot; unique_id=&quot;10011&quot;&gt;&lt;property id=&quot;20148&quot; value=&quot;5&quot;/&gt;&lt;property id=&quot;20300&quot; value=&quot;Slide 9&quot;/&gt;&lt;property id=&quot;20307&quot; value=&quot;274&quot;/&gt;&lt;/object&gt;&lt;object type=&quot;3&quot; unique_id=&quot;10012&quot;&gt;&lt;property id=&quot;20148&quot; value=&quot;5&quot;/&gt;&lt;property id=&quot;20300&quot; value=&quot;Slide 13&quot;/&gt;&lt;property id=&quot;20307&quot; value=&quot;275&quot;/&gt;&lt;/object&gt;&lt;object type=&quot;3&quot; unique_id=&quot;10023&quot;&gt;&lt;property id=&quot;20148&quot; value=&quot;5&quot;/&gt;&lt;property id=&quot;20300&quot; value=&quot;Slide 27&quot;/&gt;&lt;property id=&quot;20307&quot; value=&quot;286&quot;/&gt;&lt;/object&gt;&lt;object type=&quot;3&quot; unique_id=&quot;10133&quot;&gt;&lt;property id=&quot;20148&quot; value=&quot;5&quot;/&gt;&lt;property id=&quot;20300&quot; value=&quot;Slide 1&quot;/&gt;&lt;property id=&quot;20307&quot; value=&quot;287&quot;/&gt;&lt;/object&gt;&lt;object type=&quot;3&quot; unique_id=&quot;10551&quot;&gt;&lt;property id=&quot;20148&quot; value=&quot;5&quot;/&gt;&lt;property id=&quot;20300&quot; value=&quot;Slide 11&quot;/&gt;&lt;property id=&quot;20307&quot; value=&quot;288&quot;/&gt;&lt;/object&gt;&lt;object type=&quot;3&quot; unique_id=&quot;10552&quot;&gt;&lt;property id=&quot;20148&quot; value=&quot;5&quot;/&gt;&lt;property id=&quot;20300&quot; value=&quot;Slide 12&quot;/&gt;&lt;property id=&quot;20307&quot; value=&quot;289&quot;/&gt;&lt;/object&gt;&lt;object type=&quot;3&quot; unique_id=&quot;10553&quot;&gt;&lt;property id=&quot;20148&quot; value=&quot;5&quot;/&gt;&lt;property id=&quot;20300&quot; value=&quot;Slide 15&quot;/&gt;&lt;property id=&quot;20307&quot; value=&quot;290&quot;/&gt;&lt;/object&gt;&lt;object type=&quot;3&quot; unique_id=&quot;10554&quot;&gt;&lt;property id=&quot;20148&quot; value=&quot;5&quot;/&gt;&lt;property id=&quot;20300&quot; value=&quot;Slide 17&quot;/&gt;&lt;property id=&quot;20307&quot; value=&quot;291&quot;/&gt;&lt;/object&gt;&lt;object type=&quot;3&quot; unique_id=&quot;10555&quot;&gt;&lt;property id=&quot;20148&quot; value=&quot;5&quot;/&gt;&lt;property id=&quot;20300&quot; value=&quot;Slide 18 - &amp;quot;Câu 1&amp;quot;&quot;/&gt;&lt;property id=&quot;20307&quot; value=&quot;292&quot;/&gt;&lt;/object&gt;&lt;object type=&quot;3&quot; unique_id=&quot;10556&quot;&gt;&lt;property id=&quot;20148&quot; value=&quot;5&quot;/&gt;&lt;property id=&quot;20300&quot; value=&quot;Slide 19 - &amp;quot;Câu 2&amp;quot;&quot;/&gt;&lt;property id=&quot;20307&quot; value=&quot;293&quot;/&gt;&lt;/object&gt;&lt;object type=&quot;3&quot; unique_id=&quot;10557&quot;&gt;&lt;property id=&quot;20148&quot; value=&quot;5&quot;/&gt;&lt;property id=&quot;20300&quot; value=&quot;Slide 20 - &amp;quot;Câu 3&amp;quot;&quot;/&gt;&lt;property id=&quot;20307&quot; value=&quot;294&quot;/&gt;&lt;/object&gt;&lt;object type=&quot;3&quot; unique_id=&quot;10558&quot;&gt;&lt;property id=&quot;20148&quot; value=&quot;5&quot;/&gt;&lt;property id=&quot;20300&quot; value=&quot;Slide 21 - &amp;quot;Câu 4&amp;quot;&quot;/&gt;&lt;property id=&quot;20307&quot; value=&quot;295&quot;/&gt;&lt;/object&gt;&lt;object type=&quot;3&quot; unique_id=&quot;10559&quot;&gt;&lt;property id=&quot;20148&quot; value=&quot;5&quot;/&gt;&lt;property id=&quot;20300&quot; value=&quot;Slide 22 - &amp;quot;Câu 5&amp;quot;&quot;/&gt;&lt;property id=&quot;20307&quot; value=&quot;296&quot;/&gt;&lt;/object&gt;&lt;object type=&quot;3&quot; unique_id=&quot;10560&quot;&gt;&lt;property id=&quot;20148&quot; value=&quot;5&quot;/&gt;&lt;property id=&quot;20300&quot; value=&quot;Slide 23 - &amp;quot;Câu 6&amp;quot;&quot;/&gt;&lt;property id=&quot;20307&quot; value=&quot;297&quot;/&gt;&lt;/object&gt;&lt;object type=&quot;3&quot; unique_id=&quot;10591&quot;&gt;&lt;property id=&quot;20148&quot; value=&quot;5&quot;/&gt;&lt;property id=&quot;20300&quot; value=&quot;Slide 16&quot;/&gt;&lt;property id=&quot;20307&quot; value=&quot;298&quot;/&gt;&lt;/object&gt;&lt;object type=&quot;3&quot; unique_id=&quot;10772&quot;&gt;&lt;property id=&quot;20148&quot; value=&quot;5&quot;/&gt;&lt;property id=&quot;20300&quot; value=&quot;Slide 25&quot;/&gt;&lt;property id=&quot;20307&quot; value=&quot;299&quot;/&gt;&lt;/object&gt;&lt;object type=&quot;3&quot; unique_id=&quot;10773&quot;&gt;&lt;property id=&quot;20148&quot; value=&quot;5&quot;/&gt;&lt;property id=&quot;20300&quot; value=&quot;Slide 26&quot;/&gt;&lt;property id=&quot;20307&quot; value=&quot;300&quot;/&gt;&lt;/object&gt;&lt;object type=&quot;3&quot; unique_id=&quot;10893&quot;&gt;&lt;property id=&quot;20148&quot; value=&quot;5&quot;/&gt;&lt;property id=&quot;20300&quot; value=&quot;Slide 4&quot;/&gt;&lt;property id=&quot;20307&quot; value=&quot;302&quot;/&gt;&lt;/object&gt;&lt;object type=&quot;3&quot; unique_id=&quot;10894&quot;&gt;&lt;property id=&quot;20148&quot; value=&quot;5&quot;/&gt;&lt;property id=&quot;20300&quot; value=&quot;Slide 28&quot;/&gt;&lt;property id=&quot;20307&quot; value=&quot;301&quot;/&gt;&lt;/object&gt;&lt;object type=&quot;3&quot; unique_id=&quot;11017&quot;&gt;&lt;property id=&quot;20148&quot; value=&quot;5&quot;/&gt;&lt;property id=&quot;20300&quot; value=&quot;Slide 10&quot;/&gt;&lt;property id=&quot;20307&quot; value=&quot;303&quot;/&gt;&lt;/object&gt;&lt;object type=&quot;3&quot; unique_id=&quot;11111&quot;&gt;&lt;property id=&quot;20148&quot; value=&quot;5&quot;/&gt;&lt;property id=&quot;20300&quot; value=&quot;Slide 24&quot;/&gt;&lt;property id=&quot;20307&quot; value=&quot;304&quot;/&gt;&lt;/object&gt;&lt;object type=&quot;3&quot; unique_id=&quot;11113&quot;&gt;&lt;property id=&quot;20148&quot; value=&quot;5&quot;/&gt;&lt;property id=&quot;20300&quot; value=&quot;Slide 14&quot;/&gt;&lt;property id=&quot;20307&quot; value=&quot;307&quot;/&gt;&lt;/object&gt;&lt;/object&gt;&lt;object type=&quot;8&quot; unique_id=&quot;10066&quot;&gt;&lt;/object&gt;&lt;/object&gt;&lt;/database&gt;"/>
  <p:tag name="SECTOMILLISECCONVERTED" val="1"/>
  <p:tag name="INKNOELEADERBOARD" val="-5083922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769132155,C:\Users\ACER\Desktop\TINH BAN\Media.ppc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769132155,C:\Users\ACER\Desktop\TINH BAN\Media.ppc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769132155,C:\Users\ACER\Desktop\TINH BAN\Media.ppc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769132155,C:\Users\ACER\Desktop\TINH BAN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769132155,C:\Users\ACER\Desktop\TINH BAN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769132155,C:\Users\ACER\Desktop\TINH BAN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769132155,C:\Users\ACER\Desktop\TINH BAN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769132155,C:\Users\ACER\Desktop\TINH BAN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769132155,C:\Users\ACER\Desktop\TINH BAN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769132155,C:\Users\ACER\Desktop\TINH BAN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769132155,C:\Users\ACER\Desktop\TINH BAN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769132155,C:\Users\ACER\Desktop\TINH BAN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749</Words>
  <Application>Microsoft Office PowerPoint</Application>
  <PresentationFormat>On-screen Show (4:3)</PresentationFormat>
  <Paragraphs>113</Paragraphs>
  <Slides>24</Slides>
  <Notes>14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.VnTime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</vt:lpstr>
      <vt:lpstr>Câu 2</vt:lpstr>
      <vt:lpstr>Câu 3</vt:lpstr>
      <vt:lpstr>Câu 4</vt:lpstr>
      <vt:lpstr>Câu 5</vt:lpstr>
      <vt:lpstr>Câu 6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58</cp:revision>
  <dcterms:created xsi:type="dcterms:W3CDTF">2016-10-26T12:53:23Z</dcterms:created>
  <dcterms:modified xsi:type="dcterms:W3CDTF">2021-10-16T04:44:12Z</dcterms:modified>
</cp:coreProperties>
</file>