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60" r:id="rId3"/>
    <p:sldId id="324" r:id="rId4"/>
    <p:sldId id="258" r:id="rId5"/>
    <p:sldId id="259" r:id="rId6"/>
    <p:sldId id="267" r:id="rId7"/>
    <p:sldId id="325" r:id="rId8"/>
    <p:sldId id="326" r:id="rId9"/>
    <p:sldId id="330" r:id="rId10"/>
    <p:sldId id="331" r:id="rId11"/>
    <p:sldId id="265" r:id="rId12"/>
    <p:sldId id="268" r:id="rId13"/>
    <p:sldId id="269" r:id="rId14"/>
    <p:sldId id="270" r:id="rId15"/>
    <p:sldId id="332" r:id="rId16"/>
    <p:sldId id="292" r:id="rId17"/>
    <p:sldId id="328" r:id="rId18"/>
    <p:sldId id="295" r:id="rId19"/>
    <p:sldId id="301" r:id="rId20"/>
    <p:sldId id="307" r:id="rId21"/>
    <p:sldId id="308" r:id="rId22"/>
    <p:sldId id="309" r:id="rId23"/>
    <p:sldId id="310" r:id="rId24"/>
    <p:sldId id="313" r:id="rId25"/>
    <p:sldId id="329" r:id="rId26"/>
    <p:sldId id="31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7D60C-238F-497E-A99F-9C03DAAA04E7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59F6D-0050-4E1B-8FF4-6674B20AE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4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59F6D-0050-4E1B-8FF4-6674B20AE5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1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59F6D-0050-4E1B-8FF4-6674B20AE5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59F6D-0050-4E1B-8FF4-6674B20AE5D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8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7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1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4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9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36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22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40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0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86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70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19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8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8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5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0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8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0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0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20075CD8-8FA9-5AE0-19FB-6D56ABEFBE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19075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2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91CF7-5617-4ABC-BF65-F8E594CFC84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CAF0F0C2-5630-2C31-D5A3-85ABB7A05F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575" y="9525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2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2.jpe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12" Type="http://schemas.microsoft.com/office/2007/relationships/hdphoto" Target="../media/hdphoto6.wdp"/><Relationship Id="rId2" Type="http://schemas.openxmlformats.org/officeDocument/2006/relationships/audio" Target="../media/media1.mp3"/><Relationship Id="rId16" Type="http://schemas.openxmlformats.org/officeDocument/2006/relationships/image" Target="../media/image38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36.png"/><Relationship Id="rId5" Type="http://schemas.openxmlformats.org/officeDocument/2006/relationships/image" Target="../media/image7.png"/><Relationship Id="rId15" Type="http://schemas.openxmlformats.org/officeDocument/2006/relationships/image" Target="../media/image34.png"/><Relationship Id="rId10" Type="http://schemas.microsoft.com/office/2007/relationships/hdphoto" Target="../media/hdphoto5.wdp"/><Relationship Id="rId4" Type="http://schemas.openxmlformats.org/officeDocument/2006/relationships/image" Target="../media/image32.jpeg"/><Relationship Id="rId9" Type="http://schemas.openxmlformats.org/officeDocument/2006/relationships/image" Target="../media/image35.png"/><Relationship Id="rId1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microsoft.com/office/2007/relationships/hdphoto" Target="../media/hdphoto5.wdp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microsoft.com/office/2007/relationships/hdphoto" Target="../media/hdphoto4.wdp"/><Relationship Id="rId10" Type="http://schemas.openxmlformats.org/officeDocument/2006/relationships/image" Target="../media/image7.png"/><Relationship Id="rId4" Type="http://schemas.openxmlformats.org/officeDocument/2006/relationships/image" Target="../media/image33.png"/><Relationship Id="rId9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12" Type="http://schemas.microsoft.com/office/2007/relationships/hdphoto" Target="../media/hdphoto6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36.png"/><Relationship Id="rId5" Type="http://schemas.openxmlformats.org/officeDocument/2006/relationships/image" Target="../media/image7.png"/><Relationship Id="rId10" Type="http://schemas.microsoft.com/office/2007/relationships/hdphoto" Target="../media/hdphoto5.wdp"/><Relationship Id="rId4" Type="http://schemas.openxmlformats.org/officeDocument/2006/relationships/image" Target="../media/image32.jpe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7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audio" Target="../media/media1.mp3"/><Relationship Id="rId16" Type="http://schemas.openxmlformats.org/officeDocument/2006/relationships/image" Target="../media/image41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microsoft.com/office/2007/relationships/hdphoto" Target="../media/hdphoto6.wdp"/><Relationship Id="rId10" Type="http://schemas.microsoft.com/office/2007/relationships/hdphoto" Target="../media/hdphoto5.wdp"/><Relationship Id="rId4" Type="http://schemas.openxmlformats.org/officeDocument/2006/relationships/image" Target="../media/image32.jpeg"/><Relationship Id="rId9" Type="http://schemas.openxmlformats.org/officeDocument/2006/relationships/image" Target="../media/image35.png"/><Relationship Id="rId1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4.png"/><Relationship Id="rId5" Type="http://schemas.openxmlformats.org/officeDocument/2006/relationships/image" Target="../media/image32.jpeg"/><Relationship Id="rId4" Type="http://schemas.openxmlformats.org/officeDocument/2006/relationships/audio" Target="../media/audio1.wav"/><Relationship Id="rId9" Type="http://schemas.openxmlformats.org/officeDocument/2006/relationships/image" Target="../media/image42.gif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4.png"/><Relationship Id="rId5" Type="http://schemas.openxmlformats.org/officeDocument/2006/relationships/image" Target="../media/image32.jpeg"/><Relationship Id="rId4" Type="http://schemas.openxmlformats.org/officeDocument/2006/relationships/audio" Target="../media/audio1.wav"/><Relationship Id="rId9" Type="http://schemas.openxmlformats.org/officeDocument/2006/relationships/image" Target="../media/image4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2863B2-5C9E-BC3E-AB37-6F31D1657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311" y="171450"/>
            <a:ext cx="6404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11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8E3A65-74E9-F68B-05FB-84CFBB4DC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103" y="-750336"/>
            <a:ext cx="8240497" cy="857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3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17500"/>
          <a:stretch/>
        </p:blipFill>
        <p:spPr>
          <a:xfrm flipH="1">
            <a:off x="-1" y="0"/>
            <a:ext cx="12239898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38222" y="2302701"/>
            <a:ext cx="4808474" cy="2648121"/>
            <a:chOff x="259915" y="143486"/>
            <a:chExt cx="4808474" cy="4358821"/>
          </a:xfrm>
        </p:grpSpPr>
        <p:sp>
          <p:nvSpPr>
            <p:cNvPr id="11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6"/>
              <a:ext cx="4808474" cy="4358821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89636" y="143488"/>
              <a:ext cx="4330815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Mình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dự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xây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một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ngôi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cùng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vượt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qua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nhiệm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vụ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mình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dự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5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6152606" y="1224501"/>
            <a:ext cx="4902055" cy="1143753"/>
            <a:chOff x="3666356" y="4496585"/>
            <a:chExt cx="4280542" cy="1458088"/>
          </a:xfrm>
        </p:grpSpPr>
        <p:sp>
          <p:nvSpPr>
            <p:cNvPr id="18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NHIỆM VỤ 1</a:t>
              </a: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496585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NHIỆM VỤ 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7E22934-75FB-744A-36F0-ECD3473D4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5" y="2828306"/>
            <a:ext cx="12192000" cy="163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6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66675"/>
            <a:ext cx="11556314" cy="6534061"/>
          </a:xfrm>
          <a:custGeom>
            <a:avLst/>
            <a:gdLst>
              <a:gd name="connsiteX0" fmla="*/ 0 w 11556314"/>
              <a:gd name="connsiteY0" fmla="*/ 1089032 h 6534061"/>
              <a:gd name="connsiteX1" fmla="*/ 1089032 w 11556314"/>
              <a:gd name="connsiteY1" fmla="*/ 0 h 6534061"/>
              <a:gd name="connsiteX2" fmla="*/ 10467282 w 11556314"/>
              <a:gd name="connsiteY2" fmla="*/ 0 h 6534061"/>
              <a:gd name="connsiteX3" fmla="*/ 11556314 w 11556314"/>
              <a:gd name="connsiteY3" fmla="*/ 1089032 h 6534061"/>
              <a:gd name="connsiteX4" fmla="*/ 11556314 w 11556314"/>
              <a:gd name="connsiteY4" fmla="*/ 5445029 h 6534061"/>
              <a:gd name="connsiteX5" fmla="*/ 10467282 w 11556314"/>
              <a:gd name="connsiteY5" fmla="*/ 6534061 h 6534061"/>
              <a:gd name="connsiteX6" fmla="*/ 1089032 w 11556314"/>
              <a:gd name="connsiteY6" fmla="*/ 6534061 h 6534061"/>
              <a:gd name="connsiteX7" fmla="*/ 0 w 11556314"/>
              <a:gd name="connsiteY7" fmla="*/ 5445029 h 6534061"/>
              <a:gd name="connsiteX8" fmla="*/ 0 w 11556314"/>
              <a:gd name="connsiteY8" fmla="*/ 1089032 h 6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534061" fill="none" extrusionOk="0">
                <a:moveTo>
                  <a:pt x="0" y="1089032"/>
                </a:moveTo>
                <a:cubicBezTo>
                  <a:pt x="-40530" y="490096"/>
                  <a:pt x="470479" y="97082"/>
                  <a:pt x="1089032" y="0"/>
                </a:cubicBezTo>
                <a:cubicBezTo>
                  <a:pt x="4130607" y="77600"/>
                  <a:pt x="6701453" y="-27269"/>
                  <a:pt x="10467282" y="0"/>
                </a:cubicBezTo>
                <a:cubicBezTo>
                  <a:pt x="11083843" y="-19925"/>
                  <a:pt x="11623929" y="507481"/>
                  <a:pt x="11556314" y="1089032"/>
                </a:cubicBezTo>
                <a:cubicBezTo>
                  <a:pt x="11665314" y="2165673"/>
                  <a:pt x="11478105" y="3776050"/>
                  <a:pt x="11556314" y="5445029"/>
                </a:cubicBezTo>
                <a:cubicBezTo>
                  <a:pt x="11508472" y="6027770"/>
                  <a:pt x="11005171" y="6562096"/>
                  <a:pt x="10467282" y="6534061"/>
                </a:cubicBezTo>
                <a:cubicBezTo>
                  <a:pt x="8587996" y="6583238"/>
                  <a:pt x="3056465" y="6411359"/>
                  <a:pt x="1089032" y="6534061"/>
                </a:cubicBezTo>
                <a:cubicBezTo>
                  <a:pt x="476194" y="6621474"/>
                  <a:pt x="-31128" y="6073287"/>
                  <a:pt x="0" y="5445029"/>
                </a:cubicBezTo>
                <a:cubicBezTo>
                  <a:pt x="47022" y="3544212"/>
                  <a:pt x="104569" y="2479213"/>
                  <a:pt x="0" y="1089032"/>
                </a:cubicBezTo>
                <a:close/>
              </a:path>
              <a:path w="11556314" h="6534061" stroke="0" extrusionOk="0">
                <a:moveTo>
                  <a:pt x="0" y="1089032"/>
                </a:moveTo>
                <a:cubicBezTo>
                  <a:pt x="42433" y="482726"/>
                  <a:pt x="539198" y="-3445"/>
                  <a:pt x="1089032" y="0"/>
                </a:cubicBezTo>
                <a:cubicBezTo>
                  <a:pt x="5653678" y="-129276"/>
                  <a:pt x="8706844" y="-77778"/>
                  <a:pt x="10467282" y="0"/>
                </a:cubicBezTo>
                <a:cubicBezTo>
                  <a:pt x="11044628" y="-76863"/>
                  <a:pt x="11546025" y="546906"/>
                  <a:pt x="11556314" y="1089032"/>
                </a:cubicBezTo>
                <a:cubicBezTo>
                  <a:pt x="11637913" y="2699386"/>
                  <a:pt x="11710614" y="3334434"/>
                  <a:pt x="11556314" y="5445029"/>
                </a:cubicBezTo>
                <a:cubicBezTo>
                  <a:pt x="11578471" y="6093212"/>
                  <a:pt x="11021127" y="6550242"/>
                  <a:pt x="10467282" y="6534061"/>
                </a:cubicBezTo>
                <a:cubicBezTo>
                  <a:pt x="6903632" y="6578281"/>
                  <a:pt x="5357651" y="6504679"/>
                  <a:pt x="1089032" y="6534061"/>
                </a:cubicBezTo>
                <a:cubicBezTo>
                  <a:pt x="483151" y="6517057"/>
                  <a:pt x="-43188" y="6036503"/>
                  <a:pt x="0" y="5445029"/>
                </a:cubicBezTo>
                <a:cubicBezTo>
                  <a:pt x="-159954" y="4918051"/>
                  <a:pt x="22140" y="2808555"/>
                  <a:pt x="0" y="108903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76379" y="266810"/>
            <a:ext cx="11048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FF5050"/>
                </a:solidFill>
                <a:latin typeface="Calibri" panose="020F0502020204030204"/>
              </a:rPr>
              <a:t>1. </a:t>
            </a:r>
            <a:r>
              <a:rPr lang="vi-VN" sz="3200" b="1" dirty="0">
                <a:solidFill>
                  <a:srgbClr val="FF5050"/>
                </a:solidFill>
                <a:latin typeface="Calibri" panose="020F0502020204030204"/>
              </a:rPr>
              <a:t>Sử dụng thước đo góc để xác định số đo của các góc sau: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107693-B6B1-4795-B284-40A3336DA6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3" t="-1746" r="-1740" b="41025"/>
          <a:stretch/>
        </p:blipFill>
        <p:spPr>
          <a:xfrm rot="1358033">
            <a:off x="10315770" y="640381"/>
            <a:ext cx="1394334" cy="13943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53DF15-0C08-220A-85E2-E1CE2B6E41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r="65843" b="32583"/>
          <a:stretch/>
        </p:blipFill>
        <p:spPr>
          <a:xfrm rot="20959090">
            <a:off x="10162443" y="3184973"/>
            <a:ext cx="1492393" cy="14923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0DA06C-6B36-DEFE-62D0-CC092A2037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6" t="7263" r="35034" b="32016"/>
          <a:stretch/>
        </p:blipFill>
        <p:spPr>
          <a:xfrm rot="1358033">
            <a:off x="10350046" y="1542742"/>
            <a:ext cx="1352044" cy="1737466"/>
          </a:xfrm>
          <a:prstGeom prst="rect">
            <a:avLst/>
          </a:prstGeom>
        </p:spPr>
      </p:pic>
      <p:pic>
        <p:nvPicPr>
          <p:cNvPr id="17" name="Picture 16" descr="A green vest with white stripes&#10;&#10;Description automatically generated">
            <a:extLst>
              <a:ext uri="{FF2B5EF4-FFF2-40B4-BE49-F238E27FC236}">
                <a16:creationId xmlns:a16="http://schemas.microsoft.com/office/drawing/2014/main" id="{641B57A5-2C75-A37D-A6F0-D47F592B76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15" y="4733885"/>
            <a:ext cx="1346269" cy="1562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24A3DA-3581-35CC-44FE-48CBACC6C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095" y="806881"/>
            <a:ext cx="5390322" cy="564299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12DD53-60F4-6992-865C-23B15D9DECE9}"/>
              </a:ext>
            </a:extLst>
          </p:cNvPr>
          <p:cNvSpPr/>
          <p:nvPr/>
        </p:nvSpPr>
        <p:spPr>
          <a:xfrm>
            <a:off x="6191250" y="952501"/>
            <a:ext cx="4095750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MN, MP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77B68F-78F6-8E9B-1B09-20E5EACBD319}"/>
              </a:ext>
            </a:extLst>
          </p:cNvPr>
          <p:cNvSpPr/>
          <p:nvPr/>
        </p:nvSpPr>
        <p:spPr>
          <a:xfrm>
            <a:off x="6221067" y="2483127"/>
            <a:ext cx="4095750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Góc đỉnh D, cạnh DC, DE có số đo là 120</a:t>
            </a:r>
            <a:r>
              <a:rPr lang="en-US" sz="2400" b="1" baseline="3000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3E04A48-376D-50CD-BF7E-EE2E417C0CB5}"/>
              </a:ext>
            </a:extLst>
          </p:cNvPr>
          <p:cNvSpPr/>
          <p:nvPr/>
        </p:nvSpPr>
        <p:spPr>
          <a:xfrm>
            <a:off x="6171371" y="3864666"/>
            <a:ext cx="4095750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Góc đỉnh O, cạnh OA, OB có số đo là 90</a:t>
            </a:r>
            <a:r>
              <a:rPr lang="en-US" sz="2400" b="1" baseline="3000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91445F-910E-7329-C96A-87EC0FCC5F2B}"/>
              </a:ext>
            </a:extLst>
          </p:cNvPr>
          <p:cNvSpPr/>
          <p:nvPr/>
        </p:nvSpPr>
        <p:spPr>
          <a:xfrm>
            <a:off x="6141553" y="5236266"/>
            <a:ext cx="4095750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Góc đỉnh H, cạnh HK, HG có số đo là 180</a:t>
            </a:r>
            <a:r>
              <a:rPr lang="en-US" sz="2400" b="1" baseline="3000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191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11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66675"/>
            <a:ext cx="11556314" cy="6534061"/>
          </a:xfrm>
          <a:custGeom>
            <a:avLst/>
            <a:gdLst>
              <a:gd name="connsiteX0" fmla="*/ 0 w 11556314"/>
              <a:gd name="connsiteY0" fmla="*/ 1089032 h 6534061"/>
              <a:gd name="connsiteX1" fmla="*/ 1089032 w 11556314"/>
              <a:gd name="connsiteY1" fmla="*/ 0 h 6534061"/>
              <a:gd name="connsiteX2" fmla="*/ 10467282 w 11556314"/>
              <a:gd name="connsiteY2" fmla="*/ 0 h 6534061"/>
              <a:gd name="connsiteX3" fmla="*/ 11556314 w 11556314"/>
              <a:gd name="connsiteY3" fmla="*/ 1089032 h 6534061"/>
              <a:gd name="connsiteX4" fmla="*/ 11556314 w 11556314"/>
              <a:gd name="connsiteY4" fmla="*/ 5445029 h 6534061"/>
              <a:gd name="connsiteX5" fmla="*/ 10467282 w 11556314"/>
              <a:gd name="connsiteY5" fmla="*/ 6534061 h 6534061"/>
              <a:gd name="connsiteX6" fmla="*/ 1089032 w 11556314"/>
              <a:gd name="connsiteY6" fmla="*/ 6534061 h 6534061"/>
              <a:gd name="connsiteX7" fmla="*/ 0 w 11556314"/>
              <a:gd name="connsiteY7" fmla="*/ 5445029 h 6534061"/>
              <a:gd name="connsiteX8" fmla="*/ 0 w 11556314"/>
              <a:gd name="connsiteY8" fmla="*/ 1089032 h 6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534061" fill="none" extrusionOk="0">
                <a:moveTo>
                  <a:pt x="0" y="1089032"/>
                </a:moveTo>
                <a:cubicBezTo>
                  <a:pt x="-40530" y="490096"/>
                  <a:pt x="470479" y="97082"/>
                  <a:pt x="1089032" y="0"/>
                </a:cubicBezTo>
                <a:cubicBezTo>
                  <a:pt x="4130607" y="77600"/>
                  <a:pt x="6701453" y="-27269"/>
                  <a:pt x="10467282" y="0"/>
                </a:cubicBezTo>
                <a:cubicBezTo>
                  <a:pt x="11083843" y="-19925"/>
                  <a:pt x="11623929" y="507481"/>
                  <a:pt x="11556314" y="1089032"/>
                </a:cubicBezTo>
                <a:cubicBezTo>
                  <a:pt x="11665314" y="2165673"/>
                  <a:pt x="11478105" y="3776050"/>
                  <a:pt x="11556314" y="5445029"/>
                </a:cubicBezTo>
                <a:cubicBezTo>
                  <a:pt x="11508472" y="6027770"/>
                  <a:pt x="11005171" y="6562096"/>
                  <a:pt x="10467282" y="6534061"/>
                </a:cubicBezTo>
                <a:cubicBezTo>
                  <a:pt x="8587996" y="6583238"/>
                  <a:pt x="3056465" y="6411359"/>
                  <a:pt x="1089032" y="6534061"/>
                </a:cubicBezTo>
                <a:cubicBezTo>
                  <a:pt x="476194" y="6621474"/>
                  <a:pt x="-31128" y="6073287"/>
                  <a:pt x="0" y="5445029"/>
                </a:cubicBezTo>
                <a:cubicBezTo>
                  <a:pt x="47022" y="3544212"/>
                  <a:pt x="104569" y="2479213"/>
                  <a:pt x="0" y="1089032"/>
                </a:cubicBezTo>
                <a:close/>
              </a:path>
              <a:path w="11556314" h="6534061" stroke="0" extrusionOk="0">
                <a:moveTo>
                  <a:pt x="0" y="1089032"/>
                </a:moveTo>
                <a:cubicBezTo>
                  <a:pt x="42433" y="482726"/>
                  <a:pt x="539198" y="-3445"/>
                  <a:pt x="1089032" y="0"/>
                </a:cubicBezTo>
                <a:cubicBezTo>
                  <a:pt x="5653678" y="-129276"/>
                  <a:pt x="8706844" y="-77778"/>
                  <a:pt x="10467282" y="0"/>
                </a:cubicBezTo>
                <a:cubicBezTo>
                  <a:pt x="11044628" y="-76863"/>
                  <a:pt x="11546025" y="546906"/>
                  <a:pt x="11556314" y="1089032"/>
                </a:cubicBezTo>
                <a:cubicBezTo>
                  <a:pt x="11637913" y="2699386"/>
                  <a:pt x="11710614" y="3334434"/>
                  <a:pt x="11556314" y="5445029"/>
                </a:cubicBezTo>
                <a:cubicBezTo>
                  <a:pt x="11578471" y="6093212"/>
                  <a:pt x="11021127" y="6550242"/>
                  <a:pt x="10467282" y="6534061"/>
                </a:cubicBezTo>
                <a:cubicBezTo>
                  <a:pt x="6903632" y="6578281"/>
                  <a:pt x="5357651" y="6504679"/>
                  <a:pt x="1089032" y="6534061"/>
                </a:cubicBezTo>
                <a:cubicBezTo>
                  <a:pt x="483151" y="6517057"/>
                  <a:pt x="-43188" y="6036503"/>
                  <a:pt x="0" y="5445029"/>
                </a:cubicBezTo>
                <a:cubicBezTo>
                  <a:pt x="-159954" y="4918051"/>
                  <a:pt x="22140" y="2808555"/>
                  <a:pt x="0" y="108903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A2F32-CC3C-EA66-6C01-2BA0B8F23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669334"/>
            <a:ext cx="10496550" cy="25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807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6062572" y="439214"/>
            <a:ext cx="3435533" cy="414378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257550" y="4313562"/>
            <a:ext cx="5621158" cy="2094487"/>
            <a:chOff x="259915" y="143486"/>
            <a:chExt cx="4808474" cy="4358821"/>
          </a:xfrm>
        </p:grpSpPr>
        <p:sp>
          <p:nvSpPr>
            <p:cNvPr id="16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6"/>
              <a:ext cx="4808474" cy="4358821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498745" y="519125"/>
              <a:ext cx="4330815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Chúng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ta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đủ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đồ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bảo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hộ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mặc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khi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xây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Tiếp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tục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gắng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  <p:pic>
        <p:nvPicPr>
          <p:cNvPr id="18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4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6062572" y="439214"/>
            <a:ext cx="3435533" cy="4143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3237681" y="1502229"/>
            <a:ext cx="3185255" cy="4467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199370" y="1260566"/>
            <a:ext cx="3592286" cy="594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6535013" y="2214184"/>
            <a:ext cx="3579224" cy="4816899"/>
          </a:xfrm>
          <a:prstGeom prst="rect">
            <a:avLst/>
          </a:prstGeom>
        </p:spPr>
      </p:pic>
      <p:pic>
        <p:nvPicPr>
          <p:cNvPr id="21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grpSp>
        <p:nvGrpSpPr>
          <p:cNvPr id="23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4185250" y="5583274"/>
            <a:ext cx="4907406" cy="1099800"/>
            <a:chOff x="3661683" y="4573200"/>
            <a:chExt cx="4285215" cy="1402056"/>
          </a:xfrm>
        </p:grpSpPr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Nhiệm</a:t>
              </a:r>
              <a:r>
                <a:rPr kumimoji="0" lang="en-US" sz="10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10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vụ</a:t>
              </a:r>
              <a:r>
                <a:rPr kumimoji="0" lang="en-US" sz="10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1683" y="4593782"/>
              <a:ext cx="4280542" cy="138147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Nhiệm</a:t>
              </a:r>
              <a:r>
                <a:rPr kumimoji="0" lang="en-US" sz="10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10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vụ</a:t>
              </a:r>
              <a:r>
                <a:rPr kumimoji="0" lang="en-US" sz="10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8F35C5-6570-C419-0F1F-627C08B457C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167094"/>
            <a:ext cx="12192000" cy="35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49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33351" y="186290"/>
            <a:ext cx="11820524" cy="6414446"/>
          </a:xfrm>
          <a:custGeom>
            <a:avLst/>
            <a:gdLst>
              <a:gd name="connsiteX0" fmla="*/ 0 w 11820524"/>
              <a:gd name="connsiteY0" fmla="*/ 1069096 h 6414446"/>
              <a:gd name="connsiteX1" fmla="*/ 1069096 w 11820524"/>
              <a:gd name="connsiteY1" fmla="*/ 0 h 6414446"/>
              <a:gd name="connsiteX2" fmla="*/ 10751428 w 11820524"/>
              <a:gd name="connsiteY2" fmla="*/ 0 h 6414446"/>
              <a:gd name="connsiteX3" fmla="*/ 11820524 w 11820524"/>
              <a:gd name="connsiteY3" fmla="*/ 1069096 h 6414446"/>
              <a:gd name="connsiteX4" fmla="*/ 11820524 w 11820524"/>
              <a:gd name="connsiteY4" fmla="*/ 5345350 h 6414446"/>
              <a:gd name="connsiteX5" fmla="*/ 10751428 w 11820524"/>
              <a:gd name="connsiteY5" fmla="*/ 6414446 h 6414446"/>
              <a:gd name="connsiteX6" fmla="*/ 1069096 w 11820524"/>
              <a:gd name="connsiteY6" fmla="*/ 6414446 h 6414446"/>
              <a:gd name="connsiteX7" fmla="*/ 0 w 11820524"/>
              <a:gd name="connsiteY7" fmla="*/ 5345350 h 6414446"/>
              <a:gd name="connsiteX8" fmla="*/ 0 w 1182052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052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3934343" y="77600"/>
                  <a:pt x="7364459" y="-27269"/>
                  <a:pt x="10751428" y="0"/>
                </a:cubicBezTo>
                <a:cubicBezTo>
                  <a:pt x="11412503" y="-93171"/>
                  <a:pt x="11930108" y="510911"/>
                  <a:pt x="11820524" y="1069096"/>
                </a:cubicBezTo>
                <a:cubicBezTo>
                  <a:pt x="11929524" y="2536417"/>
                  <a:pt x="11742315" y="4353943"/>
                  <a:pt x="11820524" y="5345350"/>
                </a:cubicBezTo>
                <a:cubicBezTo>
                  <a:pt x="11808659" y="5931154"/>
                  <a:pt x="11272988" y="6444826"/>
                  <a:pt x="10751428" y="6414446"/>
                </a:cubicBezTo>
                <a:cubicBezTo>
                  <a:pt x="6270231" y="6463623"/>
                  <a:pt x="358636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2052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202237" y="-129276"/>
                  <a:pt x="9151638" y="-77778"/>
                  <a:pt x="10751428" y="0"/>
                </a:cubicBezTo>
                <a:cubicBezTo>
                  <a:pt x="11324170" y="-56436"/>
                  <a:pt x="11804794" y="569352"/>
                  <a:pt x="11820524" y="1069096"/>
                </a:cubicBezTo>
                <a:cubicBezTo>
                  <a:pt x="11902123" y="1542640"/>
                  <a:pt x="11974824" y="3696807"/>
                  <a:pt x="11820524" y="5345350"/>
                </a:cubicBezTo>
                <a:cubicBezTo>
                  <a:pt x="11867287" y="6034414"/>
                  <a:pt x="11310374" y="6425151"/>
                  <a:pt x="10751428" y="6414446"/>
                </a:cubicBezTo>
                <a:cubicBezTo>
                  <a:pt x="7294682" y="6458666"/>
                  <a:pt x="4435794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4550E2-ABCB-2DFE-1A98-713ABFFF6F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9272498" y="267764"/>
            <a:ext cx="1373196" cy="16562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C52BCF-3D10-ED64-6E9A-6B83F7F8A6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10629081" y="244929"/>
            <a:ext cx="1258307" cy="1764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6584B2-F35F-924E-CBD3-1DECABF17D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9352895" y="1790631"/>
            <a:ext cx="1238905" cy="20498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4CC737-14A5-FFC2-849E-A1EDAB059E4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5" y="1801042"/>
            <a:ext cx="2285184" cy="22851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95C85A-6231-5BFA-F788-E1027EC8FA83}"/>
              </a:ext>
            </a:extLst>
          </p:cNvPr>
          <p:cNvSpPr txBox="1"/>
          <p:nvPr/>
        </p:nvSpPr>
        <p:spPr>
          <a:xfrm>
            <a:off x="676379" y="266810"/>
            <a:ext cx="8620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FF5050"/>
                </a:solidFill>
                <a:latin typeface="Calibri" panose="020F0502020204030204"/>
              </a:rPr>
              <a:t>2. </a:t>
            </a:r>
            <a:r>
              <a:rPr lang="vi-VN" sz="3200" b="1" dirty="0">
                <a:solidFill>
                  <a:srgbClr val="FF5050"/>
                </a:solidFill>
                <a:latin typeface="Calibri" panose="020F0502020204030204"/>
              </a:rPr>
              <a:t>Dùng thước đo góc để đo các góc dưới đây và ghi lại số đo.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DA3D6-3722-D72F-347C-9EBD33DE3A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574" y="1865436"/>
            <a:ext cx="8734425" cy="1770652"/>
          </a:xfrm>
          <a:prstGeom prst="rect">
            <a:avLst/>
          </a:prstGeom>
        </p:spPr>
      </p:pic>
      <p:pic>
        <p:nvPicPr>
          <p:cNvPr id="5" name="Picture 4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67E4DC4F-E5F9-F03A-91FE-C7FA7196DE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042" y="1733434"/>
            <a:ext cx="3286584" cy="165758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AFD217-891D-13EF-0575-B57EDA139B2D}"/>
              </a:ext>
            </a:extLst>
          </p:cNvPr>
          <p:cNvSpPr/>
          <p:nvPr/>
        </p:nvSpPr>
        <p:spPr>
          <a:xfrm>
            <a:off x="133349" y="3676651"/>
            <a:ext cx="2152651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GI, GH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DA574C55-7D49-9764-1164-5D4CF8A4DE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08" y="1704859"/>
            <a:ext cx="3286584" cy="165758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F23E07-A406-57C8-0145-25835E003A97}"/>
              </a:ext>
            </a:extLst>
          </p:cNvPr>
          <p:cNvSpPr/>
          <p:nvPr/>
        </p:nvSpPr>
        <p:spPr>
          <a:xfrm>
            <a:off x="2533650" y="3629026"/>
            <a:ext cx="2324101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L,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LM, LK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38AA4FBE-9977-F82D-90FD-2E24A8A68C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096">
            <a:off x="4024083" y="1019059"/>
            <a:ext cx="3286584" cy="165758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3AEA256-6C73-18A9-23FE-C6C54C93278C}"/>
              </a:ext>
            </a:extLst>
          </p:cNvPr>
          <p:cNvSpPr/>
          <p:nvPr/>
        </p:nvSpPr>
        <p:spPr>
          <a:xfrm>
            <a:off x="4933950" y="3648076"/>
            <a:ext cx="2324101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Y,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YX, YZ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180</a:t>
            </a:r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606C2372-FD22-D9B0-9D41-ECDA17B991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59" y="1714384"/>
            <a:ext cx="3286584" cy="1657581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8299CDE-94D7-5231-D3F3-403BEF7EE9E2}"/>
              </a:ext>
            </a:extLst>
          </p:cNvPr>
          <p:cNvSpPr/>
          <p:nvPr/>
        </p:nvSpPr>
        <p:spPr>
          <a:xfrm>
            <a:off x="7324725" y="3657601"/>
            <a:ext cx="2324101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QP, QR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90</a:t>
            </a:r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8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1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6062572" y="439214"/>
            <a:ext cx="3435533" cy="414378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99370" y="154293"/>
            <a:ext cx="4808474" cy="1632857"/>
            <a:chOff x="259915" y="143486"/>
            <a:chExt cx="4808474" cy="3398126"/>
          </a:xfrm>
        </p:grpSpPr>
        <p:sp>
          <p:nvSpPr>
            <p:cNvPr id="16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6"/>
              <a:ext cx="4808474" cy="339812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89636" y="143488"/>
              <a:ext cx="4330815" cy="1412993"/>
            </a:xfrm>
            <a:prstGeom prst="round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Đội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mình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đủ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viên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rồi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Cảm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3237681" y="1502229"/>
            <a:ext cx="3185255" cy="4467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199370" y="1260566"/>
            <a:ext cx="3592286" cy="5943600"/>
          </a:xfrm>
          <a:prstGeom prst="rect">
            <a:avLst/>
          </a:prstGeom>
        </p:spPr>
      </p:pic>
      <p:pic>
        <p:nvPicPr>
          <p:cNvPr id="10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0DE604-979B-B496-6084-B371258BC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50" y="-321935"/>
            <a:ext cx="7249101" cy="83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154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342138" cy="6414446"/>
          </a:xfrm>
          <a:custGeom>
            <a:avLst/>
            <a:gdLst>
              <a:gd name="connsiteX0" fmla="*/ 0 w 11342138"/>
              <a:gd name="connsiteY0" fmla="*/ 1069096 h 6414446"/>
              <a:gd name="connsiteX1" fmla="*/ 1069096 w 11342138"/>
              <a:gd name="connsiteY1" fmla="*/ 0 h 6414446"/>
              <a:gd name="connsiteX2" fmla="*/ 10273042 w 11342138"/>
              <a:gd name="connsiteY2" fmla="*/ 0 h 6414446"/>
              <a:gd name="connsiteX3" fmla="*/ 11342138 w 11342138"/>
              <a:gd name="connsiteY3" fmla="*/ 1069096 h 6414446"/>
              <a:gd name="connsiteX4" fmla="*/ 11342138 w 11342138"/>
              <a:gd name="connsiteY4" fmla="*/ 5345350 h 6414446"/>
              <a:gd name="connsiteX5" fmla="*/ 10273042 w 11342138"/>
              <a:gd name="connsiteY5" fmla="*/ 6414446 h 6414446"/>
              <a:gd name="connsiteX6" fmla="*/ 1069096 w 11342138"/>
              <a:gd name="connsiteY6" fmla="*/ 6414446 h 6414446"/>
              <a:gd name="connsiteX7" fmla="*/ 0 w 11342138"/>
              <a:gd name="connsiteY7" fmla="*/ 5345350 h 6414446"/>
              <a:gd name="connsiteX8" fmla="*/ 0 w 113421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21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136275" y="77600"/>
                  <a:pt x="7806963" y="-27269"/>
                  <a:pt x="10273042" y="0"/>
                </a:cubicBezTo>
                <a:cubicBezTo>
                  <a:pt x="10934117" y="-93171"/>
                  <a:pt x="11451722" y="510911"/>
                  <a:pt x="11342138" y="1069096"/>
                </a:cubicBezTo>
                <a:cubicBezTo>
                  <a:pt x="11451138" y="2536417"/>
                  <a:pt x="11263929" y="4353943"/>
                  <a:pt x="11342138" y="5345350"/>
                </a:cubicBezTo>
                <a:cubicBezTo>
                  <a:pt x="11330273" y="5931154"/>
                  <a:pt x="10794602" y="6444826"/>
                  <a:pt x="10273042" y="6414446"/>
                </a:cubicBezTo>
                <a:cubicBezTo>
                  <a:pt x="6740657" y="6463623"/>
                  <a:pt x="3369101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3421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974978" y="-129276"/>
                  <a:pt x="6311214" y="-77778"/>
                  <a:pt x="10273042" y="0"/>
                </a:cubicBezTo>
                <a:cubicBezTo>
                  <a:pt x="10845784" y="-56436"/>
                  <a:pt x="11326408" y="569352"/>
                  <a:pt x="11342138" y="1069096"/>
                </a:cubicBezTo>
                <a:cubicBezTo>
                  <a:pt x="11423737" y="1542640"/>
                  <a:pt x="11496438" y="3696807"/>
                  <a:pt x="11342138" y="5345350"/>
                </a:cubicBezTo>
                <a:cubicBezTo>
                  <a:pt x="11388901" y="6034414"/>
                  <a:pt x="10831988" y="6425151"/>
                  <a:pt x="10273042" y="6414446"/>
                </a:cubicBezTo>
                <a:cubicBezTo>
                  <a:pt x="7832886" y="6458666"/>
                  <a:pt x="341326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red and tan fan&#10;&#10;Description automatically generated">
            <a:extLst>
              <a:ext uri="{FF2B5EF4-FFF2-40B4-BE49-F238E27FC236}">
                <a16:creationId xmlns:a16="http://schemas.microsoft.com/office/drawing/2014/main" id="{D1480FF9-C99A-A0A8-E6D8-2E4ADE8A0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55" y="882613"/>
            <a:ext cx="8705255" cy="2203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7939C7-6631-8ADE-6E16-E8EE9F72BBA0}"/>
              </a:ext>
            </a:extLst>
          </p:cNvPr>
          <p:cNvSpPr txBox="1"/>
          <p:nvPr/>
        </p:nvSpPr>
        <p:spPr>
          <a:xfrm>
            <a:off x="1333500" y="3505200"/>
            <a:ext cx="9820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xòe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xòe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tưởng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ảnh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94569-4103-C4E0-5CD0-02D5A2EDCBF0}"/>
              </a:ext>
            </a:extLst>
          </p:cNvPr>
          <p:cNvSpPr txBox="1"/>
          <p:nvPr/>
        </p:nvSpPr>
        <p:spPr>
          <a:xfrm>
            <a:off x="1333500" y="4886325"/>
            <a:ext cx="9820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ảnh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161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6219267" y="374130"/>
            <a:ext cx="3435533" cy="41437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3266247" y="1452991"/>
            <a:ext cx="3185255" cy="4467498"/>
          </a:xfrm>
          <a:prstGeom prst="rect">
            <a:avLst/>
          </a:prstGeom>
        </p:spPr>
      </p:pic>
      <p:pic>
        <p:nvPicPr>
          <p:cNvPr id="15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5278022" y="2109462"/>
            <a:ext cx="3579224" cy="48168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34105" y="1169305"/>
            <a:ext cx="3223582" cy="53335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5D981A-BC5D-6C05-9702-3CE4D68E54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9495" y="258970"/>
            <a:ext cx="4462659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908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4063" y="294969"/>
            <a:ext cx="12164083" cy="2324140"/>
            <a:chOff x="214063" y="294969"/>
            <a:chExt cx="12164083" cy="2324140"/>
          </a:xfrm>
        </p:grpSpPr>
        <p:grpSp>
          <p:nvGrpSpPr>
            <p:cNvPr id="2" name="Group 1"/>
            <p:cNvGrpSpPr/>
            <p:nvPr/>
          </p:nvGrpSpPr>
          <p:grpSpPr>
            <a:xfrm>
              <a:off x="214063" y="294969"/>
              <a:ext cx="11700030" cy="2324140"/>
              <a:chOff x="214063" y="294969"/>
              <a:chExt cx="11700030" cy="2324140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accent2">
                    <a:lumMod val="50000"/>
                  </a:schemeClr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214063" y="1186040"/>
                <a:ext cx="4293603" cy="1433069"/>
                <a:chOff x="2215528" y="4129449"/>
                <a:chExt cx="4293603" cy="1433069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228589" y="4181045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215528" y="412944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4047495" y="873972"/>
              <a:ext cx="8330651" cy="1293971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Đơn</a:t>
              </a:r>
              <a:r>
                <a:rPr kumimoji="0" lang="en-US" sz="7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vị</a:t>
              </a:r>
              <a:r>
                <a:rPr kumimoji="0" lang="en-US" sz="7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đo</a:t>
              </a:r>
              <a:r>
                <a:rPr kumimoji="0" lang="en-US" sz="7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góc</a:t>
              </a:r>
              <a:r>
                <a:rPr kumimoji="0" lang="en-US" sz="7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</a:t>
              </a:r>
              <a:r>
                <a:rPr kumimoji="0" lang="en-US" sz="7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gì</a:t>
              </a:r>
              <a:r>
                <a:rPr kumimoji="0" lang="en-US" sz="7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3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B445A835-5C19-95AB-3B7E-70C99DD5A827}"/>
              </a:ext>
            </a:extLst>
          </p:cNvPr>
          <p:cNvSpPr/>
          <p:nvPr/>
        </p:nvSpPr>
        <p:spPr>
          <a:xfrm>
            <a:off x="5339405" y="2558962"/>
            <a:ext cx="4852346" cy="19273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(°)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1178883" y="1035641"/>
            <a:ext cx="3592286" cy="5943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502">
            <a:off x="2037606" y="4632007"/>
            <a:ext cx="1874840" cy="165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712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7124" y="294969"/>
            <a:ext cx="11686969" cy="2324140"/>
            <a:chOff x="227124" y="294969"/>
            <a:chExt cx="11686969" cy="2324140"/>
          </a:xfrm>
        </p:grpSpPr>
        <p:grpSp>
          <p:nvGrpSpPr>
            <p:cNvPr id="2" name="Group 1"/>
            <p:cNvGrpSpPr/>
            <p:nvPr/>
          </p:nvGrpSpPr>
          <p:grpSpPr>
            <a:xfrm>
              <a:off x="227124" y="294969"/>
              <a:ext cx="11686969" cy="2324140"/>
              <a:chOff x="227124" y="294969"/>
              <a:chExt cx="11686969" cy="2324140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accent2">
                    <a:lumMod val="50000"/>
                  </a:schemeClr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227124" y="1189855"/>
                <a:ext cx="4280542" cy="1429254"/>
                <a:chOff x="2228589" y="4133264"/>
                <a:chExt cx="4280542" cy="1429254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228589" y="4181045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228589" y="4133264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4010776" y="479550"/>
              <a:ext cx="7651382" cy="180474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Góc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vuông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góc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bao 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nhiêu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độ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3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1038220" y="1195447"/>
            <a:ext cx="4297681" cy="5783794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B445A835-5C19-95AB-3B7E-70C99DD5A827}"/>
              </a:ext>
            </a:extLst>
          </p:cNvPr>
          <p:cNvSpPr/>
          <p:nvPr/>
        </p:nvSpPr>
        <p:spPr>
          <a:xfrm>
            <a:off x="6181725" y="2825662"/>
            <a:ext cx="5572125" cy="13558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90°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502">
            <a:off x="2037606" y="4632007"/>
            <a:ext cx="1874840" cy="165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755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25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592537" y="1539013"/>
            <a:ext cx="6880559" cy="5044658"/>
          </a:xfrm>
          <a:custGeom>
            <a:avLst/>
            <a:gdLst>
              <a:gd name="connsiteX0" fmla="*/ 0 w 6880559"/>
              <a:gd name="connsiteY0" fmla="*/ 840793 h 5044658"/>
              <a:gd name="connsiteX1" fmla="*/ 840793 w 6880559"/>
              <a:gd name="connsiteY1" fmla="*/ 0 h 5044658"/>
              <a:gd name="connsiteX2" fmla="*/ 6039766 w 6880559"/>
              <a:gd name="connsiteY2" fmla="*/ 0 h 5044658"/>
              <a:gd name="connsiteX3" fmla="*/ 6880559 w 6880559"/>
              <a:gd name="connsiteY3" fmla="*/ 840793 h 5044658"/>
              <a:gd name="connsiteX4" fmla="*/ 6880559 w 6880559"/>
              <a:gd name="connsiteY4" fmla="*/ 4203865 h 5044658"/>
              <a:gd name="connsiteX5" fmla="*/ 6039766 w 6880559"/>
              <a:gd name="connsiteY5" fmla="*/ 5044658 h 5044658"/>
              <a:gd name="connsiteX6" fmla="*/ 840793 w 6880559"/>
              <a:gd name="connsiteY6" fmla="*/ 5044658 h 5044658"/>
              <a:gd name="connsiteX7" fmla="*/ 0 w 6880559"/>
              <a:gd name="connsiteY7" fmla="*/ 4203865 h 5044658"/>
              <a:gd name="connsiteX8" fmla="*/ 0 w 6880559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559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22487" y="77600"/>
                  <a:pt x="4104574" y="-27269"/>
                  <a:pt x="6039766" y="0"/>
                </a:cubicBezTo>
                <a:cubicBezTo>
                  <a:pt x="6534753" y="-40406"/>
                  <a:pt x="6886005" y="378039"/>
                  <a:pt x="6880559" y="840793"/>
                </a:cubicBezTo>
                <a:cubicBezTo>
                  <a:pt x="6989559" y="1845335"/>
                  <a:pt x="6802350" y="3332090"/>
                  <a:pt x="6880559" y="4203865"/>
                </a:cubicBezTo>
                <a:cubicBezTo>
                  <a:pt x="6844718" y="4654201"/>
                  <a:pt x="6464275" y="5062232"/>
                  <a:pt x="6039766" y="5044658"/>
                </a:cubicBezTo>
                <a:cubicBezTo>
                  <a:pt x="5132095" y="5093835"/>
                  <a:pt x="1971963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880559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783026" y="-129276"/>
                  <a:pt x="4908678" y="-77778"/>
                  <a:pt x="6039766" y="0"/>
                </a:cubicBezTo>
                <a:cubicBezTo>
                  <a:pt x="6486445" y="-56357"/>
                  <a:pt x="6877351" y="394931"/>
                  <a:pt x="6880559" y="840793"/>
                </a:cubicBezTo>
                <a:cubicBezTo>
                  <a:pt x="6962158" y="1491911"/>
                  <a:pt x="7034859" y="3779628"/>
                  <a:pt x="6880559" y="4203865"/>
                </a:cubicBezTo>
                <a:cubicBezTo>
                  <a:pt x="6907657" y="4725370"/>
                  <a:pt x="6481321" y="5052407"/>
                  <a:pt x="6039766" y="5044658"/>
                </a:cubicBezTo>
                <a:cubicBezTo>
                  <a:pt x="4132454" y="5088878"/>
                  <a:pt x="1873451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77D2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98165" y="1598812"/>
            <a:ext cx="6655476" cy="1031003"/>
            <a:chOff x="5266189" y="1443269"/>
            <a:chExt cx="6655476" cy="1031003"/>
          </a:xfrm>
        </p:grpSpPr>
        <p:sp>
          <p:nvSpPr>
            <p:cNvPr id="30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402804" y="1586382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1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66189" y="1443269"/>
              <a:ext cx="1136648" cy="103100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906281" y="2759254"/>
            <a:ext cx="6613984" cy="1058675"/>
            <a:chOff x="5274305" y="2603711"/>
            <a:chExt cx="6613984" cy="1058675"/>
          </a:xfrm>
        </p:grpSpPr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F4B6113A-6656-82AB-DB02-710FC286F47E}"/>
                </a:ext>
              </a:extLst>
            </p:cNvPr>
            <p:cNvSpPr txBox="1"/>
            <p:nvPr/>
          </p:nvSpPr>
          <p:spPr>
            <a:xfrm>
              <a:off x="6369428" y="2880249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4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2603711"/>
              <a:ext cx="1136648" cy="103100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906281" y="4110444"/>
            <a:ext cx="6613984" cy="1031003"/>
            <a:chOff x="5274305" y="3954901"/>
            <a:chExt cx="6613984" cy="1031003"/>
          </a:xfrm>
        </p:grpSpPr>
        <p:sp>
          <p:nvSpPr>
            <p:cNvPr id="36" name="TextBox 47">
              <a:extLst>
                <a:ext uri="{FF2B5EF4-FFF2-40B4-BE49-F238E27FC236}">
                  <a16:creationId xmlns:a16="http://schemas.microsoft.com/office/drawing/2014/main" id="{680AF40C-22F8-7516-B045-6F12465D198B}"/>
                </a:ext>
              </a:extLst>
            </p:cNvPr>
            <p:cNvSpPr txBox="1"/>
            <p:nvPr/>
          </p:nvSpPr>
          <p:spPr>
            <a:xfrm>
              <a:off x="6369428" y="4122847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7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3954901"/>
              <a:ext cx="1136648" cy="1031003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906281" y="5365585"/>
            <a:ext cx="6655509" cy="1031003"/>
            <a:chOff x="5274305" y="5210042"/>
            <a:chExt cx="6655509" cy="1031003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AB206B57-C5B5-1F2A-29C1-62F117C9EDE5}"/>
                </a:ext>
              </a:extLst>
            </p:cNvPr>
            <p:cNvSpPr txBox="1"/>
            <p:nvPr/>
          </p:nvSpPr>
          <p:spPr>
            <a:xfrm>
              <a:off x="6410953" y="539452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0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5210042"/>
              <a:ext cx="1136648" cy="1031003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9" y="1491343"/>
            <a:ext cx="6098177" cy="60981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482F3D-8802-8608-6FB5-71C69C3CF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764" y="-274023"/>
            <a:ext cx="6285521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17500"/>
          <a:stretch/>
        </p:blipFill>
        <p:spPr>
          <a:xfrm flipH="1">
            <a:off x="-1" y="0"/>
            <a:ext cx="12239898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38222" y="2302701"/>
            <a:ext cx="4808474" cy="2648121"/>
            <a:chOff x="259915" y="143486"/>
            <a:chExt cx="4808474" cy="4358821"/>
          </a:xfrm>
        </p:grpSpPr>
        <p:sp>
          <p:nvSpPr>
            <p:cNvPr id="11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6"/>
              <a:ext cx="4808474" cy="4358821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89636" y="143488"/>
              <a:ext cx="4330815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Chúng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ta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sẽ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tiếp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tục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dự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xây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vào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buổi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hôm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sau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! 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9" y="1491343"/>
            <a:ext cx="6098177" cy="60981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6885287" y="996535"/>
            <a:ext cx="2278967" cy="26551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13962" y="238134"/>
            <a:ext cx="2449008" cy="2853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7F508E-473A-FEE7-48C0-EE781B1EF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93" y="970631"/>
            <a:ext cx="8492464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908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6" name="Rectangle: Rounded Corners 2">
            <a:extLst>
              <a:ext uri="{FF2B5EF4-FFF2-40B4-BE49-F238E27FC236}">
                <a16:creationId xmlns:a16="http://schemas.microsoft.com/office/drawing/2014/main" id="{229C6D28-2D86-8F3B-D70A-9E403E33CDAD}"/>
              </a:ext>
            </a:extLst>
          </p:cNvPr>
          <p:cNvSpPr/>
          <p:nvPr/>
        </p:nvSpPr>
        <p:spPr>
          <a:xfrm>
            <a:off x="325372" y="263938"/>
            <a:ext cx="8465318" cy="4504005"/>
          </a:xfrm>
          <a:custGeom>
            <a:avLst/>
            <a:gdLst>
              <a:gd name="connsiteX0" fmla="*/ 0 w 8465318"/>
              <a:gd name="connsiteY0" fmla="*/ 750683 h 4504005"/>
              <a:gd name="connsiteX1" fmla="*/ 750683 w 8465318"/>
              <a:gd name="connsiteY1" fmla="*/ 0 h 4504005"/>
              <a:gd name="connsiteX2" fmla="*/ 7714635 w 8465318"/>
              <a:gd name="connsiteY2" fmla="*/ 0 h 4504005"/>
              <a:gd name="connsiteX3" fmla="*/ 8465318 w 8465318"/>
              <a:gd name="connsiteY3" fmla="*/ 750683 h 4504005"/>
              <a:gd name="connsiteX4" fmla="*/ 8465318 w 8465318"/>
              <a:gd name="connsiteY4" fmla="*/ 3753322 h 4504005"/>
              <a:gd name="connsiteX5" fmla="*/ 7714635 w 8465318"/>
              <a:gd name="connsiteY5" fmla="*/ 4504005 h 4504005"/>
              <a:gd name="connsiteX6" fmla="*/ 750683 w 8465318"/>
              <a:gd name="connsiteY6" fmla="*/ 4504005 h 4504005"/>
              <a:gd name="connsiteX7" fmla="*/ 0 w 8465318"/>
              <a:gd name="connsiteY7" fmla="*/ 3753322 h 4504005"/>
              <a:gd name="connsiteX8" fmla="*/ 0 w 8465318"/>
              <a:gd name="connsiteY8" fmla="*/ 750683 h 450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504005" fill="none" extrusionOk="0">
                <a:moveTo>
                  <a:pt x="0" y="750683"/>
                </a:moveTo>
                <a:cubicBezTo>
                  <a:pt x="-64559" y="325650"/>
                  <a:pt x="393827" y="47217"/>
                  <a:pt x="750683" y="0"/>
                </a:cubicBezTo>
                <a:cubicBezTo>
                  <a:pt x="2163909" y="130954"/>
                  <a:pt x="6094849" y="43574"/>
                  <a:pt x="7714635" y="0"/>
                </a:cubicBezTo>
                <a:cubicBezTo>
                  <a:pt x="8165472" y="55831"/>
                  <a:pt x="8515592" y="397674"/>
                  <a:pt x="8465318" y="750683"/>
                </a:cubicBezTo>
                <a:cubicBezTo>
                  <a:pt x="8314879" y="1627318"/>
                  <a:pt x="8551197" y="3424314"/>
                  <a:pt x="8465318" y="3753322"/>
                </a:cubicBezTo>
                <a:cubicBezTo>
                  <a:pt x="8428816" y="4173907"/>
                  <a:pt x="8085171" y="4473608"/>
                  <a:pt x="7714635" y="4504005"/>
                </a:cubicBezTo>
                <a:cubicBezTo>
                  <a:pt x="6841874" y="4659202"/>
                  <a:pt x="4110329" y="4667025"/>
                  <a:pt x="750683" y="4504005"/>
                </a:cubicBezTo>
                <a:cubicBezTo>
                  <a:pt x="338152" y="4476138"/>
                  <a:pt x="-19850" y="4179503"/>
                  <a:pt x="0" y="3753322"/>
                </a:cubicBezTo>
                <a:cubicBezTo>
                  <a:pt x="64656" y="3058364"/>
                  <a:pt x="-17807" y="1403250"/>
                  <a:pt x="0" y="750683"/>
                </a:cubicBezTo>
                <a:close/>
              </a:path>
              <a:path w="8465318" h="4504005" stroke="0" extrusionOk="0">
                <a:moveTo>
                  <a:pt x="0" y="750683"/>
                </a:moveTo>
                <a:cubicBezTo>
                  <a:pt x="-11176" y="329198"/>
                  <a:pt x="297014" y="14667"/>
                  <a:pt x="750683" y="0"/>
                </a:cubicBezTo>
                <a:cubicBezTo>
                  <a:pt x="2518803" y="132882"/>
                  <a:pt x="4462714" y="-84951"/>
                  <a:pt x="7714635" y="0"/>
                </a:cubicBezTo>
                <a:cubicBezTo>
                  <a:pt x="8081219" y="46881"/>
                  <a:pt x="8459186" y="369983"/>
                  <a:pt x="8465318" y="750683"/>
                </a:cubicBezTo>
                <a:cubicBezTo>
                  <a:pt x="8485505" y="1471311"/>
                  <a:pt x="8617798" y="2887940"/>
                  <a:pt x="8465318" y="3753322"/>
                </a:cubicBezTo>
                <a:cubicBezTo>
                  <a:pt x="8511387" y="4173378"/>
                  <a:pt x="8136103" y="4489851"/>
                  <a:pt x="7714635" y="4504005"/>
                </a:cubicBezTo>
                <a:cubicBezTo>
                  <a:pt x="6237193" y="4591644"/>
                  <a:pt x="4153261" y="4431326"/>
                  <a:pt x="750683" y="4504005"/>
                </a:cubicBezTo>
                <a:cubicBezTo>
                  <a:pt x="333674" y="4480949"/>
                  <a:pt x="-20153" y="4195919"/>
                  <a:pt x="0" y="3753322"/>
                </a:cubicBezTo>
                <a:cubicBezTo>
                  <a:pt x="-38581" y="2858616"/>
                  <a:pt x="63341" y="2188827"/>
                  <a:pt x="0" y="750683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9" y="1491343"/>
            <a:ext cx="6098177" cy="6098177"/>
          </a:xfrm>
          <a:prstGeom prst="rect">
            <a:avLst/>
          </a:prstGeom>
        </p:spPr>
      </p:pic>
      <p:sp>
        <p:nvSpPr>
          <p:cNvPr id="27" name="Hộp Văn bản 22">
            <a:extLst>
              <a:ext uri="{FF2B5EF4-FFF2-40B4-BE49-F238E27FC236}">
                <a16:creationId xmlns:a16="http://schemas.microsoft.com/office/drawing/2014/main" id="{026AE188-2DA9-8FD5-6A01-A3790A4D94D8}"/>
              </a:ext>
            </a:extLst>
          </p:cNvPr>
          <p:cNvSpPr txBox="1"/>
          <p:nvPr/>
        </p:nvSpPr>
        <p:spPr>
          <a:xfrm>
            <a:off x="266004" y="0"/>
            <a:ext cx="8801138" cy="1150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5000" b="1" i="0" u="none" strike="noStrike" kern="1200" cap="none" spc="0" normalizeH="0" baseline="0" noProof="0" dirty="0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50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5000" b="1" i="0" u="none" strike="noStrike" kern="1200" cap="none" spc="0" normalizeH="0" baseline="0" noProof="0" dirty="0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50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5000" b="1" i="0" u="none" strike="noStrike" kern="1200" cap="none" spc="0" normalizeH="0" baseline="0" noProof="0" dirty="0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50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5000" b="1" i="0" u="none" strike="noStrike" kern="1200" cap="none" spc="0" normalizeH="0" baseline="0" noProof="0" dirty="0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25F99-A6EC-8ADC-B0F8-3661B94A3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498" y="1038553"/>
            <a:ext cx="3581952" cy="1123858"/>
          </a:xfrm>
          <a:prstGeom prst="rect">
            <a:avLst/>
          </a:prstGeom>
        </p:spPr>
      </p:pic>
      <p:pic>
        <p:nvPicPr>
          <p:cNvPr id="5" name="Picture 4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8E4A8333-5D03-E8DA-1975-BA906AA562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31" y="3905134"/>
            <a:ext cx="3286584" cy="1657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539493-F8BB-2CC4-8A33-59650A9012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077" y="2168179"/>
            <a:ext cx="8175445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33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0524349" cy="6414446"/>
          </a:xfrm>
          <a:custGeom>
            <a:avLst/>
            <a:gdLst>
              <a:gd name="connsiteX0" fmla="*/ 0 w 10524349"/>
              <a:gd name="connsiteY0" fmla="*/ 1069096 h 6414446"/>
              <a:gd name="connsiteX1" fmla="*/ 1069096 w 10524349"/>
              <a:gd name="connsiteY1" fmla="*/ 0 h 6414446"/>
              <a:gd name="connsiteX2" fmla="*/ 9455253 w 10524349"/>
              <a:gd name="connsiteY2" fmla="*/ 0 h 6414446"/>
              <a:gd name="connsiteX3" fmla="*/ 10524349 w 10524349"/>
              <a:gd name="connsiteY3" fmla="*/ 1069096 h 6414446"/>
              <a:gd name="connsiteX4" fmla="*/ 10524349 w 10524349"/>
              <a:gd name="connsiteY4" fmla="*/ 5345350 h 6414446"/>
              <a:gd name="connsiteX5" fmla="*/ 9455253 w 10524349"/>
              <a:gd name="connsiteY5" fmla="*/ 6414446 h 6414446"/>
              <a:gd name="connsiteX6" fmla="*/ 1069096 w 10524349"/>
              <a:gd name="connsiteY6" fmla="*/ 6414446 h 6414446"/>
              <a:gd name="connsiteX7" fmla="*/ 0 w 10524349"/>
              <a:gd name="connsiteY7" fmla="*/ 5345350 h 6414446"/>
              <a:gd name="connsiteX8" fmla="*/ 0 w 10524349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4349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4808378" y="77600"/>
                  <a:pt x="8033953" y="-27269"/>
                  <a:pt x="9455253" y="0"/>
                </a:cubicBezTo>
                <a:cubicBezTo>
                  <a:pt x="10116328" y="-93171"/>
                  <a:pt x="10633933" y="510911"/>
                  <a:pt x="10524349" y="1069096"/>
                </a:cubicBezTo>
                <a:cubicBezTo>
                  <a:pt x="10633349" y="2536417"/>
                  <a:pt x="10446140" y="4353943"/>
                  <a:pt x="10524349" y="5345350"/>
                </a:cubicBezTo>
                <a:cubicBezTo>
                  <a:pt x="10512484" y="5931154"/>
                  <a:pt x="9976813" y="6444826"/>
                  <a:pt x="9455253" y="6414446"/>
                </a:cubicBezTo>
                <a:cubicBezTo>
                  <a:pt x="6661189" y="6463623"/>
                  <a:pt x="4144863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0524349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4530271" y="-129276"/>
                  <a:pt x="6840857" y="-77778"/>
                  <a:pt x="9455253" y="0"/>
                </a:cubicBezTo>
                <a:cubicBezTo>
                  <a:pt x="10027995" y="-56436"/>
                  <a:pt x="10508619" y="569352"/>
                  <a:pt x="10524349" y="1069096"/>
                </a:cubicBezTo>
                <a:cubicBezTo>
                  <a:pt x="10605948" y="1542640"/>
                  <a:pt x="10678649" y="3696807"/>
                  <a:pt x="10524349" y="5345350"/>
                </a:cubicBezTo>
                <a:cubicBezTo>
                  <a:pt x="10571112" y="6034414"/>
                  <a:pt x="10014199" y="6425151"/>
                  <a:pt x="9455253" y="6414446"/>
                </a:cubicBezTo>
                <a:cubicBezTo>
                  <a:pt x="5750226" y="6458666"/>
                  <a:pt x="4577293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73209" y="514163"/>
            <a:ext cx="8166016" cy="1169551"/>
            <a:chOff x="3763146" y="155682"/>
            <a:chExt cx="8166016" cy="1169551"/>
          </a:xfrm>
        </p:grpSpPr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8673307C-6A9C-D34C-CFF5-A1C57367BA34}"/>
                </a:ext>
              </a:extLst>
            </p:cNvPr>
            <p:cNvSpPr txBox="1"/>
            <p:nvPr/>
          </p:nvSpPr>
          <p:spPr>
            <a:xfrm>
              <a:off x="3763146" y="155682"/>
              <a:ext cx="81660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Yêu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cầu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cần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đạt</a:t>
              </a:r>
              <a:endParaRPr kumimoji="0" lang="en-US" sz="7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7D2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pic>
          <p:nvPicPr>
            <p:cNvPr id="32" name="Hình ảnh 24">
              <a:extLst>
                <a:ext uri="{FF2B5EF4-FFF2-40B4-BE49-F238E27FC236}">
                  <a16:creationId xmlns:a16="http://schemas.microsoft.com/office/drawing/2014/main" id="{18C3BE43-1FDC-B367-2E7D-F3854A531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16" b="39870" l="70456" r="94202">
                          <a14:foregroundMark x1="73281" y1="13241" x2="72969" y2="1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88" t="2460" r="2830" b="55973"/>
            <a:stretch/>
          </p:blipFill>
          <p:spPr>
            <a:xfrm>
              <a:off x="3785475" y="393557"/>
              <a:ext cx="976611" cy="791956"/>
            </a:xfrm>
            <a:prstGeom prst="rect">
              <a:avLst/>
            </a:prstGeom>
          </p:spPr>
        </p:pic>
      </p:grpSp>
      <p:sp>
        <p:nvSpPr>
          <p:cNvPr id="41" name="TextBox 32">
            <a:extLst>
              <a:ext uri="{FF2B5EF4-FFF2-40B4-BE49-F238E27FC236}">
                <a16:creationId xmlns:a16="http://schemas.microsoft.com/office/drawing/2014/main" id="{5FA1C729-A609-831B-9438-F890BAF32E17}"/>
              </a:ext>
            </a:extLst>
          </p:cNvPr>
          <p:cNvSpPr txBox="1"/>
          <p:nvPr/>
        </p:nvSpPr>
        <p:spPr>
          <a:xfrm>
            <a:off x="717387" y="1963267"/>
            <a:ext cx="9476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Có biểu tượng về đại lượng đo góc, nhận biết được mỗi góc có một số đo. Biết được đơn vị đo góc là độ, kí hiệu là . Nhận biết được góc vuông có số đo là 90 , góc bẹt có số đo là 180 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Làm quen với thước đo góc. Sử dụng được thước đo góc để đo một số góc đơn giản. Đọc được số đo của một góc theo đơn vị độ.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7857" l="9878" r="89878">
                        <a14:foregroundMark x1="40898" y1="58878" x2="35592" y2="63061"/>
                        <a14:foregroundMark x1="62122" y1="44184" x2="66531" y2="49898"/>
                        <a14:foregroundMark x1="26449" y1="35000" x2="32082" y2="31633"/>
                        <a14:foregroundMark x1="29959" y1="31837" x2="45959" y2="26122"/>
                        <a14:foregroundMark x1="82531" y1="28571" x2="86204" y2="32143"/>
                        <a14:foregroundMark x1="86204" y1="35204" x2="88163" y2="45306"/>
                        <a14:foregroundMark x1="86776" y1="37755" x2="86776" y2="37755"/>
                        <a14:foregroundMark x1="87265" y1="36429" x2="89224" y2="43265"/>
                        <a14:foregroundMark x1="81878" y1="27041" x2="84653" y2="29694"/>
                        <a14:foregroundMark x1="47184" y1="26429" x2="51592" y2="24184"/>
                        <a14:foregroundMark x1="62122" y1="47857" x2="58286" y2="48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853" y="3919965"/>
            <a:ext cx="3732254" cy="2985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7638730" y="-371103"/>
            <a:ext cx="3012466" cy="22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66EBAF-DC54-B244-FF80-D8944F991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095" y="495300"/>
            <a:ext cx="6967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05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BB3CB-C172-4116-59C2-65010B5DE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09637"/>
            <a:ext cx="111442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30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59" y="186290"/>
            <a:ext cx="11668165" cy="6462160"/>
          </a:xfrm>
          <a:custGeom>
            <a:avLst/>
            <a:gdLst>
              <a:gd name="connsiteX0" fmla="*/ 0 w 11668165"/>
              <a:gd name="connsiteY0" fmla="*/ 1077048 h 6462160"/>
              <a:gd name="connsiteX1" fmla="*/ 1077048 w 11668165"/>
              <a:gd name="connsiteY1" fmla="*/ 0 h 6462160"/>
              <a:gd name="connsiteX2" fmla="*/ 10591117 w 11668165"/>
              <a:gd name="connsiteY2" fmla="*/ 0 h 6462160"/>
              <a:gd name="connsiteX3" fmla="*/ 11668165 w 11668165"/>
              <a:gd name="connsiteY3" fmla="*/ 1077048 h 6462160"/>
              <a:gd name="connsiteX4" fmla="*/ 11668165 w 11668165"/>
              <a:gd name="connsiteY4" fmla="*/ 5385112 h 6462160"/>
              <a:gd name="connsiteX5" fmla="*/ 10591117 w 11668165"/>
              <a:gd name="connsiteY5" fmla="*/ 6462160 h 6462160"/>
              <a:gd name="connsiteX6" fmla="*/ 1077048 w 11668165"/>
              <a:gd name="connsiteY6" fmla="*/ 6462160 h 6462160"/>
              <a:gd name="connsiteX7" fmla="*/ 0 w 11668165"/>
              <a:gd name="connsiteY7" fmla="*/ 5385112 h 6462160"/>
              <a:gd name="connsiteX8" fmla="*/ 0 w 11668165"/>
              <a:gd name="connsiteY8" fmla="*/ 1077048 h 646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8165" h="6462160" fill="none" extrusionOk="0">
                <a:moveTo>
                  <a:pt x="0" y="1077048"/>
                </a:moveTo>
                <a:cubicBezTo>
                  <a:pt x="-83530" y="487405"/>
                  <a:pt x="479967" y="12744"/>
                  <a:pt x="1077048" y="0"/>
                </a:cubicBezTo>
                <a:cubicBezTo>
                  <a:pt x="5077347" y="77600"/>
                  <a:pt x="7686341" y="-27269"/>
                  <a:pt x="10591117" y="0"/>
                </a:cubicBezTo>
                <a:cubicBezTo>
                  <a:pt x="11252041" y="-87178"/>
                  <a:pt x="11747578" y="505589"/>
                  <a:pt x="11668165" y="1077048"/>
                </a:cubicBezTo>
                <a:cubicBezTo>
                  <a:pt x="11777165" y="3054759"/>
                  <a:pt x="11589956" y="3341903"/>
                  <a:pt x="11668165" y="5385112"/>
                </a:cubicBezTo>
                <a:cubicBezTo>
                  <a:pt x="11632009" y="5965805"/>
                  <a:pt x="11149692" y="6478152"/>
                  <a:pt x="10591117" y="6462160"/>
                </a:cubicBezTo>
                <a:cubicBezTo>
                  <a:pt x="8242056" y="6511337"/>
                  <a:pt x="5712026" y="6339458"/>
                  <a:pt x="1077048" y="6462160"/>
                </a:cubicBezTo>
                <a:cubicBezTo>
                  <a:pt x="468306" y="6568951"/>
                  <a:pt x="-26968" y="6003169"/>
                  <a:pt x="0" y="5385112"/>
                </a:cubicBezTo>
                <a:cubicBezTo>
                  <a:pt x="47022" y="4335916"/>
                  <a:pt x="104569" y="2206663"/>
                  <a:pt x="0" y="1077048"/>
                </a:cubicBezTo>
                <a:close/>
              </a:path>
              <a:path w="11668165" h="6462160" stroke="0" extrusionOk="0">
                <a:moveTo>
                  <a:pt x="0" y="1077048"/>
                </a:moveTo>
                <a:cubicBezTo>
                  <a:pt x="42516" y="477351"/>
                  <a:pt x="522436" y="-2684"/>
                  <a:pt x="1077048" y="0"/>
                </a:cubicBezTo>
                <a:cubicBezTo>
                  <a:pt x="4554845" y="-129276"/>
                  <a:pt x="8556245" y="-77778"/>
                  <a:pt x="10591117" y="0"/>
                </a:cubicBezTo>
                <a:cubicBezTo>
                  <a:pt x="11154023" y="-101797"/>
                  <a:pt x="11650985" y="581275"/>
                  <a:pt x="11668165" y="1077048"/>
                </a:cubicBezTo>
                <a:cubicBezTo>
                  <a:pt x="11749764" y="2859326"/>
                  <a:pt x="11822465" y="3379335"/>
                  <a:pt x="11668165" y="5385112"/>
                </a:cubicBezTo>
                <a:cubicBezTo>
                  <a:pt x="11708031" y="6064022"/>
                  <a:pt x="11112753" y="6487038"/>
                  <a:pt x="10591117" y="6462160"/>
                </a:cubicBezTo>
                <a:cubicBezTo>
                  <a:pt x="6383922" y="6506380"/>
                  <a:pt x="3213507" y="6432778"/>
                  <a:pt x="1077048" y="6462160"/>
                </a:cubicBezTo>
                <a:cubicBezTo>
                  <a:pt x="477683" y="6444762"/>
                  <a:pt x="-108024" y="5954983"/>
                  <a:pt x="0" y="5385112"/>
                </a:cubicBezTo>
                <a:cubicBezTo>
                  <a:pt x="-159954" y="4884744"/>
                  <a:pt x="22140" y="2837491"/>
                  <a:pt x="0" y="107704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45ACEC-A98A-C122-6D98-09DCF0B5A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37" y="400050"/>
            <a:ext cx="7743825" cy="2038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783E9D-5321-368C-D765-8C2CC384A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887" y="2505075"/>
            <a:ext cx="7743825" cy="2019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0366CC-DB37-CFB3-2AEE-F7E3E099F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662" y="4510087"/>
            <a:ext cx="76866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695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59" y="186290"/>
            <a:ext cx="11668165" cy="6462160"/>
          </a:xfrm>
          <a:custGeom>
            <a:avLst/>
            <a:gdLst>
              <a:gd name="connsiteX0" fmla="*/ 0 w 11668165"/>
              <a:gd name="connsiteY0" fmla="*/ 1077048 h 6462160"/>
              <a:gd name="connsiteX1" fmla="*/ 1077048 w 11668165"/>
              <a:gd name="connsiteY1" fmla="*/ 0 h 6462160"/>
              <a:gd name="connsiteX2" fmla="*/ 10591117 w 11668165"/>
              <a:gd name="connsiteY2" fmla="*/ 0 h 6462160"/>
              <a:gd name="connsiteX3" fmla="*/ 11668165 w 11668165"/>
              <a:gd name="connsiteY3" fmla="*/ 1077048 h 6462160"/>
              <a:gd name="connsiteX4" fmla="*/ 11668165 w 11668165"/>
              <a:gd name="connsiteY4" fmla="*/ 5385112 h 6462160"/>
              <a:gd name="connsiteX5" fmla="*/ 10591117 w 11668165"/>
              <a:gd name="connsiteY5" fmla="*/ 6462160 h 6462160"/>
              <a:gd name="connsiteX6" fmla="*/ 1077048 w 11668165"/>
              <a:gd name="connsiteY6" fmla="*/ 6462160 h 6462160"/>
              <a:gd name="connsiteX7" fmla="*/ 0 w 11668165"/>
              <a:gd name="connsiteY7" fmla="*/ 5385112 h 6462160"/>
              <a:gd name="connsiteX8" fmla="*/ 0 w 11668165"/>
              <a:gd name="connsiteY8" fmla="*/ 1077048 h 646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8165" h="6462160" fill="none" extrusionOk="0">
                <a:moveTo>
                  <a:pt x="0" y="1077048"/>
                </a:moveTo>
                <a:cubicBezTo>
                  <a:pt x="-83530" y="487405"/>
                  <a:pt x="479967" y="12744"/>
                  <a:pt x="1077048" y="0"/>
                </a:cubicBezTo>
                <a:cubicBezTo>
                  <a:pt x="5077347" y="77600"/>
                  <a:pt x="7686341" y="-27269"/>
                  <a:pt x="10591117" y="0"/>
                </a:cubicBezTo>
                <a:cubicBezTo>
                  <a:pt x="11252041" y="-87178"/>
                  <a:pt x="11747578" y="505589"/>
                  <a:pt x="11668165" y="1077048"/>
                </a:cubicBezTo>
                <a:cubicBezTo>
                  <a:pt x="11777165" y="3054759"/>
                  <a:pt x="11589956" y="3341903"/>
                  <a:pt x="11668165" y="5385112"/>
                </a:cubicBezTo>
                <a:cubicBezTo>
                  <a:pt x="11632009" y="5965805"/>
                  <a:pt x="11149692" y="6478152"/>
                  <a:pt x="10591117" y="6462160"/>
                </a:cubicBezTo>
                <a:cubicBezTo>
                  <a:pt x="8242056" y="6511337"/>
                  <a:pt x="5712026" y="6339458"/>
                  <a:pt x="1077048" y="6462160"/>
                </a:cubicBezTo>
                <a:cubicBezTo>
                  <a:pt x="468306" y="6568951"/>
                  <a:pt x="-26968" y="6003169"/>
                  <a:pt x="0" y="5385112"/>
                </a:cubicBezTo>
                <a:cubicBezTo>
                  <a:pt x="47022" y="4335916"/>
                  <a:pt x="104569" y="2206663"/>
                  <a:pt x="0" y="1077048"/>
                </a:cubicBezTo>
                <a:close/>
              </a:path>
              <a:path w="11668165" h="6462160" stroke="0" extrusionOk="0">
                <a:moveTo>
                  <a:pt x="0" y="1077048"/>
                </a:moveTo>
                <a:cubicBezTo>
                  <a:pt x="42516" y="477351"/>
                  <a:pt x="522436" y="-2684"/>
                  <a:pt x="1077048" y="0"/>
                </a:cubicBezTo>
                <a:cubicBezTo>
                  <a:pt x="4554845" y="-129276"/>
                  <a:pt x="8556245" y="-77778"/>
                  <a:pt x="10591117" y="0"/>
                </a:cubicBezTo>
                <a:cubicBezTo>
                  <a:pt x="11154023" y="-101797"/>
                  <a:pt x="11650985" y="581275"/>
                  <a:pt x="11668165" y="1077048"/>
                </a:cubicBezTo>
                <a:cubicBezTo>
                  <a:pt x="11749764" y="2859326"/>
                  <a:pt x="11822465" y="3379335"/>
                  <a:pt x="11668165" y="5385112"/>
                </a:cubicBezTo>
                <a:cubicBezTo>
                  <a:pt x="11708031" y="6064022"/>
                  <a:pt x="11112753" y="6487038"/>
                  <a:pt x="10591117" y="6462160"/>
                </a:cubicBezTo>
                <a:cubicBezTo>
                  <a:pt x="6383922" y="6506380"/>
                  <a:pt x="3213507" y="6432778"/>
                  <a:pt x="1077048" y="6462160"/>
                </a:cubicBezTo>
                <a:cubicBezTo>
                  <a:pt x="477683" y="6444762"/>
                  <a:pt x="-108024" y="5954983"/>
                  <a:pt x="0" y="5385112"/>
                </a:cubicBezTo>
                <a:cubicBezTo>
                  <a:pt x="-159954" y="4884744"/>
                  <a:pt x="22140" y="2837491"/>
                  <a:pt x="0" y="107704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81CE37-5651-9A0B-3113-640FE8BFD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285750"/>
            <a:ext cx="3629025" cy="179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4B92C3-84E2-0B92-510C-705E804B6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25" y="328612"/>
            <a:ext cx="3829050" cy="1933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F6CFF1-93D5-48D9-D68C-F06C726F6ABA}"/>
              </a:ext>
            </a:extLst>
          </p:cNvPr>
          <p:cNvSpPr txBox="1"/>
          <p:nvPr/>
        </p:nvSpPr>
        <p:spPr>
          <a:xfrm>
            <a:off x="1809749" y="1952625"/>
            <a:ext cx="9820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effectLst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góc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dùng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thước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góc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ea typeface="Times New Roman" panose="02020603050405020304" pitchFamily="18" charset="0"/>
              </a:rPr>
              <a:t>Độ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đơn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vị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góc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kí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hiệu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ea typeface="Times New Roman" panose="02020603050405020304" pitchFamily="18" charset="0"/>
              </a:rPr>
              <a:t> ta chia </a:t>
            </a:r>
            <a:r>
              <a:rPr lang="en-US" sz="2800" b="1" dirty="0" err="1">
                <a:ea typeface="Times New Roman" panose="02020603050405020304" pitchFamily="18" charset="0"/>
              </a:rPr>
              <a:t>góc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góc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vuông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ea typeface="Times New Roman" panose="02020603050405020304" pitchFamily="18" charset="0"/>
              </a:rPr>
              <a:t> 90 </a:t>
            </a:r>
            <a:r>
              <a:rPr lang="en-US" sz="2800" b="1" dirty="0" err="1"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a typeface="Times New Roman" panose="02020603050405020304" pitchFamily="18" charset="0"/>
              </a:rPr>
              <a:t>mỗi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ea typeface="Times New Roman" panose="02020603050405020304" pitchFamily="18" charset="0"/>
              </a:rPr>
              <a:t> 1 </a:t>
            </a:r>
            <a:r>
              <a:rPr lang="en-US" sz="2800" b="1" dirty="0" err="1">
                <a:ea typeface="Times New Roman" panose="02020603050405020304" pitchFamily="18" charset="0"/>
              </a:rPr>
              <a:t>độ</a:t>
            </a:r>
            <a:r>
              <a:rPr lang="en-US" sz="2800" b="1" dirty="0"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a typeface="Times New Roman" panose="02020603050405020304" pitchFamily="18" charset="0"/>
              </a:rPr>
              <a:t>kí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hiệu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ea typeface="Times New Roman" panose="02020603050405020304" pitchFamily="18" charset="0"/>
              </a:rPr>
              <a:t> 1</a:t>
            </a:r>
            <a:r>
              <a:rPr lang="en-US" sz="2800" b="1" baseline="30000" dirty="0">
                <a:ea typeface="Times New Roman" panose="02020603050405020304" pitchFamily="18" charset="0"/>
              </a:rPr>
              <a:t>o</a:t>
            </a:r>
            <a:r>
              <a:rPr lang="en-US" sz="2800" b="1" dirty="0">
                <a:ea typeface="Times New Roman" panose="02020603050405020304" pitchFamily="18" charset="0"/>
              </a:rPr>
              <a:t>. </a:t>
            </a:r>
            <a:endParaRPr lang="en-US" sz="2800" b="1" baseline="30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E0E5A4-777E-3309-4FD2-259AAECE5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674" y="3795712"/>
            <a:ext cx="7096125" cy="2184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530AAF-E21A-C005-414B-FBE4E90CDC52}"/>
              </a:ext>
            </a:extLst>
          </p:cNvPr>
          <p:cNvSpPr txBox="1"/>
          <p:nvPr/>
        </p:nvSpPr>
        <p:spPr>
          <a:xfrm>
            <a:off x="1152525" y="5943600"/>
            <a:ext cx="976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Mỗi</a:t>
            </a:r>
            <a:r>
              <a:rPr lang="en-US" sz="2800" b="1" dirty="0"/>
              <a:t> </a:t>
            </a:r>
            <a:r>
              <a:rPr lang="en-US" sz="2800" b="1" dirty="0" err="1"/>
              <a:t>góc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đo</a:t>
            </a:r>
            <a:r>
              <a:rPr lang="en-US" sz="2800" b="1" dirty="0"/>
              <a:t>. </a:t>
            </a:r>
            <a:r>
              <a:rPr lang="en-US" sz="2800" b="1" dirty="0" err="1"/>
              <a:t>Chẳng</a:t>
            </a:r>
            <a:r>
              <a:rPr lang="en-US" sz="2800" b="1" dirty="0"/>
              <a:t> </a:t>
            </a:r>
            <a:r>
              <a:rPr lang="en-US" sz="2800" b="1" dirty="0" err="1"/>
              <a:t>hạn</a:t>
            </a:r>
            <a:r>
              <a:rPr lang="en-US" sz="2800" b="1" dirty="0"/>
              <a:t>,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đo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góc</a:t>
            </a:r>
            <a:r>
              <a:rPr lang="en-US" sz="2800" b="1" dirty="0"/>
              <a:t> </a:t>
            </a:r>
            <a:r>
              <a:rPr lang="en-US" sz="2800" b="1" dirty="0" err="1"/>
              <a:t>vuông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90</a:t>
            </a:r>
            <a:r>
              <a:rPr lang="en-US" sz="2800" b="1" baseline="30000" dirty="0">
                <a:ea typeface="Times New Roman" panose="02020603050405020304" pitchFamily="18" charset="0"/>
              </a:rPr>
              <a:t>o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0861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59" y="186290"/>
            <a:ext cx="11668165" cy="6462160"/>
          </a:xfrm>
          <a:custGeom>
            <a:avLst/>
            <a:gdLst>
              <a:gd name="connsiteX0" fmla="*/ 0 w 11668165"/>
              <a:gd name="connsiteY0" fmla="*/ 1077048 h 6462160"/>
              <a:gd name="connsiteX1" fmla="*/ 1077048 w 11668165"/>
              <a:gd name="connsiteY1" fmla="*/ 0 h 6462160"/>
              <a:gd name="connsiteX2" fmla="*/ 10591117 w 11668165"/>
              <a:gd name="connsiteY2" fmla="*/ 0 h 6462160"/>
              <a:gd name="connsiteX3" fmla="*/ 11668165 w 11668165"/>
              <a:gd name="connsiteY3" fmla="*/ 1077048 h 6462160"/>
              <a:gd name="connsiteX4" fmla="*/ 11668165 w 11668165"/>
              <a:gd name="connsiteY4" fmla="*/ 5385112 h 6462160"/>
              <a:gd name="connsiteX5" fmla="*/ 10591117 w 11668165"/>
              <a:gd name="connsiteY5" fmla="*/ 6462160 h 6462160"/>
              <a:gd name="connsiteX6" fmla="*/ 1077048 w 11668165"/>
              <a:gd name="connsiteY6" fmla="*/ 6462160 h 6462160"/>
              <a:gd name="connsiteX7" fmla="*/ 0 w 11668165"/>
              <a:gd name="connsiteY7" fmla="*/ 5385112 h 6462160"/>
              <a:gd name="connsiteX8" fmla="*/ 0 w 11668165"/>
              <a:gd name="connsiteY8" fmla="*/ 1077048 h 646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8165" h="6462160" fill="none" extrusionOk="0">
                <a:moveTo>
                  <a:pt x="0" y="1077048"/>
                </a:moveTo>
                <a:cubicBezTo>
                  <a:pt x="-83530" y="487405"/>
                  <a:pt x="479967" y="12744"/>
                  <a:pt x="1077048" y="0"/>
                </a:cubicBezTo>
                <a:cubicBezTo>
                  <a:pt x="5077347" y="77600"/>
                  <a:pt x="7686341" y="-27269"/>
                  <a:pt x="10591117" y="0"/>
                </a:cubicBezTo>
                <a:cubicBezTo>
                  <a:pt x="11252041" y="-87178"/>
                  <a:pt x="11747578" y="505589"/>
                  <a:pt x="11668165" y="1077048"/>
                </a:cubicBezTo>
                <a:cubicBezTo>
                  <a:pt x="11777165" y="3054759"/>
                  <a:pt x="11589956" y="3341903"/>
                  <a:pt x="11668165" y="5385112"/>
                </a:cubicBezTo>
                <a:cubicBezTo>
                  <a:pt x="11632009" y="5965805"/>
                  <a:pt x="11149692" y="6478152"/>
                  <a:pt x="10591117" y="6462160"/>
                </a:cubicBezTo>
                <a:cubicBezTo>
                  <a:pt x="8242056" y="6511337"/>
                  <a:pt x="5712026" y="6339458"/>
                  <a:pt x="1077048" y="6462160"/>
                </a:cubicBezTo>
                <a:cubicBezTo>
                  <a:pt x="468306" y="6568951"/>
                  <a:pt x="-26968" y="6003169"/>
                  <a:pt x="0" y="5385112"/>
                </a:cubicBezTo>
                <a:cubicBezTo>
                  <a:pt x="47022" y="4335916"/>
                  <a:pt x="104569" y="2206663"/>
                  <a:pt x="0" y="1077048"/>
                </a:cubicBezTo>
                <a:close/>
              </a:path>
              <a:path w="11668165" h="6462160" stroke="0" extrusionOk="0">
                <a:moveTo>
                  <a:pt x="0" y="1077048"/>
                </a:moveTo>
                <a:cubicBezTo>
                  <a:pt x="42516" y="477351"/>
                  <a:pt x="522436" y="-2684"/>
                  <a:pt x="1077048" y="0"/>
                </a:cubicBezTo>
                <a:cubicBezTo>
                  <a:pt x="4554845" y="-129276"/>
                  <a:pt x="8556245" y="-77778"/>
                  <a:pt x="10591117" y="0"/>
                </a:cubicBezTo>
                <a:cubicBezTo>
                  <a:pt x="11154023" y="-101797"/>
                  <a:pt x="11650985" y="581275"/>
                  <a:pt x="11668165" y="1077048"/>
                </a:cubicBezTo>
                <a:cubicBezTo>
                  <a:pt x="11749764" y="2859326"/>
                  <a:pt x="11822465" y="3379335"/>
                  <a:pt x="11668165" y="5385112"/>
                </a:cubicBezTo>
                <a:cubicBezTo>
                  <a:pt x="11708031" y="6064022"/>
                  <a:pt x="11112753" y="6487038"/>
                  <a:pt x="10591117" y="6462160"/>
                </a:cubicBezTo>
                <a:cubicBezTo>
                  <a:pt x="6383922" y="6506380"/>
                  <a:pt x="3213507" y="6432778"/>
                  <a:pt x="1077048" y="6462160"/>
                </a:cubicBezTo>
                <a:cubicBezTo>
                  <a:pt x="477683" y="6444762"/>
                  <a:pt x="-108024" y="5954983"/>
                  <a:pt x="0" y="5385112"/>
                </a:cubicBezTo>
                <a:cubicBezTo>
                  <a:pt x="-159954" y="4884744"/>
                  <a:pt x="22140" y="2837491"/>
                  <a:pt x="0" y="107704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695BC-6625-79A9-78E9-9CCB1146CA1D}"/>
              </a:ext>
            </a:extLst>
          </p:cNvPr>
          <p:cNvSpPr txBox="1"/>
          <p:nvPr/>
        </p:nvSpPr>
        <p:spPr>
          <a:xfrm>
            <a:off x="1314449" y="485775"/>
            <a:ext cx="10220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Dùng</a:t>
            </a:r>
            <a:r>
              <a:rPr lang="en-US" sz="3200" b="1" dirty="0"/>
              <a:t> </a:t>
            </a:r>
            <a:r>
              <a:rPr lang="en-US" sz="3200" b="1" dirty="0" err="1"/>
              <a:t>thước</a:t>
            </a:r>
            <a:r>
              <a:rPr lang="en-US" sz="3200" b="1" dirty="0"/>
              <a:t> </a:t>
            </a:r>
            <a:r>
              <a:rPr lang="en-US" sz="3200" b="1" dirty="0" err="1"/>
              <a:t>đo</a:t>
            </a:r>
            <a:r>
              <a:rPr lang="en-US" sz="3200" b="1" dirty="0"/>
              <a:t> </a:t>
            </a:r>
            <a:r>
              <a:rPr lang="en-US" sz="3200" b="1" dirty="0" err="1"/>
              <a:t>góc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xác</a:t>
            </a:r>
            <a:r>
              <a:rPr lang="en-US" sz="3200" b="1" dirty="0"/>
              <a:t> </a:t>
            </a:r>
            <a:r>
              <a:rPr lang="en-US" sz="3200" b="1" dirty="0" err="1"/>
              <a:t>định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đo</a:t>
            </a:r>
            <a:r>
              <a:rPr lang="en-US" sz="3200" b="1" dirty="0"/>
              <a:t> </a:t>
            </a:r>
            <a:r>
              <a:rPr lang="en-US" sz="3200" b="1" dirty="0" err="1"/>
              <a:t>góc</a:t>
            </a:r>
            <a:r>
              <a:rPr lang="en-US" sz="3200" b="1" dirty="0"/>
              <a:t> </a:t>
            </a:r>
            <a:r>
              <a:rPr lang="en-US" sz="3200" b="1" dirty="0" err="1"/>
              <a:t>đỉnh</a:t>
            </a:r>
            <a:r>
              <a:rPr lang="en-US" sz="3200" b="1" dirty="0"/>
              <a:t> I </a:t>
            </a:r>
            <a:r>
              <a:rPr lang="en-US" sz="3200" b="1" dirty="0" err="1"/>
              <a:t>cạnh</a:t>
            </a:r>
            <a:r>
              <a:rPr lang="en-US" sz="3200" b="1" dirty="0"/>
              <a:t> IA, IB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E8A4FC-0E17-3C45-2610-EAFF8B417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2" y="1295400"/>
            <a:ext cx="3057525" cy="2514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FE44CF-1AEF-EF5D-22DD-4A3243800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362" y="1395412"/>
            <a:ext cx="4295775" cy="24288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F9308D-39CA-0653-A3BA-7DF0FFE60C27}"/>
              </a:ext>
            </a:extLst>
          </p:cNvPr>
          <p:cNvSpPr txBox="1"/>
          <p:nvPr/>
        </p:nvSpPr>
        <p:spPr>
          <a:xfrm>
            <a:off x="1104900" y="4010025"/>
            <a:ext cx="10553700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Bước 1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Đặt thước đo góc sao cho tâm của thước trùng với đỉnh của góc. Vạch 0 của thước nằm trên cạnh IA.</a:t>
            </a:r>
            <a:endParaRPr lang="vi-VN" sz="28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Bước 2. 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Xác định xem cạnh IB đi qua vạch chia độ nào thì đó chính là số đo của góc.</a:t>
            </a:r>
            <a:endParaRPr lang="vi-VN" sz="28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Góc đỉnh I cạnh IA, IB có số đo là 60°.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983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591</Words>
  <Application>Microsoft Office PowerPoint</Application>
  <PresentationFormat>Widescreen</PresentationFormat>
  <Paragraphs>50</Paragraphs>
  <Slides>25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微软雅黑</vt:lpstr>
      <vt:lpstr>Arial</vt:lpstr>
      <vt:lpstr>Calibri</vt:lpstr>
      <vt:lpstr>Calibri Light</vt:lpstr>
      <vt:lpstr>Cambria</vt:lpstr>
      <vt:lpstr>Lato Regular</vt:lpstr>
      <vt:lpstr>LNTH-LuoLuoNotangYuanTi 1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2023-09-14T11:06:24Z</dcterms:created>
  <dcterms:modified xsi:type="dcterms:W3CDTF">2023-10-12T03:37:48Z</dcterms:modified>
</cp:coreProperties>
</file>