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2"/>
  </p:notesMasterIdLst>
  <p:sldIdLst>
    <p:sldId id="257" r:id="rId3"/>
    <p:sldId id="264" r:id="rId4"/>
    <p:sldId id="310" r:id="rId5"/>
    <p:sldId id="309" r:id="rId6"/>
    <p:sldId id="311" r:id="rId7"/>
    <p:sldId id="312" r:id="rId8"/>
    <p:sldId id="285" r:id="rId9"/>
    <p:sldId id="262" r:id="rId10"/>
    <p:sldId id="313" r:id="rId11"/>
    <p:sldId id="314" r:id="rId12"/>
    <p:sldId id="315" r:id="rId13"/>
    <p:sldId id="509" r:id="rId14"/>
    <p:sldId id="510" r:id="rId15"/>
    <p:sldId id="511" r:id="rId16"/>
    <p:sldId id="512" r:id="rId17"/>
    <p:sldId id="513" r:id="rId18"/>
    <p:sldId id="514" r:id="rId19"/>
    <p:sldId id="277" r:id="rId20"/>
    <p:sldId id="51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27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2840D-BC79-4443-ACC7-2853899D61D2}" type="datetimeFigureOut">
              <a:rPr lang="en-US" smtClean="0"/>
              <a:t>09/10/2023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6DC6E-31C6-4E62-AE15-64DB867CB4EF}" type="slidenum">
              <a:rPr lang="en-US" smtClean="0"/>
              <a:t>‹#›</a:t>
            </a:fld>
            <a:endParaRPr lang="en-US"/>
          </a:p>
        </p:txBody>
      </p:sp>
    </p:spTree>
    <p:extLst>
      <p:ext uri="{BB962C8B-B14F-4D97-AF65-F5344CB8AC3E}">
        <p14:creationId xmlns:p14="http://schemas.microsoft.com/office/powerpoint/2010/main" val="20273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MỞ</a:t>
            </a:r>
            <a:r>
              <a:rPr lang="en-US" baseline="0" dirty="0"/>
              <a:t> RỘNG: </a:t>
            </a:r>
            <a:r>
              <a:rPr lang="en-US" baseline="0" dirty="0" err="1"/>
              <a:t>nếu</a:t>
            </a:r>
            <a:r>
              <a:rPr lang="en-US" baseline="0" dirty="0"/>
              <a:t> </a:t>
            </a:r>
            <a:r>
              <a:rPr lang="en-US" baseline="0" dirty="0" err="1"/>
              <a:t>kẻ</a:t>
            </a:r>
            <a:r>
              <a:rPr lang="en-US" baseline="0" dirty="0"/>
              <a:t> </a:t>
            </a:r>
            <a:r>
              <a:rPr lang="en-US" baseline="0" dirty="0" err="1"/>
              <a:t>thêm</a:t>
            </a:r>
            <a:r>
              <a:rPr lang="en-US" baseline="0" dirty="0"/>
              <a:t> </a:t>
            </a:r>
            <a:r>
              <a:rPr lang="en-US" baseline="0" dirty="0" err="1"/>
              <a:t>đoạn</a:t>
            </a:r>
            <a:r>
              <a:rPr lang="en-US" baseline="0" dirty="0"/>
              <a:t> </a:t>
            </a:r>
            <a:r>
              <a:rPr lang="en-US" baseline="0" dirty="0" err="1"/>
              <a:t>thẳng</a:t>
            </a:r>
            <a:r>
              <a:rPr lang="en-US" baseline="0" dirty="0"/>
              <a:t> </a:t>
            </a:r>
            <a:r>
              <a:rPr lang="en-US" baseline="0" dirty="0" err="1"/>
              <a:t>từ</a:t>
            </a:r>
            <a:r>
              <a:rPr lang="en-US" baseline="0" dirty="0"/>
              <a:t> B </a:t>
            </a:r>
            <a:r>
              <a:rPr lang="en-US" baseline="0" dirty="0" err="1"/>
              <a:t>đến</a:t>
            </a:r>
            <a:r>
              <a:rPr lang="en-US" baseline="0" dirty="0"/>
              <a:t> C, ta </a:t>
            </a:r>
            <a:r>
              <a:rPr lang="en-US" baseline="0" dirty="0" err="1"/>
              <a:t>có</a:t>
            </a:r>
            <a:r>
              <a:rPr lang="en-US" baseline="0" dirty="0"/>
              <a:t> </a:t>
            </a:r>
            <a:r>
              <a:rPr lang="en-US" baseline="0" dirty="0" err="1"/>
              <a:t>được</a:t>
            </a:r>
            <a:r>
              <a:rPr lang="en-US" baseline="0" dirty="0"/>
              <a:t> </a:t>
            </a:r>
            <a:r>
              <a:rPr lang="en-US" baseline="0" dirty="0" err="1"/>
              <a:t>thêm</a:t>
            </a:r>
            <a:r>
              <a:rPr lang="en-US" baseline="0" dirty="0"/>
              <a:t> </a:t>
            </a:r>
            <a:r>
              <a:rPr lang="en-US" baseline="0" dirty="0" err="1"/>
              <a:t>những</a:t>
            </a:r>
            <a:r>
              <a:rPr lang="en-US" baseline="0" dirty="0"/>
              <a:t> </a:t>
            </a:r>
            <a:r>
              <a:rPr lang="en-US" baseline="0" dirty="0" err="1"/>
              <a:t>hình</a:t>
            </a:r>
            <a:r>
              <a:rPr lang="en-US" baseline="0" dirty="0"/>
              <a:t> tam </a:t>
            </a:r>
            <a:r>
              <a:rPr lang="en-US" baseline="0" dirty="0" err="1"/>
              <a:t>giác</a:t>
            </a:r>
            <a:r>
              <a:rPr lang="en-US" baseline="0" dirty="0"/>
              <a:t> </a:t>
            </a:r>
            <a:r>
              <a:rPr lang="en-US" baseline="0" dirty="0" err="1"/>
              <a:t>và</a:t>
            </a:r>
            <a:r>
              <a:rPr lang="en-US" baseline="0" dirty="0"/>
              <a:t> </a:t>
            </a:r>
            <a:r>
              <a:rPr lang="en-US" baseline="0" dirty="0" err="1"/>
              <a:t>tứ</a:t>
            </a:r>
            <a:r>
              <a:rPr lang="en-US" baseline="0" dirty="0"/>
              <a:t> </a:t>
            </a:r>
            <a:r>
              <a:rPr lang="en-US" baseline="0" dirty="0" err="1"/>
              <a:t>giác</a:t>
            </a:r>
            <a:r>
              <a:rPr lang="en-US" baseline="0" dirty="0"/>
              <a:t> </a:t>
            </a:r>
            <a:r>
              <a:rPr lang="en-US" baseline="0" dirty="0" err="1"/>
              <a:t>nào</a:t>
            </a:r>
            <a:r>
              <a:rPr lang="en-US" baseline="0" dirty="0"/>
              <a:t>?</a:t>
            </a:r>
            <a:endParaRPr lang="en-US" dirty="0"/>
          </a:p>
          <a:p>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6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MỞ</a:t>
            </a:r>
            <a:r>
              <a:rPr lang="en-US" baseline="0" dirty="0"/>
              <a:t> RỘNG: </a:t>
            </a:r>
            <a:r>
              <a:rPr lang="en-US" baseline="0" dirty="0" err="1"/>
              <a:t>nếu</a:t>
            </a:r>
            <a:r>
              <a:rPr lang="en-US" baseline="0" dirty="0"/>
              <a:t> </a:t>
            </a:r>
            <a:r>
              <a:rPr lang="en-US" baseline="0" dirty="0" err="1"/>
              <a:t>kẻ</a:t>
            </a:r>
            <a:r>
              <a:rPr lang="en-US" baseline="0" dirty="0"/>
              <a:t> </a:t>
            </a:r>
            <a:r>
              <a:rPr lang="en-US" baseline="0" dirty="0" err="1"/>
              <a:t>thêm</a:t>
            </a:r>
            <a:r>
              <a:rPr lang="en-US" baseline="0" dirty="0"/>
              <a:t> </a:t>
            </a:r>
            <a:r>
              <a:rPr lang="en-US" baseline="0" dirty="0" err="1"/>
              <a:t>đoạn</a:t>
            </a:r>
            <a:r>
              <a:rPr lang="en-US" baseline="0" dirty="0"/>
              <a:t> </a:t>
            </a:r>
            <a:r>
              <a:rPr lang="en-US" baseline="0" dirty="0" err="1"/>
              <a:t>thẳng</a:t>
            </a:r>
            <a:r>
              <a:rPr lang="en-US" baseline="0" dirty="0"/>
              <a:t> </a:t>
            </a:r>
            <a:r>
              <a:rPr lang="en-US" baseline="0" dirty="0" err="1"/>
              <a:t>từ</a:t>
            </a:r>
            <a:r>
              <a:rPr lang="en-US" baseline="0" dirty="0"/>
              <a:t> B </a:t>
            </a:r>
            <a:r>
              <a:rPr lang="en-US" baseline="0" dirty="0" err="1"/>
              <a:t>đến</a:t>
            </a:r>
            <a:r>
              <a:rPr lang="en-US" baseline="0" dirty="0"/>
              <a:t> C, ta </a:t>
            </a:r>
            <a:r>
              <a:rPr lang="en-US" baseline="0" dirty="0" err="1"/>
              <a:t>có</a:t>
            </a:r>
            <a:r>
              <a:rPr lang="en-US" baseline="0" dirty="0"/>
              <a:t> </a:t>
            </a:r>
            <a:r>
              <a:rPr lang="en-US" baseline="0" dirty="0" err="1"/>
              <a:t>được</a:t>
            </a:r>
            <a:r>
              <a:rPr lang="en-US" baseline="0" dirty="0"/>
              <a:t> </a:t>
            </a:r>
            <a:r>
              <a:rPr lang="en-US" baseline="0" dirty="0" err="1"/>
              <a:t>thêm</a:t>
            </a:r>
            <a:r>
              <a:rPr lang="en-US" baseline="0" dirty="0"/>
              <a:t> </a:t>
            </a:r>
            <a:r>
              <a:rPr lang="en-US" baseline="0" dirty="0" err="1"/>
              <a:t>những</a:t>
            </a:r>
            <a:r>
              <a:rPr lang="en-US" baseline="0" dirty="0"/>
              <a:t> </a:t>
            </a:r>
            <a:r>
              <a:rPr lang="en-US" baseline="0" dirty="0" err="1"/>
              <a:t>hình</a:t>
            </a:r>
            <a:r>
              <a:rPr lang="en-US" baseline="0" dirty="0"/>
              <a:t> tam </a:t>
            </a:r>
            <a:r>
              <a:rPr lang="en-US" baseline="0" dirty="0" err="1"/>
              <a:t>giác</a:t>
            </a:r>
            <a:r>
              <a:rPr lang="en-US" baseline="0" dirty="0"/>
              <a:t> </a:t>
            </a:r>
            <a:r>
              <a:rPr lang="en-US" baseline="0" dirty="0" err="1"/>
              <a:t>và</a:t>
            </a:r>
            <a:r>
              <a:rPr lang="en-US" baseline="0" dirty="0"/>
              <a:t> </a:t>
            </a:r>
            <a:r>
              <a:rPr lang="en-US" baseline="0" dirty="0" err="1"/>
              <a:t>tứ</a:t>
            </a:r>
            <a:r>
              <a:rPr lang="en-US" baseline="0" dirty="0"/>
              <a:t> </a:t>
            </a:r>
            <a:r>
              <a:rPr lang="en-US" baseline="0" dirty="0" err="1"/>
              <a:t>giác</a:t>
            </a:r>
            <a:r>
              <a:rPr lang="en-US" baseline="0" dirty="0"/>
              <a:t> </a:t>
            </a:r>
            <a:r>
              <a:rPr lang="en-US" baseline="0" dirty="0" err="1"/>
              <a:t>nào</a:t>
            </a:r>
            <a:r>
              <a:rPr lang="en-US" baseline="0" dirty="0"/>
              <a:t>?</a:t>
            </a:r>
            <a:endParaRPr lang="en-US" dirty="0"/>
          </a:p>
          <a:p>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20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630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477312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18720696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12021534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24" name="그림 개체 틀 17">
            <a:extLst>
              <a:ext uri="{FF2B5EF4-FFF2-40B4-BE49-F238E27FC236}">
                <a16:creationId xmlns:a16="http://schemas.microsoft.com/office/drawing/2014/main" id="{FC24E0E7-5ABB-4022-AB49-63A1CDB0D461}"/>
              </a:ext>
            </a:extLst>
          </p:cNvPr>
          <p:cNvSpPr>
            <a:spLocks noGrp="1"/>
          </p:cNvSpPr>
          <p:nvPr>
            <p:ph type="pic" sz="quarter" idx="11" hasCustomPrompt="1"/>
          </p:nvPr>
        </p:nvSpPr>
        <p:spPr>
          <a:xfrm>
            <a:off x="947946" y="773513"/>
            <a:ext cx="10291554" cy="2480688"/>
          </a:xfrm>
          <a:prstGeom prst="roundRect">
            <a:avLst>
              <a:gd name="adj" fmla="val 9067"/>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77694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818557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939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3409631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11235989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3CF945B3-7817-4C65-A027-E82D7CC15F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0" name="그림 9">
            <a:extLst>
              <a:ext uri="{FF2B5EF4-FFF2-40B4-BE49-F238E27FC236}">
                <a16:creationId xmlns:a16="http://schemas.microsoft.com/office/drawing/2014/main" id="{34CDFF4E-E07C-4EC7-94E6-96ED3F8B6E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9120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7EA8B0F6-F128-4539-9546-542C5D38AA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24" name="그림 23">
            <a:extLst>
              <a:ext uri="{FF2B5EF4-FFF2-40B4-BE49-F238E27FC236}">
                <a16:creationId xmlns:a16="http://schemas.microsoft.com/office/drawing/2014/main" id="{AC9FBF11-E4FD-4894-A764-6C324BD38D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83108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311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2352372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84279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248137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00687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038449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07"/>
        <p:cNvGrpSpPr/>
        <p:nvPr/>
      </p:nvGrpSpPr>
      <p:grpSpPr>
        <a:xfrm>
          <a:off x="0" y="0"/>
          <a:ext cx="0" cy="0"/>
          <a:chOff x="0" y="0"/>
          <a:chExt cx="0" cy="0"/>
        </a:xfrm>
      </p:grpSpPr>
      <p:sp>
        <p:nvSpPr>
          <p:cNvPr id="108" name="Google Shape;108;p4"/>
          <p:cNvSpPr/>
          <p:nvPr/>
        </p:nvSpPr>
        <p:spPr>
          <a:xfrm rot="10800000">
            <a:off x="-203187" y="2126252"/>
            <a:ext cx="12649187" cy="4871449"/>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4"/>
          <p:cNvSpPr/>
          <p:nvPr/>
        </p:nvSpPr>
        <p:spPr>
          <a:xfrm rot="8549447">
            <a:off x="1091822" y="52712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4"/>
          <p:cNvSpPr/>
          <p:nvPr/>
        </p:nvSpPr>
        <p:spPr>
          <a:xfrm rot="-7207332">
            <a:off x="10927925" y="780723"/>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4"/>
          <p:cNvSpPr/>
          <p:nvPr/>
        </p:nvSpPr>
        <p:spPr>
          <a:xfrm rot="-3647476">
            <a:off x="10140486" y="6037211"/>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p:nvPr/>
        </p:nvSpPr>
        <p:spPr>
          <a:xfrm rot="2195570">
            <a:off x="9938596" y="6263435"/>
            <a:ext cx="211281" cy="19993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4"/>
          <p:cNvSpPr txBox="1">
            <a:spLocks noGrp="1"/>
          </p:cNvSpPr>
          <p:nvPr>
            <p:ph type="title"/>
          </p:nvPr>
        </p:nvSpPr>
        <p:spPr>
          <a:xfrm>
            <a:off x="6096000" y="2448000"/>
            <a:ext cx="5135600" cy="109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14" name="Google Shape;114;p4"/>
          <p:cNvSpPr txBox="1">
            <a:spLocks noGrp="1"/>
          </p:cNvSpPr>
          <p:nvPr>
            <p:ph type="title" idx="2" hasCustomPrompt="1"/>
          </p:nvPr>
        </p:nvSpPr>
        <p:spPr>
          <a:xfrm>
            <a:off x="2147133" y="2556000"/>
            <a:ext cx="2766800" cy="17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5" name="Google Shape;115;p4"/>
          <p:cNvSpPr txBox="1">
            <a:spLocks noGrp="1"/>
          </p:cNvSpPr>
          <p:nvPr>
            <p:ph type="subTitle" idx="1"/>
          </p:nvPr>
        </p:nvSpPr>
        <p:spPr>
          <a:xfrm>
            <a:off x="6096000" y="3540000"/>
            <a:ext cx="5042000" cy="87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16" name="Google Shape;116;p4"/>
          <p:cNvGrpSpPr/>
          <p:nvPr/>
        </p:nvGrpSpPr>
        <p:grpSpPr>
          <a:xfrm>
            <a:off x="12" y="-306790"/>
            <a:ext cx="12296443" cy="2277265"/>
            <a:chOff x="9" y="-230093"/>
            <a:chExt cx="9222332" cy="1707949"/>
          </a:xfrm>
        </p:grpSpPr>
        <p:grpSp>
          <p:nvGrpSpPr>
            <p:cNvPr id="117" name="Google Shape;117;p4"/>
            <p:cNvGrpSpPr/>
            <p:nvPr/>
          </p:nvGrpSpPr>
          <p:grpSpPr>
            <a:xfrm rot="-4110747">
              <a:off x="225859" y="835922"/>
              <a:ext cx="514564" cy="482509"/>
              <a:chOff x="1808966" y="570473"/>
              <a:chExt cx="514562" cy="482508"/>
            </a:xfrm>
          </p:grpSpPr>
          <p:sp>
            <p:nvSpPr>
              <p:cNvPr id="118" name="Google Shape;118;p4"/>
              <p:cNvSpPr/>
              <p:nvPr/>
            </p:nvSpPr>
            <p:spPr>
              <a:xfrm rot="1336399">
                <a:off x="1860484" y="635298"/>
                <a:ext cx="411526" cy="352857"/>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4"/>
              <p:cNvSpPr/>
              <p:nvPr/>
            </p:nvSpPr>
            <p:spPr>
              <a:xfrm rot="1336399">
                <a:off x="2057921" y="772127"/>
                <a:ext cx="31549" cy="2712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4"/>
              <p:cNvSpPr/>
              <p:nvPr/>
            </p:nvSpPr>
            <p:spPr>
              <a:xfrm rot="1336399">
                <a:off x="2049945" y="660067"/>
                <a:ext cx="52756" cy="95011"/>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 name="Google Shape;121;p4"/>
            <p:cNvGrpSpPr/>
            <p:nvPr/>
          </p:nvGrpSpPr>
          <p:grpSpPr>
            <a:xfrm>
              <a:off x="8431055" y="995377"/>
              <a:ext cx="367699" cy="482479"/>
              <a:chOff x="2295201" y="456788"/>
              <a:chExt cx="624170" cy="819010"/>
            </a:xfrm>
          </p:grpSpPr>
          <p:sp>
            <p:nvSpPr>
              <p:cNvPr id="122" name="Google Shape;122;p4"/>
              <p:cNvSpPr/>
              <p:nvPr/>
            </p:nvSpPr>
            <p:spPr>
              <a:xfrm rot="-265425">
                <a:off x="2324324" y="477457"/>
                <a:ext cx="565924" cy="777671"/>
              </a:xfrm>
              <a:custGeom>
                <a:avLst/>
                <a:gdLst/>
                <a:ahLst/>
                <a:cxnLst/>
                <a:rect l="l" t="t" r="r" b="b"/>
                <a:pathLst>
                  <a:path w="15183" h="20864" extrusionOk="0">
                    <a:moveTo>
                      <a:pt x="5535" y="1"/>
                    </a:moveTo>
                    <a:cubicBezTo>
                      <a:pt x="2828" y="1"/>
                      <a:pt x="1" y="8910"/>
                      <a:pt x="1788" y="10310"/>
                    </a:cubicBezTo>
                    <a:cubicBezTo>
                      <a:pt x="3657" y="11786"/>
                      <a:pt x="7289" y="11953"/>
                      <a:pt x="7289" y="11953"/>
                    </a:cubicBezTo>
                    <a:cubicBezTo>
                      <a:pt x="7289" y="11953"/>
                      <a:pt x="4372" y="19656"/>
                      <a:pt x="7015" y="20752"/>
                    </a:cubicBezTo>
                    <a:cubicBezTo>
                      <a:pt x="7196" y="20827"/>
                      <a:pt x="7372" y="20863"/>
                      <a:pt x="7545" y="20863"/>
                    </a:cubicBezTo>
                    <a:cubicBezTo>
                      <a:pt x="9884" y="20863"/>
                      <a:pt x="11503" y="14240"/>
                      <a:pt x="13277" y="8774"/>
                    </a:cubicBezTo>
                    <a:cubicBezTo>
                      <a:pt x="15182" y="2916"/>
                      <a:pt x="13754" y="2857"/>
                      <a:pt x="12384" y="2511"/>
                    </a:cubicBezTo>
                    <a:cubicBezTo>
                      <a:pt x="12343" y="2501"/>
                      <a:pt x="12302" y="2497"/>
                      <a:pt x="12260" y="2497"/>
                    </a:cubicBezTo>
                    <a:cubicBezTo>
                      <a:pt x="10905" y="2497"/>
                      <a:pt x="9152" y="7564"/>
                      <a:pt x="8979" y="8465"/>
                    </a:cubicBezTo>
                    <a:cubicBezTo>
                      <a:pt x="8979" y="8465"/>
                      <a:pt x="8979" y="8465"/>
                      <a:pt x="8979" y="8465"/>
                    </a:cubicBezTo>
                    <a:cubicBezTo>
                      <a:pt x="8977" y="8465"/>
                      <a:pt x="7518" y="7226"/>
                      <a:pt x="5729" y="7131"/>
                    </a:cubicBezTo>
                    <a:cubicBezTo>
                      <a:pt x="5729" y="7131"/>
                      <a:pt x="8729" y="952"/>
                      <a:pt x="5907" y="59"/>
                    </a:cubicBezTo>
                    <a:cubicBezTo>
                      <a:pt x="5784" y="19"/>
                      <a:pt x="5660" y="1"/>
                      <a:pt x="5535"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4"/>
              <p:cNvSpPr/>
              <p:nvPr/>
            </p:nvSpPr>
            <p:spPr>
              <a:xfrm rot="-265425">
                <a:off x="2377983" y="520434"/>
                <a:ext cx="134856" cy="237506"/>
              </a:xfrm>
              <a:custGeom>
                <a:avLst/>
                <a:gdLst/>
                <a:ahLst/>
                <a:cxnLst/>
                <a:rect l="l" t="t" r="r" b="b"/>
                <a:pathLst>
                  <a:path w="3618" h="6372" extrusionOk="0">
                    <a:moveTo>
                      <a:pt x="2894" y="1"/>
                    </a:moveTo>
                    <a:cubicBezTo>
                      <a:pt x="2158" y="1"/>
                      <a:pt x="0" y="6168"/>
                      <a:pt x="759" y="6366"/>
                    </a:cubicBezTo>
                    <a:cubicBezTo>
                      <a:pt x="771" y="6370"/>
                      <a:pt x="784" y="6371"/>
                      <a:pt x="797" y="6371"/>
                    </a:cubicBezTo>
                    <a:cubicBezTo>
                      <a:pt x="1610" y="6371"/>
                      <a:pt x="3617" y="266"/>
                      <a:pt x="2938" y="9"/>
                    </a:cubicBezTo>
                    <a:cubicBezTo>
                      <a:pt x="2924" y="3"/>
                      <a:pt x="2909" y="1"/>
                      <a:pt x="2894"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4"/>
              <p:cNvSpPr/>
              <p:nvPr/>
            </p:nvSpPr>
            <p:spPr>
              <a:xfrm rot="-265425">
                <a:off x="2567619" y="589139"/>
                <a:ext cx="233444" cy="606400"/>
              </a:xfrm>
              <a:custGeom>
                <a:avLst/>
                <a:gdLst/>
                <a:ahLst/>
                <a:cxnLst/>
                <a:rect l="l" t="t" r="r" b="b"/>
                <a:pathLst>
                  <a:path w="6263" h="16269" extrusionOk="0">
                    <a:moveTo>
                      <a:pt x="5623" y="0"/>
                    </a:moveTo>
                    <a:cubicBezTo>
                      <a:pt x="5237" y="0"/>
                      <a:pt x="2897" y="5871"/>
                      <a:pt x="1845" y="8883"/>
                    </a:cubicBezTo>
                    <a:cubicBezTo>
                      <a:pt x="786" y="11919"/>
                      <a:pt x="0" y="16087"/>
                      <a:pt x="417" y="16265"/>
                    </a:cubicBezTo>
                    <a:cubicBezTo>
                      <a:pt x="422" y="16267"/>
                      <a:pt x="427" y="16268"/>
                      <a:pt x="433" y="16268"/>
                    </a:cubicBezTo>
                    <a:cubicBezTo>
                      <a:pt x="883" y="16268"/>
                      <a:pt x="2882" y="9144"/>
                      <a:pt x="3941" y="6097"/>
                    </a:cubicBezTo>
                    <a:cubicBezTo>
                      <a:pt x="5024" y="3014"/>
                      <a:pt x="6263" y="168"/>
                      <a:pt x="5632" y="1"/>
                    </a:cubicBezTo>
                    <a:cubicBezTo>
                      <a:pt x="5629" y="1"/>
                      <a:pt x="5626" y="0"/>
                      <a:pt x="5623" y="0"/>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4"/>
              <p:cNvSpPr/>
              <p:nvPr/>
            </p:nvSpPr>
            <p:spPr>
              <a:xfrm rot="-265425">
                <a:off x="2398304" y="791182"/>
                <a:ext cx="33323" cy="33322"/>
              </a:xfrm>
              <a:custGeom>
                <a:avLst/>
                <a:gdLst/>
                <a:ahLst/>
                <a:cxnLst/>
                <a:rect l="l" t="t" r="r" b="b"/>
                <a:pathLst>
                  <a:path w="894" h="894" extrusionOk="0">
                    <a:moveTo>
                      <a:pt x="453" y="1"/>
                    </a:moveTo>
                    <a:cubicBezTo>
                      <a:pt x="203" y="1"/>
                      <a:pt x="0" y="203"/>
                      <a:pt x="0" y="442"/>
                    </a:cubicBezTo>
                    <a:cubicBezTo>
                      <a:pt x="0" y="692"/>
                      <a:pt x="203" y="894"/>
                      <a:pt x="453" y="894"/>
                    </a:cubicBezTo>
                    <a:cubicBezTo>
                      <a:pt x="703" y="894"/>
                      <a:pt x="893" y="692"/>
                      <a:pt x="893" y="442"/>
                    </a:cubicBezTo>
                    <a:cubicBezTo>
                      <a:pt x="893" y="203"/>
                      <a:pt x="703" y="1"/>
                      <a:pt x="453"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4"/>
            <p:cNvGrpSpPr/>
            <p:nvPr/>
          </p:nvGrpSpPr>
          <p:grpSpPr>
            <a:xfrm rot="312326">
              <a:off x="27316" y="107713"/>
              <a:ext cx="537653" cy="545141"/>
              <a:chOff x="881650" y="1773075"/>
              <a:chExt cx="407175" cy="416350"/>
            </a:xfrm>
          </p:grpSpPr>
          <p:sp>
            <p:nvSpPr>
              <p:cNvPr id="127" name="Google Shape;127;p4"/>
              <p:cNvSpPr/>
              <p:nvPr/>
            </p:nvSpPr>
            <p:spPr>
              <a:xfrm>
                <a:off x="881650" y="1773075"/>
                <a:ext cx="407175" cy="416350"/>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4"/>
              <p:cNvSpPr/>
              <p:nvPr/>
            </p:nvSpPr>
            <p:spPr>
              <a:xfrm>
                <a:off x="906350" y="1802325"/>
                <a:ext cx="105400" cy="129100"/>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4"/>
              <p:cNvSpPr/>
              <p:nvPr/>
            </p:nvSpPr>
            <p:spPr>
              <a:xfrm>
                <a:off x="1023625" y="1789050"/>
                <a:ext cx="20575" cy="20550"/>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 name="Google Shape;130;p4"/>
            <p:cNvGrpSpPr/>
            <p:nvPr/>
          </p:nvGrpSpPr>
          <p:grpSpPr>
            <a:xfrm rot="-705166">
              <a:off x="764605" y="339823"/>
              <a:ext cx="436681" cy="381309"/>
              <a:chOff x="2743525" y="601801"/>
              <a:chExt cx="333510" cy="291221"/>
            </a:xfrm>
          </p:grpSpPr>
          <p:sp>
            <p:nvSpPr>
              <p:cNvPr id="131" name="Google Shape;131;p4"/>
              <p:cNvSpPr/>
              <p:nvPr/>
            </p:nvSpPr>
            <p:spPr>
              <a:xfrm>
                <a:off x="2743525" y="601801"/>
                <a:ext cx="333510" cy="118908"/>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4"/>
              <p:cNvSpPr/>
              <p:nvPr/>
            </p:nvSpPr>
            <p:spPr>
              <a:xfrm>
                <a:off x="2746241" y="774181"/>
                <a:ext cx="329698" cy="11884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4"/>
              <p:cNvSpPr/>
              <p:nvPr/>
            </p:nvSpPr>
            <p:spPr>
              <a:xfrm>
                <a:off x="2744552" y="616023"/>
                <a:ext cx="328145" cy="104961"/>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4"/>
              <p:cNvSpPr/>
              <p:nvPr/>
            </p:nvSpPr>
            <p:spPr>
              <a:xfrm>
                <a:off x="2746196" y="786440"/>
                <a:ext cx="325680" cy="10658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 name="Google Shape;135;p4"/>
            <p:cNvGrpSpPr/>
            <p:nvPr/>
          </p:nvGrpSpPr>
          <p:grpSpPr>
            <a:xfrm rot="1251702">
              <a:off x="7652250" y="-143698"/>
              <a:ext cx="612129" cy="587789"/>
              <a:chOff x="1761950" y="1669000"/>
              <a:chExt cx="482700" cy="529100"/>
            </a:xfrm>
          </p:grpSpPr>
          <p:sp>
            <p:nvSpPr>
              <p:cNvPr id="136" name="Google Shape;136;p4"/>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4"/>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 name="Google Shape;139;p4"/>
            <p:cNvGrpSpPr/>
            <p:nvPr/>
          </p:nvGrpSpPr>
          <p:grpSpPr>
            <a:xfrm rot="4572509">
              <a:off x="8551189" y="72890"/>
              <a:ext cx="651112" cy="559644"/>
              <a:chOff x="5413039" y="3695766"/>
              <a:chExt cx="458683" cy="430121"/>
            </a:xfrm>
          </p:grpSpPr>
          <p:sp>
            <p:nvSpPr>
              <p:cNvPr id="140" name="Google Shape;140;p4"/>
              <p:cNvSpPr/>
              <p:nvPr/>
            </p:nvSpPr>
            <p:spPr>
              <a:xfrm>
                <a:off x="5413039" y="3720424"/>
                <a:ext cx="441374" cy="403818"/>
              </a:xfrm>
              <a:custGeom>
                <a:avLst/>
                <a:gdLst/>
                <a:ahLst/>
                <a:cxnLst/>
                <a:rect l="l" t="t" r="r" b="b"/>
                <a:pathLst>
                  <a:path w="13962" h="12774" extrusionOk="0">
                    <a:moveTo>
                      <a:pt x="11855" y="1"/>
                    </a:moveTo>
                    <a:cubicBezTo>
                      <a:pt x="11483" y="1"/>
                      <a:pt x="11125" y="143"/>
                      <a:pt x="10783" y="362"/>
                    </a:cubicBezTo>
                    <a:cubicBezTo>
                      <a:pt x="10080" y="803"/>
                      <a:pt x="9473" y="1577"/>
                      <a:pt x="9020" y="2053"/>
                    </a:cubicBezTo>
                    <a:cubicBezTo>
                      <a:pt x="7961" y="3172"/>
                      <a:pt x="6937" y="4327"/>
                      <a:pt x="5865" y="5410"/>
                    </a:cubicBezTo>
                    <a:lnTo>
                      <a:pt x="1031" y="10244"/>
                    </a:lnTo>
                    <a:cubicBezTo>
                      <a:pt x="0" y="11285"/>
                      <a:pt x="1012" y="12773"/>
                      <a:pt x="2146" y="12773"/>
                    </a:cubicBezTo>
                    <a:cubicBezTo>
                      <a:pt x="2478" y="12773"/>
                      <a:pt x="2822" y="12645"/>
                      <a:pt x="3127" y="12340"/>
                    </a:cubicBezTo>
                    <a:lnTo>
                      <a:pt x="7961" y="7506"/>
                    </a:lnTo>
                    <a:cubicBezTo>
                      <a:pt x="9437" y="6018"/>
                      <a:pt x="10890" y="4529"/>
                      <a:pt x="12378" y="3065"/>
                    </a:cubicBezTo>
                    <a:cubicBezTo>
                      <a:pt x="13259" y="2196"/>
                      <a:pt x="13962" y="434"/>
                      <a:pt x="12140" y="29"/>
                    </a:cubicBezTo>
                    <a:cubicBezTo>
                      <a:pt x="12044" y="10"/>
                      <a:pt x="11949" y="1"/>
                      <a:pt x="11855"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4"/>
              <p:cNvSpPr/>
              <p:nvPr/>
            </p:nvSpPr>
            <p:spPr>
              <a:xfrm>
                <a:off x="5421542" y="3695766"/>
                <a:ext cx="202130" cy="185818"/>
              </a:xfrm>
              <a:custGeom>
                <a:avLst/>
                <a:gdLst/>
                <a:ahLst/>
                <a:cxnLst/>
                <a:rect l="l" t="t" r="r" b="b"/>
                <a:pathLst>
                  <a:path w="6394" h="5878" extrusionOk="0">
                    <a:moveTo>
                      <a:pt x="3377" y="1386"/>
                    </a:moveTo>
                    <a:cubicBezTo>
                      <a:pt x="3636" y="1386"/>
                      <a:pt x="3893" y="1451"/>
                      <a:pt x="4120" y="1595"/>
                    </a:cubicBezTo>
                    <a:cubicBezTo>
                      <a:pt x="4882" y="2023"/>
                      <a:pt x="5156" y="2988"/>
                      <a:pt x="4715" y="3750"/>
                    </a:cubicBezTo>
                    <a:lnTo>
                      <a:pt x="4727" y="3750"/>
                    </a:lnTo>
                    <a:cubicBezTo>
                      <a:pt x="4424" y="4252"/>
                      <a:pt x="3897" y="4530"/>
                      <a:pt x="3356" y="4530"/>
                    </a:cubicBezTo>
                    <a:cubicBezTo>
                      <a:pt x="3089" y="4530"/>
                      <a:pt x="2820" y="4463"/>
                      <a:pt x="2572" y="4321"/>
                    </a:cubicBezTo>
                    <a:cubicBezTo>
                      <a:pt x="1822" y="3881"/>
                      <a:pt x="1560" y="2940"/>
                      <a:pt x="1977" y="2178"/>
                    </a:cubicBezTo>
                    <a:cubicBezTo>
                      <a:pt x="2253" y="1690"/>
                      <a:pt x="2818" y="1386"/>
                      <a:pt x="3377" y="1386"/>
                    </a:cubicBezTo>
                    <a:close/>
                    <a:moveTo>
                      <a:pt x="3408" y="1"/>
                    </a:moveTo>
                    <a:cubicBezTo>
                      <a:pt x="2358" y="1"/>
                      <a:pt x="1294" y="569"/>
                      <a:pt x="774" y="1488"/>
                    </a:cubicBezTo>
                    <a:cubicBezTo>
                      <a:pt x="0" y="2904"/>
                      <a:pt x="500" y="4678"/>
                      <a:pt x="1905" y="5488"/>
                    </a:cubicBezTo>
                    <a:cubicBezTo>
                      <a:pt x="2370" y="5752"/>
                      <a:pt x="2877" y="5878"/>
                      <a:pt x="3377" y="5878"/>
                    </a:cubicBezTo>
                    <a:cubicBezTo>
                      <a:pt x="4387" y="5878"/>
                      <a:pt x="5368" y="5364"/>
                      <a:pt x="5918" y="4440"/>
                    </a:cubicBezTo>
                    <a:cubicBezTo>
                      <a:pt x="6299" y="3762"/>
                      <a:pt x="6394" y="2964"/>
                      <a:pt x="6215" y="2226"/>
                    </a:cubicBezTo>
                    <a:cubicBezTo>
                      <a:pt x="5989" y="1452"/>
                      <a:pt x="5489" y="797"/>
                      <a:pt x="4810" y="392"/>
                    </a:cubicBezTo>
                    <a:cubicBezTo>
                      <a:pt x="4383" y="124"/>
                      <a:pt x="3897" y="1"/>
                      <a:pt x="3408"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4"/>
              <p:cNvSpPr/>
              <p:nvPr/>
            </p:nvSpPr>
            <p:spPr>
              <a:xfrm>
                <a:off x="5668043" y="3938552"/>
                <a:ext cx="203679" cy="187336"/>
              </a:xfrm>
              <a:custGeom>
                <a:avLst/>
                <a:gdLst/>
                <a:ahLst/>
                <a:cxnLst/>
                <a:rect l="l" t="t" r="r" b="b"/>
                <a:pathLst>
                  <a:path w="6443" h="5926" extrusionOk="0">
                    <a:moveTo>
                      <a:pt x="3429" y="1385"/>
                    </a:moveTo>
                    <a:cubicBezTo>
                      <a:pt x="3690" y="1385"/>
                      <a:pt x="3950" y="1451"/>
                      <a:pt x="4180" y="1594"/>
                    </a:cubicBezTo>
                    <a:cubicBezTo>
                      <a:pt x="4930" y="2023"/>
                      <a:pt x="5204" y="2987"/>
                      <a:pt x="4775" y="3749"/>
                    </a:cubicBezTo>
                    <a:lnTo>
                      <a:pt x="4763" y="3749"/>
                    </a:lnTo>
                    <a:cubicBezTo>
                      <a:pt x="4459" y="4210"/>
                      <a:pt x="3959" y="4461"/>
                      <a:pt x="3446" y="4461"/>
                    </a:cubicBezTo>
                    <a:cubicBezTo>
                      <a:pt x="3178" y="4461"/>
                      <a:pt x="2906" y="4392"/>
                      <a:pt x="2656" y="4249"/>
                    </a:cubicBezTo>
                    <a:cubicBezTo>
                      <a:pt x="1930" y="3833"/>
                      <a:pt x="1656" y="2928"/>
                      <a:pt x="2025" y="2178"/>
                    </a:cubicBezTo>
                    <a:cubicBezTo>
                      <a:pt x="2301" y="1690"/>
                      <a:pt x="2867" y="1385"/>
                      <a:pt x="3429" y="1385"/>
                    </a:cubicBezTo>
                    <a:close/>
                    <a:moveTo>
                      <a:pt x="3450" y="0"/>
                    </a:moveTo>
                    <a:cubicBezTo>
                      <a:pt x="2401" y="0"/>
                      <a:pt x="1334" y="569"/>
                      <a:pt x="822" y="1487"/>
                    </a:cubicBezTo>
                    <a:cubicBezTo>
                      <a:pt x="1" y="2904"/>
                      <a:pt x="501" y="4714"/>
                      <a:pt x="1918" y="5535"/>
                    </a:cubicBezTo>
                    <a:cubicBezTo>
                      <a:pt x="2381" y="5800"/>
                      <a:pt x="2887" y="5926"/>
                      <a:pt x="3386" y="5926"/>
                    </a:cubicBezTo>
                    <a:cubicBezTo>
                      <a:pt x="4413" y="5926"/>
                      <a:pt x="5413" y="5393"/>
                      <a:pt x="5966" y="4440"/>
                    </a:cubicBezTo>
                    <a:cubicBezTo>
                      <a:pt x="6335" y="3761"/>
                      <a:pt x="6442" y="2963"/>
                      <a:pt x="6252" y="2225"/>
                    </a:cubicBezTo>
                    <a:cubicBezTo>
                      <a:pt x="6037" y="1451"/>
                      <a:pt x="5537" y="796"/>
                      <a:pt x="4847" y="392"/>
                    </a:cubicBezTo>
                    <a:cubicBezTo>
                      <a:pt x="4423" y="123"/>
                      <a:pt x="3939" y="0"/>
                      <a:pt x="3450"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5415884" y="3734871"/>
                <a:ext cx="203648" cy="149717"/>
              </a:xfrm>
              <a:custGeom>
                <a:avLst/>
                <a:gdLst/>
                <a:ahLst/>
                <a:cxnLst/>
                <a:rect l="l" t="t" r="r" b="b"/>
                <a:pathLst>
                  <a:path w="6442" h="4736" extrusionOk="0">
                    <a:moveTo>
                      <a:pt x="1108" y="0"/>
                    </a:moveTo>
                    <a:cubicBezTo>
                      <a:pt x="1060" y="84"/>
                      <a:pt x="1001" y="167"/>
                      <a:pt x="953" y="251"/>
                    </a:cubicBezTo>
                    <a:cubicBezTo>
                      <a:pt x="1" y="1858"/>
                      <a:pt x="751" y="3941"/>
                      <a:pt x="2513" y="4561"/>
                    </a:cubicBezTo>
                    <a:cubicBezTo>
                      <a:pt x="2845" y="4680"/>
                      <a:pt x="3182" y="4735"/>
                      <a:pt x="3512" y="4735"/>
                    </a:cubicBezTo>
                    <a:cubicBezTo>
                      <a:pt x="4932" y="4735"/>
                      <a:pt x="6220" y="3701"/>
                      <a:pt x="6442" y="2203"/>
                    </a:cubicBezTo>
                    <a:lnTo>
                      <a:pt x="6442" y="2203"/>
                    </a:lnTo>
                    <a:cubicBezTo>
                      <a:pt x="5930" y="2406"/>
                      <a:pt x="5394" y="2537"/>
                      <a:pt x="4858" y="2596"/>
                    </a:cubicBezTo>
                    <a:cubicBezTo>
                      <a:pt x="4529" y="3092"/>
                      <a:pt x="4041" y="3310"/>
                      <a:pt x="3558" y="3310"/>
                    </a:cubicBezTo>
                    <a:cubicBezTo>
                      <a:pt x="2694" y="3310"/>
                      <a:pt x="1846" y="2614"/>
                      <a:pt x="1953" y="1560"/>
                    </a:cubicBezTo>
                    <a:cubicBezTo>
                      <a:pt x="1525" y="1132"/>
                      <a:pt x="1239" y="596"/>
                      <a:pt x="1108"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4"/>
              <p:cNvSpPr/>
              <p:nvPr/>
            </p:nvSpPr>
            <p:spPr>
              <a:xfrm>
                <a:off x="5413039" y="3751816"/>
                <a:ext cx="422944" cy="372427"/>
              </a:xfrm>
              <a:custGeom>
                <a:avLst/>
                <a:gdLst/>
                <a:ahLst/>
                <a:cxnLst/>
                <a:rect l="l" t="t" r="r" b="b"/>
                <a:pathLst>
                  <a:path w="13379" h="11781" extrusionOk="0">
                    <a:moveTo>
                      <a:pt x="13259" y="0"/>
                    </a:moveTo>
                    <a:lnTo>
                      <a:pt x="13259" y="0"/>
                    </a:lnTo>
                    <a:cubicBezTo>
                      <a:pt x="10592" y="2405"/>
                      <a:pt x="7830" y="4691"/>
                      <a:pt x="4948" y="6858"/>
                    </a:cubicBezTo>
                    <a:cubicBezTo>
                      <a:pt x="4294" y="7358"/>
                      <a:pt x="3615" y="7858"/>
                      <a:pt x="2829" y="8132"/>
                    </a:cubicBezTo>
                    <a:cubicBezTo>
                      <a:pt x="2555" y="8227"/>
                      <a:pt x="2258" y="8287"/>
                      <a:pt x="1972" y="8311"/>
                    </a:cubicBezTo>
                    <a:lnTo>
                      <a:pt x="1031" y="9251"/>
                    </a:lnTo>
                    <a:cubicBezTo>
                      <a:pt x="0" y="10292"/>
                      <a:pt x="1012" y="11780"/>
                      <a:pt x="2146" y="11780"/>
                    </a:cubicBezTo>
                    <a:cubicBezTo>
                      <a:pt x="2478" y="11780"/>
                      <a:pt x="2822" y="11652"/>
                      <a:pt x="3127" y="11347"/>
                    </a:cubicBezTo>
                    <a:lnTo>
                      <a:pt x="7961" y="6513"/>
                    </a:lnTo>
                    <a:cubicBezTo>
                      <a:pt x="9437" y="5025"/>
                      <a:pt x="10890" y="3536"/>
                      <a:pt x="12378" y="2072"/>
                    </a:cubicBezTo>
                    <a:cubicBezTo>
                      <a:pt x="12914" y="1536"/>
                      <a:pt x="13378" y="679"/>
                      <a:pt x="13259"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4"/>
              <p:cNvSpPr/>
              <p:nvPr/>
            </p:nvSpPr>
            <p:spPr>
              <a:xfrm>
                <a:off x="5670319" y="3993811"/>
                <a:ext cx="198748" cy="130781"/>
              </a:xfrm>
              <a:custGeom>
                <a:avLst/>
                <a:gdLst/>
                <a:ahLst/>
                <a:cxnLst/>
                <a:rect l="l" t="t" r="r" b="b"/>
                <a:pathLst>
                  <a:path w="6287" h="4137" extrusionOk="0">
                    <a:moveTo>
                      <a:pt x="619" y="1"/>
                    </a:moveTo>
                    <a:lnTo>
                      <a:pt x="619" y="1"/>
                    </a:lnTo>
                    <a:cubicBezTo>
                      <a:pt x="0" y="1442"/>
                      <a:pt x="608" y="3108"/>
                      <a:pt x="2001" y="3811"/>
                    </a:cubicBezTo>
                    <a:cubicBezTo>
                      <a:pt x="2430" y="4031"/>
                      <a:pt x="2890" y="4136"/>
                      <a:pt x="3343" y="4136"/>
                    </a:cubicBezTo>
                    <a:cubicBezTo>
                      <a:pt x="4358" y="4136"/>
                      <a:pt x="5342" y="3610"/>
                      <a:pt x="5894" y="2680"/>
                    </a:cubicBezTo>
                    <a:cubicBezTo>
                      <a:pt x="6156" y="2204"/>
                      <a:pt x="6287" y="1680"/>
                      <a:pt x="6275" y="1144"/>
                    </a:cubicBezTo>
                    <a:lnTo>
                      <a:pt x="6275" y="1144"/>
                    </a:lnTo>
                    <a:cubicBezTo>
                      <a:pt x="5811" y="1311"/>
                      <a:pt x="5346" y="1454"/>
                      <a:pt x="4858" y="1537"/>
                    </a:cubicBezTo>
                    <a:cubicBezTo>
                      <a:pt x="4834" y="1704"/>
                      <a:pt x="4775" y="1858"/>
                      <a:pt x="4691" y="2001"/>
                    </a:cubicBezTo>
                    <a:cubicBezTo>
                      <a:pt x="4375" y="2554"/>
                      <a:pt x="3859" y="2798"/>
                      <a:pt x="3347" y="2798"/>
                    </a:cubicBezTo>
                    <a:cubicBezTo>
                      <a:pt x="2492" y="2798"/>
                      <a:pt x="1646" y="2118"/>
                      <a:pt x="1751" y="1061"/>
                    </a:cubicBezTo>
                    <a:cubicBezTo>
                      <a:pt x="1298" y="799"/>
                      <a:pt x="905" y="441"/>
                      <a:pt x="619"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29028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959400" y="1557400"/>
            <a:ext cx="8273200" cy="3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79" name="Google Shape;179;p9"/>
          <p:cNvSpPr/>
          <p:nvPr/>
        </p:nvSpPr>
        <p:spPr>
          <a:xfrm rot="10800000" flipH="1">
            <a:off x="-36625" y="-1837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9"/>
          <p:cNvSpPr/>
          <p:nvPr/>
        </p:nvSpPr>
        <p:spPr>
          <a:xfrm flipH="1">
            <a:off x="9523459" y="476805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9"/>
          <p:cNvSpPr/>
          <p:nvPr/>
        </p:nvSpPr>
        <p:spPr>
          <a:xfrm rot="1382476">
            <a:off x="214866" y="6298633"/>
            <a:ext cx="293348" cy="27759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22798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587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2"/>
        <p:cNvGrpSpPr/>
        <p:nvPr/>
      </p:nvGrpSpPr>
      <p:grpSpPr>
        <a:xfrm>
          <a:off x="0" y="0"/>
          <a:ext cx="0" cy="0"/>
          <a:chOff x="0" y="0"/>
          <a:chExt cx="0" cy="0"/>
        </a:xfrm>
      </p:grpSpPr>
    </p:spTree>
    <p:extLst>
      <p:ext uri="{BB962C8B-B14F-4D97-AF65-F5344CB8AC3E}">
        <p14:creationId xmlns:p14="http://schemas.microsoft.com/office/powerpoint/2010/main" val="2825958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0552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7014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1"/>
        </a:solidFill>
        <a:effectLst/>
      </p:bgPr>
    </p:bg>
    <p:spTree>
      <p:nvGrpSpPr>
        <p:cNvPr id="1" name="Shape 392"/>
        <p:cNvGrpSpPr/>
        <p:nvPr/>
      </p:nvGrpSpPr>
      <p:grpSpPr>
        <a:xfrm>
          <a:off x="0" y="0"/>
          <a:ext cx="0" cy="0"/>
          <a:chOff x="0" y="0"/>
          <a:chExt cx="0" cy="0"/>
        </a:xfrm>
      </p:grpSpPr>
      <p:sp>
        <p:nvSpPr>
          <p:cNvPr id="393" name="Google Shape;393;p26"/>
          <p:cNvSpPr txBox="1">
            <a:spLocks noGrp="1"/>
          </p:cNvSpPr>
          <p:nvPr>
            <p:ph type="subTitle" idx="1"/>
          </p:nvPr>
        </p:nvSpPr>
        <p:spPr>
          <a:xfrm>
            <a:off x="965200" y="1410699"/>
            <a:ext cx="10266800" cy="4717600"/>
          </a:xfrm>
          <a:prstGeom prst="rect">
            <a:avLst/>
          </a:prstGeom>
        </p:spPr>
        <p:txBody>
          <a:bodyPr spcFirstLastPara="1" wrap="square" lIns="91425" tIns="91425" rIns="91425" bIns="91425" anchor="t" anchorCtr="0">
            <a:noAutofit/>
          </a:bodyPr>
          <a:lstStyle>
            <a:lvl1pPr lvl="0">
              <a:spcBef>
                <a:spcPts val="0"/>
              </a:spcBef>
              <a:spcAft>
                <a:spcPts val="0"/>
              </a:spcAft>
              <a:buSzPts val="1200"/>
              <a:buAutoNum type="arabicPeriod"/>
              <a:defRPr sz="1600"/>
            </a:lvl1pPr>
            <a:lvl2pPr lvl="1">
              <a:spcBef>
                <a:spcPts val="2133"/>
              </a:spcBef>
              <a:spcAft>
                <a:spcPts val="0"/>
              </a:spcAft>
              <a:buSzPts val="1500"/>
              <a:buAutoNum type="alphaLcPeriod"/>
              <a:defRPr/>
            </a:lvl2pPr>
            <a:lvl3pPr lvl="2">
              <a:spcBef>
                <a:spcPts val="2133"/>
              </a:spcBef>
              <a:spcAft>
                <a:spcPts val="0"/>
              </a:spcAft>
              <a:buSzPts val="1500"/>
              <a:buAutoNum type="romanLcPeriod"/>
              <a:defRPr/>
            </a:lvl3pPr>
            <a:lvl4pPr lvl="3">
              <a:spcBef>
                <a:spcPts val="2133"/>
              </a:spcBef>
              <a:spcAft>
                <a:spcPts val="0"/>
              </a:spcAft>
              <a:buSzPts val="1500"/>
              <a:buAutoNum type="arabicPeriod"/>
              <a:defRPr/>
            </a:lvl4pPr>
            <a:lvl5pPr lvl="4">
              <a:spcBef>
                <a:spcPts val="2133"/>
              </a:spcBef>
              <a:spcAft>
                <a:spcPts val="0"/>
              </a:spcAft>
              <a:buSzPts val="1500"/>
              <a:buAutoNum type="alphaLcPeriod"/>
              <a:defRPr/>
            </a:lvl5pPr>
            <a:lvl6pPr lvl="5">
              <a:spcBef>
                <a:spcPts val="2133"/>
              </a:spcBef>
              <a:spcAft>
                <a:spcPts val="0"/>
              </a:spcAft>
              <a:buSzPts val="1500"/>
              <a:buAutoNum type="romanLcPeriod"/>
              <a:defRPr/>
            </a:lvl6pPr>
            <a:lvl7pPr lvl="6">
              <a:spcBef>
                <a:spcPts val="2133"/>
              </a:spcBef>
              <a:spcAft>
                <a:spcPts val="0"/>
              </a:spcAft>
              <a:buSzPts val="1400"/>
              <a:buAutoNum type="arabicPeriod"/>
              <a:defRPr/>
            </a:lvl7pPr>
            <a:lvl8pPr lvl="7">
              <a:spcBef>
                <a:spcPts val="2133"/>
              </a:spcBef>
              <a:spcAft>
                <a:spcPts val="0"/>
              </a:spcAft>
              <a:buSzPts val="1400"/>
              <a:buAutoNum type="alphaLcPeriod"/>
              <a:defRPr/>
            </a:lvl8pPr>
            <a:lvl9pPr lvl="8">
              <a:spcBef>
                <a:spcPts val="2133"/>
              </a:spcBef>
              <a:spcAft>
                <a:spcPts val="2133"/>
              </a:spcAft>
              <a:buSzPts val="1400"/>
              <a:buAutoNum type="romanLcPeriod"/>
              <a:defRPr/>
            </a:lvl9pPr>
          </a:lstStyle>
          <a:p>
            <a:endParaRPr/>
          </a:p>
        </p:txBody>
      </p:sp>
      <p:sp>
        <p:nvSpPr>
          <p:cNvPr id="394" name="Google Shape;394;p26"/>
          <p:cNvSpPr txBox="1">
            <a:spLocks noGrp="1"/>
          </p:cNvSpPr>
          <p:nvPr>
            <p:ph type="title"/>
          </p:nvPr>
        </p:nvSpPr>
        <p:spPr>
          <a:xfrm>
            <a:off x="965200" y="593367"/>
            <a:ext cx="8953600" cy="82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4026049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4"/>
        <p:cNvGrpSpPr/>
        <p:nvPr/>
      </p:nvGrpSpPr>
      <p:grpSpPr>
        <a:xfrm>
          <a:off x="0" y="0"/>
          <a:ext cx="0" cy="0"/>
          <a:chOff x="0" y="0"/>
          <a:chExt cx="0" cy="0"/>
        </a:xfrm>
      </p:grpSpPr>
      <p:sp>
        <p:nvSpPr>
          <p:cNvPr id="405" name="Google Shape;405;p29"/>
          <p:cNvSpPr/>
          <p:nvPr/>
        </p:nvSpPr>
        <p:spPr>
          <a:xfrm flipH="1">
            <a:off x="-146" y="4724401"/>
            <a:ext cx="575324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9"/>
          <p:cNvSpPr/>
          <p:nvPr/>
        </p:nvSpPr>
        <p:spPr>
          <a:xfrm rot="10800000" flipH="1">
            <a:off x="4356102" y="16"/>
            <a:ext cx="783579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29"/>
          <p:cNvSpPr/>
          <p:nvPr/>
        </p:nvSpPr>
        <p:spPr>
          <a:xfrm rot="2700000" flipH="1">
            <a:off x="7790109" y="1783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29"/>
          <p:cNvSpPr/>
          <p:nvPr/>
        </p:nvSpPr>
        <p:spPr>
          <a:xfrm rot="2700000" flipH="1">
            <a:off x="2583109" y="48056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1716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09"/>
        <p:cNvGrpSpPr/>
        <p:nvPr/>
      </p:nvGrpSpPr>
      <p:grpSpPr>
        <a:xfrm>
          <a:off x="0" y="0"/>
          <a:ext cx="0" cy="0"/>
          <a:chOff x="0" y="0"/>
          <a:chExt cx="0" cy="0"/>
        </a:xfrm>
      </p:grpSpPr>
      <p:sp>
        <p:nvSpPr>
          <p:cNvPr id="410" name="Google Shape;410;p30"/>
          <p:cNvSpPr/>
          <p:nvPr/>
        </p:nvSpPr>
        <p:spPr>
          <a:xfrm>
            <a:off x="0" y="-1110767"/>
            <a:ext cx="12191931" cy="7968736"/>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30"/>
          <p:cNvSpPr/>
          <p:nvPr/>
        </p:nvSpPr>
        <p:spPr>
          <a:xfrm rot="2700000" flipH="1">
            <a:off x="1452809" y="2799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30"/>
          <p:cNvSpPr/>
          <p:nvPr/>
        </p:nvSpPr>
        <p:spPr>
          <a:xfrm rot="2700000" flipH="1">
            <a:off x="10772143" y="13385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9609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848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0011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6921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2533007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115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3773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C3404FF7-B75E-B742-31F7-DAE91F70ECD1}"/>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12844211" y="314325"/>
            <a:ext cx="1323975" cy="1323975"/>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83FBED7A-D385-3847-E3DB-41A1FFA2CAEC}"/>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6122569" y="8255167"/>
            <a:ext cx="1323975" cy="1323975"/>
          </a:xfrm>
          <a:prstGeom prst="rect">
            <a:avLst/>
          </a:prstGeom>
        </p:spPr>
      </p:pic>
    </p:spTree>
    <p:extLst>
      <p:ext uri="{BB962C8B-B14F-4D97-AF65-F5344CB8AC3E}">
        <p14:creationId xmlns:p14="http://schemas.microsoft.com/office/powerpoint/2010/main" val="756105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7150276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slide" Target="slide7.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slide" Target="slide5.xml"/><Relationship Id="rId4" Type="http://schemas.openxmlformats.org/officeDocument/2006/relationships/image" Target="../media/image15.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7.xml"/><Relationship Id="rId5" Type="http://schemas.openxmlformats.org/officeDocument/2006/relationships/image" Target="../media/image21.em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2" name="Picture 1">
            <a:extLst>
              <a:ext uri="{FF2B5EF4-FFF2-40B4-BE49-F238E27FC236}">
                <a16:creationId xmlns:a16="http://schemas.microsoft.com/office/drawing/2014/main" id="{395CC6A8-69A8-C852-58ED-FE605D5CFCEE}"/>
              </a:ext>
            </a:extLst>
          </p:cNvPr>
          <p:cNvPicPr>
            <a:picLocks noChangeAspect="1"/>
          </p:cNvPicPr>
          <p:nvPr/>
        </p:nvPicPr>
        <p:blipFill>
          <a:blip r:embed="rId3"/>
          <a:stretch>
            <a:fillRect/>
          </a:stretch>
        </p:blipFill>
        <p:spPr>
          <a:xfrm>
            <a:off x="3647055" y="1259756"/>
            <a:ext cx="4523624" cy="1457070"/>
          </a:xfrm>
          <a:prstGeom prst="rect">
            <a:avLst/>
          </a:prstGeom>
        </p:spPr>
      </p:pic>
      <p:pic>
        <p:nvPicPr>
          <p:cNvPr id="3" name="Picture 2">
            <a:extLst>
              <a:ext uri="{FF2B5EF4-FFF2-40B4-BE49-F238E27FC236}">
                <a16:creationId xmlns:a16="http://schemas.microsoft.com/office/drawing/2014/main" id="{309FCA0B-4890-8486-9810-F29F97F4DE7D}"/>
              </a:ext>
            </a:extLst>
          </p:cNvPr>
          <p:cNvPicPr>
            <a:picLocks noChangeAspect="1"/>
          </p:cNvPicPr>
          <p:nvPr/>
        </p:nvPicPr>
        <p:blipFill>
          <a:blip r:embed="rId4"/>
          <a:stretch>
            <a:fillRect/>
          </a:stretch>
        </p:blipFill>
        <p:spPr>
          <a:xfrm>
            <a:off x="2106364" y="2003068"/>
            <a:ext cx="8553429" cy="2469094"/>
          </a:xfrm>
          <a:prstGeom prst="rect">
            <a:avLst/>
          </a:prstGeom>
        </p:spPr>
      </p:pic>
      <p:sp>
        <p:nvSpPr>
          <p:cNvPr id="4" name="TextBox 3">
            <a:extLst>
              <a:ext uri="{FF2B5EF4-FFF2-40B4-BE49-F238E27FC236}">
                <a16:creationId xmlns:a16="http://schemas.microsoft.com/office/drawing/2014/main" id="{A49D50F6-3E8F-3819-0F44-F86A407EEFDC}"/>
              </a:ext>
            </a:extLst>
          </p:cNvPr>
          <p:cNvSpPr txBox="1"/>
          <p:nvPr/>
        </p:nvSpPr>
        <p:spPr>
          <a:xfrm>
            <a:off x="5337544" y="4486939"/>
            <a:ext cx="2211572" cy="769441"/>
          </a:xfrm>
          <a:prstGeom prst="rect">
            <a:avLst/>
          </a:prstGeom>
          <a:noFill/>
        </p:spPr>
        <p:txBody>
          <a:bodyPr wrap="square" rtlCol="0">
            <a:spAutoFit/>
          </a:bodyPr>
          <a:lstStyle/>
          <a:p>
            <a:r>
              <a:rPr lang="en-US" sz="4400" b="1" dirty="0">
                <a:latin typeface="Calibri" panose="020F0502020204030204" pitchFamily="34" charset="0"/>
                <a:cs typeface="Calibri" panose="020F0502020204030204" pitchFamily="34" charset="0"/>
              </a:rPr>
              <a:t>(</a:t>
            </a:r>
            <a:r>
              <a:rPr lang="en-US" sz="4400" b="1" dirty="0" err="1">
                <a:latin typeface="Calibri" panose="020F0502020204030204" pitchFamily="34" charset="0"/>
                <a:cs typeface="Calibri" panose="020F0502020204030204" pitchFamily="34" charset="0"/>
              </a:rPr>
              <a:t>Tiết</a:t>
            </a:r>
            <a:r>
              <a:rPr lang="en-US" sz="4400" b="1" dirty="0">
                <a:latin typeface="Calibri" panose="020F0502020204030204" pitchFamily="34" charset="0"/>
                <a:cs typeface="Calibri" panose="020F0502020204030204" pitchFamily="34" charset="0"/>
              </a:rPr>
              <a:t> 2)</a:t>
            </a:r>
          </a:p>
        </p:txBody>
      </p:sp>
      <p:sp>
        <p:nvSpPr>
          <p:cNvPr id="6" name="Rectangle 5"/>
          <p:cNvSpPr/>
          <p:nvPr/>
        </p:nvSpPr>
        <p:spPr>
          <a:xfrm>
            <a:off x="1962309" y="367471"/>
            <a:ext cx="8450262"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Trường</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Tiểu</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học</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Ái</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Mộ</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AE8CF-BB47-67A3-C98F-42BBEFEDEB22}"/>
              </a:ext>
            </a:extLst>
          </p:cNvPr>
          <p:cNvSpPr txBox="1"/>
          <p:nvPr/>
        </p:nvSpPr>
        <p:spPr>
          <a:xfrm>
            <a:off x="1148316" y="97976"/>
            <a:ext cx="9983971" cy="1055608"/>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Vẽ đường thẳng PQ đi qua điểm X và vuông góc với đường thẳng MN trong các trường hợp sau đây:</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DB44FA3A-702D-5C43-94ED-10FE52A09F09}"/>
              </a:ext>
            </a:extLst>
          </p:cNvPr>
          <p:cNvPicPr>
            <a:picLocks noChangeAspect="1"/>
          </p:cNvPicPr>
          <p:nvPr/>
        </p:nvPicPr>
        <p:blipFill>
          <a:blip r:embed="rId2"/>
          <a:stretch>
            <a:fillRect/>
          </a:stretch>
        </p:blipFill>
        <p:spPr>
          <a:xfrm>
            <a:off x="2445488" y="1469557"/>
            <a:ext cx="7387080" cy="4698433"/>
          </a:xfrm>
          <a:prstGeom prst="rect">
            <a:avLst/>
          </a:prstGeom>
        </p:spPr>
      </p:pic>
    </p:spTree>
    <p:extLst>
      <p:ext uri="{BB962C8B-B14F-4D97-AF65-F5344CB8AC3E}">
        <p14:creationId xmlns:p14="http://schemas.microsoft.com/office/powerpoint/2010/main" val="196897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C0513E-4240-D563-1991-902EAC5CD46C}"/>
              </a:ext>
            </a:extLst>
          </p:cNvPr>
          <p:cNvPicPr>
            <a:picLocks noChangeAspect="1"/>
          </p:cNvPicPr>
          <p:nvPr/>
        </p:nvPicPr>
        <p:blipFill>
          <a:blip r:embed="rId2"/>
          <a:stretch>
            <a:fillRect/>
          </a:stretch>
        </p:blipFill>
        <p:spPr>
          <a:xfrm>
            <a:off x="3388685" y="1004334"/>
            <a:ext cx="4862180" cy="3781696"/>
          </a:xfrm>
          <a:prstGeom prst="rect">
            <a:avLst/>
          </a:prstGeom>
        </p:spPr>
      </p:pic>
      <p:sp>
        <p:nvSpPr>
          <p:cNvPr id="4" name="TextBox 3">
            <a:extLst>
              <a:ext uri="{FF2B5EF4-FFF2-40B4-BE49-F238E27FC236}">
                <a16:creationId xmlns:a16="http://schemas.microsoft.com/office/drawing/2014/main" id="{8A2B0E11-966B-67EB-BC1B-3C9B8FE10E1A}"/>
              </a:ext>
            </a:extLst>
          </p:cNvPr>
          <p:cNvSpPr txBox="1"/>
          <p:nvPr/>
        </p:nvSpPr>
        <p:spPr>
          <a:xfrm>
            <a:off x="5922334" y="2668772"/>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P</a:t>
            </a:r>
          </a:p>
        </p:txBody>
      </p:sp>
      <p:sp>
        <p:nvSpPr>
          <p:cNvPr id="5" name="Oval 4">
            <a:extLst>
              <a:ext uri="{FF2B5EF4-FFF2-40B4-BE49-F238E27FC236}">
                <a16:creationId xmlns:a16="http://schemas.microsoft.com/office/drawing/2014/main" id="{33098768-2972-C6FB-C685-B43462356488}"/>
              </a:ext>
            </a:extLst>
          </p:cNvPr>
          <p:cNvSpPr/>
          <p:nvPr/>
        </p:nvSpPr>
        <p:spPr>
          <a:xfrm>
            <a:off x="5656521" y="2860159"/>
            <a:ext cx="74428" cy="63795"/>
          </a:xfrm>
          <a:prstGeom prst="ellipse">
            <a:avLst/>
          </a:prstGeom>
          <a:solidFill>
            <a:schemeClr val="tx1"/>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7" name="Straight Connector 6">
            <a:extLst>
              <a:ext uri="{FF2B5EF4-FFF2-40B4-BE49-F238E27FC236}">
                <a16:creationId xmlns:a16="http://schemas.microsoft.com/office/drawing/2014/main" id="{3696F580-41AA-E3E1-C5AF-F1F0827A7EAD}"/>
              </a:ext>
            </a:extLst>
          </p:cNvPr>
          <p:cNvCxnSpPr>
            <a:cxnSpLocks/>
          </p:cNvCxnSpPr>
          <p:nvPr/>
        </p:nvCxnSpPr>
        <p:spPr>
          <a:xfrm>
            <a:off x="5677785" y="1754372"/>
            <a:ext cx="0" cy="4029739"/>
          </a:xfrm>
          <a:prstGeom prst="line">
            <a:avLst/>
          </a:prstGeom>
          <a:ln w="38100"/>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054B2478-37E8-FD9A-BB05-983E73A6D017}"/>
              </a:ext>
            </a:extLst>
          </p:cNvPr>
          <p:cNvSpPr/>
          <p:nvPr/>
        </p:nvSpPr>
        <p:spPr>
          <a:xfrm>
            <a:off x="5667152" y="5082363"/>
            <a:ext cx="53163" cy="74428"/>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1" name="TextBox 10">
            <a:extLst>
              <a:ext uri="{FF2B5EF4-FFF2-40B4-BE49-F238E27FC236}">
                <a16:creationId xmlns:a16="http://schemas.microsoft.com/office/drawing/2014/main" id="{01F9E54D-55E2-824B-3E01-A8167BC187B5}"/>
              </a:ext>
            </a:extLst>
          </p:cNvPr>
          <p:cNvSpPr txBox="1"/>
          <p:nvPr/>
        </p:nvSpPr>
        <p:spPr>
          <a:xfrm>
            <a:off x="5730948" y="4880344"/>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Q</a:t>
            </a:r>
          </a:p>
        </p:txBody>
      </p:sp>
    </p:spTree>
    <p:extLst>
      <p:ext uri="{BB962C8B-B14F-4D97-AF65-F5344CB8AC3E}">
        <p14:creationId xmlns:p14="http://schemas.microsoft.com/office/powerpoint/2010/main" val="264042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7CA0E1-0C38-0C07-8CA6-AC38DF00AAE3}"/>
              </a:ext>
            </a:extLst>
          </p:cNvPr>
          <p:cNvPicPr>
            <a:picLocks noChangeAspect="1"/>
          </p:cNvPicPr>
          <p:nvPr/>
        </p:nvPicPr>
        <p:blipFill>
          <a:blip r:embed="rId2"/>
          <a:stretch>
            <a:fillRect/>
          </a:stretch>
        </p:blipFill>
        <p:spPr>
          <a:xfrm>
            <a:off x="3619500" y="1700212"/>
            <a:ext cx="4991100" cy="3286125"/>
          </a:xfrm>
          <a:prstGeom prst="rect">
            <a:avLst/>
          </a:prstGeom>
        </p:spPr>
      </p:pic>
      <p:sp>
        <p:nvSpPr>
          <p:cNvPr id="8" name="TextBox 7">
            <a:extLst>
              <a:ext uri="{FF2B5EF4-FFF2-40B4-BE49-F238E27FC236}">
                <a16:creationId xmlns:a16="http://schemas.microsoft.com/office/drawing/2014/main" id="{C541A9FD-CD75-E8A3-7E0A-4BEB8E506746}"/>
              </a:ext>
            </a:extLst>
          </p:cNvPr>
          <p:cNvSpPr txBox="1"/>
          <p:nvPr/>
        </p:nvSpPr>
        <p:spPr>
          <a:xfrm>
            <a:off x="5798509" y="4002272"/>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P</a:t>
            </a:r>
          </a:p>
        </p:txBody>
      </p:sp>
      <p:sp>
        <p:nvSpPr>
          <p:cNvPr id="10" name="Oval 9">
            <a:extLst>
              <a:ext uri="{FF2B5EF4-FFF2-40B4-BE49-F238E27FC236}">
                <a16:creationId xmlns:a16="http://schemas.microsoft.com/office/drawing/2014/main" id="{DDD74AF1-A0CD-59B8-8306-209151174C17}"/>
              </a:ext>
            </a:extLst>
          </p:cNvPr>
          <p:cNvSpPr/>
          <p:nvPr/>
        </p:nvSpPr>
        <p:spPr>
          <a:xfrm>
            <a:off x="5799396" y="4107934"/>
            <a:ext cx="74428" cy="63795"/>
          </a:xfrm>
          <a:prstGeom prst="ellipse">
            <a:avLst/>
          </a:prstGeom>
          <a:solidFill>
            <a:schemeClr val="tx1"/>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12" name="Straight Connector 11">
            <a:extLst>
              <a:ext uri="{FF2B5EF4-FFF2-40B4-BE49-F238E27FC236}">
                <a16:creationId xmlns:a16="http://schemas.microsoft.com/office/drawing/2014/main" id="{DC4D226A-BC1A-0794-E27A-CA820091C1E7}"/>
              </a:ext>
            </a:extLst>
          </p:cNvPr>
          <p:cNvCxnSpPr>
            <a:cxnSpLocks/>
          </p:cNvCxnSpPr>
          <p:nvPr/>
        </p:nvCxnSpPr>
        <p:spPr>
          <a:xfrm flipH="1">
            <a:off x="4982460" y="2362200"/>
            <a:ext cx="2266065" cy="2869461"/>
          </a:xfrm>
          <a:prstGeom prst="line">
            <a:avLst/>
          </a:prstGeom>
          <a:ln w="38100"/>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64505C28-E401-69BE-ED70-C61A712759B0}"/>
              </a:ext>
            </a:extLst>
          </p:cNvPr>
          <p:cNvSpPr/>
          <p:nvPr/>
        </p:nvSpPr>
        <p:spPr>
          <a:xfrm>
            <a:off x="6762527" y="2929713"/>
            <a:ext cx="53163" cy="74428"/>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4" name="TextBox 13">
            <a:extLst>
              <a:ext uri="{FF2B5EF4-FFF2-40B4-BE49-F238E27FC236}">
                <a16:creationId xmlns:a16="http://schemas.microsoft.com/office/drawing/2014/main" id="{A1BEB425-11E2-69CC-410B-8D3F045D16F8}"/>
              </a:ext>
            </a:extLst>
          </p:cNvPr>
          <p:cNvSpPr txBox="1"/>
          <p:nvPr/>
        </p:nvSpPr>
        <p:spPr>
          <a:xfrm>
            <a:off x="6769173" y="2851519"/>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Q</a:t>
            </a:r>
          </a:p>
        </p:txBody>
      </p:sp>
    </p:spTree>
    <p:extLst>
      <p:ext uri="{BB962C8B-B14F-4D97-AF65-F5344CB8AC3E}">
        <p14:creationId xmlns:p14="http://schemas.microsoft.com/office/powerpoint/2010/main" val="235041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8B58B7-C4CB-F98A-BAE0-C94FF8644E9C}"/>
              </a:ext>
            </a:extLst>
          </p:cNvPr>
          <p:cNvPicPr>
            <a:picLocks noChangeAspect="1"/>
          </p:cNvPicPr>
          <p:nvPr/>
        </p:nvPicPr>
        <p:blipFill>
          <a:blip r:embed="rId2"/>
          <a:stretch>
            <a:fillRect/>
          </a:stretch>
        </p:blipFill>
        <p:spPr>
          <a:xfrm>
            <a:off x="3819525" y="1981200"/>
            <a:ext cx="4591050" cy="2647950"/>
          </a:xfrm>
          <a:prstGeom prst="rect">
            <a:avLst/>
          </a:prstGeom>
        </p:spPr>
      </p:pic>
      <p:sp>
        <p:nvSpPr>
          <p:cNvPr id="4" name="TextBox 3">
            <a:extLst>
              <a:ext uri="{FF2B5EF4-FFF2-40B4-BE49-F238E27FC236}">
                <a16:creationId xmlns:a16="http://schemas.microsoft.com/office/drawing/2014/main" id="{DFB6AE94-9E52-077D-B3E5-BFCB9377EA58}"/>
              </a:ext>
            </a:extLst>
          </p:cNvPr>
          <p:cNvSpPr txBox="1"/>
          <p:nvPr/>
        </p:nvSpPr>
        <p:spPr>
          <a:xfrm>
            <a:off x="6389059" y="2764022"/>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P</a:t>
            </a:r>
          </a:p>
        </p:txBody>
      </p:sp>
      <p:sp>
        <p:nvSpPr>
          <p:cNvPr id="5" name="Oval 4">
            <a:extLst>
              <a:ext uri="{FF2B5EF4-FFF2-40B4-BE49-F238E27FC236}">
                <a16:creationId xmlns:a16="http://schemas.microsoft.com/office/drawing/2014/main" id="{5DA7D59E-0AD9-C5E7-9CF1-9803C9BE2215}"/>
              </a:ext>
            </a:extLst>
          </p:cNvPr>
          <p:cNvSpPr/>
          <p:nvPr/>
        </p:nvSpPr>
        <p:spPr>
          <a:xfrm>
            <a:off x="6123246" y="2955409"/>
            <a:ext cx="74428" cy="63795"/>
          </a:xfrm>
          <a:prstGeom prst="ellipse">
            <a:avLst/>
          </a:prstGeom>
          <a:solidFill>
            <a:schemeClr val="tx1"/>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7" name="Straight Connector 6">
            <a:extLst>
              <a:ext uri="{FF2B5EF4-FFF2-40B4-BE49-F238E27FC236}">
                <a16:creationId xmlns:a16="http://schemas.microsoft.com/office/drawing/2014/main" id="{163F1DC1-4508-01BB-C454-D3CE0A19A9FB}"/>
              </a:ext>
            </a:extLst>
          </p:cNvPr>
          <p:cNvCxnSpPr>
            <a:cxnSpLocks/>
          </p:cNvCxnSpPr>
          <p:nvPr/>
        </p:nvCxnSpPr>
        <p:spPr>
          <a:xfrm>
            <a:off x="6144510" y="1849622"/>
            <a:ext cx="0" cy="4029739"/>
          </a:xfrm>
          <a:prstGeom prst="line">
            <a:avLst/>
          </a:prstGeom>
          <a:ln w="38100"/>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BFDFB9D5-5D68-9BED-3A24-F24F5B9569E8}"/>
              </a:ext>
            </a:extLst>
          </p:cNvPr>
          <p:cNvSpPr/>
          <p:nvPr/>
        </p:nvSpPr>
        <p:spPr>
          <a:xfrm>
            <a:off x="6133877" y="5177613"/>
            <a:ext cx="53163" cy="74428"/>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1" name="TextBox 10">
            <a:extLst>
              <a:ext uri="{FF2B5EF4-FFF2-40B4-BE49-F238E27FC236}">
                <a16:creationId xmlns:a16="http://schemas.microsoft.com/office/drawing/2014/main" id="{BF4AAC7C-E02E-23AB-FA21-69F156BD0D85}"/>
              </a:ext>
            </a:extLst>
          </p:cNvPr>
          <p:cNvSpPr txBox="1"/>
          <p:nvPr/>
        </p:nvSpPr>
        <p:spPr>
          <a:xfrm>
            <a:off x="6197673" y="4975594"/>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Q</a:t>
            </a:r>
          </a:p>
        </p:txBody>
      </p:sp>
    </p:spTree>
    <p:extLst>
      <p:ext uri="{BB962C8B-B14F-4D97-AF65-F5344CB8AC3E}">
        <p14:creationId xmlns:p14="http://schemas.microsoft.com/office/powerpoint/2010/main" val="405963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59C069-AFAD-4DAA-8709-BCE864C267C4}"/>
              </a:ext>
            </a:extLst>
          </p:cNvPr>
          <p:cNvPicPr>
            <a:picLocks noChangeAspect="1"/>
          </p:cNvPicPr>
          <p:nvPr/>
        </p:nvPicPr>
        <p:blipFill>
          <a:blip r:embed="rId2"/>
          <a:stretch>
            <a:fillRect/>
          </a:stretch>
        </p:blipFill>
        <p:spPr>
          <a:xfrm>
            <a:off x="3671887" y="1757362"/>
            <a:ext cx="4791075" cy="3133725"/>
          </a:xfrm>
          <a:prstGeom prst="rect">
            <a:avLst/>
          </a:prstGeom>
        </p:spPr>
      </p:pic>
      <p:sp>
        <p:nvSpPr>
          <p:cNvPr id="10" name="TextBox 9">
            <a:extLst>
              <a:ext uri="{FF2B5EF4-FFF2-40B4-BE49-F238E27FC236}">
                <a16:creationId xmlns:a16="http://schemas.microsoft.com/office/drawing/2014/main" id="{51595FCA-ED6D-41FF-0A19-938D5686D47F}"/>
              </a:ext>
            </a:extLst>
          </p:cNvPr>
          <p:cNvSpPr txBox="1"/>
          <p:nvPr/>
        </p:nvSpPr>
        <p:spPr>
          <a:xfrm>
            <a:off x="5922334" y="2868797"/>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P</a:t>
            </a:r>
          </a:p>
        </p:txBody>
      </p:sp>
      <p:sp>
        <p:nvSpPr>
          <p:cNvPr id="11" name="Oval 10">
            <a:extLst>
              <a:ext uri="{FF2B5EF4-FFF2-40B4-BE49-F238E27FC236}">
                <a16:creationId xmlns:a16="http://schemas.microsoft.com/office/drawing/2014/main" id="{C754EBD3-4642-754A-958B-7D2C0D02ECA6}"/>
              </a:ext>
            </a:extLst>
          </p:cNvPr>
          <p:cNvSpPr/>
          <p:nvPr/>
        </p:nvSpPr>
        <p:spPr>
          <a:xfrm>
            <a:off x="6237546" y="2879209"/>
            <a:ext cx="74428" cy="63795"/>
          </a:xfrm>
          <a:prstGeom prst="ellipse">
            <a:avLst/>
          </a:prstGeom>
          <a:solidFill>
            <a:schemeClr val="tx1"/>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12" name="Straight Connector 11">
            <a:extLst>
              <a:ext uri="{FF2B5EF4-FFF2-40B4-BE49-F238E27FC236}">
                <a16:creationId xmlns:a16="http://schemas.microsoft.com/office/drawing/2014/main" id="{CF17694E-1CD1-A26F-A595-AB92B3218331}"/>
              </a:ext>
            </a:extLst>
          </p:cNvPr>
          <p:cNvCxnSpPr>
            <a:cxnSpLocks/>
          </p:cNvCxnSpPr>
          <p:nvPr/>
        </p:nvCxnSpPr>
        <p:spPr>
          <a:xfrm>
            <a:off x="5667375" y="2162175"/>
            <a:ext cx="2457450" cy="2990850"/>
          </a:xfrm>
          <a:prstGeom prst="line">
            <a:avLst/>
          </a:prstGeom>
          <a:ln w="38100"/>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1737A350-D52D-48B2-6CE9-7ED78343008E}"/>
              </a:ext>
            </a:extLst>
          </p:cNvPr>
          <p:cNvSpPr/>
          <p:nvPr/>
        </p:nvSpPr>
        <p:spPr>
          <a:xfrm>
            <a:off x="7391177" y="4253688"/>
            <a:ext cx="53163" cy="74428"/>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4" name="TextBox 13">
            <a:extLst>
              <a:ext uri="{FF2B5EF4-FFF2-40B4-BE49-F238E27FC236}">
                <a16:creationId xmlns:a16="http://schemas.microsoft.com/office/drawing/2014/main" id="{905961FF-DEEB-5E71-A22E-C6F67EF9FA59}"/>
              </a:ext>
            </a:extLst>
          </p:cNvPr>
          <p:cNvSpPr txBox="1"/>
          <p:nvPr/>
        </p:nvSpPr>
        <p:spPr>
          <a:xfrm>
            <a:off x="7054923" y="4175494"/>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Q</a:t>
            </a:r>
          </a:p>
        </p:txBody>
      </p:sp>
    </p:spTree>
    <p:extLst>
      <p:ext uri="{BB962C8B-B14F-4D97-AF65-F5344CB8AC3E}">
        <p14:creationId xmlns:p14="http://schemas.microsoft.com/office/powerpoint/2010/main" val="252670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A4BD7F-C52F-7682-8142-6E45BEB190FD}"/>
              </a:ext>
            </a:extLst>
          </p:cNvPr>
          <p:cNvPicPr>
            <a:picLocks noChangeAspect="1"/>
          </p:cNvPicPr>
          <p:nvPr/>
        </p:nvPicPr>
        <p:blipFill>
          <a:blip r:embed="rId2"/>
          <a:stretch>
            <a:fillRect/>
          </a:stretch>
        </p:blipFill>
        <p:spPr>
          <a:xfrm>
            <a:off x="3443287" y="685800"/>
            <a:ext cx="5438775" cy="914400"/>
          </a:xfrm>
          <a:prstGeom prst="rect">
            <a:avLst/>
          </a:prstGeom>
        </p:spPr>
      </p:pic>
      <p:pic>
        <p:nvPicPr>
          <p:cNvPr id="6" name="Picture 5">
            <a:extLst>
              <a:ext uri="{FF2B5EF4-FFF2-40B4-BE49-F238E27FC236}">
                <a16:creationId xmlns:a16="http://schemas.microsoft.com/office/drawing/2014/main" id="{D300872D-B79B-4405-654E-925962B50F18}"/>
              </a:ext>
            </a:extLst>
          </p:cNvPr>
          <p:cNvPicPr>
            <a:picLocks noChangeAspect="1"/>
          </p:cNvPicPr>
          <p:nvPr/>
        </p:nvPicPr>
        <p:blipFill>
          <a:blip r:embed="rId3"/>
          <a:stretch>
            <a:fillRect/>
          </a:stretch>
        </p:blipFill>
        <p:spPr>
          <a:xfrm>
            <a:off x="1238250" y="1897319"/>
            <a:ext cx="10077450" cy="3900948"/>
          </a:xfrm>
          <a:prstGeom prst="rect">
            <a:avLst/>
          </a:prstGeom>
        </p:spPr>
      </p:pic>
    </p:spTree>
    <p:extLst>
      <p:ext uri="{BB962C8B-B14F-4D97-AF65-F5344CB8AC3E}">
        <p14:creationId xmlns:p14="http://schemas.microsoft.com/office/powerpoint/2010/main" val="26272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2740FF-4DD1-6DA0-D94F-777D6F122400}"/>
              </a:ext>
            </a:extLst>
          </p:cNvPr>
          <p:cNvPicPr>
            <a:picLocks noChangeAspect="1"/>
          </p:cNvPicPr>
          <p:nvPr/>
        </p:nvPicPr>
        <p:blipFill>
          <a:blip r:embed="rId2"/>
          <a:stretch>
            <a:fillRect/>
          </a:stretch>
        </p:blipFill>
        <p:spPr>
          <a:xfrm>
            <a:off x="942975" y="600075"/>
            <a:ext cx="9886950" cy="895350"/>
          </a:xfrm>
          <a:prstGeom prst="rect">
            <a:avLst/>
          </a:prstGeom>
        </p:spPr>
      </p:pic>
      <p:sp>
        <p:nvSpPr>
          <p:cNvPr id="4" name="TextBox 3">
            <a:extLst>
              <a:ext uri="{FF2B5EF4-FFF2-40B4-BE49-F238E27FC236}">
                <a16:creationId xmlns:a16="http://schemas.microsoft.com/office/drawing/2014/main" id="{D9F8267B-9F76-89CC-E987-ED4171B62B1A}"/>
              </a:ext>
            </a:extLst>
          </p:cNvPr>
          <p:cNvSpPr txBox="1"/>
          <p:nvPr/>
        </p:nvSpPr>
        <p:spPr>
          <a:xfrm>
            <a:off x="1076324" y="1676400"/>
            <a:ext cx="10487025" cy="954107"/>
          </a:xfrm>
          <a:prstGeom prst="rect">
            <a:avLst/>
          </a:prstGeom>
          <a:noFill/>
        </p:spPr>
        <p:txBody>
          <a:bodyPr wrap="square" rtlCol="0">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Ví dụ: Để đo thành tích bật xa, người ta đo độ dài đường vuông góc từ điểm tiếp đất gần nhất của cơ thể đến vạch xuất phát.</a:t>
            </a:r>
            <a:endParaRPr lang="en-US" sz="28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697A9C8C-371B-4C99-BCE4-21A1D152059B}"/>
              </a:ext>
            </a:extLst>
          </p:cNvPr>
          <p:cNvPicPr>
            <a:picLocks noChangeAspect="1"/>
          </p:cNvPicPr>
          <p:nvPr/>
        </p:nvPicPr>
        <p:blipFill>
          <a:blip r:embed="rId3"/>
          <a:stretch>
            <a:fillRect/>
          </a:stretch>
        </p:blipFill>
        <p:spPr>
          <a:xfrm>
            <a:off x="2914650" y="2788823"/>
            <a:ext cx="7253287" cy="3297652"/>
          </a:xfrm>
          <a:prstGeom prst="rect">
            <a:avLst/>
          </a:prstGeom>
        </p:spPr>
      </p:pic>
    </p:spTree>
    <p:extLst>
      <p:ext uri="{BB962C8B-B14F-4D97-AF65-F5344CB8AC3E}">
        <p14:creationId xmlns:p14="http://schemas.microsoft.com/office/powerpoint/2010/main" val="365256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7357B4-5239-79E2-F415-52B1C469A935}"/>
              </a:ext>
            </a:extLst>
          </p:cNvPr>
          <p:cNvSpPr txBox="1"/>
          <p:nvPr/>
        </p:nvSpPr>
        <p:spPr>
          <a:xfrm>
            <a:off x="1924050" y="904875"/>
            <a:ext cx="8934449" cy="1384995"/>
          </a:xfrm>
          <a:prstGeom prst="rect">
            <a:avLst/>
          </a:prstGeom>
          <a:noFill/>
        </p:spPr>
        <p:txBody>
          <a:bodyPr wrap="square" rtlCol="0">
            <a:spAutoFit/>
          </a:bodyPr>
          <a:lstStyle/>
          <a:p>
            <a:pPr algn="just"/>
            <a:r>
              <a:rPr lang="vi-VN" sz="2800" b="1" dirty="0">
                <a:solidFill>
                  <a:srgbClr val="000000"/>
                </a:solidFill>
                <a:latin typeface="Cambria" panose="02040503050406030204" pitchFamily="18" charset="0"/>
                <a:ea typeface="Cambria" panose="02040503050406030204" pitchFamily="18" charset="0"/>
              </a:rPr>
              <a:t>Ví dụ: Khi xây tường, các bác thợ xây thường dùng dây dọi để xác định đường vuông góc với sàn nhà. Khi đó bức tường xây sẽ vuông góc với sàn nhà.</a:t>
            </a:r>
            <a:endParaRPr lang="en-US" sz="2800" b="1" dirty="0">
              <a:latin typeface="Cambria" panose="02040503050406030204" pitchFamily="18" charset="0"/>
              <a:ea typeface="Cambria" panose="02040503050406030204" pitchFamily="18" charset="0"/>
            </a:endParaRPr>
          </a:p>
        </p:txBody>
      </p:sp>
      <p:pic>
        <p:nvPicPr>
          <p:cNvPr id="1026" name="Picture 2" descr="CÁCH CĂNG DÂY XÂY TƯỜNG - BÀI 71 - Chuyên dây chỉ">
            <a:extLst>
              <a:ext uri="{FF2B5EF4-FFF2-40B4-BE49-F238E27FC236}">
                <a16:creationId xmlns:a16="http://schemas.microsoft.com/office/drawing/2014/main" id="{9053F976-A655-860E-C03C-CCB6ACC0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175" y="2343150"/>
            <a:ext cx="6096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98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6956384"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6" name="Picture 5">
            <a:extLst>
              <a:ext uri="{FF2B5EF4-FFF2-40B4-BE49-F238E27FC236}">
                <a16:creationId xmlns:a16="http://schemas.microsoft.com/office/drawing/2014/main" id="{1BDFCAB4-DC09-15AE-0FE6-93EEFA62DBE1}"/>
              </a:ext>
            </a:extLst>
          </p:cNvPr>
          <p:cNvPicPr>
            <a:picLocks noChangeAspect="1"/>
          </p:cNvPicPr>
          <p:nvPr/>
        </p:nvPicPr>
        <p:blipFill>
          <a:blip r:embed="rId3"/>
          <a:stretch>
            <a:fillRect/>
          </a:stretch>
        </p:blipFill>
        <p:spPr>
          <a:xfrm>
            <a:off x="1760601" y="1678936"/>
            <a:ext cx="8785097" cy="3023878"/>
          </a:xfrm>
          <a:prstGeom prst="rect">
            <a:avLst/>
          </a:prstGeom>
        </p:spPr>
      </p:pic>
    </p:spTree>
    <p:extLst>
      <p:ext uri="{BB962C8B-B14F-4D97-AF65-F5344CB8AC3E}">
        <p14:creationId xmlns:p14="http://schemas.microsoft.com/office/powerpoint/2010/main" val="3325595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Notched Right 34">
            <a:hlinkClick r:id="rId2" action="ppaction://hlinksldjump"/>
            <a:extLst>
              <a:ext uri="{FF2B5EF4-FFF2-40B4-BE49-F238E27FC236}">
                <a16:creationId xmlns:a16="http://schemas.microsoft.com/office/drawing/2014/main" id="{6FAB6386-CDBA-44D4-A6A1-3E524039CF92}"/>
              </a:ext>
            </a:extLst>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582F4E"/>
              </a:solidFill>
              <a:latin typeface="Arial"/>
              <a:sym typeface="Arial"/>
            </a:endParaRPr>
          </a:p>
        </p:txBody>
      </p:sp>
      <p:pic>
        <p:nvPicPr>
          <p:cNvPr id="44" name="Picture 43">
            <a:hlinkClick r:id="rId3" action="ppaction://hlinksldjump"/>
            <a:extLst>
              <a:ext uri="{FF2B5EF4-FFF2-40B4-BE49-F238E27FC236}">
                <a16:creationId xmlns:a16="http://schemas.microsoft.com/office/drawing/2014/main" id="{2BFB7A59-13FC-4173-9814-E48912568A78}"/>
              </a:ext>
            </a:extLst>
          </p:cNvPr>
          <p:cNvPicPr>
            <a:picLocks noChangeAspect="1"/>
          </p:cNvPicPr>
          <p:nvPr/>
        </p:nvPicPr>
        <p:blipFill>
          <a:blip r:embed="rId4"/>
          <a:stretch>
            <a:fillRect/>
          </a:stretch>
        </p:blipFill>
        <p:spPr>
          <a:xfrm>
            <a:off x="3605279" y="1535289"/>
            <a:ext cx="2997499" cy="3565960"/>
          </a:xfrm>
          <a:prstGeom prst="rect">
            <a:avLst/>
          </a:prstGeom>
        </p:spPr>
      </p:pic>
      <p:pic>
        <p:nvPicPr>
          <p:cNvPr id="45" name="Picture 44">
            <a:hlinkClick r:id="rId5" action="ppaction://hlinksldjump"/>
            <a:extLst>
              <a:ext uri="{FF2B5EF4-FFF2-40B4-BE49-F238E27FC236}">
                <a16:creationId xmlns:a16="http://schemas.microsoft.com/office/drawing/2014/main" id="{6A4F4CF8-6F91-4AA9-B00E-D7F1EBB5955D}"/>
              </a:ext>
            </a:extLst>
          </p:cNvPr>
          <p:cNvPicPr>
            <a:picLocks noChangeAspect="1"/>
          </p:cNvPicPr>
          <p:nvPr/>
        </p:nvPicPr>
        <p:blipFill>
          <a:blip r:embed="rId6"/>
          <a:stretch>
            <a:fillRect/>
          </a:stretch>
        </p:blipFill>
        <p:spPr>
          <a:xfrm>
            <a:off x="6363262" y="2857056"/>
            <a:ext cx="3107607" cy="3877392"/>
          </a:xfrm>
          <a:prstGeom prst="rect">
            <a:avLst/>
          </a:prstGeom>
        </p:spPr>
      </p:pic>
      <p:pic>
        <p:nvPicPr>
          <p:cNvPr id="46" name="Picture 45">
            <a:hlinkClick r:id="rId7" action="ppaction://hlinksldjump"/>
            <a:extLst>
              <a:ext uri="{FF2B5EF4-FFF2-40B4-BE49-F238E27FC236}">
                <a16:creationId xmlns:a16="http://schemas.microsoft.com/office/drawing/2014/main" id="{CADB0A73-C1FD-4EF9-84B8-6A656B491725}"/>
              </a:ext>
            </a:extLst>
          </p:cNvPr>
          <p:cNvPicPr>
            <a:picLocks noChangeAspect="1"/>
          </p:cNvPicPr>
          <p:nvPr/>
        </p:nvPicPr>
        <p:blipFill>
          <a:blip r:embed="rId8"/>
          <a:stretch>
            <a:fillRect/>
          </a:stretch>
        </p:blipFill>
        <p:spPr>
          <a:xfrm>
            <a:off x="9074275" y="1535290"/>
            <a:ext cx="2997263" cy="3673956"/>
          </a:xfrm>
          <a:prstGeom prst="rect">
            <a:avLst/>
          </a:prstGeom>
        </p:spPr>
      </p:pic>
      <p:grpSp>
        <p:nvGrpSpPr>
          <p:cNvPr id="9" name="Google Shape;430;p33">
            <a:extLst>
              <a:ext uri="{FF2B5EF4-FFF2-40B4-BE49-F238E27FC236}">
                <a16:creationId xmlns:a16="http://schemas.microsoft.com/office/drawing/2014/main" id="{CB241B2E-A297-BAB4-E3AE-4EA66F2A1F81}"/>
              </a:ext>
            </a:extLst>
          </p:cNvPr>
          <p:cNvGrpSpPr/>
          <p:nvPr/>
        </p:nvGrpSpPr>
        <p:grpSpPr>
          <a:xfrm flipH="1">
            <a:off x="-8162" y="1643701"/>
            <a:ext cx="3770753" cy="5214300"/>
            <a:chOff x="6727039" y="1229170"/>
            <a:chExt cx="2581060" cy="3910725"/>
          </a:xfrm>
        </p:grpSpPr>
        <p:sp>
          <p:nvSpPr>
            <p:cNvPr id="10" name="Google Shape;431;p33">
              <a:extLst>
                <a:ext uri="{FF2B5EF4-FFF2-40B4-BE49-F238E27FC236}">
                  <a16:creationId xmlns:a16="http://schemas.microsoft.com/office/drawing/2014/main" id="{EFF8342A-2083-6FC8-4984-939F877D28E9}"/>
                </a:ext>
              </a:extLst>
            </p:cNvPr>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432;p33">
              <a:extLst>
                <a:ext uri="{FF2B5EF4-FFF2-40B4-BE49-F238E27FC236}">
                  <a16:creationId xmlns:a16="http://schemas.microsoft.com/office/drawing/2014/main" id="{07579D02-DE10-996A-4CA6-19D25783A7E3}"/>
                </a:ext>
              </a:extLst>
            </p:cNvPr>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433;p33">
              <a:extLst>
                <a:ext uri="{FF2B5EF4-FFF2-40B4-BE49-F238E27FC236}">
                  <a16:creationId xmlns:a16="http://schemas.microsoft.com/office/drawing/2014/main" id="{385766FC-A6A8-01E2-D998-1DD48C65CDEA}"/>
                </a:ext>
              </a:extLst>
            </p:cNvPr>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434;p33">
              <a:extLst>
                <a:ext uri="{FF2B5EF4-FFF2-40B4-BE49-F238E27FC236}">
                  <a16:creationId xmlns:a16="http://schemas.microsoft.com/office/drawing/2014/main" id="{456772A5-B899-DCB3-2B22-176D83132095}"/>
                </a:ext>
              </a:extLst>
            </p:cNvPr>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435;p33">
              <a:extLst>
                <a:ext uri="{FF2B5EF4-FFF2-40B4-BE49-F238E27FC236}">
                  <a16:creationId xmlns:a16="http://schemas.microsoft.com/office/drawing/2014/main" id="{3C46E694-DBD8-45CF-995B-A460F22F6CAC}"/>
                </a:ext>
              </a:extLst>
            </p:cNvPr>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436;p33">
              <a:extLst>
                <a:ext uri="{FF2B5EF4-FFF2-40B4-BE49-F238E27FC236}">
                  <a16:creationId xmlns:a16="http://schemas.microsoft.com/office/drawing/2014/main" id="{89425D45-822F-E4BE-802D-EBABF24335BB}"/>
                </a:ext>
              </a:extLst>
            </p:cNvPr>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437;p33">
              <a:extLst>
                <a:ext uri="{FF2B5EF4-FFF2-40B4-BE49-F238E27FC236}">
                  <a16:creationId xmlns:a16="http://schemas.microsoft.com/office/drawing/2014/main" id="{1C3BB19B-CE8A-A7F8-0DD2-4DEC451E32ED}"/>
                </a:ext>
              </a:extLst>
            </p:cNvPr>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438;p33">
              <a:extLst>
                <a:ext uri="{FF2B5EF4-FFF2-40B4-BE49-F238E27FC236}">
                  <a16:creationId xmlns:a16="http://schemas.microsoft.com/office/drawing/2014/main" id="{98A4E929-2D75-EF4B-737A-0D34DD1B8708}"/>
                </a:ext>
              </a:extLst>
            </p:cNvPr>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439;p33">
              <a:extLst>
                <a:ext uri="{FF2B5EF4-FFF2-40B4-BE49-F238E27FC236}">
                  <a16:creationId xmlns:a16="http://schemas.microsoft.com/office/drawing/2014/main" id="{3FD6BF79-37A8-4D1A-3A54-1281E984743D}"/>
                </a:ext>
              </a:extLst>
            </p:cNvPr>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440;p33">
              <a:extLst>
                <a:ext uri="{FF2B5EF4-FFF2-40B4-BE49-F238E27FC236}">
                  <a16:creationId xmlns:a16="http://schemas.microsoft.com/office/drawing/2014/main" id="{1322806D-51C1-68CF-8330-F4FD48047854}"/>
                </a:ext>
              </a:extLst>
            </p:cNvPr>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441;p33">
              <a:extLst>
                <a:ext uri="{FF2B5EF4-FFF2-40B4-BE49-F238E27FC236}">
                  <a16:creationId xmlns:a16="http://schemas.microsoft.com/office/drawing/2014/main" id="{70E312EE-5ED9-0551-6EE6-4289909778C8}"/>
                </a:ext>
              </a:extLst>
            </p:cNvPr>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442;p33">
              <a:extLst>
                <a:ext uri="{FF2B5EF4-FFF2-40B4-BE49-F238E27FC236}">
                  <a16:creationId xmlns:a16="http://schemas.microsoft.com/office/drawing/2014/main" id="{2DAEB8B6-6D2F-9875-18B5-98EB55BA5DF3}"/>
                </a:ext>
              </a:extLst>
            </p:cNvPr>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443;p33">
              <a:extLst>
                <a:ext uri="{FF2B5EF4-FFF2-40B4-BE49-F238E27FC236}">
                  <a16:creationId xmlns:a16="http://schemas.microsoft.com/office/drawing/2014/main" id="{71A263C9-B448-E066-78A5-3B6EBA61078D}"/>
                </a:ext>
              </a:extLst>
            </p:cNvPr>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444;p33">
              <a:extLst>
                <a:ext uri="{FF2B5EF4-FFF2-40B4-BE49-F238E27FC236}">
                  <a16:creationId xmlns:a16="http://schemas.microsoft.com/office/drawing/2014/main" id="{334B0A7A-8E8E-D879-9F18-BA33F3E55670}"/>
                </a:ext>
              </a:extLst>
            </p:cNvPr>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445;p33">
              <a:extLst>
                <a:ext uri="{FF2B5EF4-FFF2-40B4-BE49-F238E27FC236}">
                  <a16:creationId xmlns:a16="http://schemas.microsoft.com/office/drawing/2014/main" id="{FEA1E44D-72E3-5324-6381-5C44880AE5BE}"/>
                </a:ext>
              </a:extLst>
            </p:cNvPr>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446;p33">
              <a:extLst>
                <a:ext uri="{FF2B5EF4-FFF2-40B4-BE49-F238E27FC236}">
                  <a16:creationId xmlns:a16="http://schemas.microsoft.com/office/drawing/2014/main" id="{FFCE9F90-A11E-6F70-DD55-EB9AAD5F79FA}"/>
                </a:ext>
              </a:extLst>
            </p:cNvPr>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447;p33">
              <a:extLst>
                <a:ext uri="{FF2B5EF4-FFF2-40B4-BE49-F238E27FC236}">
                  <a16:creationId xmlns:a16="http://schemas.microsoft.com/office/drawing/2014/main" id="{77FAB057-CDB4-690B-81DC-A8D2317ADAD1}"/>
                </a:ext>
              </a:extLst>
            </p:cNvPr>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448;p33">
              <a:extLst>
                <a:ext uri="{FF2B5EF4-FFF2-40B4-BE49-F238E27FC236}">
                  <a16:creationId xmlns:a16="http://schemas.microsoft.com/office/drawing/2014/main" id="{27BB9150-2872-8764-3027-8180C28EEF95}"/>
                </a:ext>
              </a:extLst>
            </p:cNvPr>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449;p33">
              <a:extLst>
                <a:ext uri="{FF2B5EF4-FFF2-40B4-BE49-F238E27FC236}">
                  <a16:creationId xmlns:a16="http://schemas.microsoft.com/office/drawing/2014/main" id="{5501A856-1B82-67CE-5E0C-4E25B3DC9B7B}"/>
                </a:ext>
              </a:extLst>
            </p:cNvPr>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450;p33">
              <a:extLst>
                <a:ext uri="{FF2B5EF4-FFF2-40B4-BE49-F238E27FC236}">
                  <a16:creationId xmlns:a16="http://schemas.microsoft.com/office/drawing/2014/main" id="{AF0C46F8-D103-364F-9C27-0CBDAAB73367}"/>
                </a:ext>
              </a:extLst>
            </p:cNvPr>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451;p33">
              <a:extLst>
                <a:ext uri="{FF2B5EF4-FFF2-40B4-BE49-F238E27FC236}">
                  <a16:creationId xmlns:a16="http://schemas.microsoft.com/office/drawing/2014/main" id="{1C5D8FF7-66B6-9019-9FA7-7116A9DB3286}"/>
                </a:ext>
              </a:extLst>
            </p:cNvPr>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452;p33">
              <a:extLst>
                <a:ext uri="{FF2B5EF4-FFF2-40B4-BE49-F238E27FC236}">
                  <a16:creationId xmlns:a16="http://schemas.microsoft.com/office/drawing/2014/main" id="{EFFCD31A-24DE-65AE-2ECB-2950AC4BB161}"/>
                </a:ext>
              </a:extLst>
            </p:cNvPr>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453;p33">
              <a:extLst>
                <a:ext uri="{FF2B5EF4-FFF2-40B4-BE49-F238E27FC236}">
                  <a16:creationId xmlns:a16="http://schemas.microsoft.com/office/drawing/2014/main" id="{A8331D25-0EA9-C796-0167-1FF0C3CC99A2}"/>
                </a:ext>
              </a:extLst>
            </p:cNvPr>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454;p33">
              <a:extLst>
                <a:ext uri="{FF2B5EF4-FFF2-40B4-BE49-F238E27FC236}">
                  <a16:creationId xmlns:a16="http://schemas.microsoft.com/office/drawing/2014/main" id="{4A86A2F8-9E03-A080-2208-958680EE34C6}"/>
                </a:ext>
              </a:extLst>
            </p:cNvPr>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455;p33">
              <a:extLst>
                <a:ext uri="{FF2B5EF4-FFF2-40B4-BE49-F238E27FC236}">
                  <a16:creationId xmlns:a16="http://schemas.microsoft.com/office/drawing/2014/main" id="{81FA2C38-F9BF-7494-0B87-7D450454693A}"/>
                </a:ext>
              </a:extLst>
            </p:cNvPr>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456;p33">
              <a:extLst>
                <a:ext uri="{FF2B5EF4-FFF2-40B4-BE49-F238E27FC236}">
                  <a16:creationId xmlns:a16="http://schemas.microsoft.com/office/drawing/2014/main" id="{B575AF53-A504-7B5B-92A6-84BB3B0E0974}"/>
                </a:ext>
              </a:extLst>
            </p:cNvPr>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457;p33">
              <a:extLst>
                <a:ext uri="{FF2B5EF4-FFF2-40B4-BE49-F238E27FC236}">
                  <a16:creationId xmlns:a16="http://schemas.microsoft.com/office/drawing/2014/main" id="{EDF58407-32C8-3C96-8D1C-C7E87E04AD68}"/>
                </a:ext>
              </a:extLst>
            </p:cNvPr>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458;p33">
              <a:extLst>
                <a:ext uri="{FF2B5EF4-FFF2-40B4-BE49-F238E27FC236}">
                  <a16:creationId xmlns:a16="http://schemas.microsoft.com/office/drawing/2014/main" id="{38DCBEAD-0104-EB21-46E1-4C5613E2CA62}"/>
                </a:ext>
              </a:extLst>
            </p:cNvPr>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459;p33">
              <a:extLst>
                <a:ext uri="{FF2B5EF4-FFF2-40B4-BE49-F238E27FC236}">
                  <a16:creationId xmlns:a16="http://schemas.microsoft.com/office/drawing/2014/main" id="{43805CDC-0613-CD30-7320-41B38D88A188}"/>
                </a:ext>
              </a:extLst>
            </p:cNvPr>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460;p33">
              <a:extLst>
                <a:ext uri="{FF2B5EF4-FFF2-40B4-BE49-F238E27FC236}">
                  <a16:creationId xmlns:a16="http://schemas.microsoft.com/office/drawing/2014/main" id="{D51C593B-8357-DBE6-1D5C-F94BC1773126}"/>
                </a:ext>
              </a:extLst>
            </p:cNvPr>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461;p33">
              <a:extLst>
                <a:ext uri="{FF2B5EF4-FFF2-40B4-BE49-F238E27FC236}">
                  <a16:creationId xmlns:a16="http://schemas.microsoft.com/office/drawing/2014/main" id="{61FE3824-67BD-2E4C-3E71-A0F34479C1F7}"/>
                </a:ext>
              </a:extLst>
            </p:cNvPr>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462;p33">
              <a:extLst>
                <a:ext uri="{FF2B5EF4-FFF2-40B4-BE49-F238E27FC236}">
                  <a16:creationId xmlns:a16="http://schemas.microsoft.com/office/drawing/2014/main" id="{1208A71C-C092-D885-263F-A2506CD316F7}"/>
                </a:ext>
              </a:extLst>
            </p:cNvPr>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463;p33">
              <a:extLst>
                <a:ext uri="{FF2B5EF4-FFF2-40B4-BE49-F238E27FC236}">
                  <a16:creationId xmlns:a16="http://schemas.microsoft.com/office/drawing/2014/main" id="{CBED97AD-72C8-B188-2888-352195CFC381}"/>
                </a:ext>
              </a:extLst>
            </p:cNvPr>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464;p33">
              <a:extLst>
                <a:ext uri="{FF2B5EF4-FFF2-40B4-BE49-F238E27FC236}">
                  <a16:creationId xmlns:a16="http://schemas.microsoft.com/office/drawing/2014/main" id="{3858029F-953D-1A2A-CA8D-A5AD07151DF2}"/>
                </a:ext>
              </a:extLst>
            </p:cNvPr>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19DB4F82-F766-47AE-A605-B892DD9472E6}"/>
              </a:ext>
            </a:extLst>
          </p:cNvPr>
          <p:cNvPicPr>
            <a:picLocks noChangeAspect="1"/>
          </p:cNvPicPr>
          <p:nvPr/>
        </p:nvPicPr>
        <p:blipFill>
          <a:blip r:embed="rId9"/>
          <a:stretch>
            <a:fillRect/>
          </a:stretch>
        </p:blipFill>
        <p:spPr>
          <a:xfrm>
            <a:off x="1198765" y="345748"/>
            <a:ext cx="10364099" cy="2454869"/>
          </a:xfrm>
          <a:prstGeom prst="rect">
            <a:avLst/>
          </a:prstGeom>
        </p:spPr>
      </p:pic>
    </p:spTree>
    <p:extLst>
      <p:ext uri="{BB962C8B-B14F-4D97-AF65-F5344CB8AC3E}">
        <p14:creationId xmlns:p14="http://schemas.microsoft.com/office/powerpoint/2010/main" val="24600826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4"/>
                                        </p:tgtEl>
                                        <p:attrNameLst>
                                          <p:attrName>ppt_w</p:attrName>
                                        </p:attrNameLst>
                                      </p:cBhvr>
                                      <p:tavLst>
                                        <p:tav tm="0">
                                          <p:val>
                                            <p:strVal val="ppt_w"/>
                                          </p:val>
                                        </p:tav>
                                        <p:tav tm="100000">
                                          <p:val>
                                            <p:strVal val="ppt_w+.3"/>
                                          </p:val>
                                        </p:tav>
                                      </p:tavLst>
                                    </p:anim>
                                    <p:anim calcmode="lin" valueType="num">
                                      <p:cBhvr>
                                        <p:cTn id="7" dur="1000"/>
                                        <p:tgtEl>
                                          <p:spTgt spid="44"/>
                                        </p:tgtEl>
                                        <p:attrNameLst>
                                          <p:attrName>ppt_h</p:attrName>
                                        </p:attrNameLst>
                                      </p:cBhvr>
                                      <p:tavLst>
                                        <p:tav tm="0">
                                          <p:val>
                                            <p:strVal val="ppt_h"/>
                                          </p:val>
                                        </p:tav>
                                        <p:tav tm="100000">
                                          <p:val>
                                            <p:strVal val="ppt_h"/>
                                          </p:val>
                                        </p:tav>
                                      </p:tavLst>
                                    </p:anim>
                                    <p:animEffect transition="out" filter="fade">
                                      <p:cBhvr>
                                        <p:cTn id="8" dur="1000"/>
                                        <p:tgtEl>
                                          <p:spTgt spid="44"/>
                                        </p:tgtEl>
                                      </p:cBhvr>
                                    </p:animEffect>
                                    <p:set>
                                      <p:cBhvr>
                                        <p:cTn id="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0" restart="whenNotActive" fill="hold" evtFilter="cancelBubble" nodeType="interactiveSeq">
                <p:stCondLst>
                  <p:cond evt="onClick" delay="0">
                    <p:tgtEl>
                      <p:spTgt spid="45"/>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1000"/>
                                        <p:tgtEl>
                                          <p:spTgt spid="45"/>
                                        </p:tgtEl>
                                        <p:attrNameLst>
                                          <p:attrName>ppt_w</p:attrName>
                                        </p:attrNameLst>
                                      </p:cBhvr>
                                      <p:tavLst>
                                        <p:tav tm="0">
                                          <p:val>
                                            <p:strVal val="ppt_w"/>
                                          </p:val>
                                        </p:tav>
                                        <p:tav tm="100000">
                                          <p:val>
                                            <p:strVal val="ppt_w+.3"/>
                                          </p:val>
                                        </p:tav>
                                      </p:tavLst>
                                    </p:anim>
                                    <p:anim calcmode="lin" valueType="num">
                                      <p:cBhvr>
                                        <p:cTn id="15" dur="1000"/>
                                        <p:tgtEl>
                                          <p:spTgt spid="45"/>
                                        </p:tgtEl>
                                        <p:attrNameLst>
                                          <p:attrName>ppt_h</p:attrName>
                                        </p:attrNameLst>
                                      </p:cBhvr>
                                      <p:tavLst>
                                        <p:tav tm="0">
                                          <p:val>
                                            <p:strVal val="ppt_h"/>
                                          </p:val>
                                        </p:tav>
                                        <p:tav tm="100000">
                                          <p:val>
                                            <p:strVal val="ppt_h"/>
                                          </p:val>
                                        </p:tav>
                                      </p:tavLst>
                                    </p:anim>
                                    <p:animEffect transition="out" filter="fade">
                                      <p:cBhvr>
                                        <p:cTn id="16" dur="1000"/>
                                        <p:tgtEl>
                                          <p:spTgt spid="45"/>
                                        </p:tgtEl>
                                      </p:cBhvr>
                                    </p:animEffect>
                                    <p:set>
                                      <p:cBhvr>
                                        <p:cTn id="17"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8" restart="whenNotActive" fill="hold" evtFilter="cancelBubble" nodeType="interactiveSeq">
                <p:stCondLst>
                  <p:cond evt="onClick" delay="0">
                    <p:tgtEl>
                      <p:spTgt spid="46"/>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46"/>
                                        </p:tgtEl>
                                        <p:attrNameLst>
                                          <p:attrName>ppt_w</p:attrName>
                                        </p:attrNameLst>
                                      </p:cBhvr>
                                      <p:tavLst>
                                        <p:tav tm="0">
                                          <p:val>
                                            <p:strVal val="ppt_w"/>
                                          </p:val>
                                        </p:tav>
                                        <p:tav tm="100000">
                                          <p:val>
                                            <p:strVal val="ppt_w+.3"/>
                                          </p:val>
                                        </p:tav>
                                      </p:tavLst>
                                    </p:anim>
                                    <p:anim calcmode="lin" valueType="num">
                                      <p:cBhvr>
                                        <p:cTn id="23" dur="1000"/>
                                        <p:tgtEl>
                                          <p:spTgt spid="46"/>
                                        </p:tgtEl>
                                        <p:attrNameLst>
                                          <p:attrName>ppt_h</p:attrName>
                                        </p:attrNameLst>
                                      </p:cBhvr>
                                      <p:tavLst>
                                        <p:tav tm="0">
                                          <p:val>
                                            <p:strVal val="ppt_h"/>
                                          </p:val>
                                        </p:tav>
                                        <p:tav tm="100000">
                                          <p:val>
                                            <p:strVal val="ppt_h"/>
                                          </p:val>
                                        </p:tav>
                                      </p:tavLst>
                                    </p:anim>
                                    <p:animEffect transition="out" filter="fade">
                                      <p:cBhvr>
                                        <p:cTn id="24" dur="1000"/>
                                        <p:tgtEl>
                                          <p:spTgt spid="46"/>
                                        </p:tgtEl>
                                      </p:cBhvr>
                                    </p:animEffect>
                                    <p:set>
                                      <p:cBhvr>
                                        <p:cTn id="25"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626782" y="564086"/>
            <a:ext cx="87931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1219170">
              <a:spcBef>
                <a:spcPct val="0"/>
              </a:spcBef>
              <a:buClr>
                <a:srgbClr val="000000"/>
              </a:buClr>
              <a:buNone/>
            </a:pP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1.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Để</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kiểm</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tra</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góc</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vuông</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ta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phải</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dùng</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dụng</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cụ</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gì</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862642" y="2371120"/>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B872AE"/>
                </a:solidFill>
                <a:latin typeface="Cambria" panose="02040503050406030204" pitchFamily="18" charset="0"/>
                <a:ea typeface="Cambria" panose="02040503050406030204" pitchFamily="18" charset="0"/>
              </a:rPr>
              <a:t>A. </a:t>
            </a:r>
            <a:r>
              <a:rPr lang="en-US" sz="4667" b="1" kern="0" dirty="0" err="1">
                <a:solidFill>
                  <a:srgbClr val="B872AE"/>
                </a:solidFill>
                <a:latin typeface="Cambria" panose="02040503050406030204" pitchFamily="18" charset="0"/>
                <a:ea typeface="Cambria" panose="02040503050406030204" pitchFamily="18" charset="0"/>
              </a:rPr>
              <a:t>Compa</a:t>
            </a:r>
            <a:endParaRPr lang="en-US" sz="4667" b="1" kern="0" dirty="0">
              <a:solidFill>
                <a:srgbClr val="B872AE"/>
              </a:solidFill>
              <a:latin typeface="Cambria" panose="02040503050406030204" pitchFamily="18" charset="0"/>
              <a:ea typeface="Cambria" panose="02040503050406030204" pitchFamily="18" charset="0"/>
            </a:endParaRP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3712168" y="4215252"/>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EE4524">
                    <a:lumMod val="75000"/>
                  </a:srgbClr>
                </a:solidFill>
                <a:latin typeface="Cambria" panose="02040503050406030204" pitchFamily="18" charset="0"/>
                <a:ea typeface="Cambria" panose="02040503050406030204" pitchFamily="18" charset="0"/>
              </a:rPr>
              <a:t>C. </a:t>
            </a:r>
            <a:r>
              <a:rPr lang="en-US" sz="4667" b="1" kern="0" dirty="0" err="1">
                <a:solidFill>
                  <a:srgbClr val="EE4524">
                    <a:lumMod val="75000"/>
                  </a:srgbClr>
                </a:solidFill>
                <a:latin typeface="Cambria" panose="02040503050406030204" pitchFamily="18" charset="0"/>
                <a:ea typeface="Cambria" panose="02040503050406030204" pitchFamily="18" charset="0"/>
              </a:rPr>
              <a:t>Thước</a:t>
            </a:r>
            <a:r>
              <a:rPr lang="en-US" sz="4667" b="1" kern="0" dirty="0">
                <a:solidFill>
                  <a:srgbClr val="EE4524">
                    <a:lumMod val="75000"/>
                  </a:srgbClr>
                </a:solidFill>
                <a:latin typeface="Cambria" panose="02040503050406030204" pitchFamily="18" charset="0"/>
                <a:ea typeface="Cambria" panose="02040503050406030204" pitchFamily="18" charset="0"/>
              </a:rPr>
              <a:t> </a:t>
            </a:r>
            <a:r>
              <a:rPr lang="en-US" sz="4667" b="1" kern="0" dirty="0" err="1">
                <a:solidFill>
                  <a:srgbClr val="EE4524">
                    <a:lumMod val="75000"/>
                  </a:srgbClr>
                </a:solidFill>
                <a:latin typeface="Cambria" panose="02040503050406030204" pitchFamily="18" charset="0"/>
                <a:ea typeface="Cambria" panose="02040503050406030204" pitchFamily="18" charset="0"/>
              </a:rPr>
              <a:t>kẻ</a:t>
            </a:r>
            <a:endParaRPr lang="en-US" sz="4667" b="1" kern="0" dirty="0">
              <a:solidFill>
                <a:srgbClr val="EE4524">
                  <a:lumMod val="75000"/>
                </a:srgbClr>
              </a:solidFill>
              <a:latin typeface="Cambria" panose="02040503050406030204" pitchFamily="18" charset="0"/>
              <a:ea typeface="Cambria" panose="02040503050406030204" pitchFamily="18" charset="0"/>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6199518" y="2390472"/>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36A289">
                    <a:lumMod val="50000"/>
                  </a:srgbClr>
                </a:solidFill>
                <a:latin typeface="Cambria" panose="02040503050406030204" pitchFamily="18" charset="0"/>
                <a:ea typeface="Cambria" panose="02040503050406030204" pitchFamily="18" charset="0"/>
              </a:rPr>
              <a:t>B. Ê </a:t>
            </a:r>
            <a:r>
              <a:rPr lang="en-US" sz="4667" b="1" kern="0" dirty="0" err="1">
                <a:solidFill>
                  <a:srgbClr val="36A289">
                    <a:lumMod val="50000"/>
                  </a:srgbClr>
                </a:solidFill>
                <a:latin typeface="Cambria" panose="02040503050406030204" pitchFamily="18" charset="0"/>
                <a:ea typeface="Cambria" panose="02040503050406030204" pitchFamily="18" charset="0"/>
              </a:rPr>
              <a:t>ke</a:t>
            </a:r>
            <a:endParaRPr lang="en-US" sz="4667" b="1" kern="0" dirty="0">
              <a:solidFill>
                <a:srgbClr val="36A289">
                  <a:lumMod val="50000"/>
                </a:srgbClr>
              </a:solidFill>
              <a:latin typeface="Cambria" panose="02040503050406030204" pitchFamily="18" charset="0"/>
              <a:ea typeface="Cambria" panose="02040503050406030204" pitchFamily="18" charset="0"/>
            </a:endParaRPr>
          </a:p>
        </p:txBody>
      </p:sp>
      <p:sp>
        <p:nvSpPr>
          <p:cNvPr id="29" name="Arrow: Notched Right 28">
            <a:hlinkClick r:id="rId2" action="ppaction://hlinksldjump"/>
            <a:extLst>
              <a:ext uri="{FF2B5EF4-FFF2-40B4-BE49-F238E27FC236}">
                <a16:creationId xmlns:a16="http://schemas.microsoft.com/office/drawing/2014/main" id="{41B03BEA-99F3-4A8A-9D15-8A5A60790791}"/>
              </a:ext>
            </a:extLst>
          </p:cNvPr>
          <p:cNvSpPr/>
          <p:nvPr/>
        </p:nvSpPr>
        <p:spPr>
          <a:xfrm>
            <a:off x="10929091" y="567032"/>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582F4E"/>
              </a:solidFill>
              <a:latin typeface="Cambria" panose="02040503050406030204" pitchFamily="18" charset="0"/>
              <a:ea typeface="Cambria" panose="02040503050406030204" pitchFamily="18" charset="0"/>
              <a:sym typeface="Arial"/>
            </a:endParaRPr>
          </a:p>
        </p:txBody>
      </p:sp>
      <p:pic>
        <p:nvPicPr>
          <p:cNvPr id="9" name="Picture 8">
            <a:extLst>
              <a:ext uri="{FF2B5EF4-FFF2-40B4-BE49-F238E27FC236}">
                <a16:creationId xmlns:a16="http://schemas.microsoft.com/office/drawing/2014/main" id="{B46C91F4-D2EF-4951-8C73-7A9D89320FE1}"/>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10" name="Picture 9">
            <a:extLst>
              <a:ext uri="{FF2B5EF4-FFF2-40B4-BE49-F238E27FC236}">
                <a16:creationId xmlns:a16="http://schemas.microsoft.com/office/drawing/2014/main" id="{80CEC8A0-2F9A-410E-B08B-884B46DC1798}"/>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264127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xit" presetSubtype="0" fill="hold" grpId="1" nodeType="clickEffect">
                                  <p:stCondLst>
                                    <p:cond delay="0"/>
                                  </p:stCondLst>
                                  <p:childTnLst>
                                    <p:animEffect transition="out" filter="fade">
                                      <p:cBhvr>
                                        <p:cTn id="21" dur="1000"/>
                                        <p:tgtEl>
                                          <p:spTgt spid="18"/>
                                        </p:tgtEl>
                                      </p:cBhvr>
                                    </p:animEffect>
                                    <p:anim calcmode="lin" valueType="num">
                                      <p:cBhvr>
                                        <p:cTn id="22" dur="1000"/>
                                        <p:tgtEl>
                                          <p:spTgt spid="18"/>
                                        </p:tgtEl>
                                        <p:attrNameLst>
                                          <p:attrName>ppt_x</p:attrName>
                                        </p:attrNameLst>
                                      </p:cBhvr>
                                      <p:tavLst>
                                        <p:tav tm="0">
                                          <p:val>
                                            <p:strVal val="ppt_x"/>
                                          </p:val>
                                        </p:tav>
                                        <p:tav tm="100000">
                                          <p:val>
                                            <p:strVal val="ppt_x"/>
                                          </p:val>
                                        </p:tav>
                                      </p:tavLst>
                                    </p:anim>
                                    <p:anim calcmode="lin" valueType="num">
                                      <p:cBhvr>
                                        <p:cTn id="23" dur="1000"/>
                                        <p:tgtEl>
                                          <p:spTgt spid="18"/>
                                        </p:tgtEl>
                                        <p:attrNameLst>
                                          <p:attrName>ppt_y</p:attrName>
                                        </p:attrNameLst>
                                      </p:cBhvr>
                                      <p:tavLst>
                                        <p:tav tm="0">
                                          <p:val>
                                            <p:strVal val="ppt_y"/>
                                          </p:val>
                                        </p:tav>
                                        <p:tav tm="100000">
                                          <p:val>
                                            <p:strVal val="ppt_y-.1"/>
                                          </p:val>
                                        </p:tav>
                                      </p:tavLst>
                                    </p:anim>
                                    <p:set>
                                      <p:cBhvr>
                                        <p:cTn id="24" dur="1" fill="hold">
                                          <p:stCondLst>
                                            <p:cond delay="999"/>
                                          </p:stCondLst>
                                        </p:cTn>
                                        <p:tgtEl>
                                          <p:spTgt spid="18"/>
                                        </p:tgtEl>
                                        <p:attrNameLst>
                                          <p:attrName>style.visibility</p:attrName>
                                        </p:attrNameLst>
                                      </p:cBhvr>
                                      <p:to>
                                        <p:strVal val="hidden"/>
                                      </p:to>
                                    </p:set>
                                  </p:childTnLst>
                                </p:cTn>
                              </p:par>
                              <p:par>
                                <p:cTn id="25" presetID="47" presetClass="exit" presetSubtype="0" fill="hold" grpId="1" nodeType="withEffect">
                                  <p:stCondLst>
                                    <p:cond delay="0"/>
                                  </p:stCondLst>
                                  <p:childTnLst>
                                    <p:animEffect transition="out" filter="fade">
                                      <p:cBhvr>
                                        <p:cTn id="26" dur="1000"/>
                                        <p:tgtEl>
                                          <p:spTgt spid="19"/>
                                        </p:tgtEl>
                                      </p:cBhvr>
                                    </p:animEffect>
                                    <p:anim calcmode="lin" valueType="num">
                                      <p:cBhvr>
                                        <p:cTn id="27" dur="1000"/>
                                        <p:tgtEl>
                                          <p:spTgt spid="19"/>
                                        </p:tgtEl>
                                        <p:attrNameLst>
                                          <p:attrName>ppt_x</p:attrName>
                                        </p:attrNameLst>
                                      </p:cBhvr>
                                      <p:tavLst>
                                        <p:tav tm="0">
                                          <p:val>
                                            <p:strVal val="ppt_x"/>
                                          </p:val>
                                        </p:tav>
                                        <p:tav tm="100000">
                                          <p:val>
                                            <p:strVal val="ppt_x"/>
                                          </p:val>
                                        </p:tav>
                                      </p:tavLst>
                                    </p:anim>
                                    <p:anim calcmode="lin" valueType="num">
                                      <p:cBhvr>
                                        <p:cTn id="28" dur="1000"/>
                                        <p:tgtEl>
                                          <p:spTgt spid="19"/>
                                        </p:tgtEl>
                                        <p:attrNameLst>
                                          <p:attrName>ppt_y</p:attrName>
                                        </p:attrNameLst>
                                      </p:cBhvr>
                                      <p:tavLst>
                                        <p:tav tm="0">
                                          <p:val>
                                            <p:strVal val="ppt_y"/>
                                          </p:val>
                                        </p:tav>
                                        <p:tav tm="100000">
                                          <p:val>
                                            <p:strVal val="ppt_y-.1"/>
                                          </p:val>
                                        </p:tav>
                                      </p:tavLst>
                                    </p:anim>
                                    <p:set>
                                      <p:cBhvr>
                                        <p:cTn id="29"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19" grpId="1"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584252" y="273595"/>
            <a:ext cx="90953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1219170">
              <a:spcBef>
                <a:spcPct val="0"/>
              </a:spcBef>
              <a:buClr>
                <a:srgbClr val="000000"/>
              </a:buClr>
              <a:buNone/>
            </a:pP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2. </a:t>
            </a:r>
            <a:r>
              <a:rPr lang="vi-VN" altLang="en-US" sz="4400" b="1" kern="0" dirty="0">
                <a:solidFill>
                  <a:srgbClr val="FFFFFF"/>
                </a:solidFill>
                <a:latin typeface="Cambria" panose="02040503050406030204" pitchFamily="18" charset="0"/>
                <a:ea typeface="Cambria" panose="02040503050406030204" pitchFamily="18" charset="0"/>
                <a:cs typeface="Arial"/>
                <a:sym typeface="Arial"/>
              </a:rPr>
              <a:t>Hai đường thẳng vuông góc với nhau tạo thành mấy góc vuông?</a:t>
            </a:r>
            <a:endParaRPr lang="en-US" altLang="en-US" sz="4400" b="1" kern="0" dirty="0">
              <a:solidFill>
                <a:srgbClr val="FFFFFF"/>
              </a:solidFill>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B872AE"/>
                </a:solidFill>
                <a:latin typeface="Cambria" panose="02040503050406030204" pitchFamily="18" charset="0"/>
                <a:ea typeface="Cambria" panose="02040503050406030204" pitchFamily="18" charset="0"/>
              </a:rPr>
              <a:t>A. 3</a:t>
            </a: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EE4524">
                    <a:lumMod val="75000"/>
                  </a:srgbClr>
                </a:solidFill>
                <a:latin typeface="Cambria" panose="02040503050406030204" pitchFamily="18" charset="0"/>
                <a:ea typeface="Cambria" panose="02040503050406030204" pitchFamily="18" charset="0"/>
              </a:rPr>
              <a:t>C. 4</a:t>
            </a: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36A289">
                    <a:lumMod val="50000"/>
                  </a:srgbClr>
                </a:solidFill>
                <a:latin typeface="Cambria" panose="02040503050406030204" pitchFamily="18" charset="0"/>
                <a:ea typeface="Cambria" panose="02040503050406030204" pitchFamily="18" charset="0"/>
              </a:rPr>
              <a:t>B. 2</a:t>
            </a: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FFC715">
                    <a:lumMod val="75000"/>
                  </a:srgbClr>
                </a:solidFill>
                <a:latin typeface="Cambria" panose="02040503050406030204" pitchFamily="18" charset="0"/>
                <a:ea typeface="Cambria" panose="02040503050406030204" pitchFamily="18" charset="0"/>
              </a:rPr>
              <a:t>D. 1</a:t>
            </a:r>
          </a:p>
        </p:txBody>
      </p:sp>
      <p:sp>
        <p:nvSpPr>
          <p:cNvPr id="32" name="Arrow: Notched Right 31">
            <a:hlinkClick r:id="rId2" action="ppaction://hlinksldjump"/>
            <a:extLst>
              <a:ext uri="{FF2B5EF4-FFF2-40B4-BE49-F238E27FC236}">
                <a16:creationId xmlns:a16="http://schemas.microsoft.com/office/drawing/2014/main" id="{E4F910BD-3729-496A-B39D-4A7E553DDA2D}"/>
              </a:ext>
            </a:extLst>
          </p:cNvPr>
          <p:cNvSpPr/>
          <p:nvPr/>
        </p:nvSpPr>
        <p:spPr>
          <a:xfrm>
            <a:off x="10906087" y="586377"/>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582F4E"/>
              </a:solidFill>
              <a:latin typeface="Cambria" panose="02040503050406030204" pitchFamily="18" charset="0"/>
              <a:ea typeface="Cambria" panose="02040503050406030204" pitchFamily="18" charset="0"/>
              <a:sym typeface="Arial"/>
            </a:endParaRPr>
          </a:p>
        </p:txBody>
      </p:sp>
      <p:pic>
        <p:nvPicPr>
          <p:cNvPr id="8" name="Picture 7">
            <a:extLst>
              <a:ext uri="{FF2B5EF4-FFF2-40B4-BE49-F238E27FC236}">
                <a16:creationId xmlns:a16="http://schemas.microsoft.com/office/drawing/2014/main" id="{F7967AA4-24C1-4886-8906-2E8891AE39E6}"/>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9" name="Picture 8">
            <a:extLst>
              <a:ext uri="{FF2B5EF4-FFF2-40B4-BE49-F238E27FC236}">
                <a16:creationId xmlns:a16="http://schemas.microsoft.com/office/drawing/2014/main" id="{F9D1295E-9B80-4605-8EB4-A464CA972BE6}"/>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3990855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914400" y="390552"/>
            <a:ext cx="71663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1219170">
              <a:spcBef>
                <a:spcPct val="0"/>
              </a:spcBef>
              <a:buClr>
                <a:srgbClr val="000000"/>
              </a:buClr>
              <a:buNone/>
            </a:pP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3.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Hình</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sau</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có</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mấy</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cặp</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đường</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thẳng</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vuông</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góc</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với</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nhau</a:t>
            </a:r>
            <a:endParaRPr lang="en-US" altLang="en-US" sz="4000" b="1" kern="0" dirty="0">
              <a:solidFill>
                <a:srgbClr val="FFFFFF"/>
              </a:solidFill>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B872AE"/>
                </a:solidFill>
                <a:latin typeface="Cambria" panose="02040503050406030204" pitchFamily="18" charset="0"/>
                <a:ea typeface="Cambria" panose="02040503050406030204" pitchFamily="18" charset="0"/>
              </a:rPr>
              <a:t>A. 1</a:t>
            </a: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EE4524">
                    <a:lumMod val="75000"/>
                  </a:srgbClr>
                </a:solidFill>
                <a:latin typeface="Cambria" panose="02040503050406030204" pitchFamily="18" charset="0"/>
                <a:ea typeface="Cambria" panose="02040503050406030204" pitchFamily="18" charset="0"/>
              </a:rPr>
              <a:t>C. 2</a:t>
            </a: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36A289">
                    <a:lumMod val="50000"/>
                  </a:srgbClr>
                </a:solidFill>
                <a:latin typeface="Cambria" panose="02040503050406030204" pitchFamily="18" charset="0"/>
                <a:ea typeface="Cambria" panose="02040503050406030204" pitchFamily="18" charset="0"/>
              </a:rPr>
              <a:t>B. 3</a:t>
            </a: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FFC715">
                    <a:lumMod val="75000"/>
                  </a:srgbClr>
                </a:solidFill>
                <a:latin typeface="Cambria" panose="02040503050406030204" pitchFamily="18" charset="0"/>
                <a:ea typeface="Cambria" panose="02040503050406030204" pitchFamily="18" charset="0"/>
              </a:rPr>
              <a:t>D. 4</a:t>
            </a:r>
          </a:p>
        </p:txBody>
      </p:sp>
      <p:sp>
        <p:nvSpPr>
          <p:cNvPr id="27" name="Arrow: Notched Right 26">
            <a:hlinkClick r:id="rId2" action="ppaction://hlinksldjump"/>
            <a:extLst>
              <a:ext uri="{FF2B5EF4-FFF2-40B4-BE49-F238E27FC236}">
                <a16:creationId xmlns:a16="http://schemas.microsoft.com/office/drawing/2014/main" id="{CBCB631D-7AAB-4FB6-933B-883A646DDEEC}"/>
              </a:ext>
            </a:extLst>
          </p:cNvPr>
          <p:cNvSpPr/>
          <p:nvPr/>
        </p:nvSpPr>
        <p:spPr>
          <a:xfrm>
            <a:off x="10964236" y="0"/>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582F4E"/>
              </a:solidFill>
              <a:latin typeface="Cambria" panose="02040503050406030204" pitchFamily="18" charset="0"/>
              <a:ea typeface="Cambria" panose="02040503050406030204" pitchFamily="18" charset="0"/>
              <a:sym typeface="Arial"/>
            </a:endParaRPr>
          </a:p>
        </p:txBody>
      </p:sp>
      <p:pic>
        <p:nvPicPr>
          <p:cNvPr id="9" name="Picture 8">
            <a:extLst>
              <a:ext uri="{FF2B5EF4-FFF2-40B4-BE49-F238E27FC236}">
                <a16:creationId xmlns:a16="http://schemas.microsoft.com/office/drawing/2014/main" id="{38C86B5B-0937-4735-9DFE-C59A1A619D72}"/>
              </a:ext>
            </a:extLst>
          </p:cNvPr>
          <p:cNvPicPr>
            <a:picLocks noChangeAspect="1"/>
          </p:cNvPicPr>
          <p:nvPr/>
        </p:nvPicPr>
        <p:blipFill>
          <a:blip r:embed="rId3"/>
          <a:stretch>
            <a:fillRect/>
          </a:stretch>
        </p:blipFill>
        <p:spPr>
          <a:xfrm>
            <a:off x="9936888" y="3829578"/>
            <a:ext cx="3058661" cy="3058661"/>
          </a:xfrm>
          <a:prstGeom prst="rect">
            <a:avLst/>
          </a:prstGeom>
        </p:spPr>
      </p:pic>
      <p:pic>
        <p:nvPicPr>
          <p:cNvPr id="10" name="Picture 9">
            <a:extLst>
              <a:ext uri="{FF2B5EF4-FFF2-40B4-BE49-F238E27FC236}">
                <a16:creationId xmlns:a16="http://schemas.microsoft.com/office/drawing/2014/main" id="{69F4D002-695D-4D78-9B71-C195B3DFFB69}"/>
              </a:ext>
            </a:extLst>
          </p:cNvPr>
          <p:cNvPicPr>
            <a:picLocks noChangeAspect="1"/>
          </p:cNvPicPr>
          <p:nvPr/>
        </p:nvPicPr>
        <p:blipFill>
          <a:blip r:embed="rId4"/>
          <a:stretch>
            <a:fillRect/>
          </a:stretch>
        </p:blipFill>
        <p:spPr>
          <a:xfrm>
            <a:off x="-1176340" y="3139122"/>
            <a:ext cx="4076064" cy="4301233"/>
          </a:xfrm>
          <a:prstGeom prst="rect">
            <a:avLst/>
          </a:prstGeom>
        </p:spPr>
      </p:pic>
      <p:sp>
        <p:nvSpPr>
          <p:cNvPr id="2" name="Rectangle: Rounded Corners 1">
            <a:extLst>
              <a:ext uri="{FF2B5EF4-FFF2-40B4-BE49-F238E27FC236}">
                <a16:creationId xmlns:a16="http://schemas.microsoft.com/office/drawing/2014/main" id="{0DCF726A-7324-A08C-5250-0263D1DC8B12}"/>
              </a:ext>
            </a:extLst>
          </p:cNvPr>
          <p:cNvSpPr/>
          <p:nvPr/>
        </p:nvSpPr>
        <p:spPr>
          <a:xfrm>
            <a:off x="8271483" y="733647"/>
            <a:ext cx="3116911" cy="218050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73C4593-D05E-0D73-5EA4-C3751B4F076A}"/>
              </a:ext>
            </a:extLst>
          </p:cNvPr>
          <p:cNvPicPr>
            <a:picLocks noChangeAspect="1"/>
          </p:cNvPicPr>
          <p:nvPr/>
        </p:nvPicPr>
        <p:blipFill>
          <a:blip r:embed="rId5"/>
          <a:stretch>
            <a:fillRect/>
          </a:stretch>
        </p:blipFill>
        <p:spPr>
          <a:xfrm>
            <a:off x="8439429" y="630372"/>
            <a:ext cx="2905931" cy="2333708"/>
          </a:xfrm>
          <a:prstGeom prst="rect">
            <a:avLst/>
          </a:prstGeom>
        </p:spPr>
      </p:pic>
    </p:spTree>
    <p:extLst>
      <p:ext uri="{BB962C8B-B14F-4D97-AF65-F5344CB8AC3E}">
        <p14:creationId xmlns:p14="http://schemas.microsoft.com/office/powerpoint/2010/main" val="29064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71991" y="1627434"/>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43468" y="97976"/>
            <a:ext cx="8888819" cy="578882"/>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Thực hành vẽ đường thẳng vuông góc (theo mẫu).</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2851A664-F35E-B4FE-5370-11ABE67E0CBB}"/>
              </a:ext>
            </a:extLst>
          </p:cNvPr>
          <p:cNvSpPr txBox="1"/>
          <p:nvPr/>
        </p:nvSpPr>
        <p:spPr>
          <a:xfrm>
            <a:off x="2052084" y="1052623"/>
            <a:ext cx="8431619" cy="830997"/>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rPr>
              <a:t>Mẫu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đường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thẳng</a:t>
            </a:r>
            <a:r>
              <a:rPr lang="en-US" sz="2400" b="1" dirty="0">
                <a:latin typeface="Cambria" panose="02040503050406030204" pitchFamily="18" charset="0"/>
                <a:ea typeface="Cambria" panose="02040503050406030204" pitchFamily="18" charset="0"/>
              </a:rPr>
              <a:t> CD </a:t>
            </a:r>
            <a:r>
              <a:rPr lang="en-US" sz="2400" b="1" dirty="0" err="1">
                <a:latin typeface="Cambria" panose="02040503050406030204" pitchFamily="18" charset="0"/>
                <a:ea typeface="Cambria" panose="02040503050406030204" pitchFamily="18" charset="0"/>
              </a:rPr>
              <a:t>đi</a:t>
            </a:r>
            <a:r>
              <a:rPr lang="en-US" sz="2400" b="1" dirty="0">
                <a:latin typeface="Cambria" panose="02040503050406030204" pitchFamily="18" charset="0"/>
                <a:ea typeface="Cambria" panose="02040503050406030204" pitchFamily="18" charset="0"/>
              </a:rPr>
              <a:t> qua </a:t>
            </a:r>
            <a:r>
              <a:rPr lang="en-US" sz="2400" b="1" dirty="0" err="1">
                <a:latin typeface="Cambria" panose="02040503050406030204" pitchFamily="18" charset="0"/>
                <a:ea typeface="Cambria" panose="02040503050406030204" pitchFamily="18" charset="0"/>
              </a:rPr>
              <a:t>điểm</a:t>
            </a:r>
            <a:r>
              <a:rPr lang="en-US" sz="2400" b="1" dirty="0">
                <a:latin typeface="Cambria" panose="02040503050406030204" pitchFamily="18" charset="0"/>
                <a:ea typeface="Cambria" panose="02040503050406030204" pitchFamily="18" charset="0"/>
              </a:rPr>
              <a:t> E (</a:t>
            </a:r>
            <a:r>
              <a:rPr lang="en-US" sz="2400" b="1" dirty="0" err="1">
                <a:latin typeface="Cambria" panose="02040503050406030204" pitchFamily="18" charset="0"/>
                <a:ea typeface="Cambria" panose="02040503050406030204" pitchFamily="18" charset="0"/>
              </a:rPr>
              <a:t>Điểm</a:t>
            </a:r>
            <a:r>
              <a:rPr lang="en-US" sz="2400" b="1" dirty="0">
                <a:latin typeface="Cambria" panose="02040503050406030204" pitchFamily="18" charset="0"/>
                <a:ea typeface="Cambria" panose="02040503050406030204" pitchFamily="18" charset="0"/>
              </a:rPr>
              <a:t> E </a:t>
            </a:r>
            <a:r>
              <a:rPr lang="en-US" sz="2400" b="1" dirty="0" err="1">
                <a:latin typeface="Cambria" panose="02040503050406030204" pitchFamily="18" charset="0"/>
                <a:ea typeface="Cambria" panose="02040503050406030204" pitchFamily="18" charset="0"/>
              </a:rPr>
              <a:t>không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nằm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trên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đường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thẳng</a:t>
            </a:r>
            <a:r>
              <a:rPr lang="en-US" sz="2400" b="1" dirty="0">
                <a:latin typeface="Cambria" panose="02040503050406030204" pitchFamily="18" charset="0"/>
                <a:ea typeface="Cambria" panose="02040503050406030204" pitchFamily="18" charset="0"/>
              </a:rPr>
              <a:t> AB) </a:t>
            </a:r>
            <a:r>
              <a:rPr lang="en-US" sz="2400" b="1" dirty="0" err="1">
                <a:latin typeface="Cambria" panose="02040503050406030204" pitchFamily="18" charset="0"/>
                <a:ea typeface="Cambria" panose="02040503050406030204" pitchFamily="18" charset="0"/>
              </a:rPr>
              <a:t>và</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vuông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góc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với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đường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thẳng</a:t>
            </a:r>
            <a:r>
              <a:rPr lang="en-US" sz="2400" b="1" dirty="0">
                <a:latin typeface="Cambria" panose="02040503050406030204" pitchFamily="18" charset="0"/>
                <a:ea typeface="Cambria" panose="02040503050406030204" pitchFamily="18" charset="0"/>
              </a:rPr>
              <a:t> AB. </a:t>
            </a:r>
          </a:p>
        </p:txBody>
      </p:sp>
      <p:pic>
        <p:nvPicPr>
          <p:cNvPr id="4" name="Picture 3">
            <a:extLst>
              <a:ext uri="{FF2B5EF4-FFF2-40B4-BE49-F238E27FC236}">
                <a16:creationId xmlns:a16="http://schemas.microsoft.com/office/drawing/2014/main" id="{68666D76-DE8C-111F-0ED3-8D0C7133B3D7}"/>
              </a:ext>
            </a:extLst>
          </p:cNvPr>
          <p:cNvPicPr>
            <a:picLocks noChangeAspect="1"/>
          </p:cNvPicPr>
          <p:nvPr/>
        </p:nvPicPr>
        <p:blipFill>
          <a:blip r:embed="rId3"/>
          <a:stretch>
            <a:fillRect/>
          </a:stretch>
        </p:blipFill>
        <p:spPr>
          <a:xfrm>
            <a:off x="1715386" y="2148885"/>
            <a:ext cx="2743200" cy="2305050"/>
          </a:xfrm>
          <a:prstGeom prst="rect">
            <a:avLst/>
          </a:prstGeom>
        </p:spPr>
      </p:pic>
      <p:sp>
        <p:nvSpPr>
          <p:cNvPr id="5" name="TextBox 4">
            <a:extLst>
              <a:ext uri="{FF2B5EF4-FFF2-40B4-BE49-F238E27FC236}">
                <a16:creationId xmlns:a16="http://schemas.microsoft.com/office/drawing/2014/main" id="{C9EC5C71-AF42-29C4-33A6-A7FBD8D053B5}"/>
              </a:ext>
            </a:extLst>
          </p:cNvPr>
          <p:cNvSpPr txBox="1"/>
          <p:nvPr/>
        </p:nvSpPr>
        <p:spPr>
          <a:xfrm>
            <a:off x="1488558" y="4795284"/>
            <a:ext cx="3965944" cy="1200329"/>
          </a:xfrm>
          <a:prstGeom prst="rect">
            <a:avLst/>
          </a:prstGeom>
          <a:noFill/>
        </p:spPr>
        <p:txBody>
          <a:bodyPr wrap="square" rtlCol="0">
            <a:spAutoFit/>
          </a:bodyPr>
          <a:lstStyle/>
          <a:p>
            <a:pPr algn="ct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Bước</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Đặt</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ê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ke</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sao</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cạnh</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ê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ke</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nằm</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trên</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thẳng</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AB. </a:t>
            </a:r>
          </a:p>
        </p:txBody>
      </p:sp>
      <p:pic>
        <p:nvPicPr>
          <p:cNvPr id="8" name="Picture 7">
            <a:extLst>
              <a:ext uri="{FF2B5EF4-FFF2-40B4-BE49-F238E27FC236}">
                <a16:creationId xmlns:a16="http://schemas.microsoft.com/office/drawing/2014/main" id="{7EAB5C01-4D8F-74E3-4D43-0F70A9200C32}"/>
              </a:ext>
            </a:extLst>
          </p:cNvPr>
          <p:cNvPicPr>
            <a:picLocks noChangeAspect="1"/>
          </p:cNvPicPr>
          <p:nvPr/>
        </p:nvPicPr>
        <p:blipFill>
          <a:blip r:embed="rId4"/>
          <a:stretch>
            <a:fillRect/>
          </a:stretch>
        </p:blipFill>
        <p:spPr>
          <a:xfrm>
            <a:off x="6827431" y="2164944"/>
            <a:ext cx="2705100" cy="2124075"/>
          </a:xfrm>
          <a:prstGeom prst="rect">
            <a:avLst/>
          </a:prstGeom>
        </p:spPr>
      </p:pic>
      <p:sp>
        <p:nvSpPr>
          <p:cNvPr id="10" name="TextBox 9">
            <a:extLst>
              <a:ext uri="{FF2B5EF4-FFF2-40B4-BE49-F238E27FC236}">
                <a16:creationId xmlns:a16="http://schemas.microsoft.com/office/drawing/2014/main" id="{CC77213F-C50F-DA3B-C1C5-ABA8364F66A7}"/>
              </a:ext>
            </a:extLst>
          </p:cNvPr>
          <p:cNvSpPr txBox="1"/>
          <p:nvPr/>
        </p:nvSpPr>
        <p:spPr>
          <a:xfrm>
            <a:off x="6847368" y="4678326"/>
            <a:ext cx="3434316" cy="1200329"/>
          </a:xfrm>
          <a:prstGeom prst="rect">
            <a:avLst/>
          </a:prstGeom>
          <a:noFill/>
        </p:spPr>
        <p:txBody>
          <a:bodyPr wrap="square" rtlCol="0">
            <a:spAutoFit/>
          </a:bodyPr>
          <a:lstStyle/>
          <a:p>
            <a:pPr algn="ctr"/>
            <a:r>
              <a:rPr lang="vi-VN" sz="2400" b="1" kern="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Bước 2: Dịch chuyển ê ke trên đường thẳng AB đến vị trí điểm E.</a:t>
            </a:r>
            <a:endPar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9010308-0F85-7CDD-C6B1-E38A1ACC2FDA}"/>
              </a:ext>
            </a:extLst>
          </p:cNvPr>
          <p:cNvPicPr>
            <a:picLocks noChangeAspect="1"/>
          </p:cNvPicPr>
          <p:nvPr/>
        </p:nvPicPr>
        <p:blipFill>
          <a:blip r:embed="rId5"/>
          <a:stretch>
            <a:fillRect/>
          </a:stretch>
        </p:blipFill>
        <p:spPr>
          <a:xfrm>
            <a:off x="266620" y="281495"/>
            <a:ext cx="1828959" cy="1475360"/>
          </a:xfrm>
          <a:prstGeom prst="rect">
            <a:avLst/>
          </a:prstGeom>
        </p:spPr>
      </p:pic>
    </p:spTree>
    <p:extLst>
      <p:ext uri="{BB962C8B-B14F-4D97-AF65-F5344CB8AC3E}">
        <p14:creationId xmlns:p14="http://schemas.microsoft.com/office/powerpoint/2010/main" val="1378722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arn(inVertical)">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FA33B2-B85E-B692-E23F-937281D50978}"/>
              </a:ext>
            </a:extLst>
          </p:cNvPr>
          <p:cNvPicPr>
            <a:picLocks noChangeAspect="1"/>
          </p:cNvPicPr>
          <p:nvPr/>
        </p:nvPicPr>
        <p:blipFill>
          <a:blip r:embed="rId3"/>
          <a:stretch>
            <a:fillRect/>
          </a:stretch>
        </p:blipFill>
        <p:spPr>
          <a:xfrm>
            <a:off x="1558445" y="1295954"/>
            <a:ext cx="3313005" cy="2446707"/>
          </a:xfrm>
          <a:prstGeom prst="rect">
            <a:avLst/>
          </a:prstGeom>
        </p:spPr>
      </p:pic>
      <p:sp>
        <p:nvSpPr>
          <p:cNvPr id="11" name="TextBox 10">
            <a:extLst>
              <a:ext uri="{FF2B5EF4-FFF2-40B4-BE49-F238E27FC236}">
                <a16:creationId xmlns:a16="http://schemas.microsoft.com/office/drawing/2014/main" id="{D73E3C8F-959D-9A2D-1F20-8350029DCF90}"/>
              </a:ext>
            </a:extLst>
          </p:cNvPr>
          <p:cNvSpPr txBox="1"/>
          <p:nvPr/>
        </p:nvSpPr>
        <p:spPr>
          <a:xfrm>
            <a:off x="967564" y="4051005"/>
            <a:ext cx="4486939" cy="954107"/>
          </a:xfrm>
          <a:prstGeom prst="rect">
            <a:avLst/>
          </a:prstGeom>
          <a:noFill/>
        </p:spPr>
        <p:txBody>
          <a:bodyPr wrap="square" rtlCol="0">
            <a:spAutoFit/>
          </a:bodyPr>
          <a:lstStyle/>
          <a:p>
            <a:pPr algn="ctr"/>
            <a:r>
              <a:rPr lang="vi-VN" sz="2800" b="1" kern="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Bước 3: Chọn điểm C trên cạnh còn lại của ê</a:t>
            </a:r>
            <a:r>
              <a:rPr lang="en-US" sz="2800" b="1" kern="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2800" b="1" kern="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ke.</a:t>
            </a:r>
            <a:endPar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3EC2E23-7202-6A9B-886A-11DB27418EC1}"/>
              </a:ext>
            </a:extLst>
          </p:cNvPr>
          <p:cNvPicPr>
            <a:picLocks noChangeAspect="1"/>
          </p:cNvPicPr>
          <p:nvPr/>
        </p:nvPicPr>
        <p:blipFill>
          <a:blip r:embed="rId4"/>
          <a:stretch>
            <a:fillRect/>
          </a:stretch>
        </p:blipFill>
        <p:spPr>
          <a:xfrm>
            <a:off x="7210536" y="1257521"/>
            <a:ext cx="3386213" cy="2782851"/>
          </a:xfrm>
          <a:prstGeom prst="rect">
            <a:avLst/>
          </a:prstGeom>
        </p:spPr>
      </p:pic>
      <p:sp>
        <p:nvSpPr>
          <p:cNvPr id="14" name="TextBox 13">
            <a:extLst>
              <a:ext uri="{FF2B5EF4-FFF2-40B4-BE49-F238E27FC236}">
                <a16:creationId xmlns:a16="http://schemas.microsoft.com/office/drawing/2014/main" id="{5A46CB07-74F7-EAD7-A4EA-B2FCEB39297E}"/>
              </a:ext>
            </a:extLst>
          </p:cNvPr>
          <p:cNvSpPr txBox="1"/>
          <p:nvPr/>
        </p:nvSpPr>
        <p:spPr>
          <a:xfrm>
            <a:off x="6826103" y="4136065"/>
            <a:ext cx="4486939" cy="954107"/>
          </a:xfrm>
          <a:prstGeom prst="rect">
            <a:avLst/>
          </a:prstGeom>
          <a:noFill/>
        </p:spPr>
        <p:txBody>
          <a:bodyPr wrap="square" rtlCol="0">
            <a:spAutoFit/>
          </a:bodyPr>
          <a:lstStyle/>
          <a:p>
            <a:pPr algn="ctr"/>
            <a:r>
              <a:rPr lang="vi-VN" sz="2800" b="1" kern="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Bước 4: Dùng thước thẳng kẻ đường thẳng CE.</a:t>
            </a:r>
            <a:endPar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13589DF-8C05-B490-ED32-FA124C01006F}"/>
              </a:ext>
            </a:extLst>
          </p:cNvPr>
          <p:cNvSpPr txBox="1"/>
          <p:nvPr/>
        </p:nvSpPr>
        <p:spPr>
          <a:xfrm>
            <a:off x="1541719" y="5244134"/>
            <a:ext cx="8888819" cy="1055608"/>
          </a:xfrm>
          <a:prstGeom prst="roundRect">
            <a:avLst/>
          </a:prstGeom>
          <a:solidFill>
            <a:schemeClr val="accent4"/>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Lưu</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ý: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 trường hợp điểm E nằm trên đường thẳng AB, cách vẽ cũng tương tự như trên. </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43098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h Lesson by Slidesgo">
  <a:themeElements>
    <a:clrScheme name="Simple Light">
      <a:dk1>
        <a:srgbClr val="3C1A32"/>
      </a:dk1>
      <a:lt1>
        <a:srgbClr val="582F4E"/>
      </a:lt1>
      <a:dk2>
        <a:srgbClr val="B872AE"/>
      </a:dk2>
      <a:lt2>
        <a:srgbClr val="8F5889"/>
      </a:lt2>
      <a:accent1>
        <a:srgbClr val="FFC715"/>
      </a:accent1>
      <a:accent2>
        <a:srgbClr val="F9A320"/>
      </a:accent2>
      <a:accent3>
        <a:srgbClr val="EE4524"/>
      </a:accent3>
      <a:accent4>
        <a:srgbClr val="FFFFFF"/>
      </a:accent4>
      <a:accent5>
        <a:srgbClr val="73C3B4"/>
      </a:accent5>
      <a:accent6>
        <a:srgbClr val="36A289"/>
      </a:accent6>
      <a:hlink>
        <a:srgbClr val="B872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442</Words>
  <Application>Microsoft Office PowerPoint</Application>
  <PresentationFormat>Widescreen</PresentationFormat>
  <Paragraphs>45</Paragraphs>
  <Slides>19</Slides>
  <Notes>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19</vt:i4>
      </vt:variant>
    </vt:vector>
  </HeadingPairs>
  <TitlesOfParts>
    <vt:vector size="35" baseType="lpstr">
      <vt:lpstr>Arial Unicode MS</vt:lpstr>
      <vt:lpstr>#9Slide05 Bodega Script</vt:lpstr>
      <vt:lpstr>#9Slide07 HoneyCream</vt:lpstr>
      <vt:lpstr>Arial</vt:lpstr>
      <vt:lpstr>Calibri</vt:lpstr>
      <vt:lpstr>Cambria</vt:lpstr>
      <vt:lpstr>Comfortaa</vt:lpstr>
      <vt:lpstr>Fredoka One</vt:lpstr>
      <vt:lpstr>Poppins Light</vt:lpstr>
      <vt:lpstr>Rammetto One</vt:lpstr>
      <vt:lpstr>SVN-Newton</vt:lpstr>
      <vt:lpstr>Times New Roman</vt:lpstr>
      <vt:lpstr>UTM Aquarelle</vt:lpstr>
      <vt:lpstr>UTM Avo</vt:lpstr>
      <vt:lpstr>PPTMON theme</vt:lpstr>
      <vt:lpstr>Math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MTC</cp:lastModifiedBy>
  <cp:revision>24</cp:revision>
  <dcterms:created xsi:type="dcterms:W3CDTF">2023-09-21T13:14:29Z</dcterms:created>
  <dcterms:modified xsi:type="dcterms:W3CDTF">2023-10-09T06:00:56Z</dcterms:modified>
</cp:coreProperties>
</file>