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99" r:id="rId3"/>
    <p:sldId id="301" r:id="rId4"/>
    <p:sldId id="257" r:id="rId5"/>
    <p:sldId id="263" r:id="rId6"/>
    <p:sldId id="262" r:id="rId7"/>
    <p:sldId id="300" r:id="rId8"/>
    <p:sldId id="272" r:id="rId9"/>
    <p:sldId id="261" r:id="rId10"/>
    <p:sldId id="260" r:id="rId11"/>
    <p:sldId id="264" r:id="rId12"/>
    <p:sldId id="270" r:id="rId13"/>
    <p:sldId id="269" r:id="rId14"/>
    <p:sldId id="268" r:id="rId15"/>
    <p:sldId id="267" r:id="rId16"/>
    <p:sldId id="266" r:id="rId17"/>
    <p:sldId id="273" r:id="rId18"/>
    <p:sldId id="277" r:id="rId19"/>
    <p:sldId id="275" r:id="rId20"/>
    <p:sldId id="276" r:id="rId21"/>
    <p:sldId id="278" r:id="rId22"/>
    <p:sldId id="279" r:id="rId23"/>
    <p:sldId id="280" r:id="rId24"/>
    <p:sldId id="281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2" y="6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5F34B-E432-43C4-8BA0-C6496E645467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FAC84-3FA8-4153-8703-294B6B08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2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E803FE1C-558A-435E-A23D-0F821947C9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785DEC6-7353-49CE-9E1B-37338D115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5CA05A87-1922-4005-9EF0-837724420F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E612EA2-AB2B-47A2-9522-0621358FF88F}" type="slidenum">
              <a:rPr lang="en-US" altLang="en-US" smtClean="0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264F-C4C1-4E37-8186-AE65682EC5C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C59-F8D2-4E61-BECD-9CEB678F2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264F-C4C1-4E37-8186-AE65682EC5C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C59-F8D2-4E61-BECD-9CEB678F2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264F-C4C1-4E37-8186-AE65682EC5C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C59-F8D2-4E61-BECD-9CEB678F2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3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264F-C4C1-4E37-8186-AE65682EC5C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C59-F8D2-4E61-BECD-9CEB678F2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0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264F-C4C1-4E37-8186-AE65682EC5C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C59-F8D2-4E61-BECD-9CEB678F2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7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264F-C4C1-4E37-8186-AE65682EC5C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C59-F8D2-4E61-BECD-9CEB678F2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264F-C4C1-4E37-8186-AE65682EC5C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C59-F8D2-4E61-BECD-9CEB678F2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19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264F-C4C1-4E37-8186-AE65682EC5C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C59-F8D2-4E61-BECD-9CEB678F2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1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264F-C4C1-4E37-8186-AE65682EC5C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C59-F8D2-4E61-BECD-9CEB678F2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2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264F-C4C1-4E37-8186-AE65682EC5C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C59-F8D2-4E61-BECD-9CEB678F2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264F-C4C1-4E37-8186-AE65682EC5C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C59-F8D2-4E61-BECD-9CEB678F2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6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264F-C4C1-4E37-8186-AE65682EC5C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E6C59-F8D2-4E61-BECD-9CEB678F2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4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microsoft.com/office/2007/relationships/media" Target="../media/media2.WAV"/><Relationship Id="rId7" Type="http://schemas.openxmlformats.org/officeDocument/2006/relationships/audio" Target="../media/media3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media" Target="../media/media3.WAV"/><Relationship Id="rId11" Type="http://schemas.openxmlformats.org/officeDocument/2006/relationships/image" Target="../media/image38.png"/><Relationship Id="rId5" Type="http://schemas.openxmlformats.org/officeDocument/2006/relationships/audio" Target="file:///C:\WINDOWS\Help\Tours\WindowsMediaPlayer\Audio\Wav\wmpaud8.wav" TargetMode="External"/><Relationship Id="rId10" Type="http://schemas.openxmlformats.org/officeDocument/2006/relationships/image" Target="../media/image6.jpeg"/><Relationship Id="rId4" Type="http://schemas.openxmlformats.org/officeDocument/2006/relationships/audio" Target="../media/media2.WAV"/><Relationship Id="rId9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microsoft.com/office/2007/relationships/media" Target="../media/media2.WAV"/><Relationship Id="rId7" Type="http://schemas.openxmlformats.org/officeDocument/2006/relationships/audio" Target="../media/media3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media" Target="../media/media3.WAV"/><Relationship Id="rId11" Type="http://schemas.openxmlformats.org/officeDocument/2006/relationships/image" Target="../media/image38.png"/><Relationship Id="rId5" Type="http://schemas.openxmlformats.org/officeDocument/2006/relationships/audio" Target="file:///C:\WINDOWS\Help\Tours\WindowsMediaPlayer\Audio\Wav\wmpaud8.wav" TargetMode="External"/><Relationship Id="rId10" Type="http://schemas.openxmlformats.org/officeDocument/2006/relationships/image" Target="../media/image6.jpeg"/><Relationship Id="rId4" Type="http://schemas.openxmlformats.org/officeDocument/2006/relationships/audio" Target="../media/media2.WAV"/><Relationship Id="rId9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microsoft.com/office/2007/relationships/media" Target="../media/media2.WAV"/><Relationship Id="rId7" Type="http://schemas.openxmlformats.org/officeDocument/2006/relationships/audio" Target="../media/media3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media" Target="../media/media3.WAV"/><Relationship Id="rId11" Type="http://schemas.openxmlformats.org/officeDocument/2006/relationships/image" Target="../media/image38.png"/><Relationship Id="rId5" Type="http://schemas.openxmlformats.org/officeDocument/2006/relationships/audio" Target="file:///C:\WINDOWS\Help\Tours\WindowsMediaPlayer\Audio\Wav\wmpaud8.wav" TargetMode="External"/><Relationship Id="rId10" Type="http://schemas.openxmlformats.org/officeDocument/2006/relationships/image" Target="../media/image6.jpeg"/><Relationship Id="rId4" Type="http://schemas.openxmlformats.org/officeDocument/2006/relationships/audio" Target="../media/media2.WAV"/><Relationship Id="rId9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9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18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20" y="548680"/>
            <a:ext cx="7272808" cy="4132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7848" y="480360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KHOA HỌC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27548" y="5331692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097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4" descr="2178799438_dfe2512994_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5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9536" y="260649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980729"/>
            <a:ext cx="8568952" cy="56166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9536" y="1084095"/>
            <a:ext cx="414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980729"/>
            <a:ext cx="8568952" cy="56166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980729"/>
            <a:ext cx="8568952" cy="5616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980729"/>
            <a:ext cx="8568952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6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1847528" y="1628800"/>
            <a:ext cx="7776864" cy="151216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62937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63552" y="11663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052736"/>
            <a:ext cx="87129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78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7528" y="116633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4" descr="2e0314647baf415d9a6eb3d1a51f22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197" y="868969"/>
            <a:ext cx="457200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net_802891_images1622593_cuitrau03_C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198" y="868969"/>
            <a:ext cx="445480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378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26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3552" y="116633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6712"/>
            <a:ext cx="9144000" cy="555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78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57392"/>
          </a:xfrm>
        </p:spPr>
      </p:pic>
      <p:sp>
        <p:nvSpPr>
          <p:cNvPr id="5" name="TextBox 4"/>
          <p:cNvSpPr txBox="1"/>
          <p:nvPr/>
        </p:nvSpPr>
        <p:spPr>
          <a:xfrm>
            <a:off x="1991544" y="116633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685800"/>
            <a:ext cx="8712968" cy="576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02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3552" y="116633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124744"/>
            <a:ext cx="839942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96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3532" y="764705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31504" y="1412776"/>
            <a:ext cx="9433048" cy="30243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ta.</a:t>
            </a:r>
          </a:p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tin,…</a:t>
            </a:r>
          </a:p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2667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392"/>
          </a:xfrm>
          <a:prstGeom prst="rect">
            <a:avLst/>
          </a:prstGeom>
        </p:spPr>
      </p:pic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303366" y="2407494"/>
            <a:ext cx="3267075" cy="3906838"/>
            <a:chOff x="177" y="1296"/>
            <a:chExt cx="1839" cy="2771"/>
          </a:xfrm>
        </p:grpSpPr>
        <p:pic>
          <p:nvPicPr>
            <p:cNvPr id="9" name="Picture 5" descr="tba1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96"/>
              <a:ext cx="1824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77" y="3696"/>
              <a:ext cx="1839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latin typeface="Times New Roman" pitchFamily="18" charset="0"/>
                  <a:cs typeface="Times New Roman" pitchFamily="18" charset="0"/>
                </a:rPr>
                <a:t>Nhà máy phát điện</a:t>
              </a:r>
            </a:p>
          </p:txBody>
        </p:sp>
      </p:grp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4800600" y="4953000"/>
            <a:ext cx="10668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>
              <a:defRPr/>
            </a:pPr>
            <a:endParaRPr lang="en-US">
              <a:ln w="9525">
                <a:solidFill>
                  <a:schemeClr val="tx1"/>
                </a:solidFill>
              </a:ln>
            </a:endParaRP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5137150" y="3584575"/>
            <a:ext cx="5530850" cy="2736850"/>
            <a:chOff x="2183" y="2206"/>
            <a:chExt cx="3851" cy="1724"/>
          </a:xfrm>
        </p:grpSpPr>
        <p:pic>
          <p:nvPicPr>
            <p:cNvPr id="13" name="Picture 8" descr="Picture1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" y="2206"/>
              <a:ext cx="1335" cy="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2183" y="3600"/>
              <a:ext cx="385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latin typeface="Times New Roman" pitchFamily="18" charset="0"/>
                  <a:cs typeface="Times New Roman" pitchFamily="18" charset="0"/>
                </a:rPr>
                <a:t>Hộ gia đình, cơ quan, nhà máy,.....</a:t>
              </a:r>
              <a:endParaRPr lang="en-US" altLang="en-US" sz="2800" b="1">
                <a:latin typeface="VNI-Times" pitchFamily="2" charset="0"/>
                <a:cs typeface="Arial" charset="0"/>
              </a:endParaRPr>
            </a:p>
          </p:txBody>
        </p:sp>
      </p:grp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8158163" y="4428601"/>
            <a:ext cx="2358925" cy="1046690"/>
            <a:chOff x="4128" y="2584"/>
            <a:chExt cx="1585" cy="495"/>
          </a:xfrm>
        </p:grpSpPr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4128" y="2832"/>
              <a:ext cx="624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 rot="16200000">
              <a:off x="4985" y="2352"/>
              <a:ext cx="495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>
                  <a:latin typeface="Times New Roman" pitchFamily="18" charset="0"/>
                  <a:cs typeface="Times New Roman" pitchFamily="18" charset="0"/>
                </a:rPr>
                <a:t>Dụng cụ điện</a:t>
              </a:r>
            </a:p>
          </p:txBody>
        </p:sp>
      </p:grp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5137150" y="2495551"/>
            <a:ext cx="3886200" cy="2162175"/>
            <a:chOff x="2256" y="796"/>
            <a:chExt cx="2304" cy="1844"/>
          </a:xfrm>
        </p:grpSpPr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V="1">
              <a:off x="2352" y="1341"/>
              <a:ext cx="960" cy="1299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prstDash val="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 flipV="1">
              <a:off x="3312" y="1341"/>
              <a:ext cx="1152" cy="1251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prstDash val="dash"/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2256" y="796"/>
              <a:ext cx="2304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600" b="1">
                  <a:latin typeface="Times New Roman" pitchFamily="18" charset="0"/>
                  <a:cs typeface="Times New Roman" pitchFamily="18" charset="0"/>
                </a:rPr>
                <a:t>     Đường dây điện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1703049" y="44624"/>
            <a:ext cx="8812552" cy="20882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Trong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nhà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máy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điện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máy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phát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điện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phát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ra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điện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. </a:t>
            </a: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Điện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tải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qua </a:t>
            </a: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đường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dây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đưa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đến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ổ </a:t>
            </a: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điện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của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gia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đình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mỗi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cơ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quan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nhà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máy</a:t>
            </a: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,….</a:t>
            </a:r>
          </a:p>
        </p:txBody>
      </p:sp>
    </p:spTree>
    <p:extLst>
      <p:ext uri="{BB962C8B-B14F-4D97-AF65-F5344CB8AC3E}">
        <p14:creationId xmlns:p14="http://schemas.microsoft.com/office/powerpoint/2010/main" val="115207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100+ Hình nền PowerPoint đẹp nhất - Vương Quốc Đồ Ngủ">
            <a:extLst>
              <a:ext uri="{FF2B5EF4-FFF2-40B4-BE49-F238E27FC236}">
                <a16:creationId xmlns:a16="http://schemas.microsoft.com/office/drawing/2014/main" id="{8559B3CA-18B0-48F2-938F-0C27C1E93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3175"/>
            <a:ext cx="122142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7DCD16A5-67AE-448A-9BC9-E47905926F78}"/>
              </a:ext>
            </a:extLst>
          </p:cNvPr>
          <p:cNvSpPr/>
          <p:nvPr/>
        </p:nvSpPr>
        <p:spPr>
          <a:xfrm>
            <a:off x="1066800" y="3284983"/>
            <a:ext cx="10287000" cy="28967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vi-VN" sz="3600" b="1" i="0" dirty="0">
                <a:solidFill>
                  <a:srgbClr val="333333"/>
                </a:solidFill>
                <a:effectLst/>
                <a:latin typeface="+mj-lt"/>
              </a:rPr>
              <a:t>- </a:t>
            </a:r>
            <a:r>
              <a:rPr lang="vi-VN" sz="3600" b="1" i="0" dirty="0" err="1">
                <a:solidFill>
                  <a:srgbClr val="333333"/>
                </a:solidFill>
                <a:effectLst/>
                <a:latin typeface="+mj-lt"/>
              </a:rPr>
              <a:t>Kể</a:t>
            </a:r>
            <a:r>
              <a:rPr lang="vi-VN" sz="3600" b="1" i="0" dirty="0">
                <a:solidFill>
                  <a:srgbClr val="333333"/>
                </a:solidFill>
                <a:effectLst/>
                <a:latin typeface="+mj-lt"/>
              </a:rPr>
              <a:t> tên </a:t>
            </a:r>
            <a:r>
              <a:rPr lang="vi-VN" sz="3600" b="1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3600" b="1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600" b="1" i="0" dirty="0" err="1">
                <a:solidFill>
                  <a:srgbClr val="333333"/>
                </a:solidFill>
                <a:effectLst/>
                <a:latin typeface="+mj-lt"/>
              </a:rPr>
              <a:t>số</a:t>
            </a:r>
            <a:r>
              <a:rPr lang="vi-VN" sz="3600" b="1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600" b="1" i="0" dirty="0" err="1">
                <a:solidFill>
                  <a:srgbClr val="333333"/>
                </a:solidFill>
                <a:effectLst/>
                <a:latin typeface="+mj-lt"/>
              </a:rPr>
              <a:t>đồ</a:t>
            </a:r>
            <a:r>
              <a:rPr lang="vi-VN" sz="3600" b="1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600" b="1" i="0" dirty="0" err="1">
                <a:solidFill>
                  <a:srgbClr val="333333"/>
                </a:solidFill>
                <a:effectLst/>
                <a:latin typeface="+mj-lt"/>
              </a:rPr>
              <a:t>dùng</a:t>
            </a:r>
            <a:r>
              <a:rPr lang="vi-VN" sz="3600" b="1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3600" b="1" i="0" dirty="0" err="1">
                <a:solidFill>
                  <a:srgbClr val="333333"/>
                </a:solidFill>
                <a:effectLst/>
                <a:latin typeface="+mj-lt"/>
              </a:rPr>
              <a:t>máy</a:t>
            </a:r>
            <a:r>
              <a:rPr lang="vi-VN" sz="3600" b="1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600" b="1" i="0" dirty="0" err="1">
                <a:solidFill>
                  <a:srgbClr val="333333"/>
                </a:solidFill>
                <a:effectLst/>
                <a:latin typeface="+mj-lt"/>
              </a:rPr>
              <a:t>móc</a:t>
            </a:r>
            <a:r>
              <a:rPr lang="vi-VN" sz="3600" b="1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600" b="1" i="0" dirty="0" err="1">
                <a:solidFill>
                  <a:srgbClr val="333333"/>
                </a:solidFill>
                <a:effectLst/>
                <a:latin typeface="+mj-lt"/>
              </a:rPr>
              <a:t>sử</a:t>
            </a:r>
            <a:r>
              <a:rPr lang="vi-VN" sz="3600" b="1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600" b="1" i="0" dirty="0" err="1">
                <a:solidFill>
                  <a:srgbClr val="333333"/>
                </a:solidFill>
                <a:effectLst/>
                <a:latin typeface="+mj-lt"/>
              </a:rPr>
              <a:t>dụng</a:t>
            </a:r>
            <a:r>
              <a:rPr lang="vi-VN" sz="3600" b="1" i="0" dirty="0">
                <a:solidFill>
                  <a:srgbClr val="333333"/>
                </a:solidFill>
                <a:effectLst/>
                <a:latin typeface="+mj-lt"/>
              </a:rPr>
              <a:t> năng </a:t>
            </a:r>
            <a:r>
              <a:rPr lang="vi-VN" sz="3600" b="1" i="0" dirty="0" err="1">
                <a:solidFill>
                  <a:srgbClr val="333333"/>
                </a:solidFill>
                <a:effectLst/>
                <a:latin typeface="+mj-lt"/>
              </a:rPr>
              <a:t>lượng</a:t>
            </a:r>
            <a:r>
              <a:rPr lang="vi-VN" sz="3600" b="1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600" b="1" i="0" dirty="0" err="1">
                <a:solidFill>
                  <a:srgbClr val="333333"/>
                </a:solidFill>
                <a:effectLst/>
                <a:latin typeface="+mj-lt"/>
              </a:rPr>
              <a:t>điện</a:t>
            </a:r>
            <a:r>
              <a:rPr lang="vi-VN" sz="3600" b="1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vi-VN" sz="3600" b="1" dirty="0">
              <a:latin typeface="+mj-lt"/>
            </a:endParaRPr>
          </a:p>
        </p:txBody>
      </p:sp>
      <p:sp>
        <p:nvSpPr>
          <p:cNvPr id="3" name="WordArt 11">
            <a:extLst>
              <a:ext uri="{FF2B5EF4-FFF2-40B4-BE49-F238E27FC236}">
                <a16:creationId xmlns:a16="http://schemas.microsoft.com/office/drawing/2014/main" id="{0C105291-A42B-42C2-BFD8-6D1C180B80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152400"/>
            <a:ext cx="77724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713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5739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559496" y="648072"/>
            <a:ext cx="9108503" cy="4653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ta.Điện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tin,…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285750" indent="-285750">
              <a:buFontTx/>
              <a:buChar char="-"/>
            </a:pP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Trong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nhà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máy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điện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máy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phát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điện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phát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ra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điện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.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Điện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tải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qua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đường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dây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đưa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đến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ổ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điện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của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gia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đình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mỗi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cơ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quan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nhà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máy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,….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96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3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xplosion 1 5"/>
          <p:cNvSpPr/>
          <p:nvPr/>
        </p:nvSpPr>
        <p:spPr>
          <a:xfrm>
            <a:off x="1901788" y="548680"/>
            <a:ext cx="8388424" cy="4680520"/>
          </a:xfrm>
          <a:prstGeom prst="irregularSeal1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32888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33542" y="515345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00AAE1-701A-497C-A9DF-BADFFEB19415}" type="slidenum">
              <a:rPr lang="en-US" altLang="en-US" smtClean="0"/>
              <a:pPr eaLnBrk="1" hangingPunct="1"/>
              <a:t>22</a:t>
            </a:fld>
            <a:endParaRPr lang="en-US" altLang="en-US"/>
          </a:p>
        </p:txBody>
      </p:sp>
      <p:pic>
        <p:nvPicPr>
          <p:cNvPr id="6" name="ding77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42" y="248963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ing779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5442" y="3788207"/>
            <a:ext cx="304800" cy="304800"/>
          </a:xfrm>
          <a:prstGeom prst="rect">
            <a:avLst/>
          </a:prstGeom>
        </p:spPr>
      </p:pic>
      <p:pic>
        <p:nvPicPr>
          <p:cNvPr id="8" name="ring79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4442" y="1448232"/>
            <a:ext cx="304800" cy="304800"/>
          </a:xfrm>
          <a:prstGeom prst="rect">
            <a:avLst/>
          </a:prstGeom>
        </p:spPr>
      </p:pic>
      <p:pic>
        <p:nvPicPr>
          <p:cNvPr id="9" name="wmpaud8.wav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5442" y="1448232"/>
            <a:ext cx="304800" cy="304800"/>
          </a:xfrm>
          <a:prstGeom prst="rect">
            <a:avLst/>
          </a:prstGeom>
        </p:spPr>
      </p:pic>
      <p:pic>
        <p:nvPicPr>
          <p:cNvPr id="10" name="Wind794.wav">
            <a:hlinkClick r:id="" action="ppaction://media"/>
          </p:cNvPr>
          <p:cNvPicPr>
            <a:picLocks noChangeAspect="1" noChangeArrowheads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4442" y="3788207"/>
            <a:ext cx="304800" cy="304800"/>
          </a:xfrm>
          <a:prstGeom prst="rect">
            <a:avLst/>
          </a:prstGeom>
        </p:spPr>
      </p:pic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4115592" y="4623232"/>
            <a:ext cx="4498347" cy="461665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GIÂY SUY NGHĨ BẮT ĐẦU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2074067" y="2249920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800">
              <a:solidFill>
                <a:schemeClr val="folHlink"/>
              </a:solidFill>
              <a:cs typeface="Arial" charset="0"/>
            </a:endParaRPr>
          </a:p>
        </p:txBody>
      </p: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2336005" y="5237595"/>
            <a:ext cx="7986712" cy="457200"/>
            <a:chOff x="432" y="3552"/>
            <a:chExt cx="4980" cy="288"/>
          </a:xfrm>
        </p:grpSpPr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32" y="3552"/>
              <a:ext cx="864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1296" y="3552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2160" y="3552"/>
              <a:ext cx="76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2928" y="3552"/>
              <a:ext cx="81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3735" y="3552"/>
              <a:ext cx="813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4548" y="3552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2318542" y="5228070"/>
            <a:ext cx="2787650" cy="457200"/>
            <a:chOff x="1392" y="2496"/>
            <a:chExt cx="1152" cy="576"/>
          </a:xfrm>
        </p:grpSpPr>
        <p:sp>
          <p:nvSpPr>
            <p:cNvPr id="21" name="Rectangle 32"/>
            <p:cNvSpPr>
              <a:spLocks noChangeArrowheads="1"/>
            </p:cNvSpPr>
            <p:nvPr/>
          </p:nvSpPr>
          <p:spPr bwMode="auto">
            <a:xfrm>
              <a:off x="1392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auto">
            <a:xfrm>
              <a:off x="1968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grpSp>
        <p:nvGrpSpPr>
          <p:cNvPr id="23" name="Group 34"/>
          <p:cNvGrpSpPr>
            <a:grpSpLocks/>
          </p:cNvGrpSpPr>
          <p:nvPr/>
        </p:nvGrpSpPr>
        <p:grpSpPr bwMode="auto">
          <a:xfrm>
            <a:off x="5106192" y="5228070"/>
            <a:ext cx="2514600" cy="457200"/>
            <a:chOff x="2544" y="2496"/>
            <a:chExt cx="1152" cy="576"/>
          </a:xfrm>
        </p:grpSpPr>
        <p:sp>
          <p:nvSpPr>
            <p:cNvPr id="24" name="Rectangle 35"/>
            <p:cNvSpPr>
              <a:spLocks noChangeArrowheads="1"/>
            </p:cNvSpPr>
            <p:nvPr/>
          </p:nvSpPr>
          <p:spPr bwMode="auto">
            <a:xfrm>
              <a:off x="2544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25" name="Rectangle 36"/>
            <p:cNvSpPr>
              <a:spLocks noChangeArrowheads="1"/>
            </p:cNvSpPr>
            <p:nvPr/>
          </p:nvSpPr>
          <p:spPr bwMode="auto">
            <a:xfrm>
              <a:off x="3120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grpSp>
        <p:nvGrpSpPr>
          <p:cNvPr id="26" name="Group 37"/>
          <p:cNvGrpSpPr>
            <a:grpSpLocks/>
          </p:cNvGrpSpPr>
          <p:nvPr/>
        </p:nvGrpSpPr>
        <p:grpSpPr bwMode="auto">
          <a:xfrm>
            <a:off x="7622380" y="5228071"/>
            <a:ext cx="2743200" cy="466725"/>
            <a:chOff x="3696" y="2496"/>
            <a:chExt cx="1152" cy="576"/>
          </a:xfrm>
        </p:grpSpPr>
        <p:sp>
          <p:nvSpPr>
            <p:cNvPr id="27" name="Rectangle 38"/>
            <p:cNvSpPr>
              <a:spLocks noChangeArrowheads="1"/>
            </p:cNvSpPr>
            <p:nvPr/>
          </p:nvSpPr>
          <p:spPr bwMode="auto">
            <a:xfrm>
              <a:off x="3696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4272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24000" y="883082"/>
            <a:ext cx="9100343" cy="3740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Các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đồ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dùng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sau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đây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loại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nào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sử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dụng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năng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lượng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điện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để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chiếu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sáng</a:t>
            </a:r>
            <a:endParaRPr lang="en-US" altLang="en-US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a)     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vi,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   b)     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sấy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ủi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   c)     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pin.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   d)    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" name="Oval 29"/>
          <p:cNvSpPr/>
          <p:nvPr/>
        </p:nvSpPr>
        <p:spPr>
          <a:xfrm>
            <a:off x="12573000" y="722314"/>
            <a:ext cx="579438" cy="5413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27902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ows XP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-0.14468 L -0.99843 0.3990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80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54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33542" y="49212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2C5486-B558-47BC-BEEA-A623DB149C5E}" type="slidenum">
              <a:rPr lang="en-US" altLang="en-US" smtClean="0"/>
              <a:pPr eaLnBrk="1" hangingPunct="1"/>
              <a:t>23</a:t>
            </a:fld>
            <a:endParaRPr lang="en-US" altLang="en-US"/>
          </a:p>
        </p:txBody>
      </p:sp>
      <p:pic>
        <p:nvPicPr>
          <p:cNvPr id="6" name="ding825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42" y="22574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ing841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5442" y="3556000"/>
            <a:ext cx="304800" cy="304800"/>
          </a:xfrm>
          <a:prstGeom prst="rect">
            <a:avLst/>
          </a:prstGeom>
        </p:spPr>
      </p:pic>
      <p:pic>
        <p:nvPicPr>
          <p:cNvPr id="8" name="ring842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4442" y="1216025"/>
            <a:ext cx="304800" cy="304800"/>
          </a:xfrm>
          <a:prstGeom prst="rect">
            <a:avLst/>
          </a:prstGeom>
        </p:spPr>
      </p:pic>
      <p:pic>
        <p:nvPicPr>
          <p:cNvPr id="9" name="wmpaud8.wav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5442" y="1216025"/>
            <a:ext cx="304800" cy="304800"/>
          </a:xfrm>
          <a:prstGeom prst="rect">
            <a:avLst/>
          </a:prstGeom>
        </p:spPr>
      </p:pic>
      <p:pic>
        <p:nvPicPr>
          <p:cNvPr id="10" name="Wind841.wav">
            <a:hlinkClick r:id="" action="ppaction://media"/>
          </p:cNvPr>
          <p:cNvPicPr>
            <a:picLocks noChangeAspect="1" noChangeArrowheads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4442" y="3556000"/>
            <a:ext cx="304800" cy="304800"/>
          </a:xfrm>
          <a:prstGeom prst="rect">
            <a:avLst/>
          </a:prstGeom>
        </p:spPr>
      </p:pic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4115593" y="4391026"/>
            <a:ext cx="4498347" cy="461665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GIÂY SUY NGHĨ BẮT ĐẦU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2074067" y="201771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800">
              <a:solidFill>
                <a:schemeClr val="folHlink"/>
              </a:solidFill>
              <a:cs typeface="Arial" charset="0"/>
            </a:endParaRPr>
          </a:p>
        </p:txBody>
      </p: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2336005" y="5005388"/>
            <a:ext cx="7986712" cy="457200"/>
            <a:chOff x="432" y="3552"/>
            <a:chExt cx="4980" cy="288"/>
          </a:xfrm>
        </p:grpSpPr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32" y="3552"/>
              <a:ext cx="864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1296" y="3552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2160" y="3552"/>
              <a:ext cx="76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2928" y="3552"/>
              <a:ext cx="81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3735" y="3552"/>
              <a:ext cx="813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4548" y="3552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2318542" y="4995863"/>
            <a:ext cx="2787650" cy="457200"/>
            <a:chOff x="1392" y="2496"/>
            <a:chExt cx="1152" cy="576"/>
          </a:xfrm>
        </p:grpSpPr>
        <p:sp>
          <p:nvSpPr>
            <p:cNvPr id="21" name="Rectangle 32"/>
            <p:cNvSpPr>
              <a:spLocks noChangeArrowheads="1"/>
            </p:cNvSpPr>
            <p:nvPr/>
          </p:nvSpPr>
          <p:spPr bwMode="auto">
            <a:xfrm>
              <a:off x="1392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auto">
            <a:xfrm>
              <a:off x="1968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grpSp>
        <p:nvGrpSpPr>
          <p:cNvPr id="23" name="Group 34"/>
          <p:cNvGrpSpPr>
            <a:grpSpLocks/>
          </p:cNvGrpSpPr>
          <p:nvPr/>
        </p:nvGrpSpPr>
        <p:grpSpPr bwMode="auto">
          <a:xfrm>
            <a:off x="5106192" y="4995863"/>
            <a:ext cx="2514600" cy="457200"/>
            <a:chOff x="2544" y="2496"/>
            <a:chExt cx="1152" cy="576"/>
          </a:xfrm>
        </p:grpSpPr>
        <p:sp>
          <p:nvSpPr>
            <p:cNvPr id="24" name="Rectangle 35"/>
            <p:cNvSpPr>
              <a:spLocks noChangeArrowheads="1"/>
            </p:cNvSpPr>
            <p:nvPr/>
          </p:nvSpPr>
          <p:spPr bwMode="auto">
            <a:xfrm>
              <a:off x="2544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25" name="Rectangle 36"/>
            <p:cNvSpPr>
              <a:spLocks noChangeArrowheads="1"/>
            </p:cNvSpPr>
            <p:nvPr/>
          </p:nvSpPr>
          <p:spPr bwMode="auto">
            <a:xfrm>
              <a:off x="3120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grpSp>
        <p:nvGrpSpPr>
          <p:cNvPr id="26" name="Group 37"/>
          <p:cNvGrpSpPr>
            <a:grpSpLocks/>
          </p:cNvGrpSpPr>
          <p:nvPr/>
        </p:nvGrpSpPr>
        <p:grpSpPr bwMode="auto">
          <a:xfrm>
            <a:off x="7622380" y="4995864"/>
            <a:ext cx="2743200" cy="466725"/>
            <a:chOff x="3696" y="2496"/>
            <a:chExt cx="1152" cy="576"/>
          </a:xfrm>
        </p:grpSpPr>
        <p:sp>
          <p:nvSpPr>
            <p:cNvPr id="27" name="Rectangle 38"/>
            <p:cNvSpPr>
              <a:spLocks noChangeArrowheads="1"/>
            </p:cNvSpPr>
            <p:nvPr/>
          </p:nvSpPr>
          <p:spPr bwMode="auto">
            <a:xfrm>
              <a:off x="3696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4272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67656" y="650875"/>
            <a:ext cx="9056687" cy="3778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Các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đồ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dùng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sau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đây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loại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nào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dùng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năng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lượng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điện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để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đốt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nóng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?</a:t>
            </a:r>
            <a:endParaRPr lang="en-US" altLang="en-US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a)     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vi,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   b)    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   c)     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sấy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ủi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   d)    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than.</a:t>
            </a:r>
          </a:p>
        </p:txBody>
      </p:sp>
      <p:sp>
        <p:nvSpPr>
          <p:cNvPr id="30" name="Oval 29"/>
          <p:cNvSpPr/>
          <p:nvPr/>
        </p:nvSpPr>
        <p:spPr>
          <a:xfrm>
            <a:off x="12573000" y="722314"/>
            <a:ext cx="579438" cy="5413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3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ows XP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2 -0.19074 L -0.99062 0.353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80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54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52451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47D74E-51C3-4BD2-A1A4-2F6F86A826E9}" type="slidenum">
              <a:rPr lang="en-US" altLang="en-US" smtClean="0"/>
              <a:pPr eaLnBrk="1" hangingPunct="1"/>
              <a:t>24</a:t>
            </a:fld>
            <a:endParaRPr lang="en-US" altLang="en-US"/>
          </a:p>
        </p:txBody>
      </p:sp>
      <p:pic>
        <p:nvPicPr>
          <p:cNvPr id="6" name="ding88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81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ing888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100" y="3879850"/>
            <a:ext cx="304800" cy="304800"/>
          </a:xfrm>
          <a:prstGeom prst="rect">
            <a:avLst/>
          </a:prstGeom>
        </p:spPr>
      </p:pic>
      <p:pic>
        <p:nvPicPr>
          <p:cNvPr id="8" name="ring889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8100" y="1539875"/>
            <a:ext cx="304800" cy="304800"/>
          </a:xfrm>
          <a:prstGeom prst="rect">
            <a:avLst/>
          </a:prstGeom>
        </p:spPr>
      </p:pic>
      <p:pic>
        <p:nvPicPr>
          <p:cNvPr id="9" name="wmpaud8.wav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100" y="1539875"/>
            <a:ext cx="304800" cy="304800"/>
          </a:xfrm>
          <a:prstGeom prst="rect">
            <a:avLst/>
          </a:prstGeom>
        </p:spPr>
      </p:pic>
      <p:pic>
        <p:nvPicPr>
          <p:cNvPr id="10" name="Wind903.wav">
            <a:hlinkClick r:id="" action="ppaction://media"/>
          </p:cNvPr>
          <p:cNvPicPr>
            <a:picLocks noChangeAspect="1" noChangeArrowheads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8100" y="3879850"/>
            <a:ext cx="304800" cy="304800"/>
          </a:xfrm>
          <a:prstGeom prst="rect">
            <a:avLst/>
          </a:prstGeom>
        </p:spPr>
      </p:pic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4159251" y="4714876"/>
            <a:ext cx="4498347" cy="461665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GIÂY SUY NGHĨ BẮT ĐẦU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2117725" y="234156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800">
              <a:solidFill>
                <a:schemeClr val="folHlink"/>
              </a:solidFill>
              <a:cs typeface="Arial" charset="0"/>
            </a:endParaRPr>
          </a:p>
        </p:txBody>
      </p: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2379663" y="5329238"/>
            <a:ext cx="7986712" cy="457200"/>
            <a:chOff x="432" y="3552"/>
            <a:chExt cx="4980" cy="288"/>
          </a:xfrm>
        </p:grpSpPr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32" y="3552"/>
              <a:ext cx="864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1296" y="3552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2160" y="3552"/>
              <a:ext cx="76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2928" y="3552"/>
              <a:ext cx="81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3735" y="3552"/>
              <a:ext cx="813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4548" y="3552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2362200" y="5319713"/>
            <a:ext cx="2787650" cy="457200"/>
            <a:chOff x="1392" y="2496"/>
            <a:chExt cx="1152" cy="576"/>
          </a:xfrm>
        </p:grpSpPr>
        <p:sp>
          <p:nvSpPr>
            <p:cNvPr id="21" name="Rectangle 32"/>
            <p:cNvSpPr>
              <a:spLocks noChangeArrowheads="1"/>
            </p:cNvSpPr>
            <p:nvPr/>
          </p:nvSpPr>
          <p:spPr bwMode="auto">
            <a:xfrm>
              <a:off x="1392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auto">
            <a:xfrm>
              <a:off x="1968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grpSp>
        <p:nvGrpSpPr>
          <p:cNvPr id="23" name="Group 34"/>
          <p:cNvGrpSpPr>
            <a:grpSpLocks/>
          </p:cNvGrpSpPr>
          <p:nvPr/>
        </p:nvGrpSpPr>
        <p:grpSpPr bwMode="auto">
          <a:xfrm>
            <a:off x="5149850" y="5319713"/>
            <a:ext cx="2514600" cy="457200"/>
            <a:chOff x="2544" y="2496"/>
            <a:chExt cx="1152" cy="576"/>
          </a:xfrm>
        </p:grpSpPr>
        <p:sp>
          <p:nvSpPr>
            <p:cNvPr id="24" name="Rectangle 35"/>
            <p:cNvSpPr>
              <a:spLocks noChangeArrowheads="1"/>
            </p:cNvSpPr>
            <p:nvPr/>
          </p:nvSpPr>
          <p:spPr bwMode="auto">
            <a:xfrm>
              <a:off x="2544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25" name="Rectangle 36"/>
            <p:cNvSpPr>
              <a:spLocks noChangeArrowheads="1"/>
            </p:cNvSpPr>
            <p:nvPr/>
          </p:nvSpPr>
          <p:spPr bwMode="auto">
            <a:xfrm>
              <a:off x="3120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grpSp>
        <p:nvGrpSpPr>
          <p:cNvPr id="26" name="Group 37"/>
          <p:cNvGrpSpPr>
            <a:grpSpLocks/>
          </p:cNvGrpSpPr>
          <p:nvPr/>
        </p:nvGrpSpPr>
        <p:grpSpPr bwMode="auto">
          <a:xfrm>
            <a:off x="7666038" y="5319714"/>
            <a:ext cx="2743200" cy="466725"/>
            <a:chOff x="3696" y="2496"/>
            <a:chExt cx="1152" cy="576"/>
          </a:xfrm>
        </p:grpSpPr>
        <p:sp>
          <p:nvSpPr>
            <p:cNvPr id="27" name="Rectangle 38"/>
            <p:cNvSpPr>
              <a:spLocks noChangeArrowheads="1"/>
            </p:cNvSpPr>
            <p:nvPr/>
          </p:nvSpPr>
          <p:spPr bwMode="auto">
            <a:xfrm>
              <a:off x="3696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4272" y="249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611314" y="974725"/>
            <a:ext cx="9056687" cy="3740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Các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đồ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dùng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sau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đây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loại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nào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dùng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năng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lượng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điện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để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truyền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tin ?</a:t>
            </a:r>
            <a:endParaRPr lang="en-US" altLang="en-US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a)    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…</a:t>
            </a:r>
          </a:p>
          <a:p>
            <a:pPr algn="just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   b)     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sấy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ủi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   c)     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   d)    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than.</a:t>
            </a:r>
          </a:p>
        </p:txBody>
      </p:sp>
      <p:sp>
        <p:nvSpPr>
          <p:cNvPr id="30" name="Oval 29"/>
          <p:cNvSpPr/>
          <p:nvPr/>
        </p:nvSpPr>
        <p:spPr>
          <a:xfrm>
            <a:off x="12573000" y="722314"/>
            <a:ext cx="579438" cy="5413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5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ows XP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14468 L -0.97482 0.3990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80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54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WordArt 4"/>
          <p:cNvSpPr>
            <a:spLocks noChangeArrowheads="1" noChangeShapeType="1"/>
          </p:cNvSpPr>
          <p:nvPr/>
        </p:nvSpPr>
        <p:spPr bwMode="auto">
          <a:xfrm>
            <a:off x="1727123" y="2060848"/>
            <a:ext cx="8991600" cy="27363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308"/>
              </a:avLst>
            </a:prstTxWarp>
          </a:bodyPr>
          <a:lstStyle/>
          <a:p>
            <a:pPr algn="ctr"/>
            <a:r>
              <a:rPr lang="en-US" sz="20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nối</a:t>
            </a:r>
            <a:endParaRPr lang="en-US" sz="20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12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3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xplosion 1 5"/>
          <p:cNvSpPr/>
          <p:nvPr/>
        </p:nvSpPr>
        <p:spPr>
          <a:xfrm>
            <a:off x="1524000" y="548680"/>
            <a:ext cx="8766212" cy="4680520"/>
          </a:xfrm>
          <a:prstGeom prst="irregularSeal1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70684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0"/>
            <a:ext cx="11881320" cy="6858000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1919536" y="2348880"/>
            <a:ext cx="8280920" cy="144016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4840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11" descr="images[3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159" y="580235"/>
            <a:ext cx="1665083" cy="1611371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images[45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908" y="5083433"/>
            <a:ext cx="1718796" cy="1611371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images[52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333" y="580236"/>
            <a:ext cx="1812792" cy="1611371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images[62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835" y="2852598"/>
            <a:ext cx="1718795" cy="1503946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images[65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233" y="5040179"/>
            <a:ext cx="1812793" cy="1718796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images[67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36" y="2798887"/>
            <a:ext cx="1826220" cy="166508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9" descr="images[76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803" y="2730739"/>
            <a:ext cx="1826220" cy="1503946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images[84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37" y="2852599"/>
            <a:ext cx="1718796" cy="1611371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3" descr="CAG92NW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89" y="4664193"/>
            <a:ext cx="1295812" cy="204107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5235%20L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81" y="580235"/>
            <a:ext cx="1826220" cy="1662846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5" descr="CA0KYEVICAW1Q9UACAXQ0BS1CA09J2A8CAI5CCU4CAW0DDU7CA2QGGLVCAF0GANVCAAFF2WACAPKZOUPCAPOM3WFCAIKWS1CCAIXIRPTCAFETPRLCA2U44QMCAW93HUFCAJFPZ2BCA27YB4TCAMSZKXBCA4QRIO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37" y="5093893"/>
            <a:ext cx="1718796" cy="1611371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7" descr="250_896304_808099[1]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779" y="548903"/>
            <a:ext cx="1826220" cy="164270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1" descr="images (2)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51"/>
          <a:stretch>
            <a:fillRect/>
          </a:stretch>
        </p:blipFill>
        <p:spPr bwMode="auto">
          <a:xfrm>
            <a:off x="8657513" y="5022275"/>
            <a:ext cx="1819506" cy="1736700"/>
          </a:xfrm>
          <a:prstGeom prst="rect">
            <a:avLst/>
          </a:prstGeom>
          <a:noFill/>
          <a:ln w="19050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5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96186" y="764704"/>
            <a:ext cx="9036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7" name="Picture 81" descr="images[3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118" y="2132856"/>
            <a:ext cx="609600" cy="590550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2" descr="images[45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818" y="2132856"/>
            <a:ext cx="609600" cy="571500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3" descr="images[52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819" y="2132856"/>
            <a:ext cx="676275" cy="601662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4" descr="images[62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618" y="2132856"/>
            <a:ext cx="609600" cy="533400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5" descr="images[65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218" y="2132856"/>
            <a:ext cx="685800" cy="457200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6" descr="images[67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618" y="2099320"/>
            <a:ext cx="609600" cy="609600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7" descr="images[76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18" y="2132856"/>
            <a:ext cx="495300" cy="431800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8" descr="images[84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18" y="2118370"/>
            <a:ext cx="609600" cy="590550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9" descr="CAG92NW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18" y="2132856"/>
            <a:ext cx="338138" cy="666750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5235%20L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18" y="2132857"/>
            <a:ext cx="609600" cy="555625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1" descr="250_896304_808099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418" y="2119388"/>
            <a:ext cx="609600" cy="517525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2" descr="images (2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51"/>
          <a:stretch>
            <a:fillRect/>
          </a:stretch>
        </p:blipFill>
        <p:spPr bwMode="auto">
          <a:xfrm>
            <a:off x="6532418" y="2132857"/>
            <a:ext cx="528638" cy="504825"/>
          </a:xfrm>
          <a:prstGeom prst="rect">
            <a:avLst/>
          </a:prstGeom>
          <a:noFill/>
          <a:ln w="19050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3" descr="CA0KYEVICAW1Q9UACAXQ0BS1CA09J2A8CAI5CCU4CAW0DDU7CA2QGGLVCAF0GANVCAAFF2WACAPKZOUPCAPOM3WFCAIKWS1CCAIXIRPTCAFETPRLCA2U44QMCAW93HUFCAJFPZ2BCA27YB4TCAMSZKXBCA4QRIO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256" y="2132857"/>
            <a:ext cx="533400" cy="50006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53135"/>
              </p:ext>
            </p:extLst>
          </p:nvPr>
        </p:nvGraphicFramePr>
        <p:xfrm>
          <a:off x="1703334" y="2924944"/>
          <a:ext cx="8639085" cy="288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9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Thắp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Đốt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Chạy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45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65625 0.2361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3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29202 0.2328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1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61459 0.2363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29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63021 0.2263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0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-0.2908 0.2490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9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0.06146 0.247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18298 0.3432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9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0.4309 0.250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5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38716 0.24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8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-0.14358 0.2634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-0.0217 0.346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7.40741E-7 L -0.0217 0.3409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1 3.7037E-7 L -0.00382 0.33958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3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xplosion 1 5"/>
          <p:cNvSpPr/>
          <p:nvPr/>
        </p:nvSpPr>
        <p:spPr>
          <a:xfrm>
            <a:off x="1901788" y="548680"/>
            <a:ext cx="8388424" cy="4680520"/>
          </a:xfrm>
          <a:prstGeom prst="irregularSeal1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193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90727" y="2204864"/>
            <a:ext cx="8496944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7678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3512" y="1268760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87488" y="3068960"/>
            <a:ext cx="8784976" cy="1656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Pin,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…. </a:t>
            </a:r>
          </a:p>
        </p:txBody>
      </p:sp>
    </p:spTree>
    <p:extLst>
      <p:ext uri="{BB962C8B-B14F-4D97-AF65-F5344CB8AC3E}">
        <p14:creationId xmlns:p14="http://schemas.microsoft.com/office/powerpoint/2010/main" val="371145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644</Words>
  <Application>Microsoft Office PowerPoint</Application>
  <PresentationFormat>Widescreen</PresentationFormat>
  <Paragraphs>60</Paragraphs>
  <Slides>25</Slides>
  <Notes>1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created xsi:type="dcterms:W3CDTF">2020-04-20T13:07:30Z</dcterms:created>
  <dcterms:modified xsi:type="dcterms:W3CDTF">2022-02-16T06:31:08Z</dcterms:modified>
</cp:coreProperties>
</file>