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8" r:id="rId2"/>
    <p:sldMasterId id="2147483711" r:id="rId3"/>
  </p:sldMasterIdLst>
  <p:notesMasterIdLst>
    <p:notesMasterId r:id="rId31"/>
  </p:notesMasterIdLst>
  <p:sldIdLst>
    <p:sldId id="296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84" r:id="rId13"/>
    <p:sldId id="285" r:id="rId14"/>
    <p:sldId id="264" r:id="rId15"/>
    <p:sldId id="265" r:id="rId16"/>
    <p:sldId id="266" r:id="rId17"/>
    <p:sldId id="267" r:id="rId18"/>
    <p:sldId id="268" r:id="rId19"/>
    <p:sldId id="270" r:id="rId20"/>
    <p:sldId id="293" r:id="rId21"/>
    <p:sldId id="294" r:id="rId22"/>
    <p:sldId id="273" r:id="rId23"/>
    <p:sldId id="272" r:id="rId24"/>
    <p:sldId id="275" r:id="rId25"/>
    <p:sldId id="290" r:id="rId26"/>
    <p:sldId id="291" r:id="rId27"/>
    <p:sldId id="292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smtClean="0"/>
              <a:t>CHẶNG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2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5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8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74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8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05D3-91FE-46A5-8C88-2CC458D6CF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1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B49D-AC5E-4B28-AFB4-6EBF5AC26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A66C-067A-4472-BB6B-4386176CAF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9D1B-E212-412D-B111-726180E9D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6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A32A-C66A-46C0-B99B-22A332113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15A-7B67-47EB-A353-20DB4B6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81F6-0E68-40EE-8BB9-184FCF986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8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02F9-7974-4B64-912A-8284E7592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8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5A98-29F9-44F3-AA1D-335A7E637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48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0E7-08AB-4679-A59D-97FE2DB710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49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D78D-4DF5-4A6F-AC08-95042C3F8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7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FBBE2-FF2B-4433-8269-50450FFC33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8.wav"/><Relationship Id="rId7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9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9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9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3382" y="-696118"/>
            <a:ext cx="5837237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68263"/>
            <a:ext cx="22479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9" y="3362327"/>
            <a:ext cx="3052762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249238"/>
            <a:ext cx="18843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30313"/>
            <a:ext cx="1903413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649663"/>
            <a:ext cx="20145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9" y="969963"/>
            <a:ext cx="1411287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625216" y="2190551"/>
            <a:ext cx="56435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</a:p>
        </p:txBody>
      </p:sp>
      <p:sp>
        <p:nvSpPr>
          <p:cNvPr id="3" name="Rectangle 2"/>
          <p:cNvSpPr/>
          <p:nvPr/>
        </p:nvSpPr>
        <p:spPr>
          <a:xfrm>
            <a:off x="830059" y="769360"/>
            <a:ext cx="73802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TRƯỜNG TIỂU HỌC ÁI MỘ A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421224" y="3649663"/>
            <a:ext cx="636032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Bài: </a:t>
            </a:r>
            <a:r>
              <a:rPr lang="vi-VN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vi-VN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ẤU HIỆU CHIA HẾT CHO 5</a:t>
            </a:r>
            <a:endParaRPr lang="en-US" altLang="vi-VN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0775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3" y="-117474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94014" y="1316038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19492" y="2133600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48200" y="2121355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514802" y="266753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48200" y="3179404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75414" y="3788494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599213" y="4359447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508" y="5253392"/>
            <a:ext cx="707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04900" y="462858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209800" y="1382882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41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32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53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44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46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19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038600" y="1380621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114800" y="190492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014911" y="2459121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014911" y="3102972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14800" y="358289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962400" y="413730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014911" y="4706454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886200" y="5216556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892932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" y="1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1 (141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32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655536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" y="742384"/>
            <a:ext cx="1999382" cy="1966095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48896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731148" y="5414979"/>
            <a:ext cx="111919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731148" y="5643579"/>
            <a:ext cx="1143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31" name="Text Box 8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34" name="Text Box 8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39" name="Text Box 94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40" name="Text Box 9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43" name="Text Box 9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44" name="Text Box 9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47" name="Text Box 10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48" name="Text Box 104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49" name="Text Box 10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50" name="Text Box 10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54" name="Text Box 11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55" name="Text Box 111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56" name="Text Box 11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57" name="Text Box 11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59" name="Text Box 11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60" name="Text Box 11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61" name="Text Box 11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62" name="Text Box 11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63" name="Text Box 11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64" name="Text Box 12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65" name="Text Box 121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66" name="Text Box 12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67" name="Text Box 12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68" name="Text Box 124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69" name="Text Box 125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70" name="Text Box 126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71" name="Text Box 12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72" name="Text Box 128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73" name="Text Box 129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74" name="Text Box 130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75" name="Text Box 131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76" name="Text Box 132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77" name="Text Box 133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78" name="Text Box 137"/>
          <p:cNvSpPr txBox="1">
            <a:spLocks noChangeArrowheads="1"/>
          </p:cNvSpPr>
          <p:nvPr/>
        </p:nvSpPr>
        <p:spPr bwMode="auto">
          <a:xfrm>
            <a:off x="6788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5820321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80" name="Picture 6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03" y="4524242"/>
            <a:ext cx="2555727" cy="19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orizontal Scroll 81"/>
          <p:cNvSpPr/>
          <p:nvPr/>
        </p:nvSpPr>
        <p:spPr>
          <a:xfrm>
            <a:off x="2253018" y="1206888"/>
            <a:ext cx="6498810" cy="3247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dụ: một số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 và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không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Thời gian thảo luận là 2 phút)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317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9012" y="2224872"/>
            <a:ext cx="7915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789" y="109176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6910" y="1371591"/>
            <a:ext cx="6109854" cy="1569660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37212" y="1556426"/>
            <a:ext cx="7069577" cy="354924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2076" y="958856"/>
            <a:ext cx="5712143" cy="1077214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 3: CHINH PHỤC THỬ THÁCH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7038" y="6174432"/>
            <a:ext cx="175274" cy="2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" y="-90535"/>
            <a:ext cx="9143999" cy="6858000"/>
          </a:xfrm>
        </p:spPr>
      </p:pic>
      <p:sp>
        <p:nvSpPr>
          <p:cNvPr id="5" name="Title 1"/>
          <p:cNvSpPr txBox="1"/>
          <p:nvPr/>
        </p:nvSpPr>
        <p:spPr>
          <a:xfrm>
            <a:off x="493414" y="519082"/>
            <a:ext cx="82296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2" y="1679708"/>
            <a:ext cx="8242298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; 8 ; 57 ; 660 ; 4674 ; 3000 ; 945; 5553:</a:t>
            </a:r>
          </a:p>
          <a:p>
            <a:pPr marL="457200" indent="-45720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pPr marL="457200" indent="-45720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/>
          <p:nvPr/>
        </p:nvGrpSpPr>
        <p:grpSpPr bwMode="auto">
          <a:xfrm>
            <a:off x="2083208" y="3505066"/>
            <a:ext cx="933450" cy="922338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6171" name="Group 27"/>
          <p:cNvGrpSpPr/>
          <p:nvPr/>
        </p:nvGrpSpPr>
        <p:grpSpPr bwMode="auto">
          <a:xfrm>
            <a:off x="6787458" y="4809723"/>
            <a:ext cx="933450" cy="821532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6174" name="Group 30"/>
          <p:cNvGrpSpPr/>
          <p:nvPr/>
        </p:nvGrpSpPr>
        <p:grpSpPr bwMode="auto">
          <a:xfrm>
            <a:off x="5131826" y="3397502"/>
            <a:ext cx="837175" cy="953837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9223" name="Group 33"/>
          <p:cNvGrpSpPr/>
          <p:nvPr/>
        </p:nvGrpSpPr>
        <p:grpSpPr bwMode="auto">
          <a:xfrm>
            <a:off x="3568462" y="4614589"/>
            <a:ext cx="1008062" cy="998538"/>
            <a:chOff x="840" y="633"/>
            <a:chExt cx="635" cy="629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633"/>
              <a:ext cx="635" cy="6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41" y="699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660</a:t>
              </a:r>
            </a:p>
          </p:txBody>
        </p:sp>
      </p:grpSp>
      <p:grpSp>
        <p:nvGrpSpPr>
          <p:cNvPr id="6180" name="Group 36"/>
          <p:cNvGrpSpPr/>
          <p:nvPr/>
        </p:nvGrpSpPr>
        <p:grpSpPr bwMode="auto">
          <a:xfrm>
            <a:off x="1955260" y="4614589"/>
            <a:ext cx="1061399" cy="1016666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3000</a:t>
              </a:r>
            </a:p>
          </p:txBody>
        </p:sp>
      </p:grpSp>
      <p:grpSp>
        <p:nvGrpSpPr>
          <p:cNvPr id="6183" name="Group 39"/>
          <p:cNvGrpSpPr/>
          <p:nvPr/>
        </p:nvGrpSpPr>
        <p:grpSpPr bwMode="auto">
          <a:xfrm>
            <a:off x="3688719" y="3552090"/>
            <a:ext cx="823111" cy="922338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945</a:t>
              </a:r>
            </a:p>
          </p:txBody>
        </p:sp>
      </p:grpSp>
      <p:grpSp>
        <p:nvGrpSpPr>
          <p:cNvPr id="6186" name="Group 42"/>
          <p:cNvGrpSpPr/>
          <p:nvPr/>
        </p:nvGrpSpPr>
        <p:grpSpPr bwMode="auto">
          <a:xfrm>
            <a:off x="5118950" y="4719364"/>
            <a:ext cx="1203038" cy="922338"/>
            <a:chOff x="804" y="1051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5553</a:t>
              </a:r>
            </a:p>
          </p:txBody>
        </p:sp>
      </p:grpSp>
      <p:grpSp>
        <p:nvGrpSpPr>
          <p:cNvPr id="6189" name="Group 45"/>
          <p:cNvGrpSpPr/>
          <p:nvPr/>
        </p:nvGrpSpPr>
        <p:grpSpPr bwMode="auto">
          <a:xfrm>
            <a:off x="6787458" y="3298558"/>
            <a:ext cx="1237862" cy="1110251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4674</a:t>
              </a:r>
            </a:p>
          </p:txBody>
        </p:sp>
      </p:grpSp>
      <p:grpSp>
        <p:nvGrpSpPr>
          <p:cNvPr id="9228" name="Group 53"/>
          <p:cNvGrpSpPr/>
          <p:nvPr/>
        </p:nvGrpSpPr>
        <p:grpSpPr bwMode="auto">
          <a:xfrm>
            <a:off x="5275604" y="1128410"/>
            <a:ext cx="2581913" cy="2174321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219"/>
              <a:ext cx="1013" cy="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hông</a:t>
              </a:r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/>
          <p:nvPr/>
        </p:nvGrpSpPr>
        <p:grpSpPr bwMode="auto">
          <a:xfrm>
            <a:off x="2083209" y="1614953"/>
            <a:ext cx="2388541" cy="1812656"/>
            <a:chOff x="528" y="1008"/>
            <a:chExt cx="1680" cy="1442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495"/>
              <a:ext cx="891" cy="95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4613275" y="22939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8458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VNI-Times" pitchFamily="2" charset="0"/>
              </a:rPr>
              <a:t>Baøi</a:t>
            </a:r>
            <a:r>
              <a:rPr lang="en-US" sz="2800" b="1" u="sng" dirty="0">
                <a:latin typeface="VNI-Times" pitchFamily="2" charset="0"/>
              </a:rPr>
              <a:t> 2</a:t>
            </a:r>
            <a:r>
              <a:rPr lang="en-US" sz="2800" b="1" dirty="0">
                <a:latin typeface="VNI-Times" pitchFamily="2" charset="0"/>
              </a:rPr>
              <a:t> : </a:t>
            </a:r>
            <a:r>
              <a:rPr lang="en-US" sz="2800" b="1" dirty="0" err="1">
                <a:latin typeface="VNI-Times" pitchFamily="2" charset="0"/>
              </a:rPr>
              <a:t>Viết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số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chia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hết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cho</a:t>
            </a:r>
            <a:r>
              <a:rPr lang="en-US" sz="2800" b="1" dirty="0">
                <a:latin typeface="VNI-Times" pitchFamily="2" charset="0"/>
              </a:rPr>
              <a:t> 5 </a:t>
            </a:r>
            <a:r>
              <a:rPr lang="en-US" sz="2800" b="1" dirty="0" err="1">
                <a:latin typeface="VNI-Times" pitchFamily="2" charset="0"/>
              </a:rPr>
              <a:t>thích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hợp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chỗ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chấm</a:t>
            </a:r>
            <a:r>
              <a:rPr lang="en-US" sz="2800" b="1" dirty="0">
                <a:latin typeface="VNI-Times" pitchFamily="2" charset="0"/>
              </a:rPr>
              <a:t>: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5791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a) 150 &lt;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   </a:t>
            </a:r>
            <a:r>
              <a:rPr lang="en-US" sz="2800" b="1">
                <a:latin typeface="VNI-Times" pitchFamily="2" charset="0"/>
              </a:rPr>
              <a:t>&lt; 160;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36550" y="2500313"/>
            <a:ext cx="60642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b) 3575 &lt;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     </a:t>
            </a:r>
            <a:r>
              <a:rPr lang="en-US" sz="2800" b="1">
                <a:latin typeface="VNI-Times" pitchFamily="2" charset="0"/>
              </a:rPr>
              <a:t>   &lt; 3585; 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36550" y="3171825"/>
            <a:ext cx="594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c) 335; 340; 345;         ;        ; 360.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89075" y="1836738"/>
            <a:ext cx="838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155 </a:t>
            </a:r>
            <a:endParaRPr lang="en-US" sz="2800" b="1">
              <a:latin typeface="VNI-Times" pitchFamily="2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41500" y="2500313"/>
            <a:ext cx="120332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3580   </a:t>
            </a:r>
            <a:endParaRPr lang="en-US" sz="2800" b="1">
              <a:latin typeface="VNI-Times" pitchFamily="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89250" y="3171825"/>
            <a:ext cx="838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350 </a:t>
            </a:r>
            <a:endParaRPr lang="en-US" sz="2800" b="1">
              <a:latin typeface="VNI-Times" pitchFamily="2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27450" y="3171825"/>
            <a:ext cx="838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355 </a:t>
            </a:r>
            <a:endParaRPr lang="en-US" sz="2800" b="1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85800" y="381000"/>
            <a:ext cx="8305800" cy="228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Vôùi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chöõ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0 ; 5; 7 </a:t>
            </a:r>
            <a:r>
              <a:rPr lang="en-US" sz="2800" b="1" dirty="0" err="1">
                <a:latin typeface="VNI-Times" pitchFamily="2" charset="0"/>
              </a:rPr>
              <a:t>haõy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vieát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caùc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</a:p>
          <a:p>
            <a:r>
              <a:rPr lang="en-US" sz="2800" b="1" dirty="0" err="1">
                <a:latin typeface="VNI-Times" pitchFamily="2" charset="0"/>
              </a:rPr>
              <a:t>chöõ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, </a:t>
            </a:r>
            <a:r>
              <a:rPr lang="en-US" sz="2800" b="1" dirty="0" err="1">
                <a:latin typeface="VNI-Times" pitchFamily="2" charset="0"/>
              </a:rPr>
              <a:t>moãi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caû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chöõ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vaø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đều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chia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heát</a:t>
            </a:r>
            <a:r>
              <a:rPr lang="en-US" sz="2800" b="1" dirty="0" smtClean="0">
                <a:latin typeface="VNI-Times" pitchFamily="2" charset="0"/>
              </a:rPr>
              <a:t> </a:t>
            </a:r>
          </a:p>
          <a:p>
            <a:r>
              <a:rPr lang="en-US" sz="2800" b="1" dirty="0" err="1" smtClean="0">
                <a:latin typeface="VNI-Times" pitchFamily="2" charset="0"/>
              </a:rPr>
              <a:t>cho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>
                <a:latin typeface="VNI-Times" pitchFamily="2" charset="0"/>
              </a:rPr>
              <a:t>5.</a:t>
            </a:r>
          </a:p>
          <a:p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352800" y="3208338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570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172200" y="3216275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705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03263" y="3203575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570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6" grpId="0" animBg="1"/>
      <p:bldP spid="1844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87823" y="256582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681558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765375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3956737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765375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4010533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2117299"/>
            <a:ext cx="2950601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2089643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4240365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4228777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70056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789332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154860" y="4713588"/>
            <a:ext cx="2772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CHINH PHỤC THỬ THÁCH</a:t>
            </a:r>
            <a:endParaRPr lang="vi-VN" sz="18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76636" y="466416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97815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81703" y="777122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76543" y="5379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33005" y="125497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375036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08703" y="801785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59548" y="4586057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5390696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628980" y="3784264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28106" y="354240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05478" y="4783785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5271578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530668" y="3793402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33574" y="35158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8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3"/>
            <a:ext cx="91440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2076" y="4464056"/>
            <a:ext cx="5712143" cy="156965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 4: VỀ ĐÍCH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38893" y="4064975"/>
            <a:ext cx="175274" cy="23369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1324" y="175099"/>
            <a:ext cx="8670587" cy="10441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4:Trong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7491414" y="4419600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4" imgW="2123810" imgH="3134162" progId="">
                  <p:embed/>
                </p:oleObj>
              </mc:Choice>
              <mc:Fallback>
                <p:oleObj name="Photo Editor Photo" r:id="rId4" imgW="2123810" imgH="313416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4" y="4419600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98764" y="1846288"/>
            <a:ext cx="1447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790700"/>
            <a:ext cx="1447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381" y="2890238"/>
            <a:ext cx="1447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1900592"/>
            <a:ext cx="1219200" cy="7350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8855" y="2868930"/>
            <a:ext cx="1417955" cy="735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2839085"/>
            <a:ext cx="1378585" cy="735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5948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579" y="4419600"/>
            <a:ext cx="682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962400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660; 3000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9257" y="4445175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945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7315381" y="2918178"/>
            <a:ext cx="1447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762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27225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129044" y="3302985"/>
            <a:ext cx="65651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u="sng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  <a:r>
              <a:rPr lang="en-US" altLang="en-US" sz="32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có chữ số tận cùng là 0</a:t>
            </a:r>
            <a:endParaRPr lang="en-US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46" y="1388616"/>
            <a:ext cx="692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 ; 2 ; 4 ; 6; 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308" y="2348877"/>
            <a:ext cx="657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hoặc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8263" y="4143843"/>
            <a:ext cx="4501835" cy="146930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cả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5562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000" b="1" kern="1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      </a:t>
            </a:r>
            <a:r>
              <a:rPr lang="en-US" sz="3200" b="1" kern="10" smtClean="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Củng cố</a:t>
            </a:r>
            <a:r>
              <a:rPr lang="vi-VN" sz="6000" b="1" kern="10" smtClean="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6000" b="1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00FF00"/>
                  </a:gs>
                  <a:gs pos="50000">
                    <a:srgbClr val="000000"/>
                  </a:gs>
                  <a:gs pos="100000">
                    <a:srgbClr val="00FF00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5029200" cy="1158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FF0000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Ai nhanh hơn</a:t>
            </a:r>
            <a:endParaRPr lang="en-US" sz="6000" b="1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FFFF"/>
                  </a:gs>
                  <a:gs pos="50000">
                    <a:srgbClr val="FF0000"/>
                  </a:gs>
                  <a:gs pos="100000">
                    <a:srgbClr val="66FFFF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639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71600" y="685800"/>
            <a:ext cx="7772400" cy="228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nl-NL" sz="2800" b="1" dirty="0">
                <a:solidFill>
                  <a:srgbClr val="000000"/>
                </a:solidFill>
              </a:rPr>
              <a:t>Với ba chữ số 0 ; 5</a:t>
            </a:r>
            <a:r>
              <a:rPr lang="nl-NL" sz="2800" b="1">
                <a:solidFill>
                  <a:srgbClr val="000000"/>
                </a:solidFill>
              </a:rPr>
              <a:t>; </a:t>
            </a:r>
            <a:r>
              <a:rPr lang="nl-NL" sz="2800" b="1" smtClean="0">
                <a:solidFill>
                  <a:srgbClr val="000000"/>
                </a:solidFill>
              </a:rPr>
              <a:t>3 </a:t>
            </a:r>
            <a:r>
              <a:rPr lang="nl-NL" sz="2800" b="1" dirty="0">
                <a:solidFill>
                  <a:srgbClr val="000000"/>
                </a:solidFill>
              </a:rPr>
              <a:t>hãy viết các số có ba 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0000"/>
                </a:solidFill>
              </a:rPr>
              <a:t>chữ số, mỗi số có cả ba chữ số đó và chia 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0000"/>
                </a:solidFill>
              </a:rPr>
              <a:t>hết cho 5.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1029" name="Picture 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0" y="76200"/>
          <a:ext cx="146185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4" imgW="2781688" imgH="3333333" progId="">
                  <p:embed/>
                </p:oleObj>
              </mc:Choice>
              <mc:Fallback>
                <p:oleObj name="Photo Editor Photo" r:id="rId4" imgW="2781688" imgH="3333333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1461853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7491413" y="4419600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hoto Editor Photo" r:id="rId6" imgW="2123810" imgH="3134162" progId="">
                  <p:embed/>
                </p:oleObj>
              </mc:Choice>
              <mc:Fallback>
                <p:oleObj name="Photo Editor Photo" r:id="rId6" imgW="2123810" imgH="313416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4419600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685800" y="3200400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4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  <a:endParaRPr 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819400" y="3962400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4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4648200" y="5181600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4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05</a:t>
            </a:r>
            <a:endParaRPr 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45" grpId="0" animBg="1" autoUpdateAnimBg="0"/>
      <p:bldP spid="18446" grpId="0" animBg="1" autoUpdateAnimBg="0"/>
      <p:bldP spid="1844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371600" y="1676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457200"/>
            <a:ext cx="91340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smtClean="0">
                <a:solidFill>
                  <a:srgbClr val="000000"/>
                </a:solidFill>
              </a:rPr>
              <a:t>-Một </a:t>
            </a:r>
            <a:r>
              <a:rPr lang="nl-NL" sz="2800" b="1" dirty="0">
                <a:solidFill>
                  <a:srgbClr val="000000"/>
                </a:solidFill>
              </a:rPr>
              <a:t>số chia hết cho 2 có chữ số tận cùng là </a:t>
            </a:r>
            <a:r>
              <a:rPr lang="nl-NL" sz="2800" b="1">
                <a:solidFill>
                  <a:srgbClr val="000000"/>
                </a:solidFill>
              </a:rPr>
              <a:t>mấy </a:t>
            </a:r>
            <a:r>
              <a:rPr lang="nl-NL" sz="2800" b="1" smtClean="0">
                <a:solidFill>
                  <a:srgbClr val="000000"/>
                </a:solidFill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nl-NL" sz="2800" b="1" smtClean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smtClean="0">
                <a:solidFill>
                  <a:srgbClr val="000000"/>
                </a:solidFill>
              </a:rPr>
              <a:t>-Một </a:t>
            </a:r>
            <a:r>
              <a:rPr lang="nl-NL" sz="2800" b="1" dirty="0">
                <a:solidFill>
                  <a:srgbClr val="000000"/>
                </a:solidFill>
              </a:rPr>
              <a:t>số chia hết cho 5 có chữ số tận cùng là </a:t>
            </a:r>
            <a:r>
              <a:rPr lang="nl-NL" sz="2800" b="1">
                <a:solidFill>
                  <a:srgbClr val="000000"/>
                </a:solidFill>
              </a:rPr>
              <a:t>mấy </a:t>
            </a:r>
            <a:r>
              <a:rPr lang="nl-NL" sz="2800" b="1" smtClean="0">
                <a:solidFill>
                  <a:srgbClr val="000000"/>
                </a:solidFill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nl-NL" sz="2800" b="1" smtClean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smtClean="0">
                <a:solidFill>
                  <a:srgbClr val="000000"/>
                </a:solidFill>
              </a:rPr>
              <a:t>- </a:t>
            </a:r>
            <a:r>
              <a:rPr lang="nl-NL" sz="2800" b="1" dirty="0" smtClean="0">
                <a:solidFill>
                  <a:srgbClr val="000000"/>
                </a:solidFill>
              </a:rPr>
              <a:t>Một </a:t>
            </a:r>
            <a:r>
              <a:rPr lang="nl-NL" sz="2800" b="1" dirty="0">
                <a:solidFill>
                  <a:srgbClr val="000000"/>
                </a:solidFill>
              </a:rPr>
              <a:t>số vừa chia hết cho 2  vừa chia hết cho 5 có chữ số tận cùng là mấy ?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28600" y="1143000"/>
            <a:ext cx="8534400" cy="609600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b="1" smtClean="0">
                <a:solidFill>
                  <a:srgbClr val="FF0000"/>
                </a:solidFill>
              </a:rPr>
              <a:t>.......là </a:t>
            </a:r>
            <a:r>
              <a:rPr lang="nl-NL" sz="2400" b="1">
                <a:solidFill>
                  <a:srgbClr val="FF0000"/>
                </a:solidFill>
              </a:rPr>
              <a:t>0; 2; 4; 6; 8.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28600" y="2438400"/>
            <a:ext cx="8686800" cy="5334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b="1" smtClean="0">
                <a:solidFill>
                  <a:srgbClr val="FF0000"/>
                </a:solidFill>
              </a:rPr>
              <a:t>.........là </a:t>
            </a:r>
            <a:r>
              <a:rPr lang="nl-NL" sz="2400" b="1">
                <a:solidFill>
                  <a:srgbClr val="FF0000"/>
                </a:solidFill>
              </a:rPr>
              <a:t>0 hoặc 5.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28600" y="4495800"/>
            <a:ext cx="8686800" cy="5334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smtClean="0">
                <a:solidFill>
                  <a:srgbClr val="FF0000"/>
                </a:solidFill>
              </a:rPr>
              <a:t>......là </a:t>
            </a:r>
            <a:r>
              <a:rPr lang="nl-NL" sz="2800" b="1">
                <a:solidFill>
                  <a:srgbClr val="FF0000"/>
                </a:solidFill>
              </a:rPr>
              <a:t>0.</a:t>
            </a:r>
            <a:endParaRPr lang="en-US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1797" y="949777"/>
            <a:ext cx="3666357" cy="144654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01" y="1578047"/>
            <a:ext cx="7734300" cy="2339619"/>
          </a:xfrm>
          <a:prstGeom prst="rect">
            <a:avLst/>
          </a:prstGeom>
          <a:noFill/>
        </p:spPr>
        <p:txBody>
          <a:bodyPr wrap="square" lIns="122433" tIns="61216" rIns="122433" bIns="6121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7580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07407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6" y="-26317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2772357" y="21679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39901" y="1958260"/>
            <a:ext cx="6219940" cy="769437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 1 KHỞI ĐỘNG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11111" y="5685544"/>
            <a:ext cx="393850" cy="52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;3 ;8 ;9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;3 ;5 ;7 ;9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1 ;3 ;5 ;7 ;9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2; 3 ;7 ;9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517245" y="65960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7" y="6650835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7479504" y="6650835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123 ; 246 ; 467 ; 101 ; 8734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 ; 101 ; 8743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40 ; 246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8734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467 ; 101 ; 8734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517245" y="65960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7" y="6650835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7479504" y="6650835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751039"/>
            <a:ext cx="5369727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7.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770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517245" y="65960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7" y="6650835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7479504" y="6650835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47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2772357" y="-123176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2703" y="1958259"/>
            <a:ext cx="7494328" cy="92332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 2  KHÁM 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87655" y="5839454"/>
            <a:ext cx="175274" cy="2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4"/>
          <p:cNvGrpSpPr/>
          <p:nvPr/>
        </p:nvGrpSpPr>
        <p:grpSpPr bwMode="auto">
          <a:xfrm>
            <a:off x="990600" y="1828800"/>
            <a:ext cx="1828800" cy="762000"/>
            <a:chOff x="990600" y="1828800"/>
            <a:chExt cx="1828800" cy="7620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4191000" y="1676400"/>
            <a:ext cx="1524000" cy="1066800"/>
            <a:chOff x="4191000" y="1676400"/>
            <a:chExt cx="1524000" cy="1066800"/>
          </a:xfrm>
        </p:grpSpPr>
        <p:sp>
          <p:nvSpPr>
            <p:cNvPr id="10" name="Regular Pentagon 9"/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669824" y="18866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6834188" y="1962150"/>
            <a:ext cx="1524000" cy="914400"/>
            <a:chOff x="6834832" y="1962326"/>
            <a:chExt cx="1524000" cy="914400"/>
          </a:xfrm>
        </p:grpSpPr>
        <p:sp>
          <p:nvSpPr>
            <p:cNvPr id="13" name="Folded Corner 12"/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39001" y="2063351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7010400" y="3994150"/>
            <a:ext cx="1508125" cy="914400"/>
            <a:chOff x="7010400" y="3993416"/>
            <a:chExt cx="1507523" cy="914400"/>
          </a:xfrm>
        </p:grpSpPr>
        <p:sp>
          <p:nvSpPr>
            <p:cNvPr id="16" name="Plaque 15"/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14287" y="4132136"/>
              <a:ext cx="11512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18" name="Group 22"/>
          <p:cNvGrpSpPr/>
          <p:nvPr/>
        </p:nvGrpSpPr>
        <p:grpSpPr bwMode="auto">
          <a:xfrm>
            <a:off x="4572000" y="4062413"/>
            <a:ext cx="1066800" cy="960437"/>
            <a:chOff x="4876800" y="4001654"/>
            <a:chExt cx="1066800" cy="959707"/>
          </a:xfrm>
        </p:grpSpPr>
        <p:sp>
          <p:nvSpPr>
            <p:cNvPr id="19" name="Cross 18"/>
            <p:cNvSpPr/>
            <p:nvPr/>
          </p:nvSpPr>
          <p:spPr>
            <a:xfrm>
              <a:off x="4876800" y="4001654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067300" y="4097667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2438400" y="3216275"/>
            <a:ext cx="1828800" cy="914400"/>
            <a:chOff x="2590800" y="3190963"/>
            <a:chExt cx="1828800" cy="914400"/>
          </a:xfrm>
        </p:grpSpPr>
        <p:sp>
          <p:nvSpPr>
            <p:cNvPr id="22" name="Flowchart: Decision 21"/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684213" y="3819525"/>
            <a:ext cx="1449387" cy="958850"/>
            <a:chOff x="647700" y="3810000"/>
            <a:chExt cx="1257299" cy="959584"/>
          </a:xfrm>
        </p:grpSpPr>
        <p:sp>
          <p:nvSpPr>
            <p:cNvPr id="25" name="Oval 24"/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20763" y="5183188"/>
            <a:ext cx="752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5?                                                 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76313" y="5829300"/>
            <a:ext cx="752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15; 4660          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94014" y="1316038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51807" y="1992767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873979" y="1852643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41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32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53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44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46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19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623055" y="1978707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76500" y="2512107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82437" y="3067844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582437" y="361757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628096" y="422048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553200" y="183197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515705" y="242173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591904" y="2998709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555921" y="3490474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614586" y="406740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477000" y="462621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612063" y="518502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12063" y="570729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1463</Words>
  <Application>Microsoft Office PowerPoint</Application>
  <PresentationFormat>On-screen Show (4:3)</PresentationFormat>
  <Paragraphs>292</Paragraphs>
  <Slides>27</Slides>
  <Notes>8</Notes>
  <HiddenSlides>0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Sony 622</cp:lastModifiedBy>
  <cp:revision>23</cp:revision>
  <dcterms:created xsi:type="dcterms:W3CDTF">2006-08-16T00:00:00Z</dcterms:created>
  <dcterms:modified xsi:type="dcterms:W3CDTF">2021-12-23T01:48:14Z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BFD24EF17E6D4061BC55D434B158DDD8</vt:lpwstr>
  </property>
  <property fmtid="{D5CDD505-2E9C-101B-9397-08002B2CF9AE}" pid="3" name="KSOProductBuildVer">
    <vt:lpwstr>1033-11.2.0.10382</vt:lpwstr>
  </property>
</Properties>
</file>