
<file path=[Content_Types].xml><?xml version="1.0" encoding="utf-8"?>
<Types xmlns="http://schemas.openxmlformats.org/package/2006/content-types">
  <Default Extension="mp3" ContentType="audio/mpeg"/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60" r:id="rId3"/>
    <p:sldId id="261" r:id="rId4"/>
    <p:sldId id="262" r:id="rId5"/>
    <p:sldId id="263" r:id="rId6"/>
    <p:sldId id="265" r:id="rId7"/>
    <p:sldId id="264" r:id="rId8"/>
    <p:sldId id="266" r:id="rId9"/>
    <p:sldId id="267" r:id="rId10"/>
    <p:sldId id="268" r:id="rId11"/>
    <p:sldId id="269" r:id="rId12"/>
    <p:sldId id="271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0" autoAdjust="0"/>
    <p:restoredTop sz="94660"/>
  </p:normalViewPr>
  <p:slideViewPr>
    <p:cSldViewPr snapToGrid="0">
      <p:cViewPr varScale="1">
        <p:scale>
          <a:sx n="67" d="100"/>
          <a:sy n="67" d="100"/>
        </p:scale>
        <p:origin x="46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DD1354-D8AE-452D-99E2-141AA85C76A1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8F0778-DD5D-469F-BA4D-1B0DFC65E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676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863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D3E781EE-CE52-4F2C-8677-65F31CBADC22}" type="slidenum">
              <a:rPr lang="en-US" altLang="zh-CN"/>
              <a:pPr>
                <a:spcBef>
                  <a:spcPct val="0"/>
                </a:spcBef>
              </a:pPr>
              <a:t>12</a:t>
            </a:fld>
            <a:endParaRPr lang="en-US" altLang="zh-CN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087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820F1-2CC0-42A7-BA42-67B77B761C14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93A4-86D6-49CE-8FCA-97BD10D79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038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820F1-2CC0-42A7-BA42-67B77B761C14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93A4-86D6-49CE-8FCA-97BD10D79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025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820F1-2CC0-42A7-BA42-67B77B761C14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93A4-86D6-49CE-8FCA-97BD10D79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372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820F1-2CC0-42A7-BA42-67B77B761C14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93A4-86D6-49CE-8FCA-97BD10D79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6687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9800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820F1-2CC0-42A7-BA42-67B77B761C14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93A4-86D6-49CE-8FCA-97BD10D79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573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820F1-2CC0-42A7-BA42-67B77B761C14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93A4-86D6-49CE-8FCA-97BD10D79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202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820F1-2CC0-42A7-BA42-67B77B761C14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93A4-86D6-49CE-8FCA-97BD10D79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476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820F1-2CC0-42A7-BA42-67B77B761C14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93A4-86D6-49CE-8FCA-97BD10D79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861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820F1-2CC0-42A7-BA42-67B77B761C14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93A4-86D6-49CE-8FCA-97BD10D79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368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820F1-2CC0-42A7-BA42-67B77B761C14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93A4-86D6-49CE-8FCA-97BD10D79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391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820F1-2CC0-42A7-BA42-67B77B761C14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93A4-86D6-49CE-8FCA-97BD10D79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344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820F1-2CC0-42A7-BA42-67B77B761C14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93A4-86D6-49CE-8FCA-97BD10D79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448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E820F1-2CC0-42A7-BA42-67B77B761C14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793A4-86D6-49CE-8FCA-97BD10D79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14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2" r:id="rId8"/>
    <p:sldLayoutId id="2147483656" r:id="rId9"/>
    <p:sldLayoutId id="2147483657" r:id="rId10"/>
    <p:sldLayoutId id="2147483658" r:id="rId11"/>
    <p:sldLayoutId id="2147483659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90476" cy="68588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96519" y="3257544"/>
            <a:ext cx="8185731" cy="1754326"/>
          </a:xfrm>
          <a:prstGeom prst="rect">
            <a:avLst/>
          </a:prstGeom>
          <a:noFill/>
        </p:spPr>
        <p:txBody>
          <a:bodyPr spcFirstLastPara="1" wrap="square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  <a:latin typeface="+mj-lt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  <a:latin typeface="+mj-lt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FF0000"/>
              </a:solidFill>
              <a:latin typeface="+mj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250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3" y="0"/>
            <a:ext cx="8090357" cy="68263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29284" y="2582180"/>
            <a:ext cx="3962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toán thuộc dạng toán gì?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47067" y="3043845"/>
            <a:ext cx="3836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11501" y="3793955"/>
            <a:ext cx="4085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 giải bài toán về nhiều hơn, chúng ta cần xác định những gì?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81975" y="5090609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giải bài toán về </a:t>
            </a:r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</a:t>
            </a:r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hơn, chúng ta cần xác </a:t>
            </a:r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số bé, phần nhiều hơn.</a:t>
            </a:r>
            <a:endParaRPr lang="en-US" sz="24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493532" y="814096"/>
            <a:ext cx="102131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42598" y="800100"/>
            <a:ext cx="2400602" cy="1399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972300" y="825293"/>
            <a:ext cx="1209675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668253" y="814096"/>
            <a:ext cx="214212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19671" y="1195840"/>
            <a:ext cx="396230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229284" y="1252354"/>
            <a:ext cx="3836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toán cho biết những gì?</a:t>
            </a:r>
          </a:p>
          <a:p>
            <a:pPr>
              <a:lnSpc>
                <a:spcPct val="150000"/>
              </a:lnSpc>
            </a:pPr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toán hỏi gì?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342598" y="1152759"/>
            <a:ext cx="33721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346687" y="1504950"/>
            <a:ext cx="2148863" cy="242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817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76" y="0"/>
            <a:ext cx="12204076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44086" y="1626885"/>
            <a:ext cx="19028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 1:</a:t>
            </a:r>
          </a:p>
          <a:p>
            <a:pPr>
              <a:lnSpc>
                <a:spcPct val="150000"/>
              </a:lnSpc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 2: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003410" y="1973997"/>
            <a:ext cx="3054279" cy="412506"/>
            <a:chOff x="2960483" y="3186819"/>
            <a:chExt cx="3983530" cy="176543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960488" y="3277354"/>
              <a:ext cx="3983525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2960483" y="3186819"/>
              <a:ext cx="0" cy="172016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6944013" y="3191346"/>
              <a:ext cx="0" cy="172016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4027197" y="2472510"/>
            <a:ext cx="3030492" cy="171929"/>
            <a:chOff x="2960483" y="3186819"/>
            <a:chExt cx="3983530" cy="176543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960488" y="3277354"/>
              <a:ext cx="3983525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960483" y="3186819"/>
              <a:ext cx="0" cy="172016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944013" y="3191346"/>
              <a:ext cx="0" cy="172016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7069001" y="2425200"/>
            <a:ext cx="3513188" cy="238377"/>
            <a:chOff x="2960483" y="3186819"/>
            <a:chExt cx="3983530" cy="176543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2960488" y="3277354"/>
              <a:ext cx="3983525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960483" y="3186819"/>
              <a:ext cx="0" cy="172016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944013" y="3191346"/>
              <a:ext cx="0" cy="172016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/>
          <p:cNvCxnSpPr/>
          <p:nvPr/>
        </p:nvCxnSpPr>
        <p:spPr>
          <a:xfrm>
            <a:off x="7057689" y="2004332"/>
            <a:ext cx="0" cy="540335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4003410" y="1373640"/>
            <a:ext cx="3054280" cy="686492"/>
            <a:chOff x="2952750" y="2705100"/>
            <a:chExt cx="3991261" cy="581025"/>
          </a:xfrm>
        </p:grpSpPr>
        <p:grpSp>
          <p:nvGrpSpPr>
            <p:cNvPr id="17" name="Group 16"/>
            <p:cNvGrpSpPr/>
            <p:nvPr/>
          </p:nvGrpSpPr>
          <p:grpSpPr>
            <a:xfrm>
              <a:off x="2952750" y="3066644"/>
              <a:ext cx="3991261" cy="219481"/>
              <a:chOff x="2952750" y="3066644"/>
              <a:chExt cx="3991261" cy="219481"/>
            </a:xfrm>
          </p:grpSpPr>
          <p:sp>
            <p:nvSpPr>
              <p:cNvPr id="19" name="Freeform 18"/>
              <p:cNvSpPr/>
              <p:nvPr/>
            </p:nvSpPr>
            <p:spPr>
              <a:xfrm>
                <a:off x="2952750" y="3076575"/>
                <a:ext cx="676275" cy="209550"/>
              </a:xfrm>
              <a:custGeom>
                <a:avLst/>
                <a:gdLst>
                  <a:gd name="connsiteX0" fmla="*/ 0 w 676275"/>
                  <a:gd name="connsiteY0" fmla="*/ 209550 h 209550"/>
                  <a:gd name="connsiteX1" fmla="*/ 171450 w 676275"/>
                  <a:gd name="connsiteY1" fmla="*/ 66675 h 209550"/>
                  <a:gd name="connsiteX2" fmla="*/ 676275 w 676275"/>
                  <a:gd name="connsiteY2" fmla="*/ 0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6275" h="209550">
                    <a:moveTo>
                      <a:pt x="0" y="209550"/>
                    </a:moveTo>
                    <a:cubicBezTo>
                      <a:pt x="29369" y="155575"/>
                      <a:pt x="58738" y="101600"/>
                      <a:pt x="171450" y="66675"/>
                    </a:cubicBezTo>
                    <a:cubicBezTo>
                      <a:pt x="284163" y="31750"/>
                      <a:pt x="480219" y="15875"/>
                      <a:pt x="676275" y="0"/>
                    </a:cubicBezTo>
                  </a:path>
                </a:pathLst>
              </a:custGeom>
              <a:noFill/>
              <a:ln w="19050"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Freeform 19"/>
              <p:cNvSpPr/>
              <p:nvPr/>
            </p:nvSpPr>
            <p:spPr>
              <a:xfrm flipH="1">
                <a:off x="6267736" y="3066644"/>
                <a:ext cx="676275" cy="209550"/>
              </a:xfrm>
              <a:custGeom>
                <a:avLst/>
                <a:gdLst>
                  <a:gd name="connsiteX0" fmla="*/ 0 w 676275"/>
                  <a:gd name="connsiteY0" fmla="*/ 209550 h 209550"/>
                  <a:gd name="connsiteX1" fmla="*/ 171450 w 676275"/>
                  <a:gd name="connsiteY1" fmla="*/ 66675 h 209550"/>
                  <a:gd name="connsiteX2" fmla="*/ 676275 w 676275"/>
                  <a:gd name="connsiteY2" fmla="*/ 0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6275" h="209550">
                    <a:moveTo>
                      <a:pt x="0" y="209550"/>
                    </a:moveTo>
                    <a:cubicBezTo>
                      <a:pt x="29369" y="155575"/>
                      <a:pt x="58738" y="101600"/>
                      <a:pt x="171450" y="66675"/>
                    </a:cubicBezTo>
                    <a:cubicBezTo>
                      <a:pt x="284163" y="31750"/>
                      <a:pt x="480219" y="15875"/>
                      <a:pt x="676275" y="0"/>
                    </a:cubicBezTo>
                  </a:path>
                </a:pathLst>
              </a:custGeom>
              <a:noFill/>
              <a:ln w="19050"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3539159" y="2705100"/>
              <a:ext cx="28235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 vỏ sò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 flipV="1">
            <a:off x="4038513" y="2550372"/>
            <a:ext cx="6530103" cy="581025"/>
            <a:chOff x="2952750" y="2705100"/>
            <a:chExt cx="3991261" cy="581025"/>
          </a:xfrm>
        </p:grpSpPr>
        <p:grpSp>
          <p:nvGrpSpPr>
            <p:cNvPr id="22" name="Group 21"/>
            <p:cNvGrpSpPr/>
            <p:nvPr/>
          </p:nvGrpSpPr>
          <p:grpSpPr>
            <a:xfrm>
              <a:off x="2952750" y="3066644"/>
              <a:ext cx="3991261" cy="219481"/>
              <a:chOff x="2952750" y="3066644"/>
              <a:chExt cx="3991261" cy="219481"/>
            </a:xfrm>
          </p:grpSpPr>
          <p:sp>
            <p:nvSpPr>
              <p:cNvPr id="24" name="Freeform 23"/>
              <p:cNvSpPr/>
              <p:nvPr/>
            </p:nvSpPr>
            <p:spPr>
              <a:xfrm>
                <a:off x="2952750" y="3076575"/>
                <a:ext cx="676275" cy="209550"/>
              </a:xfrm>
              <a:custGeom>
                <a:avLst/>
                <a:gdLst>
                  <a:gd name="connsiteX0" fmla="*/ 0 w 676275"/>
                  <a:gd name="connsiteY0" fmla="*/ 209550 h 209550"/>
                  <a:gd name="connsiteX1" fmla="*/ 171450 w 676275"/>
                  <a:gd name="connsiteY1" fmla="*/ 66675 h 209550"/>
                  <a:gd name="connsiteX2" fmla="*/ 676275 w 676275"/>
                  <a:gd name="connsiteY2" fmla="*/ 0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6275" h="209550">
                    <a:moveTo>
                      <a:pt x="0" y="209550"/>
                    </a:moveTo>
                    <a:cubicBezTo>
                      <a:pt x="29369" y="155575"/>
                      <a:pt x="58738" y="101600"/>
                      <a:pt x="171450" y="66675"/>
                    </a:cubicBezTo>
                    <a:cubicBezTo>
                      <a:pt x="284163" y="31750"/>
                      <a:pt x="480219" y="15875"/>
                      <a:pt x="676275" y="0"/>
                    </a:cubicBezTo>
                  </a:path>
                </a:pathLst>
              </a:custGeom>
              <a:noFill/>
              <a:ln w="19050"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Freeform 24"/>
              <p:cNvSpPr/>
              <p:nvPr/>
            </p:nvSpPr>
            <p:spPr>
              <a:xfrm flipH="1">
                <a:off x="6267736" y="3066644"/>
                <a:ext cx="676275" cy="209550"/>
              </a:xfrm>
              <a:custGeom>
                <a:avLst/>
                <a:gdLst>
                  <a:gd name="connsiteX0" fmla="*/ 0 w 676275"/>
                  <a:gd name="connsiteY0" fmla="*/ 209550 h 209550"/>
                  <a:gd name="connsiteX1" fmla="*/ 171450 w 676275"/>
                  <a:gd name="connsiteY1" fmla="*/ 66675 h 209550"/>
                  <a:gd name="connsiteX2" fmla="*/ 676275 w 676275"/>
                  <a:gd name="connsiteY2" fmla="*/ 0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6275" h="209550">
                    <a:moveTo>
                      <a:pt x="0" y="209550"/>
                    </a:moveTo>
                    <a:cubicBezTo>
                      <a:pt x="29369" y="155575"/>
                      <a:pt x="58738" y="101600"/>
                      <a:pt x="171450" y="66675"/>
                    </a:cubicBezTo>
                    <a:cubicBezTo>
                      <a:pt x="284163" y="31750"/>
                      <a:pt x="480219" y="15875"/>
                      <a:pt x="676275" y="0"/>
                    </a:cubicBezTo>
                  </a:path>
                </a:pathLst>
              </a:custGeom>
              <a:noFill/>
              <a:ln w="19050"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 flipV="1">
              <a:off x="4277224" y="2705100"/>
              <a:ext cx="2095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vỏ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sò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014212" y="1896671"/>
            <a:ext cx="3804042" cy="618482"/>
            <a:chOff x="2870144" y="2811706"/>
            <a:chExt cx="4373339" cy="642678"/>
          </a:xfrm>
        </p:grpSpPr>
        <p:grpSp>
          <p:nvGrpSpPr>
            <p:cNvPr id="27" name="Group 26"/>
            <p:cNvGrpSpPr/>
            <p:nvPr/>
          </p:nvGrpSpPr>
          <p:grpSpPr>
            <a:xfrm>
              <a:off x="2952750" y="3234902"/>
              <a:ext cx="3991261" cy="219482"/>
              <a:chOff x="2952750" y="3234902"/>
              <a:chExt cx="3991261" cy="219482"/>
            </a:xfrm>
          </p:grpSpPr>
          <p:sp>
            <p:nvSpPr>
              <p:cNvPr id="29" name="Freeform 28"/>
              <p:cNvSpPr/>
              <p:nvPr/>
            </p:nvSpPr>
            <p:spPr>
              <a:xfrm>
                <a:off x="2952750" y="3244834"/>
                <a:ext cx="676275" cy="209550"/>
              </a:xfrm>
              <a:custGeom>
                <a:avLst/>
                <a:gdLst>
                  <a:gd name="connsiteX0" fmla="*/ 0 w 676275"/>
                  <a:gd name="connsiteY0" fmla="*/ 209550 h 209550"/>
                  <a:gd name="connsiteX1" fmla="*/ 171450 w 676275"/>
                  <a:gd name="connsiteY1" fmla="*/ 66675 h 209550"/>
                  <a:gd name="connsiteX2" fmla="*/ 676275 w 676275"/>
                  <a:gd name="connsiteY2" fmla="*/ 0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6275" h="209550">
                    <a:moveTo>
                      <a:pt x="0" y="209550"/>
                    </a:moveTo>
                    <a:cubicBezTo>
                      <a:pt x="29369" y="155575"/>
                      <a:pt x="58738" y="101600"/>
                      <a:pt x="171450" y="66675"/>
                    </a:cubicBezTo>
                    <a:cubicBezTo>
                      <a:pt x="284163" y="31750"/>
                      <a:pt x="480219" y="15875"/>
                      <a:pt x="676275" y="0"/>
                    </a:cubicBezTo>
                  </a:path>
                </a:pathLst>
              </a:custGeom>
              <a:noFill/>
              <a:ln w="19050"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reeform 29"/>
              <p:cNvSpPr/>
              <p:nvPr/>
            </p:nvSpPr>
            <p:spPr>
              <a:xfrm flipH="1">
                <a:off x="6267736" y="3234902"/>
                <a:ext cx="676275" cy="209550"/>
              </a:xfrm>
              <a:custGeom>
                <a:avLst/>
                <a:gdLst>
                  <a:gd name="connsiteX0" fmla="*/ 0 w 676275"/>
                  <a:gd name="connsiteY0" fmla="*/ 209550 h 209550"/>
                  <a:gd name="connsiteX1" fmla="*/ 171450 w 676275"/>
                  <a:gd name="connsiteY1" fmla="*/ 66675 h 209550"/>
                  <a:gd name="connsiteX2" fmla="*/ 676275 w 676275"/>
                  <a:gd name="connsiteY2" fmla="*/ 0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6275" h="209550">
                    <a:moveTo>
                      <a:pt x="0" y="209550"/>
                    </a:moveTo>
                    <a:cubicBezTo>
                      <a:pt x="29369" y="155575"/>
                      <a:pt x="58738" y="101600"/>
                      <a:pt x="171450" y="66675"/>
                    </a:cubicBezTo>
                    <a:cubicBezTo>
                      <a:pt x="284163" y="31750"/>
                      <a:pt x="480219" y="15875"/>
                      <a:pt x="676275" y="0"/>
                    </a:cubicBezTo>
                  </a:path>
                </a:pathLst>
              </a:custGeom>
              <a:noFill/>
              <a:ln w="19050"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2870144" y="2811706"/>
              <a:ext cx="4373339" cy="479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 vỏ sò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2144086" y="767082"/>
            <a:ext cx="2520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Tóm tắt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62197" y="3505985"/>
            <a:ext cx="985552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4500"/>
              </a:lnSpc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………………………….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ts val="4500"/>
              </a:lnSpc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….. .. …. = ….. (……)</a:t>
            </a:r>
          </a:p>
          <a:p>
            <a:pPr algn="ctr">
              <a:lnSpc>
                <a:spcPts val="4500"/>
              </a:lnSpc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……..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10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4" name="Picture 6" descr="1-3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9296" y="2981622"/>
            <a:ext cx="2789505" cy="410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3325175" y="369155"/>
            <a:ext cx="5146472" cy="807903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Dặn</a:t>
            </a:r>
            <a:r>
              <a:rPr kumimoji="0" lang="en-US" altLang="zh-CN" sz="4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dò</a:t>
            </a:r>
            <a:endParaRPr kumimoji="0" lang="en-US" altLang="zh-CN" sz="4800" b="1" i="0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18897" y="1738749"/>
            <a:ext cx="958255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bài 5 vào vở ô li Toán.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i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Ôn tập về phép cộng, phép trừ trong phạm vi 100 </a:t>
            </a:r>
            <a:r>
              <a:rPr lang="en-US" sz="360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(trang 96)</a:t>
            </a:r>
            <a:endParaRPr 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11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5044254-DE52-4029-B43E-ACD26C567FBA}"/>
              </a:ext>
            </a:extLst>
          </p:cNvPr>
          <p:cNvGrpSpPr/>
          <p:nvPr/>
        </p:nvGrpSpPr>
        <p:grpSpPr>
          <a:xfrm>
            <a:off x="4618014" y="1149490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xmlns="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xmlns="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049F577-F92A-4405-A19E-48EB947980F5}"/>
              </a:ext>
            </a:extLst>
          </p:cNvPr>
          <p:cNvSpPr txBox="1"/>
          <p:nvPr/>
        </p:nvSpPr>
        <p:spPr>
          <a:xfrm>
            <a:off x="2269091" y="1246934"/>
            <a:ext cx="6888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Toán</a:t>
            </a:r>
            <a:endParaRPr lang="vi-VN" sz="36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05E2FA4-701D-4C92-898E-7EE4AF07FEBA}"/>
              </a:ext>
            </a:extLst>
          </p:cNvPr>
          <p:cNvSpPr txBox="1"/>
          <p:nvPr/>
        </p:nvSpPr>
        <p:spPr>
          <a:xfrm>
            <a:off x="1835676" y="2443594"/>
            <a:ext cx="8355171" cy="156966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Ôn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tập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phép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cộng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phép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sz="4800" b="1" dirty="0" smtClean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sz="4800" b="1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phạm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vi </a:t>
            </a:r>
            <a:r>
              <a:rPr lang="en-US" sz="4800" b="1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 (95)</a:t>
            </a:r>
            <a:endParaRPr lang="vi-VN" sz="4800" b="1" dirty="0"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5cd521b77f4f6">
            <a:hlinkClick r:id="" action="ppaction://media"/>
            <a:extLst>
              <a:ext uri="{FF2B5EF4-FFF2-40B4-BE49-F238E27FC236}">
                <a16:creationId xmlns:a16="http://schemas.microsoft.com/office/drawing/2014/main" xmlns="" id="{64F64852-0DF8-4E81-8601-640AADEE88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74957" y="20421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60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166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7650" y="-284346"/>
            <a:ext cx="12649200" cy="77608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339" y="-93846"/>
            <a:ext cx="8264629" cy="1104500"/>
          </a:xfrm>
        </p:spPr>
        <p:txBody>
          <a:bodyPr>
            <a:normAutofit/>
          </a:bodyPr>
          <a:lstStyle/>
          <a:p>
            <a:r>
              <a:rPr lang="en-US" sz="3000" b="1" err="1">
                <a:solidFill>
                  <a:schemeClr val="bg1"/>
                </a:solidFill>
                <a:latin typeface="HP001 5 hàng" panose="020B0603050302020204" pitchFamily="34" charset="0"/>
              </a:rPr>
              <a:t>Thứ</a:t>
            </a:r>
            <a:r>
              <a:rPr lang="en-US" sz="3000" b="1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hai </a:t>
            </a:r>
            <a:r>
              <a:rPr lang="en-US" sz="3000" b="1" err="1">
                <a:solidFill>
                  <a:schemeClr val="bg1"/>
                </a:solidFill>
                <a:latin typeface="HP001 5 hàng" panose="020B0603050302020204" pitchFamily="34" charset="0"/>
              </a:rPr>
              <a:t>ngày</a:t>
            </a:r>
            <a:r>
              <a:rPr lang="en-US" sz="3000" b="1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27 </a:t>
            </a:r>
            <a:r>
              <a:rPr lang="en-US" sz="3000" b="1" err="1">
                <a:solidFill>
                  <a:schemeClr val="bg1"/>
                </a:solidFill>
                <a:latin typeface="HP001 5 hàng" panose="020B0603050302020204" pitchFamily="34" charset="0"/>
              </a:rPr>
              <a:t>tháng</a:t>
            </a:r>
            <a:r>
              <a:rPr lang="en-US" sz="3000" b="1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12 </a:t>
            </a:r>
            <a:r>
              <a:rPr lang="en-US" sz="30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năm</a:t>
            </a:r>
            <a:r>
              <a:rPr lang="en-US" sz="3000" b="1" dirty="0">
                <a:solidFill>
                  <a:schemeClr val="bg1"/>
                </a:solidFill>
                <a:latin typeface="HP001 5 hàng" panose="020B0603050302020204" pitchFamily="34" charset="0"/>
              </a:rPr>
              <a:t> 2021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7121"/>
            <a:ext cx="9965600" cy="4534322"/>
          </a:xfrm>
        </p:spPr>
        <p:txBody>
          <a:bodyPr>
            <a:normAutofit/>
          </a:bodyPr>
          <a:lstStyle/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>
                <a:solidFill>
                  <a:schemeClr val="bg1"/>
                </a:solidFill>
                <a:latin typeface="HP001 5 hàng" panose="020B0603050302020204" pitchFamily="34" charset="0"/>
              </a:rPr>
              <a:t>               </a:t>
            </a:r>
            <a:r>
              <a:rPr lang="en-US" sz="29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     Toán</a:t>
            </a: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Ôn tập về phép cộng, phép trừ trong phạm vi 20 (95)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" y="-93846"/>
            <a:ext cx="12188952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07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xmlns="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7081" y="5152917"/>
            <a:ext cx="2316681" cy="1268078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xmlns="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xmlns="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2425612" y="1295013"/>
            <a:ext cx="6516696" cy="90023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Yêu</a:t>
            </a:r>
            <a:r>
              <a:rPr kumimoji="0" lang="en-US" altLang="zh-CN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cầu</a:t>
            </a:r>
            <a:r>
              <a:rPr kumimoji="0" lang="en-US" altLang="zh-CN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cần</a:t>
            </a:r>
            <a:r>
              <a:rPr kumimoji="0" lang="en-US" altLang="zh-CN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đạt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3E28E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33543" y="2519290"/>
            <a:ext cx="99487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20.</a:t>
            </a: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99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37" y="225356"/>
            <a:ext cx="11773182" cy="5851593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3099335" y="4138863"/>
            <a:ext cx="41966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106904" y="4620126"/>
            <a:ext cx="22138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554579" y="1200651"/>
            <a:ext cx="664746" cy="90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445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37" y="225356"/>
            <a:ext cx="11773182" cy="585159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1485900"/>
            <a:ext cx="600075" cy="55245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0" y="2257425"/>
            <a:ext cx="600075" cy="55245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81800" y="1485900"/>
            <a:ext cx="600075" cy="55245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81800" y="2257425"/>
            <a:ext cx="600075" cy="55245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33499" y="2971800"/>
            <a:ext cx="648101" cy="55245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58100" y="4867275"/>
            <a:ext cx="600075" cy="55245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76248" y="4867275"/>
            <a:ext cx="600075" cy="55245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112143" y="4867275"/>
            <a:ext cx="600075" cy="55245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321067" y="4867275"/>
            <a:ext cx="600075" cy="55245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294396" y="4867275"/>
            <a:ext cx="600075" cy="55245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41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ao La - Động vật quý hiếm bậc nhất thế giới tại Việt Nam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1475" y="0"/>
            <a:ext cx="11391900" cy="63901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81275" y="6396335"/>
            <a:ext cx="10420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hãy cùng bảo vệ loài động vật quý hiếm này nhé!</a:t>
            </a:r>
            <a:endParaRPr lang="en-US" sz="24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85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8058"/>
          <a:stretch/>
        </p:blipFill>
        <p:spPr>
          <a:xfrm>
            <a:off x="556461" y="105037"/>
            <a:ext cx="11070856" cy="16074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9379" y="3666477"/>
            <a:ext cx="8209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9379" y="4254461"/>
            <a:ext cx="8209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9379" y="4903788"/>
            <a:ext cx="9521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5480" y="5491772"/>
            <a:ext cx="10671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417557" y="966496"/>
            <a:ext cx="11747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799923" y="966496"/>
            <a:ext cx="7988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8382728" y="937621"/>
            <a:ext cx="3032834" cy="288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765094" y="966498"/>
            <a:ext cx="7988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963554" y="1428929"/>
            <a:ext cx="5409398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69379" y="2032566"/>
            <a:ext cx="82099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toán cho biết những gì?</a:t>
            </a:r>
          </a:p>
          <a:p>
            <a:pPr>
              <a:lnSpc>
                <a:spcPct val="150000"/>
              </a:lnSpc>
            </a:pP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toán hỏi gì?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23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76" y="0"/>
            <a:ext cx="12204076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12379" y="1423674"/>
            <a:ext cx="14376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Dũng   :</a:t>
            </a:r>
          </a:p>
          <a:p>
            <a:pPr>
              <a:lnSpc>
                <a:spcPct val="150000"/>
              </a:lnSpc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Huyền  :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12379" y="777720"/>
            <a:ext cx="2520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67000" y="3554743"/>
            <a:ext cx="985552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4500"/>
              </a:lnSpc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………………………….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ts val="4500"/>
              </a:lnSpc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….. .. …. = ….. (……)</a:t>
            </a:r>
          </a:p>
          <a:p>
            <a:pPr algn="ctr">
              <a:lnSpc>
                <a:spcPts val="4500"/>
              </a:lnSpc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……..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 flipV="1">
            <a:off x="3926839" y="2400581"/>
            <a:ext cx="3983530" cy="176543"/>
            <a:chOff x="2960483" y="3186819"/>
            <a:chExt cx="3983530" cy="176543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2960488" y="3277354"/>
              <a:ext cx="3983525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2960483" y="3186819"/>
              <a:ext cx="0" cy="172016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6944013" y="3191346"/>
              <a:ext cx="0" cy="172016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 flipH="1">
            <a:off x="3926844" y="1785222"/>
            <a:ext cx="3983530" cy="176543"/>
            <a:chOff x="2960483" y="3186819"/>
            <a:chExt cx="3983530" cy="176543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2960488" y="3277354"/>
              <a:ext cx="3983525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960483" y="3186819"/>
              <a:ext cx="0" cy="172016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6944013" y="3191346"/>
              <a:ext cx="0" cy="172016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 flipH="1">
            <a:off x="7910370" y="1785223"/>
            <a:ext cx="1485904" cy="172016"/>
            <a:chOff x="2960483" y="3186819"/>
            <a:chExt cx="3983530" cy="176543"/>
          </a:xfrm>
        </p:grpSpPr>
        <p:cxnSp>
          <p:nvCxnSpPr>
            <p:cNvPr id="34" name="Straight Connector 33"/>
            <p:cNvCxnSpPr/>
            <p:nvPr/>
          </p:nvCxnSpPr>
          <p:spPr>
            <a:xfrm>
              <a:off x="2960488" y="3277354"/>
              <a:ext cx="3983525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2960483" y="3186819"/>
              <a:ext cx="0" cy="172016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6944013" y="3191346"/>
              <a:ext cx="0" cy="172016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" name="Straight Connector 36"/>
          <p:cNvCxnSpPr/>
          <p:nvPr/>
        </p:nvCxnSpPr>
        <p:spPr>
          <a:xfrm flipH="1">
            <a:off x="7928226" y="1858750"/>
            <a:ext cx="0" cy="630103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 flipV="1">
            <a:off x="3929430" y="2480306"/>
            <a:ext cx="3963072" cy="519447"/>
            <a:chOff x="2963074" y="2205234"/>
            <a:chExt cx="3963072" cy="519447"/>
          </a:xfrm>
        </p:grpSpPr>
        <p:grpSp>
          <p:nvGrpSpPr>
            <p:cNvPr id="39" name="Group 38"/>
            <p:cNvGrpSpPr/>
            <p:nvPr/>
          </p:nvGrpSpPr>
          <p:grpSpPr>
            <a:xfrm>
              <a:off x="2963074" y="2504321"/>
              <a:ext cx="3963072" cy="220360"/>
              <a:chOff x="2963074" y="2504321"/>
              <a:chExt cx="3963072" cy="220360"/>
            </a:xfrm>
          </p:grpSpPr>
          <p:sp>
            <p:nvSpPr>
              <p:cNvPr id="41" name="Freeform 40"/>
              <p:cNvSpPr/>
              <p:nvPr/>
            </p:nvSpPr>
            <p:spPr>
              <a:xfrm>
                <a:off x="2963074" y="2515131"/>
                <a:ext cx="676275" cy="209550"/>
              </a:xfrm>
              <a:custGeom>
                <a:avLst/>
                <a:gdLst>
                  <a:gd name="connsiteX0" fmla="*/ 0 w 676275"/>
                  <a:gd name="connsiteY0" fmla="*/ 209550 h 209550"/>
                  <a:gd name="connsiteX1" fmla="*/ 171450 w 676275"/>
                  <a:gd name="connsiteY1" fmla="*/ 66675 h 209550"/>
                  <a:gd name="connsiteX2" fmla="*/ 676275 w 676275"/>
                  <a:gd name="connsiteY2" fmla="*/ 0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6275" h="209550">
                    <a:moveTo>
                      <a:pt x="0" y="209550"/>
                    </a:moveTo>
                    <a:cubicBezTo>
                      <a:pt x="29369" y="155575"/>
                      <a:pt x="58738" y="101600"/>
                      <a:pt x="171450" y="66675"/>
                    </a:cubicBezTo>
                    <a:cubicBezTo>
                      <a:pt x="284163" y="31750"/>
                      <a:pt x="480219" y="15875"/>
                      <a:pt x="676275" y="0"/>
                    </a:cubicBezTo>
                  </a:path>
                </a:pathLst>
              </a:custGeom>
              <a:noFill/>
              <a:ln w="19050"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Freeform 41"/>
              <p:cNvSpPr/>
              <p:nvPr/>
            </p:nvSpPr>
            <p:spPr>
              <a:xfrm flipH="1">
                <a:off x="6249871" y="2504321"/>
                <a:ext cx="676275" cy="209550"/>
              </a:xfrm>
              <a:custGeom>
                <a:avLst/>
                <a:gdLst>
                  <a:gd name="connsiteX0" fmla="*/ 0 w 676275"/>
                  <a:gd name="connsiteY0" fmla="*/ 209550 h 209550"/>
                  <a:gd name="connsiteX1" fmla="*/ 171450 w 676275"/>
                  <a:gd name="connsiteY1" fmla="*/ 66675 h 209550"/>
                  <a:gd name="connsiteX2" fmla="*/ 676275 w 676275"/>
                  <a:gd name="connsiteY2" fmla="*/ 0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6275" h="209550">
                    <a:moveTo>
                      <a:pt x="0" y="209550"/>
                    </a:moveTo>
                    <a:cubicBezTo>
                      <a:pt x="29369" y="155575"/>
                      <a:pt x="58738" y="101600"/>
                      <a:pt x="171450" y="66675"/>
                    </a:cubicBezTo>
                    <a:cubicBezTo>
                      <a:pt x="284163" y="31750"/>
                      <a:pt x="480219" y="15875"/>
                      <a:pt x="676275" y="0"/>
                    </a:cubicBezTo>
                  </a:path>
                </a:pathLst>
              </a:custGeom>
              <a:noFill/>
              <a:ln w="19050"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 flipV="1">
              <a:off x="4106629" y="2205234"/>
              <a:ext cx="2095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4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24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vỏ</a:t>
              </a:r>
              <a:r>
                <a:rPr lang="en-US" sz="24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sò</a:t>
              </a:r>
              <a:endPara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926839" y="1209880"/>
            <a:ext cx="6995690" cy="1208162"/>
            <a:chOff x="2963074" y="2071093"/>
            <a:chExt cx="5104904" cy="1208162"/>
          </a:xfrm>
        </p:grpSpPr>
        <p:grpSp>
          <p:nvGrpSpPr>
            <p:cNvPr id="45" name="Group 44"/>
            <p:cNvGrpSpPr/>
            <p:nvPr/>
          </p:nvGrpSpPr>
          <p:grpSpPr>
            <a:xfrm>
              <a:off x="2963074" y="2504321"/>
              <a:ext cx="3963072" cy="220360"/>
              <a:chOff x="2963074" y="2504321"/>
              <a:chExt cx="3963072" cy="220360"/>
            </a:xfrm>
          </p:grpSpPr>
          <p:sp>
            <p:nvSpPr>
              <p:cNvPr id="48" name="Freeform 47"/>
              <p:cNvSpPr/>
              <p:nvPr/>
            </p:nvSpPr>
            <p:spPr>
              <a:xfrm>
                <a:off x="2963074" y="2515131"/>
                <a:ext cx="676275" cy="209550"/>
              </a:xfrm>
              <a:custGeom>
                <a:avLst/>
                <a:gdLst>
                  <a:gd name="connsiteX0" fmla="*/ 0 w 676275"/>
                  <a:gd name="connsiteY0" fmla="*/ 209550 h 209550"/>
                  <a:gd name="connsiteX1" fmla="*/ 171450 w 676275"/>
                  <a:gd name="connsiteY1" fmla="*/ 66675 h 209550"/>
                  <a:gd name="connsiteX2" fmla="*/ 676275 w 676275"/>
                  <a:gd name="connsiteY2" fmla="*/ 0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6275" h="209550">
                    <a:moveTo>
                      <a:pt x="0" y="209550"/>
                    </a:moveTo>
                    <a:cubicBezTo>
                      <a:pt x="29369" y="155575"/>
                      <a:pt x="58738" y="101600"/>
                      <a:pt x="171450" y="66675"/>
                    </a:cubicBezTo>
                    <a:cubicBezTo>
                      <a:pt x="284163" y="31750"/>
                      <a:pt x="480219" y="15875"/>
                      <a:pt x="676275" y="0"/>
                    </a:cubicBezTo>
                  </a:path>
                </a:pathLst>
              </a:custGeom>
              <a:noFill/>
              <a:ln w="19050"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Freeform 48"/>
              <p:cNvSpPr/>
              <p:nvPr/>
            </p:nvSpPr>
            <p:spPr>
              <a:xfrm flipH="1">
                <a:off x="6249871" y="2504321"/>
                <a:ext cx="676275" cy="209550"/>
              </a:xfrm>
              <a:custGeom>
                <a:avLst/>
                <a:gdLst>
                  <a:gd name="connsiteX0" fmla="*/ 0 w 676275"/>
                  <a:gd name="connsiteY0" fmla="*/ 209550 h 209550"/>
                  <a:gd name="connsiteX1" fmla="*/ 171450 w 676275"/>
                  <a:gd name="connsiteY1" fmla="*/ 66675 h 209550"/>
                  <a:gd name="connsiteX2" fmla="*/ 676275 w 676275"/>
                  <a:gd name="connsiteY2" fmla="*/ 0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6275" h="209550">
                    <a:moveTo>
                      <a:pt x="0" y="209550"/>
                    </a:moveTo>
                    <a:cubicBezTo>
                      <a:pt x="29369" y="155575"/>
                      <a:pt x="58738" y="101600"/>
                      <a:pt x="171450" y="66675"/>
                    </a:cubicBezTo>
                    <a:cubicBezTo>
                      <a:pt x="284163" y="31750"/>
                      <a:pt x="480219" y="15875"/>
                      <a:pt x="676275" y="0"/>
                    </a:cubicBezTo>
                  </a:path>
                </a:pathLst>
              </a:custGeom>
              <a:noFill/>
              <a:ln w="19050"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217839" y="2071093"/>
              <a:ext cx="2095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 vỏ sò</a:t>
              </a:r>
              <a:endParaRPr 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972478" y="2817590"/>
              <a:ext cx="2095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7 vỏ sò</a:t>
              </a:r>
              <a:endParaRPr 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0" name="Freeform 49"/>
          <p:cNvSpPr/>
          <p:nvPr/>
        </p:nvSpPr>
        <p:spPr>
          <a:xfrm flipV="1">
            <a:off x="7910582" y="1841585"/>
            <a:ext cx="244889" cy="201661"/>
          </a:xfrm>
          <a:custGeom>
            <a:avLst/>
            <a:gdLst>
              <a:gd name="connsiteX0" fmla="*/ 0 w 676275"/>
              <a:gd name="connsiteY0" fmla="*/ 209550 h 209550"/>
              <a:gd name="connsiteX1" fmla="*/ 171450 w 676275"/>
              <a:gd name="connsiteY1" fmla="*/ 66675 h 209550"/>
              <a:gd name="connsiteX2" fmla="*/ 676275 w 676275"/>
              <a:gd name="connsiteY2" fmla="*/ 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6275" h="209550">
                <a:moveTo>
                  <a:pt x="0" y="209550"/>
                </a:moveTo>
                <a:cubicBezTo>
                  <a:pt x="29369" y="155575"/>
                  <a:pt x="58738" y="101600"/>
                  <a:pt x="171450" y="66675"/>
                </a:cubicBezTo>
                <a:cubicBezTo>
                  <a:pt x="284163" y="31750"/>
                  <a:pt x="480219" y="15875"/>
                  <a:pt x="676275" y="0"/>
                </a:cubicBezTo>
              </a:path>
            </a:pathLst>
          </a:custGeom>
          <a:noFill/>
          <a:ln w="190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 flipH="1" flipV="1">
            <a:off x="9151172" y="1860934"/>
            <a:ext cx="244889" cy="201661"/>
          </a:xfrm>
          <a:custGeom>
            <a:avLst/>
            <a:gdLst>
              <a:gd name="connsiteX0" fmla="*/ 0 w 676275"/>
              <a:gd name="connsiteY0" fmla="*/ 209550 h 209550"/>
              <a:gd name="connsiteX1" fmla="*/ 171450 w 676275"/>
              <a:gd name="connsiteY1" fmla="*/ 66675 h 209550"/>
              <a:gd name="connsiteX2" fmla="*/ 676275 w 676275"/>
              <a:gd name="connsiteY2" fmla="*/ 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6275" h="209550">
                <a:moveTo>
                  <a:pt x="0" y="209550"/>
                </a:moveTo>
                <a:cubicBezTo>
                  <a:pt x="29369" y="155575"/>
                  <a:pt x="58738" y="101600"/>
                  <a:pt x="171450" y="66675"/>
                </a:cubicBezTo>
                <a:cubicBezTo>
                  <a:pt x="284163" y="31750"/>
                  <a:pt x="480219" y="15875"/>
                  <a:pt x="676275" y="0"/>
                </a:cubicBezTo>
              </a:path>
            </a:pathLst>
          </a:custGeom>
          <a:noFill/>
          <a:ln w="190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49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50" grpId="0" animBg="1"/>
      <p:bldP spid="5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92272870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334</Words>
  <Application>Microsoft Office PowerPoint</Application>
  <PresentationFormat>Widescreen</PresentationFormat>
  <Paragraphs>60</Paragraphs>
  <Slides>12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微软雅黑</vt:lpstr>
      <vt:lpstr>宋体</vt:lpstr>
      <vt:lpstr>宋体</vt:lpstr>
      <vt:lpstr>Arial</vt:lpstr>
      <vt:lpstr>Calibri</vt:lpstr>
      <vt:lpstr>Calibri Light</vt:lpstr>
      <vt:lpstr>HP001 4 hàng</vt:lpstr>
      <vt:lpstr>HP001 5 hàng</vt:lpstr>
      <vt:lpstr>Tahoma</vt:lpstr>
      <vt:lpstr>Times New Roman</vt:lpstr>
      <vt:lpstr>Office Theme</vt:lpstr>
      <vt:lpstr>PowerPoint Presentation</vt:lpstr>
      <vt:lpstr>PowerPoint Presentation</vt:lpstr>
      <vt:lpstr>Thứ hai ngày 27 tháng 12 năm 2021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12</cp:revision>
  <dcterms:created xsi:type="dcterms:W3CDTF">2021-12-22T10:11:10Z</dcterms:created>
  <dcterms:modified xsi:type="dcterms:W3CDTF">2021-12-29T10:35:43Z</dcterms:modified>
</cp:coreProperties>
</file>