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3" r:id="rId4"/>
    <p:sldMasterId id="2147483705" r:id="rId5"/>
    <p:sldMasterId id="2147483718" r:id="rId6"/>
  </p:sldMasterIdLst>
  <p:notesMasterIdLst>
    <p:notesMasterId r:id="rId42"/>
  </p:notesMasterIdLst>
  <p:sldIdLst>
    <p:sldId id="309" r:id="rId7"/>
    <p:sldId id="308" r:id="rId8"/>
    <p:sldId id="258" r:id="rId9"/>
    <p:sldId id="259" r:id="rId10"/>
    <p:sldId id="260" r:id="rId11"/>
    <p:sldId id="261" r:id="rId12"/>
    <p:sldId id="305" r:id="rId13"/>
    <p:sldId id="310" r:id="rId14"/>
    <p:sldId id="285" r:id="rId15"/>
    <p:sldId id="311" r:id="rId16"/>
    <p:sldId id="314" r:id="rId17"/>
    <p:sldId id="398" r:id="rId18"/>
    <p:sldId id="399" r:id="rId19"/>
    <p:sldId id="400" r:id="rId20"/>
    <p:sldId id="401" r:id="rId21"/>
    <p:sldId id="402" r:id="rId22"/>
    <p:sldId id="381" r:id="rId23"/>
    <p:sldId id="403" r:id="rId24"/>
    <p:sldId id="380" r:id="rId25"/>
    <p:sldId id="313" r:id="rId26"/>
    <p:sldId id="257" r:id="rId27"/>
    <p:sldId id="404" r:id="rId28"/>
    <p:sldId id="397" r:id="rId29"/>
    <p:sldId id="396" r:id="rId30"/>
    <p:sldId id="405" r:id="rId31"/>
    <p:sldId id="406" r:id="rId32"/>
    <p:sldId id="407" r:id="rId33"/>
    <p:sldId id="408" r:id="rId34"/>
    <p:sldId id="409" r:id="rId35"/>
    <p:sldId id="410" r:id="rId36"/>
    <p:sldId id="411" r:id="rId37"/>
    <p:sldId id="412" r:id="rId38"/>
    <p:sldId id="413" r:id="rId39"/>
    <p:sldId id="414"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D8231-54A6-45A9-9D30-CDC577DBC069}"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7D5B4-4FCE-478F-BA37-C5E346E11864}" type="slidenum">
              <a:rPr lang="en-US" smtClean="0"/>
              <a:t>‹#›</a:t>
            </a:fld>
            <a:endParaRPr lang="en-US"/>
          </a:p>
        </p:txBody>
      </p:sp>
    </p:spTree>
    <p:extLst>
      <p:ext uri="{BB962C8B-B14F-4D97-AF65-F5344CB8AC3E}">
        <p14:creationId xmlns:p14="http://schemas.microsoft.com/office/powerpoint/2010/main" val="150183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3F626-A68B-4DBF-A0DF-C05687EE98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049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107085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213031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2637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5863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3801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956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57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57343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462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273961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1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646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402991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45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847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74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9597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108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715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755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44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30051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5402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139127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105400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3005055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28AD241-67EF-4D37-A32B-73292551D7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3" name="图片 22" descr="图片包含 风筝, 放飞, 户外, 男士&#10;&#10;描述已自动生成">
            <a:extLst>
              <a:ext uri="{FF2B5EF4-FFF2-40B4-BE49-F238E27FC236}">
                <a16:creationId xmlns:a16="http://schemas.microsoft.com/office/drawing/2014/main" id="{A4C5D621-C2D4-49C5-A66A-C0ABFAF542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7146" y="0"/>
            <a:ext cx="5409508" cy="4559968"/>
          </a:xfrm>
          <a:prstGeom prst="rect">
            <a:avLst/>
          </a:prstGeom>
        </p:spPr>
      </p:pic>
      <p:grpSp>
        <p:nvGrpSpPr>
          <p:cNvPr id="17" name="组合 16">
            <a:extLst>
              <a:ext uri="{FF2B5EF4-FFF2-40B4-BE49-F238E27FC236}">
                <a16:creationId xmlns:a16="http://schemas.microsoft.com/office/drawing/2014/main" id="{97F56CAF-4FE7-41DF-8AFD-722DD4BC9915}"/>
              </a:ext>
            </a:extLst>
          </p:cNvPr>
          <p:cNvGrpSpPr/>
          <p:nvPr userDrawn="1"/>
        </p:nvGrpSpPr>
        <p:grpSpPr>
          <a:xfrm>
            <a:off x="2019300" y="1162049"/>
            <a:ext cx="7931966" cy="4295775"/>
            <a:chOff x="3100251" y="1601912"/>
            <a:chExt cx="7565360" cy="3101180"/>
          </a:xfrm>
        </p:grpSpPr>
        <p:sp>
          <p:nvSpPr>
            <p:cNvPr id="18" name="矩形: 圆角 17">
              <a:extLst>
                <a:ext uri="{FF2B5EF4-FFF2-40B4-BE49-F238E27FC236}">
                  <a16:creationId xmlns:a16="http://schemas.microsoft.com/office/drawing/2014/main" id="{57025E8F-A0F4-4DD3-A0B9-6D9C2167A0C4}"/>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a:extLst>
                <a:ext uri="{FF2B5EF4-FFF2-40B4-BE49-F238E27FC236}">
                  <a16:creationId xmlns:a16="http://schemas.microsoft.com/office/drawing/2014/main" id="{256F5323-E4AC-4AFF-88F9-DCBB7D460B6C}"/>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1" name="图片 10">
            <a:extLst>
              <a:ext uri="{FF2B5EF4-FFF2-40B4-BE49-F238E27FC236}">
                <a16:creationId xmlns:a16="http://schemas.microsoft.com/office/drawing/2014/main" id="{54649A41-B549-4E7A-991C-20A3627FF2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924425"/>
            <a:ext cx="12192000" cy="1933252"/>
          </a:xfrm>
          <a:prstGeom prst="rect">
            <a:avLst/>
          </a:prstGeom>
        </p:spPr>
      </p:pic>
      <p:pic>
        <p:nvPicPr>
          <p:cNvPr id="21" name="图片 20">
            <a:extLst>
              <a:ext uri="{FF2B5EF4-FFF2-40B4-BE49-F238E27FC236}">
                <a16:creationId xmlns:a16="http://schemas.microsoft.com/office/drawing/2014/main" id="{D828FE59-8728-4E67-8700-168ED251E4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15" name="图片 14">
            <a:extLst>
              <a:ext uri="{FF2B5EF4-FFF2-40B4-BE49-F238E27FC236}">
                <a16:creationId xmlns:a16="http://schemas.microsoft.com/office/drawing/2014/main" id="{92F924D0-FF27-481B-A046-7126506960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47719"/>
          <a:stretch/>
        </p:blipFill>
        <p:spPr>
          <a:xfrm>
            <a:off x="0" y="4467225"/>
            <a:ext cx="12192000" cy="2390452"/>
          </a:xfrm>
          <a:prstGeom prst="rect">
            <a:avLst/>
          </a:prstGeom>
        </p:spPr>
      </p:pic>
      <p:pic>
        <p:nvPicPr>
          <p:cNvPr id="25" name="图片 24">
            <a:extLst>
              <a:ext uri="{FF2B5EF4-FFF2-40B4-BE49-F238E27FC236}">
                <a16:creationId xmlns:a16="http://schemas.microsoft.com/office/drawing/2014/main" id="{8D57F25C-7EC5-4167-AB34-270DE7430A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6" name="图片 25">
            <a:extLst>
              <a:ext uri="{FF2B5EF4-FFF2-40B4-BE49-F238E27FC236}">
                <a16:creationId xmlns:a16="http://schemas.microsoft.com/office/drawing/2014/main" id="{6409CAC2-DBBA-49AF-BCA4-24D461A72B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19695105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679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461183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5506625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7442258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269559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6040139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839287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44934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1705788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544951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9176023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2624325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8259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2022/12/9</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19522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7818579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62580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66896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257951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38516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2022/12/9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1116658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167574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5BF57F-0332-4F3B-9BE4-CC98481A9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BD94E91E-61FA-4034-A715-880ED9049C33}"/>
              </a:ext>
            </a:extLst>
          </p:cNvPr>
          <p:cNvGrpSpPr/>
          <p:nvPr userDrawn="1"/>
        </p:nvGrpSpPr>
        <p:grpSpPr>
          <a:xfrm>
            <a:off x="4123562" y="645474"/>
            <a:ext cx="3944875" cy="3944875"/>
            <a:chOff x="4123562" y="1456562"/>
            <a:chExt cx="3944875" cy="3944875"/>
          </a:xfrm>
        </p:grpSpPr>
        <p:sp>
          <p:nvSpPr>
            <p:cNvPr id="13" name="椭圆 12">
              <a:extLst>
                <a:ext uri="{FF2B5EF4-FFF2-40B4-BE49-F238E27FC236}">
                  <a16:creationId xmlns:a16="http://schemas.microsoft.com/office/drawing/2014/main" id="{85094751-2DD4-4846-8B0F-163BD84E991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4" name="椭圆 13">
              <a:extLst>
                <a:ext uri="{FF2B5EF4-FFF2-40B4-BE49-F238E27FC236}">
                  <a16:creationId xmlns:a16="http://schemas.microsoft.com/office/drawing/2014/main" id="{F1EEAC64-50F3-4E2E-BAAE-FFB0825138B7}"/>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a:extLst>
              <a:ext uri="{FF2B5EF4-FFF2-40B4-BE49-F238E27FC236}">
                <a16:creationId xmlns:a16="http://schemas.microsoft.com/office/drawing/2014/main" id="{9A17473D-56BE-4352-8692-15F20858B5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5" name="图片 4">
            <a:extLst>
              <a:ext uri="{FF2B5EF4-FFF2-40B4-BE49-F238E27FC236}">
                <a16:creationId xmlns:a16="http://schemas.microsoft.com/office/drawing/2014/main" id="{8316A421-FEC6-4892-9085-219A52D4EB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0" name="图片 19" descr="图片包含 风筝, 放飞, 户外, 男士&#10;&#10;描述已自动生成">
            <a:extLst>
              <a:ext uri="{FF2B5EF4-FFF2-40B4-BE49-F238E27FC236}">
                <a16:creationId xmlns:a16="http://schemas.microsoft.com/office/drawing/2014/main" id="{42184D4F-2217-4B19-AE83-F7B9686766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710" y="-104227"/>
            <a:ext cx="5409508" cy="4559968"/>
          </a:xfrm>
          <a:prstGeom prst="rect">
            <a:avLst/>
          </a:prstGeom>
        </p:spPr>
      </p:pic>
      <p:pic>
        <p:nvPicPr>
          <p:cNvPr id="21" name="图片 20">
            <a:extLst>
              <a:ext uri="{FF2B5EF4-FFF2-40B4-BE49-F238E27FC236}">
                <a16:creationId xmlns:a16="http://schemas.microsoft.com/office/drawing/2014/main" id="{0B456752-0E6B-4E23-B476-F10E7B2217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spTree>
    <p:extLst>
      <p:ext uri="{BB962C8B-B14F-4D97-AF65-F5344CB8AC3E}">
        <p14:creationId xmlns:p14="http://schemas.microsoft.com/office/powerpoint/2010/main" val="10001188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574111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0247044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0908998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57028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1537964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4809925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8273975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9341424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9764676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0977957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7031704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7070017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3325217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41131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9384717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8898785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34638158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1168695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932673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6379421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384301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4E622B2-6B78-426D-A826-1C82183B49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id="{B8826A2F-DD57-4745-9916-D4C8463B7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17A5146E-D406-4EDD-BB7E-0CF95841F6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id="{9C7D8451-2A5D-4CAF-BFF3-FBCEF9B3F6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id="{698D8EC6-97DA-4DA7-9EBB-DB0E20A23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id="{83DF20B4-4098-4DC7-B088-19ABD6801E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28295782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985980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5462433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7367689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06337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489372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889759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57355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7271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08925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626330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210A084-F38B-4919-A93A-BD16E79CF8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8" name="组合 17">
            <a:extLst>
              <a:ext uri="{FF2B5EF4-FFF2-40B4-BE49-F238E27FC236}">
                <a16:creationId xmlns:a16="http://schemas.microsoft.com/office/drawing/2014/main" id="{A5C61505-38DB-4D0E-A2CC-86FDC6ACC676}"/>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AC2B5106-50FA-468B-A8B9-60DAA9B69801}"/>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A5251F8-629A-4470-BC76-7E771BCFE5C1}"/>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3" name="图片 22">
            <a:extLst>
              <a:ext uri="{FF2B5EF4-FFF2-40B4-BE49-F238E27FC236}">
                <a16:creationId xmlns:a16="http://schemas.microsoft.com/office/drawing/2014/main" id="{974CD0BF-702C-46D0-909C-3677FB5BB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7987" y="0"/>
            <a:ext cx="1448196" cy="1215250"/>
          </a:xfrm>
          <a:prstGeom prst="rect">
            <a:avLst/>
          </a:prstGeom>
        </p:spPr>
      </p:pic>
      <p:pic>
        <p:nvPicPr>
          <p:cNvPr id="24" name="图片 23">
            <a:extLst>
              <a:ext uri="{FF2B5EF4-FFF2-40B4-BE49-F238E27FC236}">
                <a16:creationId xmlns:a16="http://schemas.microsoft.com/office/drawing/2014/main" id="{80DC7E05-01CC-4530-8F57-C46DFFF14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11233438" y="1385833"/>
            <a:ext cx="939583" cy="788449"/>
          </a:xfrm>
          <a:prstGeom prst="rect">
            <a:avLst/>
          </a:prstGeom>
        </p:spPr>
      </p:pic>
      <p:pic>
        <p:nvPicPr>
          <p:cNvPr id="25" name="图片 24">
            <a:extLst>
              <a:ext uri="{FF2B5EF4-FFF2-40B4-BE49-F238E27FC236}">
                <a16:creationId xmlns:a16="http://schemas.microsoft.com/office/drawing/2014/main" id="{C50936C7-5C3B-4F80-BD5F-FB0A3A48A11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0236"/>
          <a:stretch/>
        </p:blipFill>
        <p:spPr>
          <a:xfrm>
            <a:off x="3312902" y="5361709"/>
            <a:ext cx="8936182" cy="1495968"/>
          </a:xfrm>
          <a:prstGeom prst="rect">
            <a:avLst/>
          </a:prstGeom>
        </p:spPr>
      </p:pic>
      <p:pic>
        <p:nvPicPr>
          <p:cNvPr id="14" name="图片 13">
            <a:extLst>
              <a:ext uri="{FF2B5EF4-FFF2-40B4-BE49-F238E27FC236}">
                <a16:creationId xmlns:a16="http://schemas.microsoft.com/office/drawing/2014/main" id="{3AA6C654-D837-4AE7-B40A-0BF43EC003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4599" y="4920916"/>
            <a:ext cx="7852144" cy="1936762"/>
          </a:xfrm>
          <a:prstGeom prst="rect">
            <a:avLst/>
          </a:prstGeom>
        </p:spPr>
      </p:pic>
    </p:spTree>
    <p:extLst>
      <p:ext uri="{BB962C8B-B14F-4D97-AF65-F5344CB8AC3E}">
        <p14:creationId xmlns:p14="http://schemas.microsoft.com/office/powerpoint/2010/main" val="21051266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10083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59069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53679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72056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56399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071605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285697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BC1095C-834A-4BA8-BCFB-3D5B199A29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descr="图片包含 风筝, 放飞, 户外, 男士&#10;&#10;描述已自动生成">
            <a:extLst>
              <a:ext uri="{FF2B5EF4-FFF2-40B4-BE49-F238E27FC236}">
                <a16:creationId xmlns:a16="http://schemas.microsoft.com/office/drawing/2014/main" id="{FE2D20D6-ACF9-4C2E-B4E9-6EEB0D6BA7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8" name="组合 17">
            <a:extLst>
              <a:ext uri="{FF2B5EF4-FFF2-40B4-BE49-F238E27FC236}">
                <a16:creationId xmlns:a16="http://schemas.microsoft.com/office/drawing/2014/main" id="{8D159644-7CF6-4D94-97C9-09C432B66E70}"/>
              </a:ext>
            </a:extLst>
          </p:cNvPr>
          <p:cNvGrpSpPr/>
          <p:nvPr userDrawn="1"/>
        </p:nvGrpSpPr>
        <p:grpSpPr>
          <a:xfrm>
            <a:off x="2319231" y="1399660"/>
            <a:ext cx="7565360" cy="3101180"/>
            <a:chOff x="3100251" y="1601912"/>
            <a:chExt cx="7565360" cy="3101180"/>
          </a:xfrm>
        </p:grpSpPr>
        <p:sp>
          <p:nvSpPr>
            <p:cNvPr id="19" name="矩形: 圆角 18">
              <a:extLst>
                <a:ext uri="{FF2B5EF4-FFF2-40B4-BE49-F238E27FC236}">
                  <a16:creationId xmlns:a16="http://schemas.microsoft.com/office/drawing/2014/main" id="{FFEB1E8C-4480-4D5B-8EDC-03B16B2CC36F}"/>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D24B32E-9940-4204-A683-FAE6629D30D7}"/>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1" name="图片 20">
            <a:extLst>
              <a:ext uri="{FF2B5EF4-FFF2-40B4-BE49-F238E27FC236}">
                <a16:creationId xmlns:a16="http://schemas.microsoft.com/office/drawing/2014/main" id="{B64D2B6A-E316-4370-B4E0-5684C1C935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2" name="图片 21">
            <a:extLst>
              <a:ext uri="{FF2B5EF4-FFF2-40B4-BE49-F238E27FC236}">
                <a16:creationId xmlns:a16="http://schemas.microsoft.com/office/drawing/2014/main" id="{924AD35A-9A13-464F-99D2-71D3736BE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3" name="图片 22">
            <a:extLst>
              <a:ext uri="{FF2B5EF4-FFF2-40B4-BE49-F238E27FC236}">
                <a16:creationId xmlns:a16="http://schemas.microsoft.com/office/drawing/2014/main" id="{74197FF8-7464-4E17-9E6E-909DBCE7CAA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4" name="图片 23">
            <a:extLst>
              <a:ext uri="{FF2B5EF4-FFF2-40B4-BE49-F238E27FC236}">
                <a16:creationId xmlns:a16="http://schemas.microsoft.com/office/drawing/2014/main" id="{A3AB5E3A-7DA0-490F-BDF1-C7BC0F6D3F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5" name="图片 24">
            <a:extLst>
              <a:ext uri="{FF2B5EF4-FFF2-40B4-BE49-F238E27FC236}">
                <a16:creationId xmlns:a16="http://schemas.microsoft.com/office/drawing/2014/main" id="{B6B9E760-96E2-4D76-B081-FC89365904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4417651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1C9685D-5276-4D4C-BC32-3102DB437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组合 4">
            <a:extLst>
              <a:ext uri="{FF2B5EF4-FFF2-40B4-BE49-F238E27FC236}">
                <a16:creationId xmlns:a16="http://schemas.microsoft.com/office/drawing/2014/main" id="{E88CC7F5-0E4E-44D1-BFF4-6134E737A247}"/>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id="{A3D1BA0B-F826-4C67-BB7A-D4F920EF89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7" name="矩形: 圆角 6">
              <a:extLst>
                <a:ext uri="{FF2B5EF4-FFF2-40B4-BE49-F238E27FC236}">
                  <a16:creationId xmlns:a16="http://schemas.microsoft.com/office/drawing/2014/main" id="{3F344303-5F3E-4BE8-BB67-DDA33FACDD59}"/>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a:extLst>
              <a:ext uri="{FF2B5EF4-FFF2-40B4-BE49-F238E27FC236}">
                <a16:creationId xmlns:a16="http://schemas.microsoft.com/office/drawing/2014/main" id="{1D2074ED-745E-47F2-A28D-7556C36D2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11" name="图片 10">
            <a:extLst>
              <a:ext uri="{FF2B5EF4-FFF2-40B4-BE49-F238E27FC236}">
                <a16:creationId xmlns:a16="http://schemas.microsoft.com/office/drawing/2014/main" id="{4B80EC09-CA68-41B4-B9BC-8919380041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14" name="图片 13">
            <a:extLst>
              <a:ext uri="{FF2B5EF4-FFF2-40B4-BE49-F238E27FC236}">
                <a16:creationId xmlns:a16="http://schemas.microsoft.com/office/drawing/2014/main" id="{9F71DEF7-D83E-4C6D-933C-2D2AC3B4D1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2" name="图片 11">
            <a:extLst>
              <a:ext uri="{FF2B5EF4-FFF2-40B4-BE49-F238E27FC236}">
                <a16:creationId xmlns:a16="http://schemas.microsoft.com/office/drawing/2014/main" id="{F40A0BCD-6572-4563-811D-AEC7824035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13" name="图片 12" descr="图片包含 风筝, 放飞, 户外, 男士&#10;&#10;描述已自动生成">
            <a:extLst>
              <a:ext uri="{FF2B5EF4-FFF2-40B4-BE49-F238E27FC236}">
                <a16:creationId xmlns:a16="http://schemas.microsoft.com/office/drawing/2014/main" id="{84B28A0B-3225-419B-A96F-A51BEEAC0A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051321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ags" Target="../tags/tag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image" Target="../media/image1.jp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5B0398D-7494-4C5F-8D2D-868C6918628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95426" y="342899"/>
            <a:ext cx="1266825" cy="1266825"/>
          </a:xfrm>
          <a:prstGeom prst="rect">
            <a:avLst/>
          </a:prstGeom>
        </p:spPr>
      </p:pic>
    </p:spTree>
    <p:extLst>
      <p:ext uri="{BB962C8B-B14F-4D97-AF65-F5344CB8AC3E}">
        <p14:creationId xmlns:p14="http://schemas.microsoft.com/office/powerpoint/2010/main" val="239541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548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2022/12/9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descr="A picture containing shape&#10;&#10;Description automatically generated">
            <a:extLst>
              <a:ext uri="{FF2B5EF4-FFF2-40B4-BE49-F238E27FC236}">
                <a16:creationId xmlns:a16="http://schemas.microsoft.com/office/drawing/2014/main" id="{AF8C860F-1ECD-4923-87DF-113E607D02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95426" y="342899"/>
            <a:ext cx="1266825" cy="1266825"/>
          </a:xfrm>
          <a:prstGeom prst="rect">
            <a:avLst/>
          </a:prstGeom>
        </p:spPr>
      </p:pic>
    </p:spTree>
    <p:extLst>
      <p:ext uri="{BB962C8B-B14F-4D97-AF65-F5344CB8AC3E}">
        <p14:creationId xmlns:p14="http://schemas.microsoft.com/office/powerpoint/2010/main" val="24651212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688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8705283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47562091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32.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8.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8AF2E-26E1-4DAF-9232-C15F55230CBE}"/>
              </a:ext>
            </a:extLst>
          </p:cNvPr>
          <p:cNvPicPr>
            <a:picLocks noChangeAspect="1"/>
          </p:cNvPicPr>
          <p:nvPr/>
        </p:nvPicPr>
        <p:blipFill>
          <a:blip r:embed="rId3"/>
          <a:stretch>
            <a:fillRect/>
          </a:stretch>
        </p:blipFill>
        <p:spPr>
          <a:xfrm>
            <a:off x="4646547" y="1504077"/>
            <a:ext cx="2975106" cy="2554445"/>
          </a:xfrm>
          <a:prstGeom prst="rect">
            <a:avLst/>
          </a:prstGeom>
        </p:spPr>
      </p:pic>
    </p:spTree>
    <p:extLst>
      <p:ext uri="{BB962C8B-B14F-4D97-AF65-F5344CB8AC3E}">
        <p14:creationId xmlns:p14="http://schemas.microsoft.com/office/powerpoint/2010/main" val="7184252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81001" y="266700"/>
            <a:ext cx="11458574" cy="63150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5" name="Picture 4">
            <a:extLst>
              <a:ext uri="{FF2B5EF4-FFF2-40B4-BE49-F238E27FC236}">
                <a16:creationId xmlns:a16="http://schemas.microsoft.com/office/drawing/2014/main" id="{6D1950BC-E3ED-4943-8037-CE379300AA4F}"/>
              </a:ext>
            </a:extLst>
          </p:cNvPr>
          <p:cNvPicPr>
            <a:picLocks noChangeAspect="1"/>
          </p:cNvPicPr>
          <p:nvPr/>
        </p:nvPicPr>
        <p:blipFill>
          <a:blip r:embed="rId4"/>
          <a:stretch>
            <a:fillRect/>
          </a:stretch>
        </p:blipFill>
        <p:spPr>
          <a:xfrm>
            <a:off x="1471612" y="385762"/>
            <a:ext cx="5953125" cy="5972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5" name="Group 14">
            <a:extLst>
              <a:ext uri="{FF2B5EF4-FFF2-40B4-BE49-F238E27FC236}">
                <a16:creationId xmlns:a16="http://schemas.microsoft.com/office/drawing/2014/main" id="{6E5DD1A8-E584-4ED4-8EAF-3E9177BD94DD}"/>
              </a:ext>
            </a:extLst>
          </p:cNvPr>
          <p:cNvGrpSpPr/>
          <p:nvPr/>
        </p:nvGrpSpPr>
        <p:grpSpPr>
          <a:xfrm>
            <a:off x="8309067" y="3234436"/>
            <a:ext cx="3197033" cy="2272284"/>
            <a:chOff x="781262" y="3217613"/>
            <a:chExt cx="4761331" cy="3855641"/>
          </a:xfrm>
        </p:grpSpPr>
        <p:pic>
          <p:nvPicPr>
            <p:cNvPr id="16" name="Picture 15">
              <a:extLst>
                <a:ext uri="{FF2B5EF4-FFF2-40B4-BE49-F238E27FC236}">
                  <a16:creationId xmlns:a16="http://schemas.microsoft.com/office/drawing/2014/main" id="{DB9E33B1-4754-4556-A08B-A96D6F5321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D87EFBF6-64D1-4018-B3BD-E7CCDF3B7FFC}"/>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620954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4400" b="1" kern="0" dirty="0" err="1">
                <a:solidFill>
                  <a:srgbClr val="FF0000"/>
                </a:solidFill>
                <a:latin typeface="Calibri" panose="020F0502020204030204" pitchFamily="34" charset="0"/>
                <a:cs typeface="Calibri" panose="020F0502020204030204" pitchFamily="34" charset="0"/>
              </a:rPr>
              <a:t>Cây</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thân</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gỗ</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AAD07C1-2BB9-4171-A884-2B2BC8F1FF01}"/>
              </a:ext>
            </a:extLst>
          </p:cNvPr>
          <p:cNvPicPr>
            <a:picLocks noChangeAspect="1"/>
          </p:cNvPicPr>
          <p:nvPr/>
        </p:nvPicPr>
        <p:blipFill>
          <a:blip r:embed="rId4"/>
          <a:stretch>
            <a:fillRect/>
          </a:stretch>
        </p:blipFill>
        <p:spPr>
          <a:xfrm>
            <a:off x="2133600" y="1547812"/>
            <a:ext cx="3848100" cy="4029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647A05F9-ADD0-4617-A8E7-4A4764085D7E}"/>
              </a:ext>
            </a:extLst>
          </p:cNvPr>
          <p:cNvPicPr>
            <a:picLocks noChangeAspect="1"/>
          </p:cNvPicPr>
          <p:nvPr/>
        </p:nvPicPr>
        <p:blipFill>
          <a:blip r:embed="rId5"/>
          <a:stretch>
            <a:fillRect/>
          </a:stretch>
        </p:blipFill>
        <p:spPr>
          <a:xfrm>
            <a:off x="6762750" y="1352550"/>
            <a:ext cx="3960876" cy="4305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51377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thảo</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F8D7FD35-343A-49BA-BF8E-3952E4DBB8A7}"/>
              </a:ext>
            </a:extLst>
          </p:cNvPr>
          <p:cNvPicPr>
            <a:picLocks noChangeAspect="1"/>
          </p:cNvPicPr>
          <p:nvPr/>
        </p:nvPicPr>
        <p:blipFill>
          <a:blip r:embed="rId4"/>
          <a:stretch>
            <a:fillRect/>
          </a:stretch>
        </p:blipFill>
        <p:spPr>
          <a:xfrm>
            <a:off x="667905" y="476250"/>
            <a:ext cx="2218170" cy="2762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DA35FD48-474C-487A-B280-F62E7E835629}"/>
              </a:ext>
            </a:extLst>
          </p:cNvPr>
          <p:cNvPicPr>
            <a:picLocks noChangeAspect="1"/>
          </p:cNvPicPr>
          <p:nvPr/>
        </p:nvPicPr>
        <p:blipFill>
          <a:blip r:embed="rId5"/>
          <a:stretch>
            <a:fillRect/>
          </a:stretch>
        </p:blipFill>
        <p:spPr>
          <a:xfrm>
            <a:off x="3162300" y="1347787"/>
            <a:ext cx="3414712" cy="2124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46A48EC2-DCC7-4611-893A-BADF35B33A1A}"/>
              </a:ext>
            </a:extLst>
          </p:cNvPr>
          <p:cNvPicPr>
            <a:picLocks noChangeAspect="1"/>
          </p:cNvPicPr>
          <p:nvPr/>
        </p:nvPicPr>
        <p:blipFill>
          <a:blip r:embed="rId6"/>
          <a:stretch>
            <a:fillRect/>
          </a:stretch>
        </p:blipFill>
        <p:spPr>
          <a:xfrm>
            <a:off x="6858000" y="1081087"/>
            <a:ext cx="2171699" cy="4151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58CC10EC-7F9D-4611-9567-496FB8138851}"/>
              </a:ext>
            </a:extLst>
          </p:cNvPr>
          <p:cNvPicPr>
            <a:picLocks noChangeAspect="1"/>
          </p:cNvPicPr>
          <p:nvPr/>
        </p:nvPicPr>
        <p:blipFill>
          <a:blip r:embed="rId7"/>
          <a:stretch>
            <a:fillRect/>
          </a:stretch>
        </p:blipFill>
        <p:spPr>
          <a:xfrm>
            <a:off x="9215437" y="1524000"/>
            <a:ext cx="2447925"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8F5E3615-80CF-41B5-A118-3800C2756E9B}"/>
              </a:ext>
            </a:extLst>
          </p:cNvPr>
          <p:cNvPicPr>
            <a:picLocks noChangeAspect="1"/>
          </p:cNvPicPr>
          <p:nvPr/>
        </p:nvPicPr>
        <p:blipFill>
          <a:blip r:embed="rId8"/>
          <a:stretch>
            <a:fillRect/>
          </a:stretch>
        </p:blipFill>
        <p:spPr>
          <a:xfrm>
            <a:off x="914400" y="3495675"/>
            <a:ext cx="1828890" cy="3119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6A691AC6-A925-4707-AA28-4D82C721A250}"/>
              </a:ext>
            </a:extLst>
          </p:cNvPr>
          <p:cNvPicPr>
            <a:picLocks noChangeAspect="1"/>
          </p:cNvPicPr>
          <p:nvPr/>
        </p:nvPicPr>
        <p:blipFill>
          <a:blip r:embed="rId9"/>
          <a:stretch>
            <a:fillRect/>
          </a:stretch>
        </p:blipFill>
        <p:spPr>
          <a:xfrm>
            <a:off x="2947987" y="3905250"/>
            <a:ext cx="3758803" cy="2200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88791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4400" b="1" kern="0" dirty="0" err="1">
                <a:solidFill>
                  <a:srgbClr val="FF0000"/>
                </a:solidFill>
                <a:latin typeface="Calibri" panose="020F0502020204030204" pitchFamily="34" charset="0"/>
                <a:ea typeface="微软雅黑"/>
                <a:cs typeface="Calibri" panose="020F0502020204030204" pitchFamily="34" charset="0"/>
              </a:rPr>
              <a:t>đứng</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AAD07C1-2BB9-4171-A884-2B2BC8F1FF01}"/>
              </a:ext>
            </a:extLst>
          </p:cNvPr>
          <p:cNvPicPr>
            <a:picLocks noChangeAspect="1"/>
          </p:cNvPicPr>
          <p:nvPr/>
        </p:nvPicPr>
        <p:blipFill>
          <a:blip r:embed="rId4"/>
          <a:stretch>
            <a:fillRect/>
          </a:stretch>
        </p:blipFill>
        <p:spPr>
          <a:xfrm>
            <a:off x="1064412" y="1262063"/>
            <a:ext cx="3088487" cy="323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647A05F9-ADD0-4617-A8E7-4A4764085D7E}"/>
              </a:ext>
            </a:extLst>
          </p:cNvPr>
          <p:cNvPicPr>
            <a:picLocks noChangeAspect="1"/>
          </p:cNvPicPr>
          <p:nvPr/>
        </p:nvPicPr>
        <p:blipFill>
          <a:blip r:embed="rId5"/>
          <a:stretch>
            <a:fillRect/>
          </a:stretch>
        </p:blipFill>
        <p:spPr>
          <a:xfrm>
            <a:off x="7891271" y="1171576"/>
            <a:ext cx="2967229"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D84CBCB-28E3-4CA2-88F9-178785AEBAF4}"/>
              </a:ext>
            </a:extLst>
          </p:cNvPr>
          <p:cNvPicPr>
            <a:picLocks noChangeAspect="1"/>
          </p:cNvPicPr>
          <p:nvPr/>
        </p:nvPicPr>
        <p:blipFill>
          <a:blip r:embed="rId6"/>
          <a:stretch>
            <a:fillRect/>
          </a:stretch>
        </p:blipFill>
        <p:spPr>
          <a:xfrm>
            <a:off x="4750522" y="1238250"/>
            <a:ext cx="2669453" cy="3324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F95AFAAE-4E2F-4E10-9670-DB867882BABA}"/>
              </a:ext>
            </a:extLst>
          </p:cNvPr>
          <p:cNvPicPr>
            <a:picLocks noChangeAspect="1"/>
          </p:cNvPicPr>
          <p:nvPr/>
        </p:nvPicPr>
        <p:blipFill>
          <a:blip r:embed="rId7"/>
          <a:stretch>
            <a:fillRect/>
          </a:stretch>
        </p:blipFill>
        <p:spPr>
          <a:xfrm>
            <a:off x="4886325" y="4788752"/>
            <a:ext cx="3144440" cy="1840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67615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leo</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Picture 9">
            <a:extLst>
              <a:ext uri="{FF2B5EF4-FFF2-40B4-BE49-F238E27FC236}">
                <a16:creationId xmlns:a16="http://schemas.microsoft.com/office/drawing/2014/main" id="{ED1D34E7-342B-4C81-B4BB-6BC60E548326}"/>
              </a:ext>
            </a:extLst>
          </p:cNvPr>
          <p:cNvPicPr>
            <a:picLocks noChangeAspect="1"/>
          </p:cNvPicPr>
          <p:nvPr/>
        </p:nvPicPr>
        <p:blipFill>
          <a:blip r:embed="rId4"/>
          <a:stretch>
            <a:fillRect/>
          </a:stretch>
        </p:blipFill>
        <p:spPr>
          <a:xfrm>
            <a:off x="3248024" y="1433512"/>
            <a:ext cx="2428875" cy="46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2C93A6F-64A6-4E3B-B355-2A3E58246343}"/>
              </a:ext>
            </a:extLst>
          </p:cNvPr>
          <p:cNvPicPr>
            <a:picLocks noChangeAspect="1"/>
          </p:cNvPicPr>
          <p:nvPr/>
        </p:nvPicPr>
        <p:blipFill>
          <a:blip r:embed="rId5"/>
          <a:stretch>
            <a:fillRect/>
          </a:stretch>
        </p:blipFill>
        <p:spPr>
          <a:xfrm>
            <a:off x="6372923" y="1390650"/>
            <a:ext cx="2714017" cy="4629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951139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bò</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9BC56122-FF62-4AAE-B7B0-335273AEA3C3}"/>
              </a:ext>
            </a:extLst>
          </p:cNvPr>
          <p:cNvPicPr>
            <a:picLocks noChangeAspect="1"/>
          </p:cNvPicPr>
          <p:nvPr/>
        </p:nvPicPr>
        <p:blipFill>
          <a:blip r:embed="rId4"/>
          <a:stretch>
            <a:fillRect/>
          </a:stretch>
        </p:blipFill>
        <p:spPr>
          <a:xfrm>
            <a:off x="1266825" y="2205037"/>
            <a:ext cx="4748212" cy="2954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B047B0AB-866F-402D-BE8D-AF3A42C561FC}"/>
              </a:ext>
            </a:extLst>
          </p:cNvPr>
          <p:cNvPicPr>
            <a:picLocks noChangeAspect="1"/>
          </p:cNvPicPr>
          <p:nvPr/>
        </p:nvPicPr>
        <p:blipFill>
          <a:blip r:embed="rId5"/>
          <a:stretch>
            <a:fillRect/>
          </a:stretch>
        </p:blipFill>
        <p:spPr>
          <a:xfrm>
            <a:off x="6686550" y="1971675"/>
            <a:ext cx="4052887" cy="3153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9009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5"/>
          <a:stretch>
            <a:fillRect/>
          </a:stretch>
        </p:blipFill>
        <p:spPr>
          <a:xfrm>
            <a:off x="9781540" y="4104640"/>
            <a:ext cx="1993265" cy="2753360"/>
          </a:xfrm>
          <a:prstGeom prst="rect">
            <a:avLst/>
          </a:prstGeom>
        </p:spPr>
      </p:pic>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476250"/>
            <a:ext cx="5400495" cy="4099713"/>
            <a:chOff x="4114799" y="762794"/>
            <a:chExt cx="5030787" cy="4429376"/>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7">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905005" y="2079312"/>
              <a:ext cx="3519513" cy="1763168"/>
            </a:xfrm>
            <a:prstGeom prst="rect">
              <a:avLst/>
            </a:prstGeom>
          </p:spPr>
          <p:txBody>
            <a:bodyPr lIns="81638" tIns="40819" rIns="81638" bIns="40819" anchor="ctr">
              <a:noAutofit/>
            </a:bodyPr>
            <a:lstStyle/>
            <a:p>
              <a:pPr algn="ctr">
                <a:lnSpc>
                  <a:spcPct val="120000"/>
                </a:lnSpc>
                <a:defRPr/>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Nhận xét và so sánh về thân của cây trong các hình vừa quan sát?</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769115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9" name="矩形 2">
            <a:extLst>
              <a:ext uri="{FF2B5EF4-FFF2-40B4-BE49-F238E27FC236}">
                <a16:creationId xmlns:a16="http://schemas.microsoft.com/office/drawing/2014/main" id="{BABA3F4A-9AA6-4340-BFE8-3A8F2474DBE1}"/>
              </a:ext>
            </a:extLst>
          </p:cNvPr>
          <p:cNvSpPr/>
          <p:nvPr/>
        </p:nvSpPr>
        <p:spPr>
          <a:xfrm>
            <a:off x="2172756" y="2219325"/>
            <a:ext cx="2856757" cy="516043"/>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Thân</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gỗ</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1F88AF8-9ED5-4120-A65E-59C9A6B59CB5}"/>
              </a:ext>
            </a:extLst>
          </p:cNvPr>
          <p:cNvSpPr txBox="1"/>
          <p:nvPr/>
        </p:nvSpPr>
        <p:spPr>
          <a:xfrm>
            <a:off x="2039423" y="2989162"/>
            <a:ext cx="3008828" cy="1077218"/>
          </a:xfrm>
          <a:prstGeom prst="rect">
            <a:avLst/>
          </a:prstGeom>
          <a:noFill/>
        </p:spPr>
        <p:txBody>
          <a:bodyPr wrap="square" rtlCol="0">
            <a:spAutoFit/>
          </a:bodyPr>
          <a:lstStyle/>
          <a:p>
            <a:pPr algn="just"/>
            <a:r>
              <a:rPr lang="nl-NL" sz="3200" i="1" dirty="0"/>
              <a:t>- Thân cứng, thường cao to.</a:t>
            </a:r>
            <a:endParaRPr lang="en-US" sz="3200" dirty="0"/>
          </a:p>
        </p:txBody>
      </p:sp>
      <p:sp>
        <p:nvSpPr>
          <p:cNvPr id="13" name="矩形 6">
            <a:extLst>
              <a:ext uri="{FF2B5EF4-FFF2-40B4-BE49-F238E27FC236}">
                <a16:creationId xmlns:a16="http://schemas.microsoft.com/office/drawing/2014/main" id="{5A9BFFE3-D9B5-48B7-A4BA-7A0D9F7A235B}"/>
              </a:ext>
            </a:extLst>
          </p:cNvPr>
          <p:cNvSpPr/>
          <p:nvPr/>
        </p:nvSpPr>
        <p:spPr>
          <a:xfrm>
            <a:off x="6838950" y="2171700"/>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Thân</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thảo</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DC057F4-9816-4B0A-82F1-8DD71CDF2660}"/>
              </a:ext>
            </a:extLst>
          </p:cNvPr>
          <p:cNvSpPr txBox="1"/>
          <p:nvPr/>
        </p:nvSpPr>
        <p:spPr>
          <a:xfrm>
            <a:off x="6702263" y="2960586"/>
            <a:ext cx="3165637" cy="1077218"/>
          </a:xfrm>
          <a:prstGeom prst="rect">
            <a:avLst/>
          </a:prstGeom>
          <a:noFill/>
        </p:spPr>
        <p:txBody>
          <a:bodyPr wrap="square" rtlCol="0">
            <a:spAutoFit/>
          </a:bodyPr>
          <a:lstStyle/>
          <a:p>
            <a:pPr algn="just"/>
            <a:r>
              <a:rPr lang="nl-NL" sz="3200" i="1" dirty="0"/>
              <a:t>Thân mềm, yếu, thường nhỏ.</a:t>
            </a:r>
            <a:endParaRPr lang="en-US" sz="3200" dirty="0"/>
          </a:p>
        </p:txBody>
      </p:sp>
      <p:grpSp>
        <p:nvGrpSpPr>
          <p:cNvPr id="15" name="Group 14">
            <a:extLst>
              <a:ext uri="{FF2B5EF4-FFF2-40B4-BE49-F238E27FC236}">
                <a16:creationId xmlns:a16="http://schemas.microsoft.com/office/drawing/2014/main" id="{730ADF64-A686-435D-891B-19F9599893D2}"/>
              </a:ext>
            </a:extLst>
          </p:cNvPr>
          <p:cNvGrpSpPr/>
          <p:nvPr/>
        </p:nvGrpSpPr>
        <p:grpSpPr>
          <a:xfrm>
            <a:off x="3352800" y="594303"/>
            <a:ext cx="6076950" cy="837473"/>
            <a:chOff x="4815470" y="450074"/>
            <a:chExt cx="9051333" cy="1116921"/>
          </a:xfrm>
        </p:grpSpPr>
        <p:sp>
          <p:nvSpPr>
            <p:cNvPr id="16" name="Rectangle: Rounded Corners 15">
              <a:extLst>
                <a:ext uri="{FF2B5EF4-FFF2-40B4-BE49-F238E27FC236}">
                  <a16:creationId xmlns:a16="http://schemas.microsoft.com/office/drawing/2014/main" id="{58FBC352-7D55-4A09-8B14-C6E02784C701}"/>
                </a:ext>
              </a:extLst>
            </p:cNvPr>
            <p:cNvSpPr/>
            <p:nvPr/>
          </p:nvSpPr>
          <p:spPr>
            <a:xfrm>
              <a:off x="4815470" y="762794"/>
              <a:ext cx="9051333"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7" name="TextBox 16">
              <a:extLst>
                <a:ext uri="{FF2B5EF4-FFF2-40B4-BE49-F238E27FC236}">
                  <a16:creationId xmlns:a16="http://schemas.microsoft.com/office/drawing/2014/main" id="{4821BD10-0CB0-45C5-8A06-35984466F5BC}"/>
                </a:ext>
              </a:extLst>
            </p:cNvPr>
            <p:cNvSpPr txBox="1"/>
            <p:nvPr/>
          </p:nvSpPr>
          <p:spPr>
            <a:xfrm>
              <a:off x="5439700" y="450074"/>
              <a:ext cx="8086614" cy="1116921"/>
            </a:xfrm>
            <a:prstGeom prst="rect">
              <a:avLst/>
            </a:prstGeom>
            <a:noFill/>
          </p:spPr>
          <p:txBody>
            <a:bodyPr wrap="square" rtlCol="0">
              <a:spAutoFit/>
            </a:bodyPr>
            <a:lstStyle/>
            <a:p>
              <a:pPr>
                <a:lnSpc>
                  <a:spcPct val="150000"/>
                </a:lnSpc>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So sánh thân gỗ, thân thảo</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142820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9" name="矩形 2">
            <a:extLst>
              <a:ext uri="{FF2B5EF4-FFF2-40B4-BE49-F238E27FC236}">
                <a16:creationId xmlns:a16="http://schemas.microsoft.com/office/drawing/2014/main" id="{BABA3F4A-9AA6-4340-BFE8-3A8F2474DBE1}"/>
              </a:ext>
            </a:extLst>
          </p:cNvPr>
          <p:cNvSpPr/>
          <p:nvPr/>
        </p:nvSpPr>
        <p:spPr>
          <a:xfrm>
            <a:off x="1001181" y="2228850"/>
            <a:ext cx="2856757" cy="516043"/>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đứng</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2" name="TextBox 11">
            <a:extLst>
              <a:ext uri="{FF2B5EF4-FFF2-40B4-BE49-F238E27FC236}">
                <a16:creationId xmlns:a16="http://schemas.microsoft.com/office/drawing/2014/main" id="{A1F88AF8-9ED5-4120-A65E-59C9A6B59CB5}"/>
              </a:ext>
            </a:extLst>
          </p:cNvPr>
          <p:cNvSpPr txBox="1"/>
          <p:nvPr/>
        </p:nvSpPr>
        <p:spPr>
          <a:xfrm>
            <a:off x="867848" y="2998687"/>
            <a:ext cx="3008828" cy="1384995"/>
          </a:xfrm>
          <a:prstGeom prst="rect">
            <a:avLst/>
          </a:prstGeom>
          <a:noFill/>
        </p:spPr>
        <p:txBody>
          <a:bodyPr wrap="square" rtlCol="0">
            <a:spAutoFit/>
          </a:bodyPr>
          <a:lstStyle/>
          <a:p>
            <a:r>
              <a:rPr lang="nl-NL" sz="2800" i="1" dirty="0"/>
              <a:t>- Thân thẳng, mọc vươn thẳng lên cao.</a:t>
            </a:r>
            <a:endParaRPr lang="en-US" sz="2800" dirty="0"/>
          </a:p>
        </p:txBody>
      </p:sp>
      <p:sp>
        <p:nvSpPr>
          <p:cNvPr id="13" name="矩形 6">
            <a:extLst>
              <a:ext uri="{FF2B5EF4-FFF2-40B4-BE49-F238E27FC236}">
                <a16:creationId xmlns:a16="http://schemas.microsoft.com/office/drawing/2014/main" id="{5A9BFFE3-D9B5-48B7-A4BA-7A0D9F7A235B}"/>
              </a:ext>
            </a:extLst>
          </p:cNvPr>
          <p:cNvSpPr/>
          <p:nvPr/>
        </p:nvSpPr>
        <p:spPr>
          <a:xfrm>
            <a:off x="4524375" y="2228850"/>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leo</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4" name="TextBox 13">
            <a:extLst>
              <a:ext uri="{FF2B5EF4-FFF2-40B4-BE49-F238E27FC236}">
                <a16:creationId xmlns:a16="http://schemas.microsoft.com/office/drawing/2014/main" id="{CDC057F4-9816-4B0A-82F1-8DD71CDF2660}"/>
              </a:ext>
            </a:extLst>
          </p:cNvPr>
          <p:cNvSpPr txBox="1"/>
          <p:nvPr/>
        </p:nvSpPr>
        <p:spPr>
          <a:xfrm>
            <a:off x="4359113" y="3017736"/>
            <a:ext cx="3165637" cy="1815882"/>
          </a:xfrm>
          <a:prstGeom prst="rect">
            <a:avLst/>
          </a:prstGeom>
          <a:noFill/>
        </p:spPr>
        <p:txBody>
          <a:bodyPr wrap="square" rtlCol="0">
            <a:spAutoFit/>
          </a:bodyPr>
          <a:lstStyle/>
          <a:p>
            <a:r>
              <a:rPr lang="nl-NL" sz="2800" i="1" dirty="0"/>
              <a:t>- Thân mềm, yếu, phải bám vào vật khác hay cây khác để leo lên.</a:t>
            </a:r>
            <a:endParaRPr lang="en-US" sz="2800" dirty="0"/>
          </a:p>
        </p:txBody>
      </p:sp>
      <p:grpSp>
        <p:nvGrpSpPr>
          <p:cNvPr id="15" name="Group 14">
            <a:extLst>
              <a:ext uri="{FF2B5EF4-FFF2-40B4-BE49-F238E27FC236}">
                <a16:creationId xmlns:a16="http://schemas.microsoft.com/office/drawing/2014/main" id="{730ADF64-A686-435D-891B-19F9599893D2}"/>
              </a:ext>
            </a:extLst>
          </p:cNvPr>
          <p:cNvGrpSpPr/>
          <p:nvPr/>
        </p:nvGrpSpPr>
        <p:grpSpPr>
          <a:xfrm>
            <a:off x="1400175" y="594303"/>
            <a:ext cx="9829800" cy="837473"/>
            <a:chOff x="1907126" y="450074"/>
            <a:chExt cx="14641028" cy="1116921"/>
          </a:xfrm>
        </p:grpSpPr>
        <p:sp>
          <p:nvSpPr>
            <p:cNvPr id="16" name="Rectangle: Rounded Corners 15">
              <a:extLst>
                <a:ext uri="{FF2B5EF4-FFF2-40B4-BE49-F238E27FC236}">
                  <a16:creationId xmlns:a16="http://schemas.microsoft.com/office/drawing/2014/main" id="{58FBC352-7D55-4A09-8B14-C6E02784C701}"/>
                </a:ext>
              </a:extLst>
            </p:cNvPr>
            <p:cNvSpPr/>
            <p:nvPr/>
          </p:nvSpPr>
          <p:spPr>
            <a:xfrm>
              <a:off x="1907126" y="762794"/>
              <a:ext cx="14641028"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7" name="TextBox 16">
              <a:extLst>
                <a:ext uri="{FF2B5EF4-FFF2-40B4-BE49-F238E27FC236}">
                  <a16:creationId xmlns:a16="http://schemas.microsoft.com/office/drawing/2014/main" id="{4821BD10-0CB0-45C5-8A06-35984466F5BC}"/>
                </a:ext>
              </a:extLst>
            </p:cNvPr>
            <p:cNvSpPr txBox="1"/>
            <p:nvPr/>
          </p:nvSpPr>
          <p:spPr>
            <a:xfrm>
              <a:off x="3864938" y="450074"/>
              <a:ext cx="12555533" cy="11169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So sánh thân đứng, thân bò, thân leo:</a:t>
              </a:r>
              <a:endParaRPr kumimoji="0" lang="en-US" altLang="zh-C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11" name="矩形 6">
            <a:extLst>
              <a:ext uri="{FF2B5EF4-FFF2-40B4-BE49-F238E27FC236}">
                <a16:creationId xmlns:a16="http://schemas.microsoft.com/office/drawing/2014/main" id="{E3EDF360-56F4-4B86-84CB-9E93C7011235}"/>
              </a:ext>
            </a:extLst>
          </p:cNvPr>
          <p:cNvSpPr/>
          <p:nvPr/>
        </p:nvSpPr>
        <p:spPr>
          <a:xfrm>
            <a:off x="8134350" y="2257425"/>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bò</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E703AFBF-CCDD-4E25-A6B0-362B0048AE32}"/>
              </a:ext>
            </a:extLst>
          </p:cNvPr>
          <p:cNvSpPr txBox="1"/>
          <p:nvPr/>
        </p:nvSpPr>
        <p:spPr>
          <a:xfrm>
            <a:off x="7969088" y="3046311"/>
            <a:ext cx="3165637" cy="2246769"/>
          </a:xfrm>
          <a:prstGeom prst="rect">
            <a:avLst/>
          </a:prstGeom>
          <a:noFill/>
        </p:spPr>
        <p:txBody>
          <a:bodyPr wrap="square" rtlCol="0">
            <a:spAutoFit/>
          </a:bodyPr>
          <a:lstStyle/>
          <a:p>
            <a:pPr lvl="0" algn="just"/>
            <a:r>
              <a:rPr lang="nl-NL" sz="2800" i="1" dirty="0"/>
              <a:t>- Thân mềm, yếu, không vươn được lên cao được mà mọc bò lan trên đất.</a:t>
            </a:r>
            <a:endParaRPr kumimoji="0" lang="en-US" sz="2800" b="0" i="0" u="none" strike="noStrike" kern="1200" cap="none" spc="0" normalizeH="0" baseline="0" noProof="0" dirty="0">
              <a:ln>
                <a:noFill/>
              </a:ln>
              <a:solidFill>
                <a:prstClr val="black"/>
              </a:solidFill>
              <a:effectLst/>
              <a:uLnTx/>
              <a:uFillTx/>
              <a:latin typeface="Arial"/>
              <a:ea typeface="微软雅黑"/>
            </a:endParaRPr>
          </a:p>
        </p:txBody>
      </p:sp>
    </p:spTree>
    <p:extLst>
      <p:ext uri="{BB962C8B-B14F-4D97-AF65-F5344CB8AC3E}">
        <p14:creationId xmlns:p14="http://schemas.microsoft.com/office/powerpoint/2010/main" val="23645403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P spid="11"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65530" y="2009528"/>
            <a:ext cx="8124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4400" b="1" dirty="0">
                <a:solidFill>
                  <a:srgbClr val="002060"/>
                </a:solidFill>
                <a:latin typeface="Calibri" panose="020F0502020204030204" pitchFamily="34" charset="0"/>
                <a:cs typeface="Calibri" panose="020F0502020204030204" pitchFamily="34" charset="0"/>
              </a:rPr>
              <a:t>Thân cây rất đa dạng, thường mọc đứng, một số cây thân leo, thân bò. Có loại cây thân gỗ, có loại cây thân thảo.</a:t>
            </a:r>
            <a:endParaRPr kumimoji="0" lang="vi-VN"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grpSp>
        <p:nvGrpSpPr>
          <p:cNvPr id="12" name="组合 11">
            <a:extLst>
              <a:ext uri="{FF2B5EF4-FFF2-40B4-BE49-F238E27FC236}">
                <a16:creationId xmlns:a16="http://schemas.microsoft.com/office/drawing/2014/main" id="{470C2A94-1458-4E24-A43D-D1E1936DD72B}"/>
              </a:ext>
            </a:extLst>
          </p:cNvPr>
          <p:cNvGrpSpPr/>
          <p:nvPr/>
        </p:nvGrpSpPr>
        <p:grpSpPr>
          <a:xfrm>
            <a:off x="4133087" y="1016949"/>
            <a:ext cx="3944875" cy="3944875"/>
            <a:chOff x="4123562" y="1456562"/>
            <a:chExt cx="3944875" cy="3944875"/>
          </a:xfrm>
        </p:grpSpPr>
        <p:sp>
          <p:nvSpPr>
            <p:cNvPr id="14" name="椭圆 12">
              <a:extLst>
                <a:ext uri="{FF2B5EF4-FFF2-40B4-BE49-F238E27FC236}">
                  <a16:creationId xmlns:a16="http://schemas.microsoft.com/office/drawing/2014/main" id="{F7CD45C9-67E8-4178-AFAC-115AD807249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椭圆 13">
              <a:extLst>
                <a:ext uri="{FF2B5EF4-FFF2-40B4-BE49-F238E27FC236}">
                  <a16:creationId xmlns:a16="http://schemas.microsoft.com/office/drawing/2014/main" id="{061FEAD1-789C-4BE2-BAE8-E9DCE439F4FB}"/>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id="{33CAE4BD-90DC-495D-9E1D-7A7E3993C35E}"/>
              </a:ext>
            </a:extLst>
          </p:cNvPr>
          <p:cNvPicPr>
            <a:picLocks noChangeAspect="1"/>
          </p:cNvPicPr>
          <p:nvPr/>
        </p:nvPicPr>
        <p:blipFill>
          <a:blip r:embed="rId8"/>
          <a:stretch>
            <a:fillRect/>
          </a:stretch>
        </p:blipFill>
        <p:spPr>
          <a:xfrm>
            <a:off x="4330281" y="1960517"/>
            <a:ext cx="3798137" cy="2517866"/>
          </a:xfrm>
          <a:prstGeom prst="rect">
            <a:avLst/>
          </a:prstGeom>
        </p:spPr>
      </p:pic>
    </p:spTree>
    <p:custDataLst>
      <p:tags r:id="rId1"/>
    </p:custDataLst>
    <p:extLst>
      <p:ext uri="{BB962C8B-B14F-4D97-AF65-F5344CB8AC3E}">
        <p14:creationId xmlns:p14="http://schemas.microsoft.com/office/powerpoint/2010/main" val="17146702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4"/>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1" name="Picture 10">
            <a:extLst>
              <a:ext uri="{FF2B5EF4-FFF2-40B4-BE49-F238E27FC236}">
                <a16:creationId xmlns:a16="http://schemas.microsoft.com/office/drawing/2014/main" id="{6CFEEA8A-360B-4A80-BB4F-435765723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867C9010-928D-4FA5-B44E-BF3F7EA927E7}"/>
              </a:ext>
            </a:extLst>
          </p:cNvPr>
          <p:cNvGrpSpPr/>
          <p:nvPr/>
        </p:nvGrpSpPr>
        <p:grpSpPr>
          <a:xfrm>
            <a:off x="3886378" y="476250"/>
            <a:ext cx="7886521" cy="4099713"/>
            <a:chOff x="4114799" y="762794"/>
            <a:chExt cx="5030787" cy="4429376"/>
          </a:xfrm>
        </p:grpSpPr>
        <p:pic>
          <p:nvPicPr>
            <p:cNvPr id="13" name="Picture 12">
              <a:extLst>
                <a:ext uri="{FF2B5EF4-FFF2-40B4-BE49-F238E27FC236}">
                  <a16:creationId xmlns:a16="http://schemas.microsoft.com/office/drawing/2014/main" id="{29873C54-6FDD-4194-857D-6F5F0940A7BC}"/>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D404214C-DCEF-4B6A-BEA5-8729DAB8D329}"/>
                </a:ext>
              </a:extLst>
            </p:cNvPr>
            <p:cNvSpPr/>
            <p:nvPr>
              <p:custDataLst>
                <p:tags r:id="rId1"/>
              </p:custDataLst>
            </p:nvPr>
          </p:nvSpPr>
          <p:spPr>
            <a:xfrm>
              <a:off x="4795638" y="2099894"/>
              <a:ext cx="3767922" cy="1763168"/>
            </a:xfrm>
            <a:prstGeom prst="rect">
              <a:avLst/>
            </a:prstGeom>
          </p:spPr>
          <p:txBody>
            <a:bodyPr lIns="81638" tIns="40819" rIns="81638" bIns="40819" anchor="ctr">
              <a:noAutofit/>
            </a:bodyPr>
            <a:lstStyle/>
            <a:p>
              <a:pPr algn="ctr">
                <a:lnSpc>
                  <a:spcPct val="120000"/>
                </a:lnSpc>
                <a:defRPr/>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Kể tên một số cây khác có thân gỗ hoặc thân thảo mà em biết. Chúng có thân đứng, thân leo hay thân bò?</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21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2009775" y="201177"/>
            <a:ext cx="8296275"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Hoàn thành bảng theo gợi ý dưới đây.</a:t>
            </a:r>
            <a:endParaRPr lang="en-US" sz="3600" b="1" i="0" dirty="0">
              <a:solidFill>
                <a:srgbClr val="FF0000"/>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179D85B-794E-4ED2-A668-D74EACD2ED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947" y="-66675"/>
            <a:ext cx="1416728" cy="1416728"/>
          </a:xfrm>
          <a:prstGeom prst="rect">
            <a:avLst/>
          </a:prstGeom>
        </p:spPr>
      </p:pic>
      <p:pic>
        <p:nvPicPr>
          <p:cNvPr id="3" name="Picture 2">
            <a:extLst>
              <a:ext uri="{FF2B5EF4-FFF2-40B4-BE49-F238E27FC236}">
                <a16:creationId xmlns:a16="http://schemas.microsoft.com/office/drawing/2014/main" id="{764A7A9F-2D27-4F74-83B7-2D0E9F537449}"/>
              </a:ext>
            </a:extLst>
          </p:cNvPr>
          <p:cNvPicPr>
            <a:picLocks noChangeAspect="1"/>
          </p:cNvPicPr>
          <p:nvPr/>
        </p:nvPicPr>
        <p:blipFill>
          <a:blip r:embed="rId5"/>
          <a:stretch>
            <a:fillRect/>
          </a:stretch>
        </p:blipFill>
        <p:spPr>
          <a:xfrm>
            <a:off x="628650" y="1452720"/>
            <a:ext cx="10920412" cy="3328830"/>
          </a:xfrm>
          <a:prstGeom prst="rect">
            <a:avLst/>
          </a:prstGeom>
        </p:spPr>
      </p:pic>
    </p:spTree>
    <p:extLst>
      <p:ext uri="{BB962C8B-B14F-4D97-AF65-F5344CB8AC3E}">
        <p14:creationId xmlns:p14="http://schemas.microsoft.com/office/powerpoint/2010/main" val="13363305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693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aphicFrame>
        <p:nvGraphicFramePr>
          <p:cNvPr id="2" name="Table 1">
            <a:extLst>
              <a:ext uri="{FF2B5EF4-FFF2-40B4-BE49-F238E27FC236}">
                <a16:creationId xmlns:a16="http://schemas.microsoft.com/office/drawing/2014/main" id="{16B33DE7-44CF-43B7-B097-A93160138C85}"/>
              </a:ext>
            </a:extLst>
          </p:cNvPr>
          <p:cNvGraphicFramePr>
            <a:graphicFrameLocks noGrp="1"/>
          </p:cNvGraphicFramePr>
          <p:nvPr>
            <p:extLst>
              <p:ext uri="{D42A27DB-BD31-4B8C-83A1-F6EECF244321}">
                <p14:modId xmlns:p14="http://schemas.microsoft.com/office/powerpoint/2010/main" val="385283688"/>
              </p:ext>
            </p:extLst>
          </p:nvPr>
        </p:nvGraphicFramePr>
        <p:xfrm>
          <a:off x="381000" y="409575"/>
          <a:ext cx="11610977" cy="5700792"/>
        </p:xfrm>
        <a:graphic>
          <a:graphicData uri="http://schemas.openxmlformats.org/drawingml/2006/table">
            <a:tbl>
              <a:tblPr>
                <a:tableStyleId>{ED083AE6-46FA-4A59-8FB0-9F97EB10719F}</a:tableStyleId>
              </a:tblPr>
              <a:tblGrid>
                <a:gridCol w="1017843">
                  <a:extLst>
                    <a:ext uri="{9D8B030D-6E8A-4147-A177-3AD203B41FA5}">
                      <a16:colId xmlns:a16="http://schemas.microsoft.com/office/drawing/2014/main" val="2564559973"/>
                    </a:ext>
                  </a:extLst>
                </a:gridCol>
                <a:gridCol w="2299574">
                  <a:extLst>
                    <a:ext uri="{9D8B030D-6E8A-4147-A177-3AD203B41FA5}">
                      <a16:colId xmlns:a16="http://schemas.microsoft.com/office/drawing/2014/main" val="2552512177"/>
                    </a:ext>
                  </a:extLst>
                </a:gridCol>
                <a:gridCol w="1658712">
                  <a:extLst>
                    <a:ext uri="{9D8B030D-6E8A-4147-A177-3AD203B41FA5}">
                      <a16:colId xmlns:a16="http://schemas.microsoft.com/office/drawing/2014/main" val="2546373269"/>
                    </a:ext>
                  </a:extLst>
                </a:gridCol>
                <a:gridCol w="1658712">
                  <a:extLst>
                    <a:ext uri="{9D8B030D-6E8A-4147-A177-3AD203B41FA5}">
                      <a16:colId xmlns:a16="http://schemas.microsoft.com/office/drawing/2014/main" val="646536203"/>
                    </a:ext>
                  </a:extLst>
                </a:gridCol>
                <a:gridCol w="1658712">
                  <a:extLst>
                    <a:ext uri="{9D8B030D-6E8A-4147-A177-3AD203B41FA5}">
                      <a16:colId xmlns:a16="http://schemas.microsoft.com/office/drawing/2014/main" val="1920536909"/>
                    </a:ext>
                  </a:extLst>
                </a:gridCol>
                <a:gridCol w="1658712">
                  <a:extLst>
                    <a:ext uri="{9D8B030D-6E8A-4147-A177-3AD203B41FA5}">
                      <a16:colId xmlns:a16="http://schemas.microsoft.com/office/drawing/2014/main" val="2319837304"/>
                    </a:ext>
                  </a:extLst>
                </a:gridCol>
                <a:gridCol w="1658712">
                  <a:extLst>
                    <a:ext uri="{9D8B030D-6E8A-4147-A177-3AD203B41FA5}">
                      <a16:colId xmlns:a16="http://schemas.microsoft.com/office/drawing/2014/main" val="4252273867"/>
                    </a:ext>
                  </a:extLst>
                </a:gridCol>
              </a:tblGrid>
              <a:tr h="681202">
                <a:tc>
                  <a:txBody>
                    <a:bodyPr/>
                    <a:lstStyle/>
                    <a:p>
                      <a:pPr algn="ctr" fontAlgn="t"/>
                      <a:r>
                        <a:rPr lang="en-US" sz="2800" b="1" dirty="0">
                          <a:solidFill>
                            <a:srgbClr val="000000"/>
                          </a:solidFill>
                          <a:effectLst/>
                          <a:latin typeface="Calibri" panose="020F0502020204030204" pitchFamily="34" charset="0"/>
                          <a:cs typeface="Calibri" panose="020F0502020204030204" pitchFamily="34" charset="0"/>
                        </a:rPr>
                        <a:t>STT</a:t>
                      </a: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cây</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gỗ</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a:solidFill>
                            <a:srgbClr val="000000"/>
                          </a:solidFill>
                          <a:effectLst/>
                          <a:latin typeface="Calibri" panose="020F0502020204030204" pitchFamily="34" charset="0"/>
                          <a:cs typeface="Calibri" panose="020F0502020204030204" pitchFamily="34" charset="0"/>
                        </a:rPr>
                        <a:t>Thân thảo</a:t>
                      </a: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đứng</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leo</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bò</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extLst>
                  <a:ext uri="{0D108BD9-81ED-4DB2-BD59-A6C34878D82A}">
                    <a16:rowId xmlns:a16="http://schemas.microsoft.com/office/drawing/2014/main" val="482312389"/>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1</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phượng vĩ</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214709543"/>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2</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mồng tơi</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811342697"/>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3</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xà cừ</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4148236867"/>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4</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hoa lan</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1486196806"/>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5</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đào</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700386678"/>
                  </a:ext>
                </a:extLst>
              </a:tr>
              <a:tr h="213598">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6</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bí</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82679531"/>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7</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dưa hấu</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extLst>
                  <a:ext uri="{0D108BD9-81ED-4DB2-BD59-A6C34878D82A}">
                    <a16:rowId xmlns:a16="http://schemas.microsoft.com/office/drawing/2014/main" val="3278592113"/>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8</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rau khoai</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extLst>
                  <a:ext uri="{0D108BD9-81ED-4DB2-BD59-A6C34878D82A}">
                    <a16:rowId xmlns:a16="http://schemas.microsoft.com/office/drawing/2014/main" val="1448012663"/>
                  </a:ext>
                </a:extLst>
              </a:tr>
              <a:tr h="213598">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9</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ổi</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669742704"/>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10</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đậu</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dirty="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486828337"/>
                  </a:ext>
                </a:extLst>
              </a:tr>
            </a:tbl>
          </a:graphicData>
        </a:graphic>
      </p:graphicFrame>
    </p:spTree>
    <p:extLst>
      <p:ext uri="{BB962C8B-B14F-4D97-AF65-F5344CB8AC3E}">
        <p14:creationId xmlns:p14="http://schemas.microsoft.com/office/powerpoint/2010/main" val="30063145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2009775" y="201177"/>
            <a:ext cx="8296275"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Tìm hiểu chức năng của thân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2179D85B-794E-4ED2-A668-D74EACD2ED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947" y="-66675"/>
            <a:ext cx="1416728" cy="1416728"/>
          </a:xfrm>
          <a:prstGeom prst="rect">
            <a:avLst/>
          </a:prstGeom>
        </p:spPr>
      </p:pic>
      <p:sp>
        <p:nvSpPr>
          <p:cNvPr id="2" name="Rectangle 1">
            <a:extLst>
              <a:ext uri="{FF2B5EF4-FFF2-40B4-BE49-F238E27FC236}">
                <a16:creationId xmlns:a16="http://schemas.microsoft.com/office/drawing/2014/main" id="{E280A0BF-EDD4-45AE-A18E-7EB4EB9E47C4}"/>
              </a:ext>
            </a:extLst>
          </p:cNvPr>
          <p:cNvSpPr/>
          <p:nvPr/>
        </p:nvSpPr>
        <p:spPr>
          <a:xfrm>
            <a:off x="742951" y="1485900"/>
            <a:ext cx="7124700" cy="424815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libri" panose="020F0502020204030204" pitchFamily="34" charset="0"/>
                <a:cs typeface="Calibri" panose="020F0502020204030204" pitchFamily="34" charset="0"/>
              </a:rPr>
              <a:t>Chuẩn bị: </a:t>
            </a:r>
            <a:r>
              <a:rPr lang="vi-VN" sz="2400" dirty="0">
                <a:latin typeface="Calibri" panose="020F0502020204030204" pitchFamily="34" charset="0"/>
                <a:cs typeface="Calibri" panose="020F0502020204030204" pitchFamily="34" charset="0"/>
              </a:rPr>
              <a:t>Ba bông hoa màu trắng và ba cốc nước:</a:t>
            </a:r>
          </a:p>
          <a:p>
            <a:pPr algn="just"/>
            <a:r>
              <a:rPr lang="vi-VN" sz="2400" dirty="0">
                <a:latin typeface="Calibri" panose="020F0502020204030204" pitchFamily="34" charset="0"/>
                <a:cs typeface="Calibri" panose="020F0502020204030204" pitchFamily="34" charset="0"/>
              </a:rPr>
              <a:t>- Cốc 1 đựng nước;</a:t>
            </a:r>
          </a:p>
          <a:p>
            <a:pPr algn="just"/>
            <a:r>
              <a:rPr lang="vi-VN" sz="2400" dirty="0">
                <a:latin typeface="Calibri" panose="020F0502020204030204" pitchFamily="34" charset="0"/>
                <a:cs typeface="Calibri" panose="020F0502020204030204" pitchFamily="34" charset="0"/>
              </a:rPr>
              <a:t>- Cốc 2 đựng nước pha màu thực phẩm xanh;</a:t>
            </a:r>
          </a:p>
          <a:p>
            <a:pPr algn="just"/>
            <a:r>
              <a:rPr lang="vi-VN" sz="2400" dirty="0">
                <a:latin typeface="Calibri" panose="020F0502020204030204" pitchFamily="34" charset="0"/>
                <a:cs typeface="Calibri" panose="020F0502020204030204" pitchFamily="34" charset="0"/>
              </a:rPr>
              <a:t>- Cốc 3 đựng nước pha màu thực phẩm đỏ.</a:t>
            </a:r>
          </a:p>
          <a:p>
            <a:pPr algn="just"/>
            <a:r>
              <a:rPr lang="vi-VN" sz="2400" b="1" dirty="0">
                <a:latin typeface="Calibri" panose="020F0502020204030204" pitchFamily="34" charset="0"/>
                <a:cs typeface="Calibri" panose="020F0502020204030204" pitchFamily="34" charset="0"/>
              </a:rPr>
              <a:t>Tiến hành: </a:t>
            </a:r>
            <a:r>
              <a:rPr lang="vi-VN" sz="2400" dirty="0">
                <a:latin typeface="Calibri" panose="020F0502020204030204" pitchFamily="34" charset="0"/>
                <a:cs typeface="Calibri" panose="020F0502020204030204" pitchFamily="34" charset="0"/>
              </a:rPr>
              <a:t>Cắm mỗi bông hoa vào một cốc nước đã chuẩn bị.</a:t>
            </a:r>
          </a:p>
          <a:p>
            <a:pPr algn="just"/>
            <a:r>
              <a:rPr lang="vi-VN" sz="2400" dirty="0">
                <a:latin typeface="Calibri" panose="020F0502020204030204" pitchFamily="34" charset="0"/>
                <a:cs typeface="Calibri" panose="020F0502020204030204" pitchFamily="34" charset="0"/>
              </a:rPr>
              <a:t>Sau khoảng 3 giờ, màu sắc các bông hoa thay đổi như thế nào? Vì sao?</a:t>
            </a:r>
          </a:p>
          <a:p>
            <a:pPr algn="just"/>
            <a:r>
              <a:rPr lang="vi-VN" sz="2400" b="1" dirty="0">
                <a:latin typeface="Calibri" panose="020F0502020204030204" pitchFamily="34" charset="0"/>
                <a:cs typeface="Calibri" panose="020F0502020204030204" pitchFamily="34" charset="0"/>
              </a:rPr>
              <a:t>Kết luận: </a:t>
            </a:r>
            <a:r>
              <a:rPr lang="vi-VN" sz="2400" dirty="0">
                <a:latin typeface="Calibri" panose="020F0502020204030204" pitchFamily="34" charset="0"/>
                <a:cs typeface="Calibri" panose="020F0502020204030204" pitchFamily="34" charset="0"/>
              </a:rPr>
              <a:t>Qua thí nghiệm, hãy cho biết thân cây có chức năng gì.</a:t>
            </a:r>
          </a:p>
        </p:txBody>
      </p:sp>
      <p:pic>
        <p:nvPicPr>
          <p:cNvPr id="6" name="Picture 5">
            <a:extLst>
              <a:ext uri="{FF2B5EF4-FFF2-40B4-BE49-F238E27FC236}">
                <a16:creationId xmlns:a16="http://schemas.microsoft.com/office/drawing/2014/main" id="{F5F1CE9D-6A8B-4932-B7F6-9CB87D752E26}"/>
              </a:ext>
            </a:extLst>
          </p:cNvPr>
          <p:cNvPicPr>
            <a:picLocks noChangeAspect="1"/>
          </p:cNvPicPr>
          <p:nvPr/>
        </p:nvPicPr>
        <p:blipFill>
          <a:blip r:embed="rId5"/>
          <a:stretch>
            <a:fillRect/>
          </a:stretch>
        </p:blipFill>
        <p:spPr>
          <a:xfrm>
            <a:off x="7981949" y="2904253"/>
            <a:ext cx="3686175" cy="1886822"/>
          </a:xfrm>
          <a:prstGeom prst="rect">
            <a:avLst/>
          </a:prstGeom>
        </p:spPr>
      </p:pic>
    </p:spTree>
    <p:extLst>
      <p:ext uri="{BB962C8B-B14F-4D97-AF65-F5344CB8AC3E}">
        <p14:creationId xmlns:p14="http://schemas.microsoft.com/office/powerpoint/2010/main" val="8717172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28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6301409" y="1771560"/>
            <a:ext cx="5724939" cy="310854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dirty="0">
                <a:solidFill>
                  <a:srgbClr val="FF0000"/>
                </a:solidFill>
                <a:latin typeface="Calibri" panose="020F0502020204030204" pitchFamily="34" charset="0"/>
                <a:cs typeface="Calibri" panose="020F0502020204030204" pitchFamily="34" charset="0"/>
              </a:rPr>
              <a:t>Sau khoảng 3 giờ, màu sắc các bông hoa thay đổi theo màu nước.</a:t>
            </a:r>
          </a:p>
          <a:p>
            <a:pPr algn="just"/>
            <a:r>
              <a:rPr lang="vi-VN" sz="2800" dirty="0">
                <a:solidFill>
                  <a:srgbClr val="FF0000"/>
                </a:solidFill>
                <a:latin typeface="Calibri" panose="020F0502020204030204" pitchFamily="34" charset="0"/>
                <a:cs typeface="Calibri" panose="020F0502020204030204" pitchFamily="34" charset="0"/>
              </a:rPr>
              <a:t>Vì thân cây đã hút nước từ cốc lên hoa.</a:t>
            </a:r>
          </a:p>
          <a:p>
            <a:pPr algn="just"/>
            <a:r>
              <a:rPr lang="vi-VN" sz="2800" b="1" dirty="0">
                <a:solidFill>
                  <a:srgbClr val="FF0000"/>
                </a:solidFill>
                <a:latin typeface="Calibri" panose="020F0502020204030204" pitchFamily="34" charset="0"/>
                <a:cs typeface="Calibri" panose="020F0502020204030204" pitchFamily="34" charset="0"/>
              </a:rPr>
              <a:t>Kết luận: </a:t>
            </a:r>
            <a:r>
              <a:rPr lang="vi-VN" sz="2800" dirty="0">
                <a:solidFill>
                  <a:srgbClr val="FF0000"/>
                </a:solidFill>
                <a:latin typeface="Calibri" panose="020F0502020204030204" pitchFamily="34" charset="0"/>
                <a:cs typeface="Calibri" panose="020F0502020204030204" pitchFamily="34" charset="0"/>
              </a:rPr>
              <a:t>Qua thí nghiệm, thân cây có chức năng vận chuyển các chất dinh dưỡng lên các bộ phận của cây.</a:t>
            </a:r>
          </a:p>
        </p:txBody>
      </p:sp>
      <p:pic>
        <p:nvPicPr>
          <p:cNvPr id="6" name="Picture 5">
            <a:extLst>
              <a:ext uri="{FF2B5EF4-FFF2-40B4-BE49-F238E27FC236}">
                <a16:creationId xmlns:a16="http://schemas.microsoft.com/office/drawing/2014/main" id="{F5F1CE9D-6A8B-4932-B7F6-9CB87D752E26}"/>
              </a:ext>
            </a:extLst>
          </p:cNvPr>
          <p:cNvPicPr>
            <a:picLocks noChangeAspect="1"/>
          </p:cNvPicPr>
          <p:nvPr/>
        </p:nvPicPr>
        <p:blipFill>
          <a:blip r:embed="rId4"/>
          <a:stretch>
            <a:fillRect/>
          </a:stretch>
        </p:blipFill>
        <p:spPr>
          <a:xfrm>
            <a:off x="619125" y="1532653"/>
            <a:ext cx="5491196" cy="2810748"/>
          </a:xfrm>
          <a:prstGeom prst="rect">
            <a:avLst/>
          </a:prstGeom>
        </p:spPr>
      </p:pic>
    </p:spTree>
    <p:extLst>
      <p:ext uri="{BB962C8B-B14F-4D97-AF65-F5344CB8AC3E}">
        <p14:creationId xmlns:p14="http://schemas.microsoft.com/office/powerpoint/2010/main" val="9652784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65530" y="2009528"/>
            <a:ext cx="81240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4400" b="1" dirty="0">
                <a:solidFill>
                  <a:srgbClr val="002060"/>
                </a:solidFill>
                <a:latin typeface="Calibri" panose="020F0502020204030204" pitchFamily="34" charset="0"/>
                <a:cs typeface="Calibri" panose="020F0502020204030204" pitchFamily="34" charset="0"/>
              </a:rPr>
              <a:t>Thân cây đã vận chuyển nước màu đến các cánh hoa nên cánh hoa chuyển màu giống màu thực phẩm. Như vậy thân cây đa vận chuyển nước và các chất từ dưới lên.</a:t>
            </a:r>
            <a:endParaRPr kumimoji="0" lang="vi-VN" alt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856840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pic>
        <p:nvPicPr>
          <p:cNvPr id="18" name="Picture 17">
            <a:hlinkClick r:id="rId4"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41" name="Picture 40">
            <a:hlinkClick r:id="rId7"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8"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ectangle: Rounded Corners 1">
            <a:hlinkClick r:id="rId10" action="ppaction://hlinksldjump"/>
            <a:extLst>
              <a:ext uri="{FF2B5EF4-FFF2-40B4-BE49-F238E27FC236}">
                <a16:creationId xmlns:a16="http://schemas.microsoft.com/office/drawing/2014/main" id="{F4F2C53C-797F-41D1-8A2B-FF6212C23E43}"/>
              </a:ext>
            </a:extLst>
          </p:cNvPr>
          <p:cNvSpPr/>
          <p:nvPr/>
        </p:nvSpPr>
        <p:spPr>
          <a:xfrm>
            <a:off x="10477500" y="142875"/>
            <a:ext cx="1600200"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45"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4"/>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1" name="Picture 10">
            <a:extLst>
              <a:ext uri="{FF2B5EF4-FFF2-40B4-BE49-F238E27FC236}">
                <a16:creationId xmlns:a16="http://schemas.microsoft.com/office/drawing/2014/main" id="{6CFEEA8A-360B-4A80-BB4F-435765723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867C9010-928D-4FA5-B44E-BF3F7EA927E7}"/>
              </a:ext>
            </a:extLst>
          </p:cNvPr>
          <p:cNvGrpSpPr/>
          <p:nvPr/>
        </p:nvGrpSpPr>
        <p:grpSpPr>
          <a:xfrm>
            <a:off x="3886378" y="476250"/>
            <a:ext cx="7886521" cy="4099713"/>
            <a:chOff x="4114799" y="762794"/>
            <a:chExt cx="5030787" cy="4429376"/>
          </a:xfrm>
        </p:grpSpPr>
        <p:pic>
          <p:nvPicPr>
            <p:cNvPr id="13" name="Picture 12">
              <a:extLst>
                <a:ext uri="{FF2B5EF4-FFF2-40B4-BE49-F238E27FC236}">
                  <a16:creationId xmlns:a16="http://schemas.microsoft.com/office/drawing/2014/main" id="{29873C54-6FDD-4194-857D-6F5F0940A7BC}"/>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D404214C-DCEF-4B6A-BEA5-8729DAB8D329}"/>
                </a:ext>
              </a:extLst>
            </p:cNvPr>
            <p:cNvSpPr/>
            <p:nvPr>
              <p:custDataLst>
                <p:tags r:id="rId1"/>
              </p:custDataLst>
            </p:nvPr>
          </p:nvSpPr>
          <p:spPr>
            <a:xfrm>
              <a:off x="4795638" y="2099894"/>
              <a:ext cx="3767922" cy="1763168"/>
            </a:xfrm>
            <a:prstGeom prst="rect">
              <a:avLst/>
            </a:prstGeom>
          </p:spPr>
          <p:txBody>
            <a:bodyPr lIns="81638" tIns="40819" rIns="81638" bIns="40819" anchor="ctr">
              <a:noAutofit/>
            </a:bodyPr>
            <a:lstStyle/>
            <a:p>
              <a:pPr marL="457200" marR="0" lvl="0" indent="-4572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Ngoài chức năng vận chuyển nước, chất khoáng từ dưới lên (từ dễ lên các bộ phận khác của cây)</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hân cây còn vận chuyển các chất dinh dưỡng theo ch</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ều nào nữa?</a:t>
              </a:r>
              <a:endPar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34249901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3" name="Picture 2">
            <a:extLst>
              <a:ext uri="{FF2B5EF4-FFF2-40B4-BE49-F238E27FC236}">
                <a16:creationId xmlns:a16="http://schemas.microsoft.com/office/drawing/2014/main" id="{305840B7-8D46-416D-B3BD-9410323EF92B}"/>
              </a:ext>
            </a:extLst>
          </p:cNvPr>
          <p:cNvPicPr>
            <a:picLocks noChangeAspect="1"/>
          </p:cNvPicPr>
          <p:nvPr/>
        </p:nvPicPr>
        <p:blipFill>
          <a:blip r:embed="rId4"/>
          <a:stretch>
            <a:fillRect/>
          </a:stretch>
        </p:blipFill>
        <p:spPr>
          <a:xfrm>
            <a:off x="1225749" y="2066925"/>
            <a:ext cx="10309025" cy="2447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98029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7" name="Picture 6">
            <a:extLst>
              <a:ext uri="{FF2B5EF4-FFF2-40B4-BE49-F238E27FC236}">
                <a16:creationId xmlns:a16="http://schemas.microsoft.com/office/drawing/2014/main" id="{F6CE22A6-301A-4285-BD10-3C452912EFEF}"/>
              </a:ext>
            </a:extLst>
          </p:cNvPr>
          <p:cNvPicPr>
            <a:picLocks noChangeAspect="1"/>
          </p:cNvPicPr>
          <p:nvPr/>
        </p:nvPicPr>
        <p:blipFill>
          <a:blip r:embed="rId4" cstate="print">
            <a:extLst>
              <a:ext uri="{28A0092B-C50C-407E-A947-70E740481C1C}">
                <a14:useLocalDpi xmlns:a14="http://schemas.microsoft.com/office/drawing/2010/main" val="0"/>
              </a:ext>
            </a:extLst>
          </a:blip>
          <a:srcRect l="4089" r="4089"/>
          <a:stretch>
            <a:fillRect/>
          </a:stretch>
        </p:blipFill>
        <p:spPr>
          <a:xfrm>
            <a:off x="7357492" y="1025352"/>
            <a:ext cx="4644008" cy="5832648"/>
          </a:xfrm>
          <a:prstGeom prst="rect">
            <a:avLst/>
          </a:prstGeom>
        </p:spPr>
      </p:pic>
      <p:pic>
        <p:nvPicPr>
          <p:cNvPr id="8" name="Picture 7">
            <a:extLst>
              <a:ext uri="{FF2B5EF4-FFF2-40B4-BE49-F238E27FC236}">
                <a16:creationId xmlns:a16="http://schemas.microsoft.com/office/drawing/2014/main" id="{916CCE04-342E-4B72-80C8-89F80935C1E8}"/>
              </a:ext>
            </a:extLst>
          </p:cNvPr>
          <p:cNvPicPr>
            <a:picLocks noChangeAspect="1"/>
          </p:cNvPicPr>
          <p:nvPr/>
        </p:nvPicPr>
        <p:blipFill>
          <a:blip r:embed="rId5" cstate="print">
            <a:extLst>
              <a:ext uri="{28A0092B-C50C-407E-A947-70E740481C1C}">
                <a14:useLocalDpi xmlns:a14="http://schemas.microsoft.com/office/drawing/2010/main" val="0"/>
              </a:ext>
            </a:extLst>
          </a:blip>
          <a:srcRect t="10569" b="10569"/>
          <a:stretch>
            <a:fillRect/>
          </a:stretch>
        </p:blipFill>
        <p:spPr>
          <a:xfrm>
            <a:off x="839416" y="-531339"/>
            <a:ext cx="8361734" cy="6696542"/>
          </a:xfrm>
          <a:prstGeom prst="rect">
            <a:avLst/>
          </a:prstGeom>
        </p:spPr>
      </p:pic>
      <p:sp>
        <p:nvSpPr>
          <p:cNvPr id="9" name="TextBox 8">
            <a:extLst>
              <a:ext uri="{FF2B5EF4-FFF2-40B4-BE49-F238E27FC236}">
                <a16:creationId xmlns:a16="http://schemas.microsoft.com/office/drawing/2014/main" id="{B5DA200B-BEA5-4B51-A578-CBF05D59ED9C}"/>
              </a:ext>
            </a:extLst>
          </p:cNvPr>
          <p:cNvSpPr txBox="1"/>
          <p:nvPr/>
        </p:nvSpPr>
        <p:spPr>
          <a:xfrm>
            <a:off x="2190750" y="2059992"/>
            <a:ext cx="596265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Vì sao cắm hoa vào nước giúp hoa tươi lâu?</a:t>
            </a:r>
            <a:endParaRPr lang="en-GB" sz="4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51188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138016" cy="3733358"/>
            </a:xfrm>
            <a:prstGeom prst="rect">
              <a:avLst/>
            </a:prstGeom>
            <a:noFill/>
            <a:ln>
              <a:noFill/>
            </a:ln>
            <a:effectLst/>
          </p:spPr>
          <p:txBody>
            <a:bodyPr wrap="square">
              <a:spAutoFit/>
            </a:bodyPr>
            <a:lstStyle/>
            <a:p>
              <a:pPr marL="571500" marR="0" indent="-571500" algn="just">
                <a:lnSpc>
                  <a:spcPct val="115000"/>
                </a:lnSpc>
                <a:spcBef>
                  <a:spcPts val="0"/>
                </a:spcBef>
                <a:spcAft>
                  <a:spcPts val="0"/>
                </a:spcAft>
                <a:buFont typeface="Wingdings" panose="05000000000000000000" pitchFamily="2" charset="2"/>
                <a:buChar char="v"/>
              </a:pPr>
              <a:r>
                <a:rPr lang="nl-NL" sz="3600" dirty="0">
                  <a:effectLst/>
                  <a:latin typeface="Calibri" panose="020F0502020204030204" pitchFamily="34" charset="0"/>
                  <a:ea typeface="Times New Roman" panose="02020603050405020304" pitchFamily="18" charset="0"/>
                  <a:cs typeface="Calibri" panose="020F0502020204030204" pitchFamily="34" charset="0"/>
                </a:rPr>
                <a:t>Hoa nếu để lâu ngoài không khí sẽ mất nước và héo.</a:t>
              </a:r>
            </a:p>
            <a:p>
              <a:pPr marL="571500" marR="0" indent="-571500" algn="just">
                <a:lnSpc>
                  <a:spcPct val="115000"/>
                </a:lnSpc>
                <a:spcBef>
                  <a:spcPts val="0"/>
                </a:spcBef>
                <a:spcAft>
                  <a:spcPts val="0"/>
                </a:spcAft>
                <a:buFont typeface="Wingdings" panose="05000000000000000000" pitchFamily="2" charset="2"/>
                <a:buChar char="v"/>
              </a:pPr>
              <a:r>
                <a:rPr lang="nl-NL" sz="3600" dirty="0">
                  <a:effectLst/>
                  <a:latin typeface="Calibri" panose="020F0502020204030204" pitchFamily="34" charset="0"/>
                  <a:ea typeface="Times New Roman" panose="02020603050405020304" pitchFamily="18" charset="0"/>
                  <a:cs typeface="Calibri" panose="020F0502020204030204" pitchFamily="34" charset="0"/>
                </a:rPr>
                <a:t>Khi cắm hoa vào nước, thân cây sẽ dẫn nước lên toàn bộ phần trên như các lá, hoa làm cho hoa tươi.</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18844580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36955" y="1609478"/>
            <a:ext cx="81240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Thân cây thường mọc đứng, một số cây có thân leo, thân bò.</a:t>
            </a:r>
            <a:endParaRPr lang="en-US" altLang="en-US" sz="3600" b="1" dirty="0">
              <a:solidFill>
                <a:srgbClr val="002060"/>
              </a:solidFill>
              <a:latin typeface="Calibri" panose="020F0502020204030204" pitchFamily="34" charset="0"/>
              <a:cs typeface="Calibri" panose="020F0502020204030204" pitchFamily="34" charset="0"/>
            </a:endParaRPr>
          </a:p>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Có loại thân gỗ, có loại thân cây thảo.</a:t>
            </a:r>
            <a:endParaRPr lang="en-US" altLang="en-US" sz="3600" b="1" dirty="0">
              <a:solidFill>
                <a:srgbClr val="002060"/>
              </a:solidFill>
              <a:latin typeface="Calibri" panose="020F0502020204030204" pitchFamily="34" charset="0"/>
              <a:cs typeface="Calibri" panose="020F0502020204030204" pitchFamily="34" charset="0"/>
            </a:endParaRPr>
          </a:p>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Thân cây vận chuyển các chất từ r</a:t>
            </a:r>
            <a:r>
              <a:rPr lang="en-US" altLang="en-US" sz="3600" b="1" dirty="0">
                <a:solidFill>
                  <a:srgbClr val="002060"/>
                </a:solidFill>
                <a:latin typeface="Calibri" panose="020F0502020204030204" pitchFamily="34" charset="0"/>
                <a:cs typeface="Calibri" panose="020F0502020204030204" pitchFamily="34" charset="0"/>
              </a:rPr>
              <a:t>ễ</a:t>
            </a:r>
            <a:r>
              <a:rPr lang="vi-VN" altLang="en-US" sz="3600" b="1" dirty="0">
                <a:solidFill>
                  <a:srgbClr val="002060"/>
                </a:solidFill>
                <a:latin typeface="Calibri" panose="020F0502020204030204" pitchFamily="34" charset="0"/>
                <a:cs typeface="Calibri" panose="020F0502020204030204" pitchFamily="34" charset="0"/>
              </a:rPr>
              <a:t> lên lá và từ lá đến các bộ phận khác để nuôi cây. Ngoài ra, thân cây còn giúp nâng đ</a:t>
            </a:r>
            <a:r>
              <a:rPr lang="en-US" altLang="en-US" sz="3600" b="1" dirty="0">
                <a:solidFill>
                  <a:srgbClr val="002060"/>
                </a:solidFill>
                <a:latin typeface="Calibri" panose="020F0502020204030204" pitchFamily="34" charset="0"/>
                <a:cs typeface="Calibri" panose="020F0502020204030204" pitchFamily="34" charset="0"/>
              </a:rPr>
              <a:t>ỡ</a:t>
            </a:r>
            <a:r>
              <a:rPr lang="vi-VN" altLang="en-US" sz="3600" b="1" dirty="0">
                <a:solidFill>
                  <a:srgbClr val="002060"/>
                </a:solidFill>
                <a:latin typeface="Calibri" panose="020F0502020204030204" pitchFamily="34" charset="0"/>
                <a:cs typeface="Calibri" panose="020F0502020204030204" pitchFamily="34" charset="0"/>
              </a:rPr>
              <a:t> tán lá, hoa, quả.</a:t>
            </a:r>
            <a:endPar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58435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p:cTn id="2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3646805" y="4705985"/>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603250" y="3991610"/>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sp>
        <p:nvSpPr>
          <p:cNvPr id="9" name="圆角矩形 9">
            <a:extLst>
              <a:ext uri="{FF2B5EF4-FFF2-40B4-BE49-F238E27FC236}">
                <a16:creationId xmlns:a16="http://schemas.microsoft.com/office/drawing/2014/main" id="{348BDE3D-13B4-4ADC-AF8B-5AB7AE06FE8C}"/>
              </a:ext>
            </a:extLst>
          </p:cNvPr>
          <p:cNvSpPr/>
          <p:nvPr/>
        </p:nvSpPr>
        <p:spPr>
          <a:xfrm>
            <a:off x="2136071" y="1118729"/>
            <a:ext cx="7122230" cy="312942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0" name="Picture 9">
            <a:extLst>
              <a:ext uri="{FF2B5EF4-FFF2-40B4-BE49-F238E27FC236}">
                <a16:creationId xmlns:a16="http://schemas.microsoft.com/office/drawing/2014/main" id="{C7E0F040-0DC3-4C03-82B3-5C40529DBBE1}"/>
              </a:ext>
            </a:extLst>
          </p:cNvPr>
          <p:cNvPicPr>
            <a:picLocks noChangeAspect="1"/>
          </p:cNvPicPr>
          <p:nvPr/>
        </p:nvPicPr>
        <p:blipFill>
          <a:blip r:embed="rId8"/>
          <a:stretch>
            <a:fillRect/>
          </a:stretch>
        </p:blipFill>
        <p:spPr>
          <a:xfrm>
            <a:off x="3047572" y="1503017"/>
            <a:ext cx="6023670" cy="2465251"/>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08562" y="369651"/>
            <a:ext cx="6478013" cy="18306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cọc</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62F5D6A-BC5D-4EAB-B5E6-098084E0259B}"/>
              </a:ext>
            </a:extLst>
          </p:cNvPr>
          <p:cNvPicPr>
            <a:picLocks noChangeAspect="1"/>
          </p:cNvPicPr>
          <p:nvPr/>
        </p:nvPicPr>
        <p:blipFill>
          <a:blip r:embed="rId5"/>
          <a:stretch>
            <a:fillRect/>
          </a:stretch>
        </p:blipFill>
        <p:spPr>
          <a:xfrm>
            <a:off x="7158037" y="376237"/>
            <a:ext cx="2486025" cy="2924175"/>
          </a:xfrm>
          <a:prstGeom prst="rect">
            <a:avLst/>
          </a:prstGeom>
        </p:spPr>
      </p:pic>
    </p:spTree>
    <p:extLst>
      <p:ext uri="{BB962C8B-B14F-4D97-AF65-F5344CB8AC3E}">
        <p14:creationId xmlns:p14="http://schemas.microsoft.com/office/powerpoint/2010/main" val="24064024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408562" y="369651"/>
            <a:ext cx="6211313"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chùm</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3222D8B-77C5-4A1F-9C9A-29867F557944}"/>
              </a:ext>
            </a:extLst>
          </p:cNvPr>
          <p:cNvPicPr>
            <a:picLocks noChangeAspect="1"/>
          </p:cNvPicPr>
          <p:nvPr/>
        </p:nvPicPr>
        <p:blipFill>
          <a:blip r:embed="rId5"/>
          <a:stretch>
            <a:fillRect/>
          </a:stretch>
        </p:blipFill>
        <p:spPr>
          <a:xfrm>
            <a:off x="6767512" y="0"/>
            <a:ext cx="1724025" cy="3400425"/>
          </a:xfrm>
          <a:prstGeom prst="rect">
            <a:avLst/>
          </a:prstGeom>
        </p:spPr>
      </p:pic>
    </p:spTree>
    <p:extLst>
      <p:ext uri="{BB962C8B-B14F-4D97-AF65-F5344CB8AC3E}">
        <p14:creationId xmlns:p14="http://schemas.microsoft.com/office/powerpoint/2010/main" val="20207131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408562" y="369651"/>
            <a:ext cx="6497063"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cọc</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31E2D46-BB7E-46C9-8E3E-920436426D16}"/>
              </a:ext>
            </a:extLst>
          </p:cNvPr>
          <p:cNvPicPr>
            <a:picLocks noChangeAspect="1"/>
          </p:cNvPicPr>
          <p:nvPr/>
        </p:nvPicPr>
        <p:blipFill>
          <a:blip r:embed="rId5"/>
          <a:stretch>
            <a:fillRect/>
          </a:stretch>
        </p:blipFill>
        <p:spPr>
          <a:xfrm>
            <a:off x="7029450" y="128587"/>
            <a:ext cx="2343150" cy="3324225"/>
          </a:xfrm>
          <a:prstGeom prst="rect">
            <a:avLst/>
          </a:prstGeom>
        </p:spPr>
      </p:pic>
    </p:spTree>
    <p:extLst>
      <p:ext uri="{BB962C8B-B14F-4D97-AF65-F5344CB8AC3E}">
        <p14:creationId xmlns:p14="http://schemas.microsoft.com/office/powerpoint/2010/main" val="22047766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sp>
        <p:nvSpPr>
          <p:cNvPr id="9" name="圆角矩形 9">
            <a:extLst>
              <a:ext uri="{FF2B5EF4-FFF2-40B4-BE49-F238E27FC236}">
                <a16:creationId xmlns:a16="http://schemas.microsoft.com/office/drawing/2014/main" id="{997B33A5-15D2-4446-968B-BF93C3042577}"/>
              </a:ext>
            </a:extLst>
          </p:cNvPr>
          <p:cNvSpPr/>
          <p:nvPr/>
        </p:nvSpPr>
        <p:spPr>
          <a:xfrm>
            <a:off x="2164645" y="880604"/>
            <a:ext cx="8015111" cy="439103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0" name="Picture 9">
            <a:extLst>
              <a:ext uri="{FF2B5EF4-FFF2-40B4-BE49-F238E27FC236}">
                <a16:creationId xmlns:a16="http://schemas.microsoft.com/office/drawing/2014/main" id="{1498B4C1-90CE-4BFA-BF3E-5881F7CBD21C}"/>
              </a:ext>
            </a:extLst>
          </p:cNvPr>
          <p:cNvPicPr>
            <a:picLocks noChangeAspect="1"/>
          </p:cNvPicPr>
          <p:nvPr/>
        </p:nvPicPr>
        <p:blipFill>
          <a:blip r:embed="rId8"/>
          <a:stretch>
            <a:fillRect/>
          </a:stretch>
        </p:blipFill>
        <p:spPr>
          <a:xfrm>
            <a:off x="4512107" y="1463050"/>
            <a:ext cx="3212870" cy="646232"/>
          </a:xfrm>
          <a:prstGeom prst="rect">
            <a:avLst/>
          </a:prstGeom>
        </p:spPr>
      </p:pic>
      <p:sp>
        <p:nvSpPr>
          <p:cNvPr id="11" name="TextBox 10">
            <a:extLst>
              <a:ext uri="{FF2B5EF4-FFF2-40B4-BE49-F238E27FC236}">
                <a16:creationId xmlns:a16="http://schemas.microsoft.com/office/drawing/2014/main" id="{64FDDDB1-9C53-4CAE-BE2C-88A5B9EA7FFF}"/>
              </a:ext>
            </a:extLst>
          </p:cNvPr>
          <p:cNvSpPr txBox="1"/>
          <p:nvPr/>
        </p:nvSpPr>
        <p:spPr>
          <a:xfrm>
            <a:off x="3090862" y="10013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t>
            </a:r>
          </a:p>
        </p:txBody>
      </p:sp>
      <p:pic>
        <p:nvPicPr>
          <p:cNvPr id="15" name="Picture 14">
            <a:extLst>
              <a:ext uri="{FF2B5EF4-FFF2-40B4-BE49-F238E27FC236}">
                <a16:creationId xmlns:a16="http://schemas.microsoft.com/office/drawing/2014/main" id="{68E55144-F51D-4457-B0A2-ECB6A10BC6ED}"/>
              </a:ext>
            </a:extLst>
          </p:cNvPr>
          <p:cNvPicPr>
            <a:picLocks noChangeAspect="1"/>
          </p:cNvPicPr>
          <p:nvPr/>
        </p:nvPicPr>
        <p:blipFill>
          <a:blip r:embed="rId9"/>
          <a:stretch>
            <a:fillRect/>
          </a:stretch>
        </p:blipFill>
        <p:spPr>
          <a:xfrm>
            <a:off x="5195608" y="3854530"/>
            <a:ext cx="2048434" cy="1072989"/>
          </a:xfrm>
          <a:prstGeom prst="rect">
            <a:avLst/>
          </a:prstGeom>
        </p:spPr>
      </p:pic>
      <p:pic>
        <p:nvPicPr>
          <p:cNvPr id="4" name="Picture 3">
            <a:extLst>
              <a:ext uri="{FF2B5EF4-FFF2-40B4-BE49-F238E27FC236}">
                <a16:creationId xmlns:a16="http://schemas.microsoft.com/office/drawing/2014/main" id="{4DBA2E74-173A-43D4-A8A2-63DED7AA119C}"/>
              </a:ext>
            </a:extLst>
          </p:cNvPr>
          <p:cNvPicPr>
            <a:picLocks noChangeAspect="1"/>
          </p:cNvPicPr>
          <p:nvPr/>
        </p:nvPicPr>
        <p:blipFill>
          <a:blip r:embed="rId10"/>
          <a:stretch>
            <a:fillRect/>
          </a:stretch>
        </p:blipFill>
        <p:spPr>
          <a:xfrm>
            <a:off x="2604970" y="2409392"/>
            <a:ext cx="7096359" cy="1201016"/>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grpSp>
        <p:nvGrpSpPr>
          <p:cNvPr id="12" name="组合 11">
            <a:extLst>
              <a:ext uri="{FF2B5EF4-FFF2-40B4-BE49-F238E27FC236}">
                <a16:creationId xmlns:a16="http://schemas.microsoft.com/office/drawing/2014/main" id="{470C2A94-1458-4E24-A43D-D1E1936DD72B}"/>
              </a:ext>
            </a:extLst>
          </p:cNvPr>
          <p:cNvGrpSpPr/>
          <p:nvPr/>
        </p:nvGrpSpPr>
        <p:grpSpPr>
          <a:xfrm>
            <a:off x="4133087" y="1016949"/>
            <a:ext cx="3944875" cy="3944875"/>
            <a:chOff x="4123562" y="1456562"/>
            <a:chExt cx="3944875" cy="3944875"/>
          </a:xfrm>
        </p:grpSpPr>
        <p:sp>
          <p:nvSpPr>
            <p:cNvPr id="14" name="椭圆 12">
              <a:extLst>
                <a:ext uri="{FF2B5EF4-FFF2-40B4-BE49-F238E27FC236}">
                  <a16:creationId xmlns:a16="http://schemas.microsoft.com/office/drawing/2014/main" id="{F7CD45C9-67E8-4178-AFAC-115AD807249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椭圆 13">
              <a:extLst>
                <a:ext uri="{FF2B5EF4-FFF2-40B4-BE49-F238E27FC236}">
                  <a16:creationId xmlns:a16="http://schemas.microsoft.com/office/drawing/2014/main" id="{061FEAD1-789C-4BE2-BAE8-E9DCE439F4FB}"/>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27号-布丁体" panose="00000500000000000000" pitchFamily="2" charset="-122"/>
                <a:ea typeface="字魂27号-布丁体" panose="00000500000000000000" pitchFamily="2" charset="-122"/>
                <a:cs typeface="+mn-cs"/>
              </a:endParaRPr>
            </a:p>
          </p:txBody>
        </p:sp>
      </p:grpSp>
      <p:pic>
        <p:nvPicPr>
          <p:cNvPr id="17" name="Picture 16">
            <a:extLst>
              <a:ext uri="{FF2B5EF4-FFF2-40B4-BE49-F238E27FC236}">
                <a16:creationId xmlns:a16="http://schemas.microsoft.com/office/drawing/2014/main" id="{E96F8EA7-216C-41AF-85DE-10644D78687E}"/>
              </a:ext>
            </a:extLst>
          </p:cNvPr>
          <p:cNvPicPr>
            <a:picLocks noChangeAspect="1"/>
          </p:cNvPicPr>
          <p:nvPr/>
        </p:nvPicPr>
        <p:blipFill>
          <a:blip r:embed="rId8"/>
          <a:stretch>
            <a:fillRect/>
          </a:stretch>
        </p:blipFill>
        <p:spPr>
          <a:xfrm>
            <a:off x="4496795" y="1561227"/>
            <a:ext cx="3407959" cy="2554445"/>
          </a:xfrm>
          <a:prstGeom prst="rect">
            <a:avLst/>
          </a:prstGeom>
        </p:spPr>
      </p:pic>
    </p:spTree>
    <p:custDataLst>
      <p:tags r:id="rId1"/>
    </p:custDataLst>
    <p:extLst>
      <p:ext uri="{BB962C8B-B14F-4D97-AF65-F5344CB8AC3E}">
        <p14:creationId xmlns:p14="http://schemas.microsoft.com/office/powerpoint/2010/main" val="15635978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266701" y="266700"/>
            <a:ext cx="11572874" cy="633412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4"/>
          <a:stretch>
            <a:fillRect/>
          </a:stretch>
        </p:blipFill>
        <p:spPr>
          <a:xfrm>
            <a:off x="9781540" y="4104640"/>
            <a:ext cx="1993265" cy="2753360"/>
          </a:xfrm>
          <a:prstGeom prst="rect">
            <a:avLst/>
          </a:prstGeom>
        </p:spPr>
      </p:pic>
      <p:pic>
        <p:nvPicPr>
          <p:cNvPr id="6" name="图片 5" descr="11"/>
          <p:cNvPicPr>
            <a:picLocks noChangeAspect="1"/>
          </p:cNvPicPr>
          <p:nvPr/>
        </p:nvPicPr>
        <p:blipFill>
          <a:blip r:embed="rId4"/>
          <a:stretch>
            <a:fillRect/>
          </a:stretch>
        </p:blipFill>
        <p:spPr>
          <a:xfrm>
            <a:off x="8851265" y="5347335"/>
            <a:ext cx="1092835" cy="1510030"/>
          </a:xfrm>
          <a:prstGeom prst="rect">
            <a:avLst/>
          </a:prstGeom>
        </p:spPr>
      </p:pic>
      <p:sp>
        <p:nvSpPr>
          <p:cNvPr id="10" name="Rectangle 9">
            <a:extLst>
              <a:ext uri="{FF2B5EF4-FFF2-40B4-BE49-F238E27FC236}">
                <a16:creationId xmlns:a16="http://schemas.microsoft.com/office/drawing/2014/main" id="{D1683407-99C7-43F6-B50C-8EDD44C11850}"/>
              </a:ext>
            </a:extLst>
          </p:cNvPr>
          <p:cNvSpPr/>
          <p:nvPr/>
        </p:nvSpPr>
        <p:spPr>
          <a:xfrm>
            <a:off x="1533525" y="96402"/>
            <a:ext cx="10115450" cy="138499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Chỉ</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a:p>
            <a:pPr algn="just"/>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gỗ</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thảo</a:t>
            </a:r>
            <a:r>
              <a:rPr lang="en-US" sz="2800" b="1" i="0" dirty="0">
                <a:solidFill>
                  <a:srgbClr val="FF0000"/>
                </a:solidFill>
                <a:effectLst/>
                <a:latin typeface="Calibri" panose="020F0502020204030204" pitchFamily="34" charset="0"/>
                <a:cs typeface="Calibri" panose="020F0502020204030204" pitchFamily="34" charset="0"/>
              </a:rPr>
              <a:t>?</a:t>
            </a:r>
          </a:p>
          <a:p>
            <a:pPr algn="just"/>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mọc</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đứng</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leo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hoặc</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bò</a:t>
            </a:r>
            <a:r>
              <a:rPr lang="en-US" sz="2800" b="1" i="0" dirty="0">
                <a:solidFill>
                  <a:srgbClr val="FF0000"/>
                </a:solidFill>
                <a:effectLst/>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D77867CA-C06E-4069-A2C9-5733FB6BC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697" y="0"/>
            <a:ext cx="1416728" cy="1416728"/>
          </a:xfrm>
          <a:prstGeom prst="rect">
            <a:avLst/>
          </a:prstGeom>
        </p:spPr>
      </p:pic>
      <p:pic>
        <p:nvPicPr>
          <p:cNvPr id="8" name="Picture 7">
            <a:extLst>
              <a:ext uri="{FF2B5EF4-FFF2-40B4-BE49-F238E27FC236}">
                <a16:creationId xmlns:a16="http://schemas.microsoft.com/office/drawing/2014/main" id="{6BC7B208-2CA4-452F-9E2E-C275CD512EAA}"/>
              </a:ext>
            </a:extLst>
          </p:cNvPr>
          <p:cNvPicPr>
            <a:picLocks noChangeAspect="1"/>
          </p:cNvPicPr>
          <p:nvPr/>
        </p:nvPicPr>
        <p:blipFill>
          <a:blip r:embed="rId6"/>
          <a:stretch>
            <a:fillRect/>
          </a:stretch>
        </p:blipFill>
        <p:spPr>
          <a:xfrm>
            <a:off x="323850" y="1633537"/>
            <a:ext cx="3848100" cy="4029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AE01CD6-73FF-4F95-B82C-CD74D1F79E99}"/>
              </a:ext>
            </a:extLst>
          </p:cNvPr>
          <p:cNvPicPr>
            <a:picLocks noChangeAspect="1"/>
          </p:cNvPicPr>
          <p:nvPr/>
        </p:nvPicPr>
        <p:blipFill>
          <a:blip r:embed="rId7"/>
          <a:stretch>
            <a:fillRect/>
          </a:stretch>
        </p:blipFill>
        <p:spPr>
          <a:xfrm>
            <a:off x="4400550" y="1600200"/>
            <a:ext cx="2019300" cy="2514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6AEA7EE6-5E93-4830-9AA3-85424AFF8F94}"/>
              </a:ext>
            </a:extLst>
          </p:cNvPr>
          <p:cNvPicPr>
            <a:picLocks noChangeAspect="1"/>
          </p:cNvPicPr>
          <p:nvPr/>
        </p:nvPicPr>
        <p:blipFill>
          <a:blip r:embed="rId8"/>
          <a:stretch>
            <a:fillRect/>
          </a:stretch>
        </p:blipFill>
        <p:spPr>
          <a:xfrm>
            <a:off x="4310062" y="4186237"/>
            <a:ext cx="3781425" cy="2352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2543EDDB-C611-4379-B216-E71E58EF087F}"/>
              </a:ext>
            </a:extLst>
          </p:cNvPr>
          <p:cNvPicPr>
            <a:picLocks noChangeAspect="1"/>
          </p:cNvPicPr>
          <p:nvPr/>
        </p:nvPicPr>
        <p:blipFill>
          <a:blip r:embed="rId9"/>
          <a:stretch>
            <a:fillRect/>
          </a:stretch>
        </p:blipFill>
        <p:spPr>
          <a:xfrm>
            <a:off x="8391524" y="1747837"/>
            <a:ext cx="2428875" cy="46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1010</Words>
  <Application>Microsoft Office PowerPoint</Application>
  <PresentationFormat>Widescreen</PresentationFormat>
  <Paragraphs>158</Paragraphs>
  <Slides>35</Slides>
  <Notes>28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35</vt:i4>
      </vt:variant>
    </vt:vector>
  </HeadingPairs>
  <TitlesOfParts>
    <vt:vector size="52" baseType="lpstr">
      <vt:lpstr>等线</vt:lpstr>
      <vt:lpstr>等线 Light</vt:lpstr>
      <vt:lpstr>黑体</vt:lpstr>
      <vt:lpstr>字魂105号-简雅黑</vt:lpstr>
      <vt:lpstr>字魂27号-布丁体</vt:lpstr>
      <vt:lpstr>字魂59号-创粗黑</vt:lpstr>
      <vt:lpstr>Arial</vt:lpstr>
      <vt:lpstr>Calibri</vt:lpstr>
      <vt:lpstr>Georgia</vt:lpstr>
      <vt:lpstr>UTM American Sans</vt:lpstr>
      <vt:lpstr>Wingdings</vt:lpstr>
      <vt:lpstr>千图网海量PPT模板www.58pic.com​​</vt:lpstr>
      <vt:lpstr>Office 主题​​</vt:lpstr>
      <vt:lpstr>1_Office 主题</vt:lpstr>
      <vt:lpstr>Office 主题</vt:lpstr>
      <vt:lpstr>3_Office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2022-12-09T10:03:21Z</dcterms:created>
  <dcterms:modified xsi:type="dcterms:W3CDTF">2022-12-09T10:44:52Z</dcterms:modified>
</cp:coreProperties>
</file>