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9" r:id="rId2"/>
    <p:sldId id="259" r:id="rId3"/>
    <p:sldId id="261" r:id="rId4"/>
    <p:sldId id="285" r:id="rId5"/>
    <p:sldId id="279" r:id="rId6"/>
    <p:sldId id="284" r:id="rId7"/>
    <p:sldId id="286" r:id="rId8"/>
    <p:sldId id="287" r:id="rId9"/>
    <p:sldId id="288" r:id="rId10"/>
    <p:sldId id="289" r:id="rId11"/>
    <p:sldId id="291" r:id="rId12"/>
    <p:sldId id="295" r:id="rId13"/>
    <p:sldId id="263" r:id="rId14"/>
    <p:sldId id="292" r:id="rId15"/>
    <p:sldId id="264" r:id="rId16"/>
    <p:sldId id="273" r:id="rId17"/>
    <p:sldId id="272" r:id="rId18"/>
    <p:sldId id="296" r:id="rId19"/>
    <p:sldId id="297" r:id="rId20"/>
    <p:sldId id="293" r:id="rId21"/>
    <p:sldId id="294" r:id="rId22"/>
    <p:sldId id="275" r:id="rId23"/>
    <p:sldId id="268" r:id="rId24"/>
    <p:sldId id="269" r:id="rId25"/>
    <p:sldId id="29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FFFFFF"/>
    <a:srgbClr val="D60093"/>
    <a:srgbClr val="3333FF"/>
    <a:srgbClr val="990099"/>
    <a:srgbClr val="800080"/>
    <a:srgbClr val="FF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6208-7B7A-469C-B473-2C2123EA93AF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12A5-8894-4E5E-AD51-2BB8A9F78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12A5-8894-4E5E-AD51-2BB8A9F78A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7A6F2E-B558-4540-B19F-AED4A9C55F60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11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1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7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133EB-B4A3-415A-A2B7-722D1B04FEDB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45D5-85CD-41F6-AB9B-3F3338398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 – Lớp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quán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ăn</a:t>
            </a:r>
            <a:endParaRPr lang="en-US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bống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3657600" y="5334000"/>
            <a:ext cx="17526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0000FF"/>
                </a:solidFill>
              </a:rPr>
              <a:t>     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.VnTimeH" pitchFamily="34" charset="0"/>
              </a:rPr>
              <a:t>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/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0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4"/>
          <p:cNvSpPr>
            <a:spLocks noChangeArrowheads="1" noChangeShapeType="1" noTextEdit="1"/>
          </p:cNvSpPr>
          <p:nvPr/>
        </p:nvSpPr>
        <p:spPr bwMode="auto">
          <a:xfrm>
            <a:off x="1485900" y="2239963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816199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29683" y="1752600"/>
            <a:ext cx="822960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</a:rPr>
              <a:t>Bu-</a:t>
            </a:r>
            <a:r>
              <a:rPr lang="en-US" sz="5400" b="1" dirty="0" err="1" smtClean="0">
                <a:latin typeface="Times New Roman" pitchFamily="18" charset="0"/>
              </a:rPr>
              <a:t>ra</a:t>
            </a:r>
            <a:r>
              <a:rPr lang="en-US" sz="5400" b="1" dirty="0" smtClean="0">
                <a:latin typeface="Times New Roman" pitchFamily="18" charset="0"/>
              </a:rPr>
              <a:t>-</a:t>
            </a:r>
            <a:r>
              <a:rPr lang="en-US" sz="5400" b="1" dirty="0" err="1" smtClean="0">
                <a:latin typeface="Times New Roman" pitchFamily="18" charset="0"/>
              </a:rPr>
              <a:t>ti-nô</a:t>
            </a:r>
            <a:r>
              <a:rPr lang="en-US" sz="5400" b="1" dirty="0" smtClean="0">
                <a:latin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</a:rPr>
              <a:t>cần</a:t>
            </a:r>
            <a:r>
              <a:rPr lang="en-US" sz="5400" b="1" dirty="0" smtClean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moi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bí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mật</a:t>
            </a:r>
            <a:r>
              <a:rPr lang="en-US" sz="5400" b="1" dirty="0">
                <a:latin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</a:rPr>
              <a:t>gì</a:t>
            </a:r>
            <a:r>
              <a:rPr lang="en-US" sz="5400" b="1" dirty="0">
                <a:latin typeface="Times New Roman" pitchFamily="18" charset="0"/>
              </a:rPr>
              <a:t> ở </a:t>
            </a:r>
            <a:r>
              <a:rPr lang="en-US" sz="5400" b="1" dirty="0" err="1">
                <a:latin typeface="Times New Roman" pitchFamily="18" charset="0"/>
              </a:rPr>
              <a:t>lão</a:t>
            </a:r>
            <a:r>
              <a:rPr lang="en-US" sz="5400" b="1" dirty="0">
                <a:latin typeface="Times New Roman" pitchFamily="18" charset="0"/>
              </a:rPr>
              <a:t> Ba-</a:t>
            </a:r>
            <a:r>
              <a:rPr lang="en-US" sz="5400" b="1" dirty="0" err="1">
                <a:latin typeface="Times New Roman" pitchFamily="18" charset="0"/>
              </a:rPr>
              <a:t>ra</a:t>
            </a:r>
            <a:r>
              <a:rPr lang="en-US" sz="5400" b="1" dirty="0">
                <a:latin typeface="Times New Roman" pitchFamily="18" charset="0"/>
              </a:rPr>
              <a:t>-</a:t>
            </a:r>
            <a:r>
              <a:rPr lang="en-US" sz="5400" b="1" dirty="0" err="1">
                <a:latin typeface="Times New Roman" pitchFamily="18" charset="0"/>
              </a:rPr>
              <a:t>ba</a:t>
            </a:r>
            <a:r>
              <a:rPr lang="en-US" sz="5400" b="1" dirty="0"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- Bu-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báu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6250" y="406400"/>
            <a:ext cx="8191500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1, 2 </a:t>
            </a:r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cs typeface="Arial" charset="0"/>
              </a:rPr>
              <a:t>: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                                                 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00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534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ọc </a:t>
            </a:r>
            <a:r>
              <a:rPr lang="vi-VN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thầm cả 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 </a:t>
            </a:r>
            <a:r>
              <a:rPr lang="vi-VN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câu </a:t>
            </a:r>
            <a:r>
              <a:rPr lang="vi-VN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hỏi.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6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6000" b="1" dirty="0" smtClean="0">
                <a:latin typeface="Arial" pitchFamily="34" charset="0"/>
                <a:cs typeface="Arial" pitchFamily="34" charset="0"/>
              </a:rPr>
              <a:t>Chú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bé gỗ đã làm cách nào đã để buộc lão Ba-ra-ba phải nói ra điều bí mật?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117693"/>
            <a:ext cx="8661400" cy="6740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chui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đặt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bàn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đợi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Ba-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rượu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say,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thét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“Ba-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5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!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báu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ngay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!”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khiến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độc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sợ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tưởng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ma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quỷ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nên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bí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</a:rPr>
              <a:t>mật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923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632" y="167684"/>
            <a:ext cx="88349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thoát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9943" y="162040"/>
            <a:ext cx="8682568" cy="6740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A-li-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mèo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A-di-li-ô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gỗ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Ba-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kiếm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tiền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. Ba-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ném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sàn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tan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. Ba-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bò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lổm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ngổm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mảnh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Thừa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dịp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bọn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há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hốc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mồm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ngạc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lao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06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82222" y="304800"/>
            <a:ext cx="8839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 err="1" smtClean="0">
                <a:latin typeface="Times New Roman" pitchFamily="18" charset="0"/>
              </a:rPr>
              <a:t>Những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hình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ảnh</a:t>
            </a:r>
            <a:r>
              <a:rPr lang="en-US" sz="6000" b="1" dirty="0" smtClean="0">
                <a:latin typeface="Times New Roman" pitchFamily="18" charset="0"/>
              </a:rPr>
              <a:t>, </a:t>
            </a:r>
            <a:r>
              <a:rPr lang="en-US" sz="6000" b="1" dirty="0">
                <a:latin typeface="Times New Roman" pitchFamily="18" charset="0"/>
              </a:rPr>
              <a:t>chi </a:t>
            </a:r>
            <a:r>
              <a:rPr lang="en-US" sz="6000" b="1" dirty="0" err="1">
                <a:latin typeface="Times New Roman" pitchFamily="18" charset="0"/>
              </a:rPr>
              <a:t>tiết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nào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trong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bài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em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cho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là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ngộ</a:t>
            </a:r>
            <a:r>
              <a:rPr lang="en-US" sz="6000" b="1" dirty="0" smtClean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nghĩnh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và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</a:rPr>
              <a:t>lí</a:t>
            </a:r>
            <a:r>
              <a:rPr lang="en-US" sz="6000" b="1" dirty="0">
                <a:latin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</a:rPr>
              <a:t>thú</a:t>
            </a:r>
            <a:r>
              <a:rPr lang="en-US" sz="6000" b="1" dirty="0" smtClean="0">
                <a:latin typeface="Times New Roman" pitchFamily="18" charset="0"/>
              </a:rPr>
              <a:t>? </a:t>
            </a:r>
            <a:endParaRPr lang="en-US" sz="6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3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thin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1178" y="1981200"/>
            <a:ext cx="85118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say,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1178" y="3657600"/>
            <a:ext cx="87404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A-li-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bủn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6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5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Chú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bé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Bu-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ra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-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ti-nô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người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như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thế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333FF"/>
                </a:solidFill>
                <a:latin typeface="Times New Roman" pitchFamily="18" charset="0"/>
              </a:rPr>
              <a:t>nào</a:t>
            </a:r>
            <a:r>
              <a:rPr lang="en-US" sz="5400" b="1" dirty="0" smtClean="0">
                <a:solidFill>
                  <a:srgbClr val="3333FF"/>
                </a:solidFill>
                <a:latin typeface="Times New Roman" pitchFamily="18" charset="0"/>
              </a:rPr>
              <a:t>?</a:t>
            </a:r>
            <a:endParaRPr lang="en-US" sz="54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9" name="Picture 10" descr="Video clip: &amp;#272;&amp;#7915;ng l&amp;#224;m em b&amp;#7845;t ng&amp;#7901;, Video Clip Cười, Cười suốt 24giờ,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105400"/>
            <a:ext cx="2057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457200"/>
            <a:ext cx="8077200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>
                <a:latin typeface="Times New Roman" pitchFamily="18" charset="0"/>
              </a:rPr>
              <a:t>Chú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bé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người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gỗ</a:t>
            </a:r>
            <a:r>
              <a:rPr lang="en-US" sz="6600" b="1" dirty="0">
                <a:latin typeface="Times New Roman" pitchFamily="18" charset="0"/>
              </a:rPr>
              <a:t> (Bu-</a:t>
            </a:r>
            <a:r>
              <a:rPr lang="en-US" sz="6600" b="1" dirty="0" err="1">
                <a:latin typeface="Times New Roman" pitchFamily="18" charset="0"/>
              </a:rPr>
              <a:t>ra</a:t>
            </a:r>
            <a:r>
              <a:rPr lang="en-US" sz="6600" b="1" dirty="0">
                <a:latin typeface="Times New Roman" pitchFamily="18" charset="0"/>
              </a:rPr>
              <a:t>-</a:t>
            </a:r>
            <a:r>
              <a:rPr lang="en-US" sz="6600" b="1" dirty="0" err="1">
                <a:latin typeface="Times New Roman" pitchFamily="18" charset="0"/>
              </a:rPr>
              <a:t>ti-nô</a:t>
            </a:r>
            <a:r>
              <a:rPr lang="en-US" sz="6600" b="1" dirty="0">
                <a:latin typeface="Times New Roman" pitchFamily="18" charset="0"/>
              </a:rPr>
              <a:t>) </a:t>
            </a:r>
            <a:r>
              <a:rPr lang="en-US" sz="6600" b="1" dirty="0" err="1">
                <a:latin typeface="Times New Roman" pitchFamily="18" charset="0"/>
              </a:rPr>
              <a:t>thông</a:t>
            </a:r>
            <a:r>
              <a:rPr lang="en-US" sz="6600" b="1" dirty="0">
                <a:latin typeface="Times New Roman" pitchFamily="18" charset="0"/>
              </a:rPr>
              <a:t> minh </a:t>
            </a:r>
            <a:r>
              <a:rPr lang="en-US" sz="6600" b="1" dirty="0" err="1">
                <a:latin typeface="Times New Roman" pitchFamily="18" charset="0"/>
              </a:rPr>
              <a:t>đã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biết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dùng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mưu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để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chiến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thắng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kẻ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ác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đang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tìm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cách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hại</a:t>
            </a:r>
            <a:r>
              <a:rPr lang="en-US" sz="6600" b="1" dirty="0">
                <a:latin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</a:rPr>
              <a:t>mình</a:t>
            </a:r>
            <a:r>
              <a:rPr lang="en-US" sz="6600" b="1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04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372" y="7620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0000FF"/>
                </a:solidFill>
              </a:rPr>
              <a:t>Truyện nói lên điều gì?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722" y="228599"/>
            <a:ext cx="834390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6000" b="1" dirty="0" smtClean="0">
                <a:latin typeface="Arial" pitchFamily="34" charset="0"/>
                <a:cs typeface="Arial" pitchFamily="34" charset="0"/>
              </a:rPr>
              <a:t>Nhờ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trí thông minh Bu-ra-ti-nô đã biết được điều bí mật về nơi cất kho báu ở lão Ba-ra-ba.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5"/>
          <p:cNvSpPr txBox="1">
            <a:spLocks noChangeArrowheads="1"/>
          </p:cNvSpPr>
          <p:nvPr/>
        </p:nvSpPr>
        <p:spPr bwMode="auto">
          <a:xfrm>
            <a:off x="2590800" y="6096000"/>
            <a:ext cx="449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     Chu Thị Soa – Hải Châu- Đà Nẵng</a:t>
            </a:r>
          </a:p>
        </p:txBody>
      </p:sp>
      <p:pic>
        <p:nvPicPr>
          <p:cNvPr id="16387" name="Picture 2" descr="deca04cb79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5"/>
          <p:cNvSpPr txBox="1">
            <a:spLocks noChangeArrowheads="1"/>
          </p:cNvSpPr>
          <p:nvPr/>
        </p:nvSpPr>
        <p:spPr bwMode="auto">
          <a:xfrm>
            <a:off x="2324100" y="2225675"/>
            <a:ext cx="560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Times New Roman" pitchFamily="18" charset="0"/>
              </a:rPr>
              <a:t>    Phép trừ</a:t>
            </a:r>
          </a:p>
        </p:txBody>
      </p:sp>
      <p:sp>
        <p:nvSpPr>
          <p:cNvPr id="16389" name="Text Box 45"/>
          <p:cNvSpPr txBox="1">
            <a:spLocks noChangeArrowheads="1"/>
          </p:cNvSpPr>
          <p:nvPr/>
        </p:nvSpPr>
        <p:spPr bwMode="auto">
          <a:xfrm>
            <a:off x="2133600" y="1135063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 MÔN TOÁN TUẦN 6</a:t>
            </a:r>
          </a:p>
        </p:txBody>
      </p:sp>
      <p:sp>
        <p:nvSpPr>
          <p:cNvPr id="16390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560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  CHU THỊ SOA</a:t>
            </a:r>
          </a:p>
        </p:txBody>
      </p:sp>
      <p:pic>
        <p:nvPicPr>
          <p:cNvPr id="16391" name="Picture 4" descr="E:\GIAO AN LOP 4\HINH DONG PP\khung hinh\khung hinh dep\khung anh 1\1 (5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9"/>
          <p:cNvSpPr>
            <a:spLocks noChangeArrowheads="1"/>
          </p:cNvSpPr>
          <p:nvPr/>
        </p:nvSpPr>
        <p:spPr bwMode="auto">
          <a:xfrm>
            <a:off x="838200" y="2499960"/>
            <a:ext cx="718343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đọc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diễn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cảm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92489" y="640469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947988" y="86047"/>
            <a:ext cx="57150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Trong quán ăn "Ba cá bống"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882922" y="558769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 –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lếch-xây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Tôn-xtôi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5064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381000" y="1143000"/>
            <a:ext cx="8281988" cy="563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0" y="72018"/>
            <a:ext cx="3200400" cy="10229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SGK/158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52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3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186267" y="0"/>
            <a:ext cx="86868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30"/>
          <p:cNvSpPr>
            <a:spLocks noChangeShapeType="1"/>
          </p:cNvSpPr>
          <p:nvPr/>
        </p:nvSpPr>
        <p:spPr bwMode="auto">
          <a:xfrm>
            <a:off x="5762978" y="1600200"/>
            <a:ext cx="2238022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Line 30"/>
          <p:cNvSpPr>
            <a:spLocks noChangeShapeType="1"/>
          </p:cNvSpPr>
          <p:nvPr/>
        </p:nvSpPr>
        <p:spPr bwMode="auto">
          <a:xfrm>
            <a:off x="304800" y="2133600"/>
            <a:ext cx="2057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5943600" y="2133600"/>
            <a:ext cx="2057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3124200" y="5181600"/>
            <a:ext cx="1981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7060993" y="5181600"/>
            <a:ext cx="1600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Line 30"/>
          <p:cNvSpPr>
            <a:spLocks noChangeShapeType="1"/>
          </p:cNvSpPr>
          <p:nvPr/>
        </p:nvSpPr>
        <p:spPr bwMode="auto">
          <a:xfrm>
            <a:off x="1981200" y="838200"/>
            <a:ext cx="3581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Line 30"/>
          <p:cNvSpPr>
            <a:spLocks noChangeShapeType="1"/>
          </p:cNvSpPr>
          <p:nvPr/>
        </p:nvSpPr>
        <p:spPr bwMode="auto">
          <a:xfrm>
            <a:off x="152400" y="2667000"/>
            <a:ext cx="2362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30"/>
          <p:cNvSpPr>
            <a:spLocks noChangeShapeType="1"/>
          </p:cNvSpPr>
          <p:nvPr/>
        </p:nvSpPr>
        <p:spPr bwMode="auto">
          <a:xfrm>
            <a:off x="3200400" y="3337887"/>
            <a:ext cx="2514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>
            <a:off x="4457700" y="4876800"/>
            <a:ext cx="1600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3962400" y="5562600"/>
            <a:ext cx="838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23528" y="442415"/>
            <a:ext cx="86868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Bu-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4211960" y="1556792"/>
            <a:ext cx="3200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1836999" y="1988840"/>
            <a:ext cx="1295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1547664" y="3284984"/>
            <a:ext cx="22860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5076056" y="3284984"/>
            <a:ext cx="1171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1835696" y="4365104"/>
            <a:ext cx="2202904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369024" y="5013176"/>
            <a:ext cx="1219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344416" y="5445224"/>
            <a:ext cx="13716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4416086" y="5823877"/>
            <a:ext cx="9144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395536" y="6237312"/>
            <a:ext cx="457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247656" y="3284984"/>
            <a:ext cx="1314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524933" y="3886200"/>
            <a:ext cx="7239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609600" y="16764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62844" y="454818"/>
            <a:ext cx="807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Bu-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moi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Ba-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-ha?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A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mỏ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B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nguồn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609600" y="3886200"/>
            <a:ext cx="7772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báu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đâu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D 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A-li-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xa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792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81200" y="6096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04800" y="439738"/>
            <a:ext cx="84582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(Bu-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ti-nô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A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minh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B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C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  D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mưu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513644" y="4200878"/>
            <a:ext cx="7239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4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81000" y="990600"/>
            <a:ext cx="8382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+mj-lt"/>
              </a:rPr>
              <a:t>Dặn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+mj-lt"/>
              </a:rPr>
              <a:t>dò</a:t>
            </a:r>
            <a:endParaRPr lang="en-US" sz="6000" b="1" dirty="0" smtClean="0">
              <a:solidFill>
                <a:srgbClr val="0000FF"/>
              </a:solidFill>
              <a:latin typeface="+mj-lt"/>
              <a:ea typeface="HP001 5Ha" pitchFamily="34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solidFill>
                  <a:srgbClr val="FF0000"/>
                </a:solidFill>
                <a:latin typeface="+mj-lt"/>
                <a:ea typeface="HP001 5Ha" pitchFamily="34" charset="-127"/>
              </a:rPr>
              <a:t>Chuẩn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ea typeface="HP001 5Ha" pitchFamily="34" charset="-127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+mj-lt"/>
                <a:ea typeface="HP001 5Ha" pitchFamily="34" charset="-127"/>
              </a:rPr>
              <a:t>bị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ea typeface="HP001 5Ha" pitchFamily="34" charset="-127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+mj-lt"/>
                <a:ea typeface="HP001 5Ha" pitchFamily="34" charset="-127"/>
              </a:rPr>
              <a:t>bài</a:t>
            </a:r>
            <a:endParaRPr lang="en-US" sz="6000" b="1" dirty="0" smtClean="0">
              <a:solidFill>
                <a:srgbClr val="FF0000"/>
              </a:solidFill>
              <a:latin typeface="+mj-lt"/>
              <a:ea typeface="HP001 5Ha" pitchFamily="34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6000" b="1" dirty="0" err="1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Rất</a:t>
            </a:r>
            <a:r>
              <a:rPr lang="en-US" sz="6000" b="1" dirty="0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nhiều</a:t>
            </a:r>
            <a:r>
              <a:rPr lang="en-US" sz="6000" b="1" dirty="0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mặt</a:t>
            </a:r>
            <a:r>
              <a:rPr lang="en-US" sz="6000" b="1" dirty="0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+mj-lt"/>
                <a:ea typeface="HP001 5Ha" pitchFamily="34" charset="-127"/>
              </a:rPr>
              <a:t>trăng</a:t>
            </a:r>
            <a:endParaRPr lang="en-US" sz="6000" b="1" dirty="0">
              <a:solidFill>
                <a:srgbClr val="0000FF"/>
              </a:solidFill>
              <a:latin typeface="+mj-lt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6753345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10710" y="1085222"/>
            <a:ext cx="2400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58311" y="3182609"/>
            <a:ext cx="2552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453811" y="3105665"/>
            <a:ext cx="58693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Bu-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ti-nô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hét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4800" b="1" dirty="0" err="1">
                <a:latin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Các-lô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ạ.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58311" y="5029200"/>
            <a:ext cx="2095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415600" y="1022162"/>
            <a:ext cx="58793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 smtClean="0">
                <a:latin typeface="Times New Roman" pitchFamily="18" charset="0"/>
              </a:rPr>
              <a:t>Từ</a:t>
            </a:r>
            <a:r>
              <a:rPr lang="en-US" sz="4800" b="1" dirty="0" smtClean="0">
                <a:latin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</a:rPr>
              <a:t>đầu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…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lò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sưởi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này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226292" y="4952256"/>
            <a:ext cx="5869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Vừa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lúc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… </a:t>
            </a:r>
            <a:r>
              <a:rPr lang="en-US" sz="4800" b="1" dirty="0" err="1">
                <a:latin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38200" y="290336"/>
            <a:ext cx="637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45038" y="336374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9569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47114" grpId="0"/>
      <p:bldP spid="47115" grpId="0"/>
      <p:bldP spid="47116" grpId="0"/>
      <p:bldP spid="47117" grpId="0"/>
      <p:bldP spid="4711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/>
          <p:cNvSpPr txBox="1">
            <a:spLocks/>
          </p:cNvSpPr>
          <p:nvPr/>
        </p:nvSpPr>
        <p:spPr bwMode="auto">
          <a:xfrm>
            <a:off x="1520825" y="2563813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729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759968" y="304800"/>
            <a:ext cx="2955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6"/>
          <p:cNvSpPr txBox="1">
            <a:spLocks noChangeArrowheads="1"/>
          </p:cNvSpPr>
          <p:nvPr/>
        </p:nvSpPr>
        <p:spPr bwMode="auto">
          <a:xfrm>
            <a:off x="1148160" y="3417008"/>
            <a:ext cx="32714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Ba-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058670" y="4605869"/>
            <a:ext cx="37216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-ma</a:t>
            </a:r>
          </a:p>
        </p:txBody>
      </p:sp>
      <p:sp>
        <p:nvSpPr>
          <p:cNvPr id="26" name="Text Box 4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2628198"/>
            <a:ext cx="2286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A-li-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1167916" y="1327700"/>
            <a:ext cx="39374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ti-nô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6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00600" y="3718413"/>
            <a:ext cx="350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A-di-li-ô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1167916" y="2438399"/>
            <a:ext cx="33278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Toóc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4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3067" y="1447800"/>
            <a:ext cx="2634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Các-lô</a:t>
            </a:r>
            <a:endParaRPr lang="en-US" sz="4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0343" y="469109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lổm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ngổm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2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13267" y="1143000"/>
            <a:ext cx="838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</a:rPr>
              <a:t>Nhưng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kho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báu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ấy</a:t>
            </a:r>
            <a:r>
              <a:rPr lang="en-US" sz="4400" b="1" dirty="0">
                <a:solidFill>
                  <a:srgbClr val="0000FF"/>
                </a:solidFill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</a:rPr>
              <a:t>đâu</a:t>
            </a:r>
            <a:r>
              <a:rPr lang="en-US" sz="4400" b="1" dirty="0">
                <a:solidFill>
                  <a:srgbClr val="0000FF"/>
                </a:solidFill>
              </a:rPr>
              <a:t>? Bu-</a:t>
            </a:r>
            <a:r>
              <a:rPr lang="en-US" sz="4400" b="1" dirty="0" err="1">
                <a:solidFill>
                  <a:srgbClr val="0000FF"/>
                </a:solidFill>
              </a:rPr>
              <a:t>ra</a:t>
            </a:r>
            <a:r>
              <a:rPr lang="en-US" sz="4400" b="1" dirty="0">
                <a:solidFill>
                  <a:srgbClr val="0000FF"/>
                </a:solidFill>
              </a:rPr>
              <a:t>-</a:t>
            </a:r>
            <a:r>
              <a:rPr lang="en-US" sz="4400" b="1" dirty="0" err="1">
                <a:solidFill>
                  <a:srgbClr val="0000FF"/>
                </a:solidFill>
              </a:rPr>
              <a:t>ti-nô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tìm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cách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moi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điều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bí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mật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ấy</a:t>
            </a:r>
            <a:r>
              <a:rPr lang="en-US" sz="4400" b="1" dirty="0">
                <a:solidFill>
                  <a:srgbClr val="0000FF"/>
                </a:solidFill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</a:rPr>
              <a:t>chính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những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kẻ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độc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ác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đang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tìm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bắt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chú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hòng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đoạt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chiếc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chìa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khóa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quý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giá</a:t>
            </a:r>
            <a:r>
              <a:rPr lang="en-US" sz="4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7315200" y="1219200"/>
            <a:ext cx="114300" cy="57606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2386189" y="1905000"/>
            <a:ext cx="114300" cy="57606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2209800" y="2593906"/>
            <a:ext cx="114300" cy="57606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5715000" y="3178761"/>
            <a:ext cx="114300" cy="57606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ubtitle 2"/>
          <p:cNvSpPr txBox="1">
            <a:spLocks/>
          </p:cNvSpPr>
          <p:nvPr/>
        </p:nvSpPr>
        <p:spPr bwMode="auto">
          <a:xfrm>
            <a:off x="1520825" y="2563813"/>
            <a:ext cx="6102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6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37291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600200" y="381793"/>
            <a:ext cx="6102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950" y="1928813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latin typeface="+mn-lt"/>
              </a:rPr>
              <a:t> </a:t>
            </a:r>
            <a:endParaRPr lang="en-US" sz="4000" dirty="0">
              <a:latin typeface="+mn-lt"/>
            </a:endParaRPr>
          </a:p>
        </p:txBody>
      </p:sp>
      <p:sp>
        <p:nvSpPr>
          <p:cNvPr id="4" name="Text Box 4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98574" y="2607722"/>
            <a:ext cx="53308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1396690" y="1391306"/>
            <a:ext cx="54613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5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endParaRPr lang="en-US" sz="5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7002463" y="4127500"/>
            <a:ext cx="1879600" cy="1081088"/>
            <a:chOff x="2268" y="2544"/>
            <a:chExt cx="1236" cy="591"/>
          </a:xfrm>
        </p:grpSpPr>
        <p:pic>
          <p:nvPicPr>
            <p:cNvPr id="15370" name="Picture 12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3" descr="Tweety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14" descr="book_page_flip_md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889500"/>
            <a:ext cx="1679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6" name="Picture 8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9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0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BAR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9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e606a4ce4378e74a3d34d77261e92d3b9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840</Words>
  <Application>Microsoft Office PowerPoint</Application>
  <PresentationFormat>On-screen Show (4:3)</PresentationFormat>
  <Paragraphs>85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Administrator</cp:lastModifiedBy>
  <cp:revision>65</cp:revision>
  <dcterms:created xsi:type="dcterms:W3CDTF">2015-11-30T01:25:19Z</dcterms:created>
  <dcterms:modified xsi:type="dcterms:W3CDTF">2022-12-14T03:35:42Z</dcterms:modified>
</cp:coreProperties>
</file>