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1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0" r:id="rId2"/>
    <p:sldMasterId id="2147483717" r:id="rId3"/>
    <p:sldMasterId id="2147483730" r:id="rId4"/>
    <p:sldMasterId id="2147483760" r:id="rId5"/>
  </p:sldMasterIdLst>
  <p:notesMasterIdLst>
    <p:notesMasterId r:id="rId26"/>
  </p:notesMasterIdLst>
  <p:sldIdLst>
    <p:sldId id="11681" r:id="rId6"/>
    <p:sldId id="11691" r:id="rId7"/>
    <p:sldId id="11692" r:id="rId8"/>
    <p:sldId id="11698" r:id="rId9"/>
    <p:sldId id="11697" r:id="rId10"/>
    <p:sldId id="11649" r:id="rId11"/>
    <p:sldId id="11699" r:id="rId12"/>
    <p:sldId id="11659" r:id="rId13"/>
    <p:sldId id="11657" r:id="rId14"/>
    <p:sldId id="11660" r:id="rId15"/>
    <p:sldId id="260" r:id="rId16"/>
    <p:sldId id="11695" r:id="rId17"/>
    <p:sldId id="11696" r:id="rId18"/>
    <p:sldId id="11687" r:id="rId19"/>
    <p:sldId id="11685" r:id="rId20"/>
    <p:sldId id="11675" r:id="rId21"/>
    <p:sldId id="11682" r:id="rId22"/>
    <p:sldId id="11688" r:id="rId23"/>
    <p:sldId id="259" r:id="rId24"/>
    <p:sldId id="11673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  <a:srgbClr val="FF99FF"/>
    <a:srgbClr val="FF99CC"/>
    <a:srgbClr val="0000FF"/>
    <a:srgbClr val="FF0066"/>
    <a:srgbClr val="FF7C80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1" d="100"/>
          <a:sy n="71" d="100"/>
        </p:scale>
        <p:origin x="732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D7DA8D-3865-44A7-BDCC-A9923206F37E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8CFB85-4EDD-460C-9483-D16C5C7CF5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323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468D389-97FE-411E-8883-EB9073DF4725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>
                <a:defRPr/>
              </a:pPr>
              <a:t>14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5641731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292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0402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5448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5900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6594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0316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8046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4258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8381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4060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567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9192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4974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8703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0367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553A8FA-8D9A-458C-BA2A-8676CB7A30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06AADFA-4117-4133-A58A-8FDBF89D85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ADE843C-9007-41D0-8C85-EEB162D72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2AA8ED9-F698-435A-A9CD-5D6EBBAD38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FA8B033-33EF-4585-9DC7-B5F6D4D27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554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BC904D1-EB75-465F-9572-62D9E974F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EFB7426-EA51-4882-88CB-6C84D9EE38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3ABC412-D18D-4349-9010-4DC9DE3DFD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07885D9-F736-40F6-A99B-A77977DC1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3548349-CA17-4E6C-977B-F6D67A1BA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2365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60A803-F33A-476D-82E3-9FC384934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5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533D403-4B05-46BE-9DE3-022A846F25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7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1FB60EC-179E-4403-880D-1D448F33F7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0EFB2C6-FCBD-4DA8-A813-E2E98C040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08CB9C5-F588-405A-B214-2DD9DF47F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573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F70958F-493D-48C2-8F22-9E686823D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93542B4-F694-4E3D-AFDD-9A1DE6B658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3DC7F82-21C3-4284-8DDE-850EAB1B25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5EAE06E-0D9B-40EB-B543-02FC4371F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B21D2A-5034-41B8-B85A-625FF4179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67EF732-9096-404A-BC70-3859CB41C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890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CD5443-EE0C-4346-83CC-5BA77BB6C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63155A2-EF42-498C-B5B2-A7EB678A6E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BE5ECE2-1AB2-4468-9953-ACAA23DCF9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8C15DE7-1DA9-47AC-90DF-292ED456EC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A0141EB-34F6-42BE-9C06-7CF8C6A0E8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6835446-5D7D-4429-A2CA-3CAB0C122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3BC8FC3-BD28-4CFF-83E7-DF12E172D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907FF9D-56B2-4D2A-A814-E4919DD34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808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754DE9-9688-4768-AD07-0C36C734E3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61FE703-DB18-4306-9E28-BB4D10B4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4F21828-2E14-4426-B87E-EC3B0A606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88826FA-628B-463E-BBA8-2715629BF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603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373679E-5504-4940-94F6-7DA9A5C7C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9906A0E-BF6D-4FB4-BF94-0BBFB9919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EC6906D-4BFA-4505-93AC-146CD4447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885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008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C3FB7B5-5D75-489A-8AEC-3E788F18C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FED9B4-BCCA-4CD7-A6B5-073B1A86E3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3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83CF378-4DC5-44FA-BF3C-A201BA3373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F7540AD-CF6F-478D-997C-05935F48E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01148CA-A7F0-4465-847B-DCFD95A25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89B3869-F4A8-4CF3-8328-CB196976C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084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2BD1B8-B3C0-48CA-B2A8-00889DC0E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70F814F-DDB1-4522-82F8-DA97BA0DB4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3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7F8F0DF-2EF8-4D65-9B2B-2620D176A2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02EEE8F-D4A7-4A82-9FBB-F13460C5E8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5350A95-27D0-4A9F-A5C8-4C634965F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F448E90-E654-4B9D-B5DE-60FEAF1B9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23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D2372C6-F92D-4BD7-9FB2-28B4568CAF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D140EFE-01C8-443A-B50D-7775222286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3D48734-9EE0-4936-B632-50E9F1A04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44F3EDF-A086-41DE-ACA0-D4F18BC59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44FBF2F-65A5-48D1-9AAD-5F86DB759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649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F11278F-3619-4A31-8206-E7AA2C3FC3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41F6C2B-A732-4D7C-B6FC-3487101FD8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0CF0A56-1D8B-452E-B29C-8C79CA05D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BECE6DF-5146-4EA3-9ADA-8AC883ED0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01F660B-19CE-45B3-B017-64342DAAD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021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2974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608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108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035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444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112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1639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1718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209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84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932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363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758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357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706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269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3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8928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135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57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775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34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25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971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6737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3194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04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4268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0609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2022/12/5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884304FA-A726-4D3F-A712-AA184F9EAFC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0" y="365125"/>
            <a:ext cx="1171277" cy="1171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203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86" r:id="rId8"/>
    <p:sldLayoutId id="2147483687" r:id="rId9"/>
    <p:sldLayoutId id="2147483688" r:id="rId10"/>
    <p:sldLayoutId id="214748368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78667-E865-4580-9C06-63F58C228D54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330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AFB27AF-7655-4195-BB7D-A6A3D7896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98CDC52-D608-4D0D-9712-46EC45CFA8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02E030C-8036-4C26-96D8-E8D2C56D3C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C139CA-46CD-4ED7-BF46-1BEA3BCE18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71D0F3E-6540-4FA9-8DAB-9E44981231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6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5344CBB-E823-404E-881A-A71A28D3B1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81580C-AAF4-4D9D-9549-85DF98CE51D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8C67F61-468D-4BB9-8418-E94833FD03B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9251" y="238125"/>
            <a:ext cx="1257003" cy="1257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4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884304FA-A726-4D3F-A712-AA184F9EAFC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0" y="365125"/>
            <a:ext cx="1171277" cy="1171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792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56" r:id="rId8"/>
    <p:sldLayoutId id="2147483757" r:id="rId9"/>
    <p:sldLayoutId id="2147483758" r:id="rId10"/>
    <p:sldLayoutId id="21474837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884304FA-A726-4D3F-A712-AA184F9EAFC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0" y="365125"/>
            <a:ext cx="1171277" cy="1171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493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86" r:id="rId8"/>
    <p:sldLayoutId id="2147483787" r:id="rId9"/>
    <p:sldLayoutId id="2147483788" r:id="rId10"/>
    <p:sldLayoutId id="214748378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5" Type="http://schemas.openxmlformats.org/officeDocument/2006/relationships/image" Target="../media/image6.gif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g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emf"/><Relationship Id="rId3" Type="http://schemas.openxmlformats.org/officeDocument/2006/relationships/image" Target="../media/image23.emf"/><Relationship Id="rId7" Type="http://schemas.openxmlformats.org/officeDocument/2006/relationships/image" Target="../media/image27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6.emf"/><Relationship Id="rId5" Type="http://schemas.openxmlformats.org/officeDocument/2006/relationships/image" Target="../media/image25.emf"/><Relationship Id="rId10" Type="http://schemas.openxmlformats.org/officeDocument/2006/relationships/image" Target="../media/image30.png"/><Relationship Id="rId4" Type="http://schemas.openxmlformats.org/officeDocument/2006/relationships/image" Target="../media/image24.emf"/><Relationship Id="rId9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gi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7" Type="http://schemas.openxmlformats.org/officeDocument/2006/relationships/image" Target="../media/image32.png"/><Relationship Id="rId2" Type="http://schemas.microsoft.com/office/2007/relationships/media" Target="../media/media1.mp3"/><Relationship Id="rId1" Type="http://schemas.openxmlformats.org/officeDocument/2006/relationships/tags" Target="../tags/tag13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7.png"/><Relationship Id="rId5" Type="http://schemas.openxmlformats.org/officeDocument/2006/relationships/image" Target="../media/image6.gif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7.png"/><Relationship Id="rId7" Type="http://schemas.openxmlformats.org/officeDocument/2006/relationships/image" Target="../media/image1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5C86929-F2C9-40BC-8A40-B904087665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60" t="14403" r="3873" b="-6361"/>
          <a:stretch/>
        </p:blipFill>
        <p:spPr>
          <a:xfrm>
            <a:off x="514350" y="-469252"/>
            <a:ext cx="3867150" cy="7327252"/>
          </a:xfrm>
          <a:prstGeom prst="rect">
            <a:avLst/>
          </a:prstGeom>
        </p:spPr>
      </p:pic>
      <p:pic>
        <p:nvPicPr>
          <p:cNvPr id="36" name="Picture 35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9F809738-327B-4921-866D-41D8621069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298" y="184352"/>
            <a:ext cx="7036490" cy="6489296"/>
          </a:xfrm>
          <a:prstGeom prst="rect">
            <a:avLst/>
          </a:prstGeom>
        </p:spPr>
      </p:pic>
      <p:pic>
        <p:nvPicPr>
          <p:cNvPr id="39" name="Picture 4" descr="170 ɴᴏᴛɪᴏɴ ɢɪꜰꜱ ideas in 2021 | aesthetic gif, cute gif, gif">
            <a:extLst>
              <a:ext uri="{FF2B5EF4-FFF2-40B4-BE49-F238E27FC236}">
                <a16:creationId xmlns:a16="http://schemas.microsoft.com/office/drawing/2014/main" id="{1EFD6DD9-D52C-4DDA-9755-AD8162D66C0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6139" y="1051560"/>
            <a:ext cx="3117954" cy="237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9">
            <a:extLst>
              <a:ext uri="{FF2B5EF4-FFF2-40B4-BE49-F238E27FC236}">
                <a16:creationId xmlns:a16="http://schemas.microsoft.com/office/drawing/2014/main" id="{5D8A0514-788B-4C7F-85A1-B713BDC30BE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pic>
        <p:nvPicPr>
          <p:cNvPr id="7" name="图片 9">
            <a:extLst>
              <a:ext uri="{FF2B5EF4-FFF2-40B4-BE49-F238E27FC236}">
                <a16:creationId xmlns:a16="http://schemas.microsoft.com/office/drawing/2014/main" id="{91D4BDF4-A23C-4706-B9F9-D63AEBD0946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 flipH="1">
            <a:off x="-11575" y="-6018"/>
            <a:ext cx="1507970" cy="21295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5CF9C3A-BA2C-4CA4-A074-FEAC5D551C2B}"/>
              </a:ext>
            </a:extLst>
          </p:cNvPr>
          <p:cNvSpPr txBox="1"/>
          <p:nvPr/>
        </p:nvSpPr>
        <p:spPr>
          <a:xfrm>
            <a:off x="5958256" y="3013345"/>
            <a:ext cx="4055765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Right"/>
              <a:lightRig rig="brightRoom" dir="t"/>
            </a:scene3d>
            <a:sp3d extrusionH="190500" prstMaterial="plastic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3535"/>
                </a:solidFill>
                <a:effectLst/>
                <a:uLnTx/>
                <a:uFillTx/>
                <a:latin typeface="Baloo" panose="03080902040302020200" pitchFamily="66" charset="0"/>
                <a:ea typeface="+mn-ea"/>
                <a:cs typeface="Baloo" panose="03080902040302020200" pitchFamily="66" charset="0"/>
              </a:rPr>
              <a:t>Khởi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srgbClr val="FF3535"/>
                </a:solidFill>
                <a:effectLst/>
                <a:uLnTx/>
                <a:uFillTx/>
                <a:latin typeface="Baloo" panose="03080902040302020200" pitchFamily="66" charset="0"/>
                <a:ea typeface="+mn-ea"/>
                <a:cs typeface="Baloo" panose="03080902040302020200" pitchFamily="66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srgbClr val="FF3535"/>
                </a:solidFill>
                <a:effectLst/>
                <a:uLnTx/>
                <a:uFillTx/>
                <a:latin typeface="Baloo" panose="03080902040302020200" pitchFamily="66" charset="0"/>
                <a:ea typeface="+mn-ea"/>
                <a:cs typeface="Baloo" panose="03080902040302020200" pitchFamily="66" charset="0"/>
              </a:rPr>
              <a:t>động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3535"/>
              </a:solidFill>
              <a:effectLst/>
              <a:uLnTx/>
              <a:uFillTx/>
              <a:latin typeface="Baloo" panose="03080902040302020200" pitchFamily="66" charset="0"/>
              <a:ea typeface="+mn-ea"/>
              <a:cs typeface="Baloo" panose="03080902040302020200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38340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C58F6B5-DE77-4FC9-AF43-A30534198DA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345DBF7-6E28-4795-ACCB-871870BCFF18}"/>
              </a:ext>
            </a:extLst>
          </p:cNvPr>
          <p:cNvSpPr txBox="1"/>
          <p:nvPr/>
        </p:nvSpPr>
        <p:spPr>
          <a:xfrm>
            <a:off x="2409887" y="723809"/>
            <a:ext cx="80074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THẢO LUẬN NHÓM ĐÔI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B810DF5-CF88-40A6-99DC-63492A3880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7" y="2004903"/>
            <a:ext cx="2649743" cy="2848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6F52ED65-1FDB-4604-9AEF-67AB0AA0F9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134" y="1989877"/>
            <a:ext cx="3472406" cy="36576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D2A2F73-45E6-4C94-AAF2-1D7013033E76}"/>
              </a:ext>
            </a:extLst>
          </p:cNvPr>
          <p:cNvGrpSpPr/>
          <p:nvPr/>
        </p:nvGrpSpPr>
        <p:grpSpPr>
          <a:xfrm>
            <a:off x="3009900" y="5057775"/>
            <a:ext cx="7339056" cy="1894911"/>
            <a:chOff x="8133073" y="822960"/>
            <a:chExt cx="3414824" cy="2560320"/>
          </a:xfrm>
        </p:grpSpPr>
        <p:pic>
          <p:nvPicPr>
            <p:cNvPr id="8" name="Picture 7" descr="Background pattern&#10;&#10;Description automatically generated">
              <a:extLst>
                <a:ext uri="{FF2B5EF4-FFF2-40B4-BE49-F238E27FC236}">
                  <a16:creationId xmlns:a16="http://schemas.microsoft.com/office/drawing/2014/main" id="{E00D67DD-DD49-42B7-8CEE-A37D09A482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92" t="10467" r="10758" b="68857"/>
            <a:stretch/>
          </p:blipFill>
          <p:spPr>
            <a:xfrm>
              <a:off x="8133073" y="822960"/>
              <a:ext cx="3414824" cy="256032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8EAE882-297A-4B9C-9A29-C93857791253}"/>
                </a:ext>
              </a:extLst>
            </p:cNvPr>
            <p:cNvSpPr txBox="1"/>
            <p:nvPr/>
          </p:nvSpPr>
          <p:spPr>
            <a:xfrm>
              <a:off x="8370822" y="1494186"/>
              <a:ext cx="3057785" cy="14554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Chia sẻ</a:t>
              </a:r>
              <a:r>
                <a:rPr kumimoji="0" lang="en-US" sz="3200" b="1" i="0" u="none" strike="noStrike" kern="1200" cap="none" spc="0" normalizeH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 với bạn câu chuyện mình đã đọc hoặc đã nghe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3243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E5AF7F15-5D62-4F43-862D-BC43905334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pic>
        <p:nvPicPr>
          <p:cNvPr id="47" name="Picture 2" descr="air/are words for articulation | Baamboozle">
            <a:extLst>
              <a:ext uri="{FF2B5EF4-FFF2-40B4-BE49-F238E27FC236}">
                <a16:creationId xmlns:a16="http://schemas.microsoft.com/office/drawing/2014/main" id="{FC05B3D6-1617-4B4B-8C31-9FB1A3072B2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93668" y="16961"/>
            <a:ext cx="1645920" cy="164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3C7CB6E6-14DA-4A21-8679-B2896CF167B0}"/>
              </a:ext>
            </a:extLst>
          </p:cNvPr>
          <p:cNvSpPr txBox="1"/>
          <p:nvPr/>
        </p:nvSpPr>
        <p:spPr>
          <a:xfrm>
            <a:off x="4457400" y="921092"/>
            <a:ext cx="3970296" cy="1446550"/>
          </a:xfrm>
          <a:prstGeom prst="rect">
            <a:avLst/>
          </a:prstGeom>
          <a:noFill/>
          <a:scene3d>
            <a:camera prst="obliqueTopRight"/>
            <a:lightRig rig="brightRoom" dir="t"/>
          </a:scene3d>
          <a:sp3d extrusionH="381000"/>
        </p:spPr>
        <p:txBody>
          <a:bodyPr wrap="square" rtlCol="0">
            <a:spAutoFit/>
            <a:scene3d>
              <a:camera prst="obliqueTopRight"/>
              <a:lightRig rig="brightRoom" dir="t"/>
            </a:scene3d>
            <a:sp3d extrusionH="1524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-150" normalizeH="0" baseline="0" noProof="0" dirty="0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</a:t>
            </a:r>
            <a:r>
              <a:rPr kumimoji="0" lang="en-US" sz="8800" b="0" i="0" u="none" strike="noStrike" kern="1200" cap="none" spc="-150" normalizeH="0" baseline="0" noProof="0" dirty="0" err="1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endParaRPr kumimoji="0" lang="en-US" sz="8800" b="0" i="0" u="none" strike="noStrike" kern="1200" cap="none" spc="-150" normalizeH="0" baseline="0" noProof="0" dirty="0">
              <a:ln>
                <a:noFill/>
              </a:ln>
              <a:solidFill>
                <a:srgbClr val="1B518B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4" name="Picture 53" descr="Icon&#10;&#10;Description automatically generated">
            <a:extLst>
              <a:ext uri="{FF2B5EF4-FFF2-40B4-BE49-F238E27FC236}">
                <a16:creationId xmlns:a16="http://schemas.microsoft.com/office/drawing/2014/main" id="{E78E1E5E-35FE-4161-96DF-4C49288B9C8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2" r="472" b="2650"/>
          <a:stretch/>
        </p:blipFill>
        <p:spPr>
          <a:xfrm>
            <a:off x="6090218" y="2423160"/>
            <a:ext cx="2852310" cy="3657600"/>
          </a:xfrm>
          <a:prstGeom prst="rect">
            <a:avLst/>
          </a:prstGeom>
        </p:spPr>
      </p:pic>
      <p:pic>
        <p:nvPicPr>
          <p:cNvPr id="56" name="Picture 55" descr="Icon&#10;&#10;Description automatically generated with low confidence">
            <a:extLst>
              <a:ext uri="{FF2B5EF4-FFF2-40B4-BE49-F238E27FC236}">
                <a16:creationId xmlns:a16="http://schemas.microsoft.com/office/drawing/2014/main" id="{17DE5990-FBB0-4771-99C5-EF1044561FE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1" t="3356" r="20505" b="2562"/>
          <a:stretch/>
        </p:blipFill>
        <p:spPr>
          <a:xfrm>
            <a:off x="3166600" y="2319921"/>
            <a:ext cx="2923618" cy="3749040"/>
          </a:xfrm>
          <a:prstGeom prst="rect">
            <a:avLst/>
          </a:prstGeom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id="{2828F9C0-4847-415E-AA71-7E0A72B6A042}"/>
              </a:ext>
            </a:extLst>
          </p:cNvPr>
          <p:cNvGrpSpPr/>
          <p:nvPr/>
        </p:nvGrpSpPr>
        <p:grpSpPr>
          <a:xfrm>
            <a:off x="449660" y="1005840"/>
            <a:ext cx="3609269" cy="2194560"/>
            <a:chOff x="449660" y="1005840"/>
            <a:chExt cx="3609269" cy="2194560"/>
          </a:xfrm>
        </p:grpSpPr>
        <p:pic>
          <p:nvPicPr>
            <p:cNvPr id="59" name="Picture 58" descr="Background pattern&#10;&#10;Description automatically generated">
              <a:extLst>
                <a:ext uri="{FF2B5EF4-FFF2-40B4-BE49-F238E27FC236}">
                  <a16:creationId xmlns:a16="http://schemas.microsoft.com/office/drawing/2014/main" id="{35A48A58-A7FD-4C38-A18D-4E78D2782B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5" t="12867" r="51697" b="69373"/>
            <a:stretch/>
          </p:blipFill>
          <p:spPr>
            <a:xfrm>
              <a:off x="449660" y="1005840"/>
              <a:ext cx="3609269" cy="2194560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798B2443-E6D5-4E39-878E-48DA151261FE}"/>
                </a:ext>
              </a:extLst>
            </p:cNvPr>
            <p:cNvSpPr txBox="1"/>
            <p:nvPr/>
          </p:nvSpPr>
          <p:spPr>
            <a:xfrm>
              <a:off x="1040251" y="1738850"/>
              <a:ext cx="235664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Trình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bày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52D6B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8504AA47-68E2-47C4-AF28-01E49D2C29DB}"/>
              </a:ext>
            </a:extLst>
          </p:cNvPr>
          <p:cNvGrpSpPr/>
          <p:nvPr/>
        </p:nvGrpSpPr>
        <p:grpSpPr>
          <a:xfrm>
            <a:off x="8133073" y="822960"/>
            <a:ext cx="3190991" cy="2560320"/>
            <a:chOff x="8133073" y="822960"/>
            <a:chExt cx="3190991" cy="2560320"/>
          </a:xfrm>
        </p:grpSpPr>
        <p:pic>
          <p:nvPicPr>
            <p:cNvPr id="58" name="Picture 57" descr="Background pattern&#10;&#10;Description automatically generated">
              <a:extLst>
                <a:ext uri="{FF2B5EF4-FFF2-40B4-BE49-F238E27FC236}">
                  <a16:creationId xmlns:a16="http://schemas.microsoft.com/office/drawing/2014/main" id="{A4309C6A-6720-4690-BDAF-795B055AC2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92" t="10467" r="10758" b="68857"/>
            <a:stretch/>
          </p:blipFill>
          <p:spPr>
            <a:xfrm>
              <a:off x="8133073" y="822960"/>
              <a:ext cx="3190991" cy="2560320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CC08AC53-B9FF-44B3-9EF0-B85B476003B2}"/>
                </a:ext>
              </a:extLst>
            </p:cNvPr>
            <p:cNvSpPr txBox="1"/>
            <p:nvPr/>
          </p:nvSpPr>
          <p:spPr>
            <a:xfrm>
              <a:off x="8722319" y="1718399"/>
              <a:ext cx="2209221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Nhận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xét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3" name="图片 9">
            <a:extLst>
              <a:ext uri="{FF2B5EF4-FFF2-40B4-BE49-F238E27FC236}">
                <a16:creationId xmlns:a16="http://schemas.microsoft.com/office/drawing/2014/main" id="{81F46DB2-5BEF-415D-A3EA-8362210128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 flipH="1">
            <a:off x="-11575" y="-6018"/>
            <a:ext cx="1507970" cy="21295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23953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8" dur="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69B9514-8851-4AD2-9B88-3E58D3FC1B68}"/>
              </a:ext>
            </a:extLst>
          </p:cNvPr>
          <p:cNvGrpSpPr/>
          <p:nvPr/>
        </p:nvGrpSpPr>
        <p:grpSpPr>
          <a:xfrm>
            <a:off x="399032" y="55188"/>
            <a:ext cx="11488167" cy="1077218"/>
            <a:chOff x="0" y="99414"/>
            <a:chExt cx="7182465" cy="1030583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B71055FC-2162-4A8C-A3DC-610D6F26469C}"/>
                </a:ext>
              </a:extLst>
            </p:cNvPr>
            <p:cNvSpPr/>
            <p:nvPr/>
          </p:nvSpPr>
          <p:spPr>
            <a:xfrm>
              <a:off x="0" y="99414"/>
              <a:ext cx="7182465" cy="100188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D621703-963D-4B62-9BC5-B9B62A93D40E}"/>
                </a:ext>
              </a:extLst>
            </p:cNvPr>
            <p:cNvSpPr txBox="1"/>
            <p:nvPr/>
          </p:nvSpPr>
          <p:spPr>
            <a:xfrm>
              <a:off x="0" y="99414"/>
              <a:ext cx="7182465" cy="10305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3200" b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 2.</a:t>
              </a:r>
              <a:r>
                <a:rPr lang="en-US" sz="3200" b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Hỏi- đáp về nhân vật em thích hoặc không thích trong câu chuyện đã đọc hoặc đã nghe</a:t>
              </a:r>
              <a:r>
                <a:rPr lang="en-US" sz="3200">
                  <a:solidFill>
                    <a:prstClr val="black"/>
                  </a:solidFill>
                </a:rPr>
                <a:t> </a:t>
              </a:r>
              <a:endParaRPr lang="vi-VN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B6A4111C-7370-4873-86DC-6ECD0C13079E}"/>
              </a:ext>
            </a:extLst>
          </p:cNvPr>
          <p:cNvSpPr txBox="1"/>
          <p:nvPr/>
        </p:nvSpPr>
        <p:spPr>
          <a:xfrm>
            <a:off x="632872" y="1250661"/>
            <a:ext cx="10755824" cy="5509200"/>
          </a:xfrm>
          <a:custGeom>
            <a:avLst/>
            <a:gdLst>
              <a:gd name="connsiteX0" fmla="*/ 0 w 10755824"/>
              <a:gd name="connsiteY0" fmla="*/ 0 h 5509200"/>
              <a:gd name="connsiteX1" fmla="*/ 10755824 w 10755824"/>
              <a:gd name="connsiteY1" fmla="*/ 0 h 5509200"/>
              <a:gd name="connsiteX2" fmla="*/ 10755824 w 10755824"/>
              <a:gd name="connsiteY2" fmla="*/ 5509200 h 5509200"/>
              <a:gd name="connsiteX3" fmla="*/ 0 w 10755824"/>
              <a:gd name="connsiteY3" fmla="*/ 5509200 h 5509200"/>
              <a:gd name="connsiteX4" fmla="*/ 0 w 10755824"/>
              <a:gd name="connsiteY4" fmla="*/ 0 h 550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55824" h="5509200" fill="none" extrusionOk="0">
                <a:moveTo>
                  <a:pt x="0" y="0"/>
                </a:moveTo>
                <a:cubicBezTo>
                  <a:pt x="3353303" y="41470"/>
                  <a:pt x="8896145" y="156431"/>
                  <a:pt x="10755824" y="0"/>
                </a:cubicBezTo>
                <a:cubicBezTo>
                  <a:pt x="10770474" y="909095"/>
                  <a:pt x="10719030" y="3538254"/>
                  <a:pt x="10755824" y="5509200"/>
                </a:cubicBezTo>
                <a:cubicBezTo>
                  <a:pt x="8246224" y="5491553"/>
                  <a:pt x="2014224" y="5544504"/>
                  <a:pt x="0" y="5509200"/>
                </a:cubicBezTo>
                <a:cubicBezTo>
                  <a:pt x="65784" y="4098652"/>
                  <a:pt x="-169487" y="2556394"/>
                  <a:pt x="0" y="0"/>
                </a:cubicBezTo>
                <a:close/>
              </a:path>
              <a:path w="10755824" h="5509200" stroke="0" extrusionOk="0">
                <a:moveTo>
                  <a:pt x="0" y="0"/>
                </a:moveTo>
                <a:cubicBezTo>
                  <a:pt x="4681481" y="53968"/>
                  <a:pt x="6761184" y="-1137"/>
                  <a:pt x="10755824" y="0"/>
                </a:cubicBezTo>
                <a:cubicBezTo>
                  <a:pt x="10599131" y="668795"/>
                  <a:pt x="10899891" y="4372812"/>
                  <a:pt x="10755824" y="5509200"/>
                </a:cubicBezTo>
                <a:cubicBezTo>
                  <a:pt x="8124177" y="5563742"/>
                  <a:pt x="5024059" y="5409421"/>
                  <a:pt x="0" y="5509200"/>
                </a:cubicBezTo>
                <a:cubicBezTo>
                  <a:pt x="90861" y="3321011"/>
                  <a:pt x="-96644" y="2557653"/>
                  <a:pt x="0" y="0"/>
                </a:cubicBezTo>
                <a:close/>
              </a:path>
            </a:pathLst>
          </a:custGeom>
          <a:ln w="28575">
            <a:solidFill>
              <a:srgbClr val="126A8E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69720351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10959" y="1598065"/>
            <a:ext cx="93661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G:</a:t>
            </a:r>
          </a:p>
          <a:p>
            <a:r>
              <a:rPr lang="en-US" sz="3200">
                <a:latin typeface="Times New Roman" pitchFamily="18" charset="0"/>
                <a:cs typeface="Times New Roman" pitchFamily="18" charset="0"/>
              </a:rPr>
              <a:t>- Em muốn nói về nhân vật nào, trong câu chuyện nào?</a:t>
            </a:r>
            <a:endParaRPr lang="vi-VN" sz="32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74223" y="2834040"/>
            <a:ext cx="104087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3200">
                <a:latin typeface="Times New Roman" pitchFamily="18" charset="0"/>
                <a:cs typeface="Times New Roman" pitchFamily="18" charset="0"/>
              </a:rPr>
              <a:t>Em thích hoặc không thích nhân vật đó ở điểm nào? </a:t>
            </a:r>
          </a:p>
          <a:p>
            <a:r>
              <a:rPr lang="en-US" sz="3200">
                <a:latin typeface="Times New Roman" pitchFamily="18" charset="0"/>
                <a:cs typeface="Times New Roman" pitchFamily="18" charset="0"/>
              </a:rPr>
              <a:t>( ngoại hình, tính nết, hành động, suy nghĩ, tình cảm, lời nói...)</a:t>
            </a:r>
            <a:endParaRPr lang="vi-VN" sz="32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75586" y="4398372"/>
            <a:ext cx="97678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itchFamily="18" charset="0"/>
                <a:cs typeface="Times New Roman" pitchFamily="18" charset="0"/>
              </a:rPr>
              <a:t>- Nêu rõ lí do vì sao em thích hoặc không thích điều đó ở nhân vật .</a:t>
            </a:r>
            <a:endParaRPr lang="vi-VN" sz="3200"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24223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69B9514-8851-4AD2-9B88-3E58D3FC1B68}"/>
              </a:ext>
            </a:extLst>
          </p:cNvPr>
          <p:cNvGrpSpPr/>
          <p:nvPr/>
        </p:nvGrpSpPr>
        <p:grpSpPr>
          <a:xfrm>
            <a:off x="486712" y="106850"/>
            <a:ext cx="11333275" cy="1346299"/>
            <a:chOff x="0" y="-29832"/>
            <a:chExt cx="7367259" cy="1346299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B71055FC-2162-4A8C-A3DC-610D6F26469C}"/>
                </a:ext>
              </a:extLst>
            </p:cNvPr>
            <p:cNvSpPr/>
            <p:nvPr/>
          </p:nvSpPr>
          <p:spPr>
            <a:xfrm>
              <a:off x="0" y="-29832"/>
              <a:ext cx="7182465" cy="102514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D621703-963D-4B62-9BC5-B9B62A93D40E}"/>
                </a:ext>
              </a:extLst>
            </p:cNvPr>
            <p:cNvSpPr txBox="1"/>
            <p:nvPr/>
          </p:nvSpPr>
          <p:spPr>
            <a:xfrm>
              <a:off x="0" y="23805"/>
              <a:ext cx="7367259" cy="129266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32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 2.</a:t>
              </a:r>
              <a:r>
                <a:rPr lang="en-US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Hỏi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-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đáp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về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nhân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vật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thích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hoặc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không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thích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chuyện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đã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hoặc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đã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nghe</a:t>
              </a:r>
              <a:r>
                <a:rPr lang="en-US" sz="2800" dirty="0">
                  <a:solidFill>
                    <a:prstClr val="black"/>
                  </a:solidFill>
                </a:rPr>
                <a:t> </a:t>
              </a:r>
              <a:endParaRPr lang="vi-VN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r>
                <a:rPr lang="en-US" dirty="0">
                  <a:solidFill>
                    <a:prstClr val="black"/>
                  </a:solidFill>
                </a:rPr>
                <a:t> </a:t>
              </a:r>
              <a:endParaRPr lang="vi-VN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B6A4111C-7370-4873-86DC-6ECD0C13079E}"/>
              </a:ext>
            </a:extLst>
          </p:cNvPr>
          <p:cNvSpPr txBox="1"/>
          <p:nvPr/>
        </p:nvSpPr>
        <p:spPr>
          <a:xfrm>
            <a:off x="571017" y="1348800"/>
            <a:ext cx="11647918" cy="5509200"/>
          </a:xfrm>
          <a:custGeom>
            <a:avLst/>
            <a:gdLst>
              <a:gd name="connsiteX0" fmla="*/ 0 w 11647918"/>
              <a:gd name="connsiteY0" fmla="*/ 0 h 5509200"/>
              <a:gd name="connsiteX1" fmla="*/ 11647918 w 11647918"/>
              <a:gd name="connsiteY1" fmla="*/ 0 h 5509200"/>
              <a:gd name="connsiteX2" fmla="*/ 11647918 w 11647918"/>
              <a:gd name="connsiteY2" fmla="*/ 5509200 h 5509200"/>
              <a:gd name="connsiteX3" fmla="*/ 0 w 11647918"/>
              <a:gd name="connsiteY3" fmla="*/ 5509200 h 5509200"/>
              <a:gd name="connsiteX4" fmla="*/ 0 w 11647918"/>
              <a:gd name="connsiteY4" fmla="*/ 0 h 550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47918" h="5509200" fill="none" extrusionOk="0">
                <a:moveTo>
                  <a:pt x="0" y="0"/>
                </a:moveTo>
                <a:cubicBezTo>
                  <a:pt x="5210716" y="41470"/>
                  <a:pt x="9723604" y="156431"/>
                  <a:pt x="11647918" y="0"/>
                </a:cubicBezTo>
                <a:cubicBezTo>
                  <a:pt x="11662568" y="909095"/>
                  <a:pt x="11611124" y="3538254"/>
                  <a:pt x="11647918" y="5509200"/>
                </a:cubicBezTo>
                <a:cubicBezTo>
                  <a:pt x="9685563" y="5491553"/>
                  <a:pt x="4179325" y="5544504"/>
                  <a:pt x="0" y="5509200"/>
                </a:cubicBezTo>
                <a:cubicBezTo>
                  <a:pt x="65784" y="4098652"/>
                  <a:pt x="-169487" y="2556394"/>
                  <a:pt x="0" y="0"/>
                </a:cubicBezTo>
                <a:close/>
              </a:path>
              <a:path w="11647918" h="5509200" stroke="0" extrusionOk="0">
                <a:moveTo>
                  <a:pt x="0" y="0"/>
                </a:moveTo>
                <a:cubicBezTo>
                  <a:pt x="2690503" y="53968"/>
                  <a:pt x="10228463" y="-1137"/>
                  <a:pt x="11647918" y="0"/>
                </a:cubicBezTo>
                <a:cubicBezTo>
                  <a:pt x="11491225" y="668795"/>
                  <a:pt x="11791985" y="4372812"/>
                  <a:pt x="11647918" y="5509200"/>
                </a:cubicBezTo>
                <a:cubicBezTo>
                  <a:pt x="10013558" y="5563742"/>
                  <a:pt x="4022477" y="5409421"/>
                  <a:pt x="0" y="5509200"/>
                </a:cubicBezTo>
                <a:cubicBezTo>
                  <a:pt x="90861" y="3321011"/>
                  <a:pt x="-96644" y="2557653"/>
                  <a:pt x="0" y="0"/>
                </a:cubicBezTo>
                <a:close/>
              </a:path>
            </a:pathLst>
          </a:custGeom>
          <a:ln w="28575">
            <a:solidFill>
              <a:srgbClr val="126A8E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69720351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Cloud Callout 4"/>
          <p:cNvSpPr/>
          <p:nvPr/>
        </p:nvSpPr>
        <p:spPr>
          <a:xfrm>
            <a:off x="571017" y="1473210"/>
            <a:ext cx="4360974" cy="2197838"/>
          </a:xfrm>
          <a:prstGeom prst="cloudCallout">
            <a:avLst>
              <a:gd name="adj1" fmla="val 6692"/>
              <a:gd name="adj2" fmla="val 89699"/>
            </a:avLst>
          </a:prstGeom>
          <a:solidFill>
            <a:srgbClr val="FFFF00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Cloud Callout 5"/>
          <p:cNvSpPr/>
          <p:nvPr/>
        </p:nvSpPr>
        <p:spPr>
          <a:xfrm>
            <a:off x="7541735" y="1412014"/>
            <a:ext cx="4623275" cy="3225984"/>
          </a:xfrm>
          <a:prstGeom prst="cloudCallout">
            <a:avLst/>
          </a:prstGeom>
          <a:solidFill>
            <a:srgbClr val="FFFF00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TextBox 6"/>
          <p:cNvSpPr txBox="1"/>
          <p:nvPr/>
        </p:nvSpPr>
        <p:spPr>
          <a:xfrm>
            <a:off x="975573" y="1879631"/>
            <a:ext cx="367469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Thạch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Sanh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971643" y="1819801"/>
            <a:ext cx="393106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Thạch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Sanh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Thạch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Sanh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sàng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endParaRPr lang="vi-VN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C:\Users\Administrator\Downloads\3cd63a49680bad55f41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2851" y="3543817"/>
            <a:ext cx="3788886" cy="3225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24223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8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200" y="228330"/>
            <a:ext cx="556960" cy="821516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622503"/>
            <a:ext cx="819160" cy="1721345"/>
          </a:xfrm>
          <a:prstGeom prst="rect">
            <a:avLst/>
          </a:prstGeom>
        </p:spPr>
      </p:pic>
      <p:grpSp>
        <p:nvGrpSpPr>
          <p:cNvPr id="28" name="组合 23"/>
          <p:cNvGrpSpPr/>
          <p:nvPr/>
        </p:nvGrpSpPr>
        <p:grpSpPr>
          <a:xfrm>
            <a:off x="8772668" y="5130429"/>
            <a:ext cx="3419333" cy="1564390"/>
            <a:chOff x="7361868" y="4839252"/>
            <a:chExt cx="4426359" cy="2160737"/>
          </a:xfrm>
        </p:grpSpPr>
        <p:pic>
          <p:nvPicPr>
            <p:cNvPr id="29" name="图片 1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812341" y="5453378"/>
              <a:ext cx="941860" cy="1408832"/>
            </a:xfrm>
            <a:prstGeom prst="rect">
              <a:avLst/>
            </a:prstGeom>
          </p:spPr>
        </p:pic>
        <p:pic>
          <p:nvPicPr>
            <p:cNvPr id="30" name="图片 1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350732" y="5399998"/>
              <a:ext cx="1416748" cy="1551299"/>
            </a:xfrm>
            <a:prstGeom prst="rect">
              <a:avLst/>
            </a:prstGeom>
          </p:spPr>
        </p:pic>
        <p:pic>
          <p:nvPicPr>
            <p:cNvPr id="31" name="图片 2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361868" y="4839252"/>
              <a:ext cx="973519" cy="2160737"/>
            </a:xfrm>
            <a:prstGeom prst="rect">
              <a:avLst/>
            </a:prstGeom>
          </p:spPr>
        </p:pic>
        <p:pic>
          <p:nvPicPr>
            <p:cNvPr id="32" name="图片 2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727939">
              <a:off x="10901771" y="4964775"/>
              <a:ext cx="886456" cy="1986612"/>
            </a:xfrm>
            <a:prstGeom prst="rect">
              <a:avLst/>
            </a:prstGeom>
          </p:spPr>
        </p:pic>
      </p:grpSp>
      <p:pic>
        <p:nvPicPr>
          <p:cNvPr id="59" name="图片 101">
            <a:extLst>
              <a:ext uri="{FF2B5EF4-FFF2-40B4-BE49-F238E27FC236}">
                <a16:creationId xmlns:a16="http://schemas.microsoft.com/office/drawing/2014/main" id="{FED5BEC2-21B5-4362-B608-FBB540016CD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1" y="5493957"/>
            <a:ext cx="12196868" cy="1356902"/>
          </a:xfrm>
          <a:prstGeom prst="rect">
            <a:avLst/>
          </a:prstGeom>
        </p:spPr>
      </p:pic>
      <p:pic>
        <p:nvPicPr>
          <p:cNvPr id="67" name="图片 5">
            <a:extLst>
              <a:ext uri="{FF2B5EF4-FFF2-40B4-BE49-F238E27FC236}">
                <a16:creationId xmlns:a16="http://schemas.microsoft.com/office/drawing/2014/main" id="{B63ADFB0-6C66-4DD2-8E2B-A1C68002BF8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904" y="208470"/>
            <a:ext cx="2000096" cy="93453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93218" y="607105"/>
            <a:ext cx="100724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2 - 3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9194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BF000799-4353-476C-8657-9F7AE3FB7DC3}"/>
              </a:ext>
            </a:extLst>
          </p:cNvPr>
          <p:cNvGrpSpPr/>
          <p:nvPr/>
        </p:nvGrpSpPr>
        <p:grpSpPr>
          <a:xfrm>
            <a:off x="2847975" y="738274"/>
            <a:ext cx="7385238" cy="5207202"/>
            <a:chOff x="6369338" y="2951468"/>
            <a:chExt cx="6056421" cy="4138882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1082768-3962-4A6F-9482-04BEDDAF365F}"/>
                </a:ext>
              </a:extLst>
            </p:cNvPr>
            <p:cNvSpPr txBox="1"/>
            <p:nvPr/>
          </p:nvSpPr>
          <p:spPr>
            <a:xfrm>
              <a:off x="6450107" y="2951468"/>
              <a:ext cx="5975652" cy="8072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SVN-Hole Hearted" panose="020B0A06020104020203" pitchFamily="34" charset="0"/>
                  <a:ea typeface="+mn-ea"/>
                  <a:cs typeface="+mn-cs"/>
                </a:rPr>
                <a:t>THẢO LUẬN NHÓM 2</a:t>
              </a:r>
            </a:p>
          </p:txBody>
        </p:sp>
        <p:pic>
          <p:nvPicPr>
            <p:cNvPr id="16" name="Picture 15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D79A6991-8092-47F3-8C5E-8D036463FB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9338" y="4072830"/>
              <a:ext cx="5760720" cy="3017520"/>
            </a:xfrm>
            <a:prstGeom prst="rect">
              <a:avLst/>
            </a:prstGeom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6F6A6031-035E-4602-8D18-D9623CBCEF56}"/>
              </a:ext>
            </a:extLst>
          </p:cNvPr>
          <p:cNvSpPr txBox="1"/>
          <p:nvPr/>
        </p:nvSpPr>
        <p:spPr>
          <a:xfrm>
            <a:off x="2709861" y="6467021"/>
            <a:ext cx="6943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Thiết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kế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bởi</a:t>
            </a:r>
            <a:r>
              <a:rPr lang="en-US" dirty="0">
                <a:solidFill>
                  <a:srgbClr val="FF0000"/>
                </a:solidFill>
              </a:rPr>
              <a:t>: </a:t>
            </a:r>
            <a:r>
              <a:rPr lang="en-US" dirty="0" err="1">
                <a:solidFill>
                  <a:srgbClr val="FF0000"/>
                </a:solidFill>
              </a:rPr>
              <a:t>Hương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Thảo</a:t>
            </a:r>
            <a:r>
              <a:rPr lang="en-US" dirty="0">
                <a:solidFill>
                  <a:srgbClr val="FF0000"/>
                </a:solidFill>
              </a:rPr>
              <a:t>: https://www.facebook.com/huongthaoGADT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23416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E5AF7F15-5D62-4F43-862D-BC43905334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pic>
        <p:nvPicPr>
          <p:cNvPr id="47" name="Picture 2" descr="air/are words for articulation | Baamboozle">
            <a:extLst>
              <a:ext uri="{FF2B5EF4-FFF2-40B4-BE49-F238E27FC236}">
                <a16:creationId xmlns:a16="http://schemas.microsoft.com/office/drawing/2014/main" id="{FC05B3D6-1617-4B4B-8C31-9FB1A3072B2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93668" y="16961"/>
            <a:ext cx="1645920" cy="164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3C7CB6E6-14DA-4A21-8679-B2896CF167B0}"/>
              </a:ext>
            </a:extLst>
          </p:cNvPr>
          <p:cNvSpPr txBox="1"/>
          <p:nvPr/>
        </p:nvSpPr>
        <p:spPr>
          <a:xfrm>
            <a:off x="4670891" y="1068616"/>
            <a:ext cx="3462182" cy="1200329"/>
          </a:xfrm>
          <a:prstGeom prst="rect">
            <a:avLst/>
          </a:prstGeom>
          <a:noFill/>
          <a:scene3d>
            <a:camera prst="obliqueTopRight"/>
            <a:lightRig rig="brightRoom" dir="t"/>
          </a:scene3d>
          <a:sp3d extrusionH="381000"/>
        </p:spPr>
        <p:txBody>
          <a:bodyPr wrap="square" rtlCol="0">
            <a:spAutoFit/>
            <a:scene3d>
              <a:camera prst="obliqueTopRight"/>
              <a:lightRig rig="brightRoom" dir="t"/>
            </a:scene3d>
            <a:sp3d extrusionH="1524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-150" normalizeH="0" baseline="0" noProof="0" dirty="0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</a:t>
            </a:r>
            <a:r>
              <a:rPr kumimoji="0" lang="en-US" sz="7200" b="0" i="0" u="none" strike="noStrike" kern="1200" cap="none" spc="-150" normalizeH="0" baseline="0" noProof="0" dirty="0" err="1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endParaRPr kumimoji="0" lang="en-US" sz="7200" b="0" i="0" u="none" strike="noStrike" kern="1200" cap="none" spc="-150" normalizeH="0" baseline="0" noProof="0" dirty="0">
              <a:ln>
                <a:noFill/>
              </a:ln>
              <a:solidFill>
                <a:srgbClr val="1B518B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4" name="Picture 53" descr="Icon&#10;&#10;Description automatically generated">
            <a:extLst>
              <a:ext uri="{FF2B5EF4-FFF2-40B4-BE49-F238E27FC236}">
                <a16:creationId xmlns:a16="http://schemas.microsoft.com/office/drawing/2014/main" id="{E78E1E5E-35FE-4161-96DF-4C49288B9C8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2" r="472" b="2650"/>
          <a:stretch/>
        </p:blipFill>
        <p:spPr>
          <a:xfrm>
            <a:off x="6090218" y="2423160"/>
            <a:ext cx="2852310" cy="3657600"/>
          </a:xfrm>
          <a:prstGeom prst="rect">
            <a:avLst/>
          </a:prstGeom>
        </p:spPr>
      </p:pic>
      <p:pic>
        <p:nvPicPr>
          <p:cNvPr id="56" name="Picture 55" descr="Icon&#10;&#10;Description automatically generated with low confidence">
            <a:extLst>
              <a:ext uri="{FF2B5EF4-FFF2-40B4-BE49-F238E27FC236}">
                <a16:creationId xmlns:a16="http://schemas.microsoft.com/office/drawing/2014/main" id="{17DE5990-FBB0-4771-99C5-EF1044561FE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1" t="3356" r="20505" b="2562"/>
          <a:stretch/>
        </p:blipFill>
        <p:spPr>
          <a:xfrm>
            <a:off x="3166600" y="2319921"/>
            <a:ext cx="2923618" cy="3749040"/>
          </a:xfrm>
          <a:prstGeom prst="rect">
            <a:avLst/>
          </a:prstGeom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id="{2828F9C0-4847-415E-AA71-7E0A72B6A042}"/>
              </a:ext>
            </a:extLst>
          </p:cNvPr>
          <p:cNvGrpSpPr/>
          <p:nvPr/>
        </p:nvGrpSpPr>
        <p:grpSpPr>
          <a:xfrm>
            <a:off x="449660" y="1005840"/>
            <a:ext cx="3609269" cy="2194560"/>
            <a:chOff x="449660" y="1005840"/>
            <a:chExt cx="3609269" cy="2194560"/>
          </a:xfrm>
        </p:grpSpPr>
        <p:pic>
          <p:nvPicPr>
            <p:cNvPr id="59" name="Picture 58" descr="Background pattern&#10;&#10;Description automatically generated">
              <a:extLst>
                <a:ext uri="{FF2B5EF4-FFF2-40B4-BE49-F238E27FC236}">
                  <a16:creationId xmlns:a16="http://schemas.microsoft.com/office/drawing/2014/main" id="{35A48A58-A7FD-4C38-A18D-4E78D2782B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5" t="12867" r="51697" b="69373"/>
            <a:stretch/>
          </p:blipFill>
          <p:spPr>
            <a:xfrm>
              <a:off x="449660" y="1005840"/>
              <a:ext cx="3609269" cy="2194560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798B2443-E6D5-4E39-878E-48DA151261FE}"/>
                </a:ext>
              </a:extLst>
            </p:cNvPr>
            <p:cNvSpPr txBox="1"/>
            <p:nvPr/>
          </p:nvSpPr>
          <p:spPr>
            <a:xfrm>
              <a:off x="1040251" y="1738850"/>
              <a:ext cx="235664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Trình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bày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52D6B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8504AA47-68E2-47C4-AF28-01E49D2C29DB}"/>
              </a:ext>
            </a:extLst>
          </p:cNvPr>
          <p:cNvGrpSpPr/>
          <p:nvPr/>
        </p:nvGrpSpPr>
        <p:grpSpPr>
          <a:xfrm>
            <a:off x="8133073" y="822960"/>
            <a:ext cx="3190991" cy="2560320"/>
            <a:chOff x="8133073" y="822960"/>
            <a:chExt cx="3190991" cy="2560320"/>
          </a:xfrm>
        </p:grpSpPr>
        <p:pic>
          <p:nvPicPr>
            <p:cNvPr id="58" name="Picture 57" descr="Background pattern&#10;&#10;Description automatically generated">
              <a:extLst>
                <a:ext uri="{FF2B5EF4-FFF2-40B4-BE49-F238E27FC236}">
                  <a16:creationId xmlns:a16="http://schemas.microsoft.com/office/drawing/2014/main" id="{A4309C6A-6720-4690-BDAF-795B055AC2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92" t="10467" r="10758" b="68857"/>
            <a:stretch/>
          </p:blipFill>
          <p:spPr>
            <a:xfrm>
              <a:off x="8133073" y="822960"/>
              <a:ext cx="3190991" cy="2560320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CC08AC53-B9FF-44B3-9EF0-B85B476003B2}"/>
                </a:ext>
              </a:extLst>
            </p:cNvPr>
            <p:cNvSpPr txBox="1"/>
            <p:nvPr/>
          </p:nvSpPr>
          <p:spPr>
            <a:xfrm>
              <a:off x="8722319" y="1718399"/>
              <a:ext cx="2209221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Nhận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xét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3" name="图片 9">
            <a:extLst>
              <a:ext uri="{FF2B5EF4-FFF2-40B4-BE49-F238E27FC236}">
                <a16:creationId xmlns:a16="http://schemas.microsoft.com/office/drawing/2014/main" id="{81F46DB2-5BEF-415D-A3EA-8362210128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 flipH="1">
            <a:off x="-11575" y="-6018"/>
            <a:ext cx="1507970" cy="21295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51030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8" dur="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69B9514-8851-4AD2-9B88-3E58D3FC1B68}"/>
              </a:ext>
            </a:extLst>
          </p:cNvPr>
          <p:cNvGrpSpPr/>
          <p:nvPr/>
        </p:nvGrpSpPr>
        <p:grpSpPr>
          <a:xfrm>
            <a:off x="571500" y="151113"/>
            <a:ext cx="11049000" cy="615553"/>
            <a:chOff x="0" y="99414"/>
            <a:chExt cx="7182465" cy="615553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B71055FC-2162-4A8C-A3DC-610D6F26469C}"/>
                </a:ext>
              </a:extLst>
            </p:cNvPr>
            <p:cNvSpPr/>
            <p:nvPr/>
          </p:nvSpPr>
          <p:spPr>
            <a:xfrm>
              <a:off x="0" y="99414"/>
              <a:ext cx="7182465" cy="61555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D621703-963D-4B62-9BC5-B9B62A93D40E}"/>
                </a:ext>
              </a:extLst>
            </p:cNvPr>
            <p:cNvSpPr txBox="1"/>
            <p:nvPr/>
          </p:nvSpPr>
          <p:spPr>
            <a:xfrm>
              <a:off x="0" y="103239"/>
              <a:ext cx="7182465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/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kumimoji="0" lang="vi-VN" sz="32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3.</a:t>
              </a:r>
              <a:r>
                <a:rPr kumimoji="0" lang="en-US" sz="32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Đoạn</a:t>
              </a:r>
              <a:r>
                <a:rPr kumimoji="0" lang="en-US" sz="32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văn</a:t>
              </a:r>
              <a:r>
                <a:rPr kumimoji="0" lang="en-US" sz="32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mẫu</a:t>
              </a:r>
              <a:r>
                <a:rPr lang="en-US" dirty="0">
                  <a:solidFill>
                    <a:prstClr val="black"/>
                  </a:solidFill>
                </a:rPr>
                <a:t> 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70E31D6-841F-D273-A30C-44B739D6098F}"/>
              </a:ext>
            </a:extLst>
          </p:cNvPr>
          <p:cNvSpPr txBox="1"/>
          <p:nvPr/>
        </p:nvSpPr>
        <p:spPr>
          <a:xfrm>
            <a:off x="1232024" y="1692213"/>
            <a:ext cx="1012057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	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Dịp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nghỉ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hè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gái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hiền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lành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dịu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dàng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Mặc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dù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ghét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bỏ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hãm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hại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3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434474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DC82F28-6C8B-890B-5E1F-18368857E40B}"/>
              </a:ext>
            </a:extLst>
          </p:cNvPr>
          <p:cNvSpPr txBox="1"/>
          <p:nvPr/>
        </p:nvSpPr>
        <p:spPr>
          <a:xfrm>
            <a:off x="1422043" y="1491617"/>
            <a:ext cx="969090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vú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sữa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con.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Cậu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đứa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hư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Cậu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buồn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lo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2C27DA2-15CA-BCEB-1291-C70E18C205FC}"/>
              </a:ext>
            </a:extLst>
          </p:cNvPr>
          <p:cNvGrpSpPr/>
          <p:nvPr/>
        </p:nvGrpSpPr>
        <p:grpSpPr>
          <a:xfrm>
            <a:off x="441094" y="390214"/>
            <a:ext cx="11049000" cy="615553"/>
            <a:chOff x="0" y="99414"/>
            <a:chExt cx="7182465" cy="615553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EF2C9481-3354-2872-0B1E-6DA3E05BB30A}"/>
                </a:ext>
              </a:extLst>
            </p:cNvPr>
            <p:cNvSpPr/>
            <p:nvPr/>
          </p:nvSpPr>
          <p:spPr>
            <a:xfrm>
              <a:off x="0" y="99414"/>
              <a:ext cx="7182465" cy="61555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F14704B-5392-07F4-F53D-E043513AC298}"/>
                </a:ext>
              </a:extLst>
            </p:cNvPr>
            <p:cNvSpPr txBox="1"/>
            <p:nvPr/>
          </p:nvSpPr>
          <p:spPr>
            <a:xfrm>
              <a:off x="0" y="103239"/>
              <a:ext cx="7182465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/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kumimoji="0" lang="vi-VN" sz="32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3.</a:t>
              </a:r>
              <a:r>
                <a:rPr kumimoji="0" lang="en-US" sz="32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Đoạn</a:t>
              </a:r>
              <a:r>
                <a:rPr kumimoji="0" lang="en-US" sz="32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văn</a:t>
              </a:r>
              <a:r>
                <a:rPr kumimoji="0" lang="en-US" sz="32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mẫu</a:t>
              </a:r>
              <a:r>
                <a:rPr lang="en-US" dirty="0">
                  <a:solidFill>
                    <a:prstClr val="black"/>
                  </a:solidFill>
                </a:rPr>
                <a:t> 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96166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69B9514-8851-4AD2-9B88-3E58D3FC1B68}"/>
              </a:ext>
            </a:extLst>
          </p:cNvPr>
          <p:cNvGrpSpPr/>
          <p:nvPr/>
        </p:nvGrpSpPr>
        <p:grpSpPr>
          <a:xfrm>
            <a:off x="571500" y="54937"/>
            <a:ext cx="11049000" cy="887704"/>
            <a:chOff x="0" y="99414"/>
            <a:chExt cx="7182465" cy="615553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B71055FC-2162-4A8C-A3DC-610D6F26469C}"/>
                </a:ext>
              </a:extLst>
            </p:cNvPr>
            <p:cNvSpPr/>
            <p:nvPr/>
          </p:nvSpPr>
          <p:spPr>
            <a:xfrm>
              <a:off x="0" y="99414"/>
              <a:ext cx="7182465" cy="61555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D621703-963D-4B62-9BC5-B9B62A93D40E}"/>
                </a:ext>
              </a:extLst>
            </p:cNvPr>
            <p:cNvSpPr txBox="1"/>
            <p:nvPr/>
          </p:nvSpPr>
          <p:spPr>
            <a:xfrm>
              <a:off x="0" y="103239"/>
              <a:ext cx="7182465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endParaRPr lang="vi-VN" sz="3200" b="1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18" name="Picture 17" descr="A picture containing text&#10;&#10;Description automatically generated">
            <a:extLst>
              <a:ext uri="{FF2B5EF4-FFF2-40B4-BE49-F238E27FC236}">
                <a16:creationId xmlns:a16="http://schemas.microsoft.com/office/drawing/2014/main" id="{512FE06F-063A-4E98-B910-8F1400E197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338" y="4072830"/>
            <a:ext cx="5760720" cy="301752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35179" y="104415"/>
            <a:ext cx="110497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* </a:t>
            </a:r>
            <a:r>
              <a:rPr lang="en-US" sz="2800" b="1" dirty="0" err="1">
                <a:solidFill>
                  <a:srgbClr val="FF0000"/>
                </a:solidFill>
              </a:rPr>
              <a:t>Vận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dụng</a:t>
            </a:r>
            <a:r>
              <a:rPr lang="en-US" sz="2800" b="1" dirty="0"/>
              <a:t>: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,..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 </a:t>
            </a:r>
            <a:endParaRPr lang="vi-VN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6A4111C-7370-4873-86DC-6ECD0C13079E}"/>
              </a:ext>
            </a:extLst>
          </p:cNvPr>
          <p:cNvSpPr txBox="1"/>
          <p:nvPr/>
        </p:nvSpPr>
        <p:spPr>
          <a:xfrm>
            <a:off x="777607" y="996966"/>
            <a:ext cx="11007283" cy="5509200"/>
          </a:xfrm>
          <a:custGeom>
            <a:avLst/>
            <a:gdLst>
              <a:gd name="connsiteX0" fmla="*/ 0 w 11007283"/>
              <a:gd name="connsiteY0" fmla="*/ 0 h 5509200"/>
              <a:gd name="connsiteX1" fmla="*/ 11007283 w 11007283"/>
              <a:gd name="connsiteY1" fmla="*/ 0 h 5509200"/>
              <a:gd name="connsiteX2" fmla="*/ 11007283 w 11007283"/>
              <a:gd name="connsiteY2" fmla="*/ 5509200 h 5509200"/>
              <a:gd name="connsiteX3" fmla="*/ 0 w 11007283"/>
              <a:gd name="connsiteY3" fmla="*/ 5509200 h 5509200"/>
              <a:gd name="connsiteX4" fmla="*/ 0 w 11007283"/>
              <a:gd name="connsiteY4" fmla="*/ 0 h 550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07283" h="5509200" fill="none" extrusionOk="0">
                <a:moveTo>
                  <a:pt x="0" y="0"/>
                </a:moveTo>
                <a:cubicBezTo>
                  <a:pt x="1628815" y="41470"/>
                  <a:pt x="8657647" y="156431"/>
                  <a:pt x="11007283" y="0"/>
                </a:cubicBezTo>
                <a:cubicBezTo>
                  <a:pt x="11021933" y="909095"/>
                  <a:pt x="10970489" y="3538254"/>
                  <a:pt x="11007283" y="5509200"/>
                </a:cubicBezTo>
                <a:cubicBezTo>
                  <a:pt x="7035787" y="5491553"/>
                  <a:pt x="1319941" y="5544504"/>
                  <a:pt x="0" y="5509200"/>
                </a:cubicBezTo>
                <a:cubicBezTo>
                  <a:pt x="65784" y="4098652"/>
                  <a:pt x="-169487" y="2556394"/>
                  <a:pt x="0" y="0"/>
                </a:cubicBezTo>
                <a:close/>
              </a:path>
              <a:path w="11007283" h="5509200" stroke="0" extrusionOk="0">
                <a:moveTo>
                  <a:pt x="0" y="0"/>
                </a:moveTo>
                <a:cubicBezTo>
                  <a:pt x="4583279" y="53968"/>
                  <a:pt x="6879492" y="-1137"/>
                  <a:pt x="11007283" y="0"/>
                </a:cubicBezTo>
                <a:cubicBezTo>
                  <a:pt x="10850590" y="668795"/>
                  <a:pt x="11151350" y="4372812"/>
                  <a:pt x="11007283" y="5509200"/>
                </a:cubicBezTo>
                <a:cubicBezTo>
                  <a:pt x="6501878" y="5563742"/>
                  <a:pt x="1652127" y="5409421"/>
                  <a:pt x="0" y="5509200"/>
                </a:cubicBezTo>
                <a:cubicBezTo>
                  <a:pt x="90861" y="3321011"/>
                  <a:pt x="-96644" y="2557653"/>
                  <a:pt x="0" y="0"/>
                </a:cubicBezTo>
                <a:close/>
              </a:path>
            </a:pathLst>
          </a:custGeom>
          <a:ln w="28575">
            <a:solidFill>
              <a:srgbClr val="126A8E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69720351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35636" y="1069653"/>
            <a:ext cx="45207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hát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trồng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cây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55692" y="1703753"/>
            <a:ext cx="341702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Ai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cây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hát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vòm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cây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hót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mê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say</a:t>
            </a:r>
          </a:p>
          <a:p>
            <a:endParaRPr lang="en-US" sz="2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Ai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cây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ngọn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gió</a:t>
            </a:r>
            <a:endParaRPr lang="vi-VN" sz="2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Rung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cây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đùa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lay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lay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  <a:p>
            <a:endParaRPr lang="en-US" sz="2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Ai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mát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vòm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cây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Quên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dài</a:t>
            </a:r>
            <a:endParaRPr lang="vi-VN" sz="2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33184" y="1118978"/>
            <a:ext cx="18886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  <a:endParaRPr lang="vi-VN" sz="32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95220" y="1703753"/>
            <a:ext cx="344395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Ai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cây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hạnh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phúc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Mong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chờ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cây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Mau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ngày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  <a:p>
            <a:endParaRPr lang="en-US" sz="2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Ai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...</a:t>
            </a:r>
          </a:p>
          <a:p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...</a:t>
            </a:r>
          </a:p>
          <a:p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...</a:t>
            </a:r>
          </a:p>
          <a:p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                   (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Bế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Kiên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)</a:t>
            </a:r>
            <a:endParaRPr lang="vi-VN" sz="2200" dirty="0"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25514330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14401" y="533400"/>
            <a:ext cx="10280436" cy="2438400"/>
          </a:xfrm>
          <a:prstGeom prst="rect">
            <a:avLst/>
          </a:prstGeom>
          <a:solidFill>
            <a:srgbClr val="FFBDBF"/>
          </a:solidFill>
          <a:ln w="25400" cap="flat" cmpd="sng" algn="ctr">
            <a:solidFill>
              <a:srgbClr val="FF996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400" kern="0">
                <a:solidFill>
                  <a:prstClr val="black"/>
                </a:solidFill>
                <a:latin typeface="Arial" panose="020B0604020202020204"/>
              </a:rPr>
              <a:t>Hãy giới thiệu về một đồ vật có nhiều kỉ niệm  với em?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9702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83071B30-6CA9-4896-9371-5E219B8F932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5AD6204-549C-4578-A226-F46326912C1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90" t="24425" r="3382" b="60079"/>
          <a:stretch/>
        </p:blipFill>
        <p:spPr>
          <a:xfrm>
            <a:off x="10795000" y="1568449"/>
            <a:ext cx="685800" cy="1123951"/>
          </a:xfrm>
          <a:prstGeom prst="rect">
            <a:avLst/>
          </a:prstGeom>
        </p:spPr>
      </p:pic>
      <p:pic>
        <p:nvPicPr>
          <p:cNvPr id="3" name="60458d79f32e0">
            <a:hlinkClick r:id="" action="ppaction://media"/>
            <a:extLst>
              <a:ext uri="{FF2B5EF4-FFF2-40B4-BE49-F238E27FC236}">
                <a16:creationId xmlns:a16="http://schemas.microsoft.com/office/drawing/2014/main" id="{048A313F-1A59-4342-B1FA-A6F88A1D1BE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192000" y="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45E04AF-4AD2-42BE-9262-61B48E9412D1}"/>
              </a:ext>
            </a:extLst>
          </p:cNvPr>
          <p:cNvSpPr txBox="1"/>
          <p:nvPr/>
        </p:nvSpPr>
        <p:spPr>
          <a:xfrm>
            <a:off x="1324597" y="1126254"/>
            <a:ext cx="9947305" cy="1039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3535"/>
                </a:solidFill>
                <a:effectLst/>
                <a:uLnTx/>
                <a:uFillTx/>
                <a:latin typeface="Times New Roman" pitchFamily="18" charset="0"/>
                <a:ea typeface="White Xmas PERSONAL USE" pitchFamily="50" charset="0"/>
                <a:cs typeface="Times New Roman" pitchFamily="18" charset="0"/>
              </a:rPr>
              <a:t>TẠM BIỆT VÀ HẸN GẶP LẠI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301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  <p:bldP spid="8" grpId="1"/>
    </p:bldLst>
  </p:timing>
  <p:extLst>
    <p:ext uri="{E180D4A7-C9FB-4DFB-919C-405C955672EB}">
      <p14:showEvtLst xmlns:p14="http://schemas.microsoft.com/office/powerpoint/2010/main">
        <p14:playEvt time="94" objId="3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14401" y="533400"/>
            <a:ext cx="10280436" cy="2438400"/>
          </a:xfrm>
          <a:prstGeom prst="rect">
            <a:avLst/>
          </a:prstGeom>
          <a:solidFill>
            <a:srgbClr val="FFBDBF"/>
          </a:solidFill>
          <a:ln w="25400" cap="flat" cmpd="sng" algn="ctr">
            <a:solidFill>
              <a:srgbClr val="FF996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Tả</a:t>
            </a:r>
            <a:r>
              <a:rPr kumimoji="0" lang="vi-VN" sz="4400" b="0" i="0" u="none" strike="noStrike" kern="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đặc điểm nổi bật về một đồ chơi của em.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250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96411" y="268480"/>
            <a:ext cx="10280436" cy="2438400"/>
          </a:xfrm>
          <a:prstGeom prst="rect">
            <a:avLst/>
          </a:prstGeom>
          <a:solidFill>
            <a:srgbClr val="FFBDBF"/>
          </a:solidFill>
          <a:ln w="25400" cap="flat" cmpd="sng" algn="ctr">
            <a:solidFill>
              <a:srgbClr val="FF9966"/>
            </a:solidFill>
            <a:prstDash val="solid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vi-VN" sz="3200">
                <a:solidFill>
                  <a:prstClr val="black"/>
                </a:solidFill>
              </a:rPr>
              <a:t>Nêu công dụng của 1 đồ chơi mà em yêu thích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660660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51888" y="683664"/>
            <a:ext cx="8691073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vi-VN" sz="3200"/>
              <a:t>* Nói từ 3 - 4 câu về một đồ chơi của em.</a:t>
            </a:r>
          </a:p>
        </p:txBody>
      </p:sp>
    </p:spTree>
    <p:extLst>
      <p:ext uri="{BB962C8B-B14F-4D97-AF65-F5344CB8AC3E}">
        <p14:creationId xmlns:p14="http://schemas.microsoft.com/office/powerpoint/2010/main" val="1317330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83071B30-6CA9-4896-9371-5E219B8F932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5AD6204-549C-4578-A226-F46326912C1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90" t="24425" r="3382" b="60079"/>
          <a:stretch/>
        </p:blipFill>
        <p:spPr>
          <a:xfrm>
            <a:off x="10795000" y="1568449"/>
            <a:ext cx="685800" cy="11239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4439D86-1E59-4787-B41F-75EB938442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4214" y="1848091"/>
            <a:ext cx="3475021" cy="107298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02878" y="2692400"/>
            <a:ext cx="55718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002060"/>
                </a:solidFill>
              </a:rPr>
              <a:t>Bài 26- Luyện tập 2</a:t>
            </a:r>
            <a:endParaRPr lang="vi-VN" sz="4400" b="1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24598" y="3514851"/>
            <a:ext cx="872097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002060"/>
                </a:solidFill>
              </a:rPr>
              <a:t>Viết đoạn văn nêu lí do thích hay không thích về một nhân vật</a:t>
            </a:r>
            <a:endParaRPr lang="vi-VN" sz="4400" b="1">
              <a:solidFill>
                <a:srgbClr val="00206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03991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94" objId="3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01226" y="256374"/>
            <a:ext cx="48625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YÊU CẦU CẦN ĐẠT</a:t>
            </a:r>
            <a:endParaRPr lang="vi-VN" sz="3600" b="1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4825" y="1543050"/>
            <a:ext cx="1073467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>
                <a:latin typeface="Arial" pitchFamily="34" charset="0"/>
                <a:cs typeface="Arial" pitchFamily="34" charset="0"/>
              </a:rPr>
              <a:t>- Biết kể tên một số câu chuyện đã đọc hay đã nghe. Nắm được nội dung câu chuyện đã đọc và câu chuyện bạn kể.</a:t>
            </a:r>
            <a:endParaRPr lang="vi-VN" sz="2800">
              <a:latin typeface="Arial" pitchFamily="34" charset="0"/>
              <a:cs typeface="Arial" pitchFamily="34" charset="0"/>
            </a:endParaRPr>
          </a:p>
          <a:p>
            <a:r>
              <a:rPr lang="nl-NL" sz="2800">
                <a:latin typeface="Arial" pitchFamily="34" charset="0"/>
                <a:cs typeface="Arial" pitchFamily="34" charset="0"/>
              </a:rPr>
              <a:t>- Hiểu được nhân vật mà bạn thích hay không thích.</a:t>
            </a:r>
            <a:endParaRPr lang="vi-VN" sz="2800">
              <a:latin typeface="Arial" pitchFamily="34" charset="0"/>
              <a:cs typeface="Arial" pitchFamily="34" charset="0"/>
            </a:endParaRPr>
          </a:p>
          <a:p>
            <a:r>
              <a:rPr lang="nl-NL" sz="2800">
                <a:latin typeface="Arial" pitchFamily="34" charset="0"/>
                <a:cs typeface="Arial" pitchFamily="34" charset="0"/>
              </a:rPr>
              <a:t>- Đọc mở rộng theo yêu cầu.</a:t>
            </a:r>
            <a:endParaRPr lang="vi-VN" sz="2800">
              <a:latin typeface="Arial" pitchFamily="34" charset="0"/>
              <a:cs typeface="Arial" pitchFamily="34" charset="0"/>
            </a:endParaRPr>
          </a:p>
          <a:p>
            <a:endParaRPr lang="vi-VN" sz="280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4825" y="4019550"/>
            <a:ext cx="109537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>
                <a:latin typeface="Arial" pitchFamily="34" charset="0"/>
                <a:cs typeface="Arial" pitchFamily="34" charset="0"/>
              </a:rPr>
              <a:t>- Biết viết một đoạn văn nêu được lí do em thích hoặc không thích một nhân vật trong câu chuyện đã đọc hoặc đã nghe.</a:t>
            </a:r>
            <a:endParaRPr lang="vi-VN" sz="280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5083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5C86929-F2C9-40BC-8A40-B904087665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60" t="14403" r="3873" b="-6361"/>
          <a:stretch/>
        </p:blipFill>
        <p:spPr>
          <a:xfrm>
            <a:off x="514350" y="-469252"/>
            <a:ext cx="3867150" cy="7327252"/>
          </a:xfrm>
          <a:prstGeom prst="rect">
            <a:avLst/>
          </a:prstGeom>
        </p:spPr>
      </p:pic>
      <p:pic>
        <p:nvPicPr>
          <p:cNvPr id="36" name="Picture 35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9F809738-327B-4921-866D-41D8621069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492" y="184352"/>
            <a:ext cx="6489296" cy="6489296"/>
          </a:xfrm>
          <a:prstGeom prst="rect">
            <a:avLst/>
          </a:prstGeom>
        </p:spPr>
      </p:pic>
      <p:pic>
        <p:nvPicPr>
          <p:cNvPr id="39" name="Picture 4" descr="170 ɴᴏᴛɪᴏɴ ɢɪꜰꜱ ideas in 2021 | aesthetic gif, cute gif, gif">
            <a:extLst>
              <a:ext uri="{FF2B5EF4-FFF2-40B4-BE49-F238E27FC236}">
                <a16:creationId xmlns:a16="http://schemas.microsoft.com/office/drawing/2014/main" id="{1EFD6DD9-D52C-4DDA-9755-AD8162D66C0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6139" y="1051560"/>
            <a:ext cx="3117954" cy="237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9">
            <a:extLst>
              <a:ext uri="{FF2B5EF4-FFF2-40B4-BE49-F238E27FC236}">
                <a16:creationId xmlns:a16="http://schemas.microsoft.com/office/drawing/2014/main" id="{5D8A0514-788B-4C7F-85A1-B713BDC30BE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pic>
        <p:nvPicPr>
          <p:cNvPr id="7" name="图片 9">
            <a:extLst>
              <a:ext uri="{FF2B5EF4-FFF2-40B4-BE49-F238E27FC236}">
                <a16:creationId xmlns:a16="http://schemas.microsoft.com/office/drawing/2014/main" id="{91D4BDF4-A23C-4706-B9F9-D63AEBD0946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 flipH="1">
            <a:off x="-11575" y="-6018"/>
            <a:ext cx="1507970" cy="212958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936E561-E060-49DF-1923-36EC8DB5A884}"/>
              </a:ext>
            </a:extLst>
          </p:cNvPr>
          <p:cNvSpPr txBox="1"/>
          <p:nvPr/>
        </p:nvSpPr>
        <p:spPr>
          <a:xfrm>
            <a:off x="6293224" y="2921168"/>
            <a:ext cx="37382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90013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E5AF7F15-5D62-4F43-862D-BC43905334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601DDC39-9764-4498-89A0-050D8BDEE034}"/>
              </a:ext>
            </a:extLst>
          </p:cNvPr>
          <p:cNvGrpSpPr/>
          <p:nvPr/>
        </p:nvGrpSpPr>
        <p:grpSpPr>
          <a:xfrm>
            <a:off x="625269" y="127636"/>
            <a:ext cx="11966780" cy="653810"/>
            <a:chOff x="-398834" y="64982"/>
            <a:chExt cx="11656025" cy="653810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8C17C61E-8971-4E6C-ACEB-653D0BB32051}"/>
                </a:ext>
              </a:extLst>
            </p:cNvPr>
            <p:cNvSpPr/>
            <p:nvPr/>
          </p:nvSpPr>
          <p:spPr>
            <a:xfrm>
              <a:off x="-398834" y="103239"/>
              <a:ext cx="11182866" cy="61555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C8BA3EE-7779-4D6C-AC65-92426F97AC5F}"/>
                </a:ext>
              </a:extLst>
            </p:cNvPr>
            <p:cNvSpPr txBox="1"/>
            <p:nvPr/>
          </p:nvSpPr>
          <p:spPr>
            <a:xfrm>
              <a:off x="-266287" y="64982"/>
              <a:ext cx="1152347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vi-VN" sz="3600" b="1">
                  <a:solidFill>
                    <a:srgbClr val="2888E1"/>
                  </a:solidFill>
                  <a:latin typeface="OpenSans"/>
                </a:rPr>
                <a:t>* Bài</a:t>
              </a:r>
              <a:r>
                <a:rPr lang="vi-VN" sz="3600" b="1" i="0">
                  <a:solidFill>
                    <a:srgbClr val="2888E1"/>
                  </a:solidFill>
                  <a:effectLst/>
                  <a:latin typeface="OpenSans"/>
                </a:rPr>
                <a:t> 1</a:t>
              </a:r>
              <a:r>
                <a:rPr lang="en-US" sz="3600">
                  <a:solidFill>
                    <a:srgbClr val="000000"/>
                  </a:solidFill>
                  <a:latin typeface="OpenSans"/>
                </a:rPr>
                <a:t>: Kể tên một số câu chuyện em yêu thích.</a:t>
              </a:r>
              <a:endParaRPr lang="vi-VN" sz="3600" b="0" i="0" dirty="0">
                <a:solidFill>
                  <a:srgbClr val="000000"/>
                </a:solidFill>
                <a:effectLst/>
                <a:latin typeface="OpenSans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4F79578B-727C-4A3F-9CCD-BE9A4AD392FD}"/>
              </a:ext>
            </a:extLst>
          </p:cNvPr>
          <p:cNvSpPr txBox="1"/>
          <p:nvPr/>
        </p:nvSpPr>
        <p:spPr>
          <a:xfrm>
            <a:off x="569755" y="1483548"/>
            <a:ext cx="11122445" cy="5089983"/>
          </a:xfrm>
          <a:custGeom>
            <a:avLst/>
            <a:gdLst>
              <a:gd name="connsiteX0" fmla="*/ 0 w 11122445"/>
              <a:gd name="connsiteY0" fmla="*/ 0 h 5089983"/>
              <a:gd name="connsiteX1" fmla="*/ 11122445 w 11122445"/>
              <a:gd name="connsiteY1" fmla="*/ 0 h 5089983"/>
              <a:gd name="connsiteX2" fmla="*/ 11122445 w 11122445"/>
              <a:gd name="connsiteY2" fmla="*/ 5089983 h 5089983"/>
              <a:gd name="connsiteX3" fmla="*/ 0 w 11122445"/>
              <a:gd name="connsiteY3" fmla="*/ 5089983 h 5089983"/>
              <a:gd name="connsiteX4" fmla="*/ 0 w 11122445"/>
              <a:gd name="connsiteY4" fmla="*/ 0 h 5089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22445" h="5089983" fill="none" extrusionOk="0">
                <a:moveTo>
                  <a:pt x="0" y="0"/>
                </a:moveTo>
                <a:cubicBezTo>
                  <a:pt x="2426482" y="41470"/>
                  <a:pt x="8165499" y="156431"/>
                  <a:pt x="11122445" y="0"/>
                </a:cubicBezTo>
                <a:cubicBezTo>
                  <a:pt x="11137095" y="1086621"/>
                  <a:pt x="11085651" y="4127031"/>
                  <a:pt x="11122445" y="5089983"/>
                </a:cubicBezTo>
                <a:cubicBezTo>
                  <a:pt x="7880873" y="5072336"/>
                  <a:pt x="3355261" y="5125287"/>
                  <a:pt x="0" y="5089983"/>
                </a:cubicBezTo>
                <a:cubicBezTo>
                  <a:pt x="65784" y="4360895"/>
                  <a:pt x="-169487" y="1576772"/>
                  <a:pt x="0" y="0"/>
                </a:cubicBezTo>
                <a:close/>
              </a:path>
              <a:path w="11122445" h="5089983" stroke="0" extrusionOk="0">
                <a:moveTo>
                  <a:pt x="0" y="0"/>
                </a:moveTo>
                <a:cubicBezTo>
                  <a:pt x="2567945" y="53968"/>
                  <a:pt x="7059010" y="-1137"/>
                  <a:pt x="11122445" y="0"/>
                </a:cubicBezTo>
                <a:cubicBezTo>
                  <a:pt x="10965752" y="2432435"/>
                  <a:pt x="11266512" y="3087244"/>
                  <a:pt x="11122445" y="5089983"/>
                </a:cubicBezTo>
                <a:cubicBezTo>
                  <a:pt x="6141828" y="5144525"/>
                  <a:pt x="2078227" y="4990204"/>
                  <a:pt x="0" y="5089983"/>
                </a:cubicBezTo>
                <a:cubicBezTo>
                  <a:pt x="90861" y="3313827"/>
                  <a:pt x="-96644" y="859415"/>
                  <a:pt x="0" y="0"/>
                </a:cubicBezTo>
                <a:close/>
              </a:path>
            </a:pathLst>
          </a:custGeom>
          <a:ln w="28575">
            <a:solidFill>
              <a:srgbClr val="126A8E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69720351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88412" y="1663548"/>
            <a:ext cx="42851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Thảo luận nhóm 2</a:t>
            </a:r>
            <a:endParaRPr lang="vi-VN" sz="40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 descr="C:\Users\Administrator\Downloads\Ảnh 20-11\images (4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813" y="3042768"/>
            <a:ext cx="1781175" cy="2562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istrator\Downloads\Ảnh 20-11\images (3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0503" y="3561946"/>
            <a:ext cx="1819275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dministrator\Downloads\Ảnh 20-11\images (2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5418" y="3895187"/>
            <a:ext cx="1876425" cy="242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Administrator\Downloads\Ảnh 20-11\images (1)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4342" y="2095632"/>
            <a:ext cx="1809750" cy="252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Administrator\Downloads\Ảnh 20-11\chu_cuoi_cung_trang.jpe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275" y="1884801"/>
            <a:ext cx="1953540" cy="2734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61284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5|0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5|0.5|0.7|0.6|0.3|0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5|0.5|0.7|0.6|0.3|0.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6|1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6|1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5|0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5|0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5|0.5|0.7|0.6|0.3|0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5|0.5|0.7|0.6|0.3|0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4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259</TotalTime>
  <Words>657</Words>
  <Application>Microsoft Office PowerPoint</Application>
  <PresentationFormat>Widescreen</PresentationFormat>
  <Paragraphs>101</Paragraphs>
  <Slides>20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20</vt:i4>
      </vt:variant>
    </vt:vector>
  </HeadingPairs>
  <TitlesOfParts>
    <vt:vector size="35" baseType="lpstr">
      <vt:lpstr>等线</vt:lpstr>
      <vt:lpstr>等线 Light</vt:lpstr>
      <vt:lpstr>Arial</vt:lpstr>
      <vt:lpstr>Arial-Rounded</vt:lpstr>
      <vt:lpstr>Baloo</vt:lpstr>
      <vt:lpstr>Calibri</vt:lpstr>
      <vt:lpstr>OpenSans</vt:lpstr>
      <vt:lpstr>Pattaya</vt:lpstr>
      <vt:lpstr>SVN-Hole Hearted</vt:lpstr>
      <vt:lpstr>Times New Roman</vt:lpstr>
      <vt:lpstr>Office 主题</vt:lpstr>
      <vt:lpstr>Office Theme</vt:lpstr>
      <vt:lpstr>2_Office 主题​​</vt:lpstr>
      <vt:lpstr>1_Office 主题</vt:lpstr>
      <vt:lpstr>2_Office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Administrator</cp:lastModifiedBy>
  <cp:revision>68</cp:revision>
  <dcterms:created xsi:type="dcterms:W3CDTF">2022-06-19T14:38:22Z</dcterms:created>
  <dcterms:modified xsi:type="dcterms:W3CDTF">2022-12-05T05:40:56Z</dcterms:modified>
</cp:coreProperties>
</file>