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395" r:id="rId3"/>
    <p:sldId id="374" r:id="rId4"/>
    <p:sldId id="375" r:id="rId5"/>
    <p:sldId id="329" r:id="rId6"/>
    <p:sldId id="366" r:id="rId7"/>
    <p:sldId id="357" r:id="rId8"/>
    <p:sldId id="310" r:id="rId9"/>
    <p:sldId id="365" r:id="rId10"/>
    <p:sldId id="336" r:id="rId11"/>
    <p:sldId id="350" r:id="rId12"/>
    <p:sldId id="360" r:id="rId13"/>
    <p:sldId id="377" r:id="rId14"/>
    <p:sldId id="393" r:id="rId15"/>
    <p:sldId id="359" r:id="rId16"/>
    <p:sldId id="379" r:id="rId17"/>
    <p:sldId id="380" r:id="rId18"/>
    <p:sldId id="381" r:id="rId19"/>
    <p:sldId id="382" r:id="rId20"/>
    <p:sldId id="383" r:id="rId21"/>
    <p:sldId id="352" r:id="rId22"/>
    <p:sldId id="358" r:id="rId23"/>
    <p:sldId id="342" r:id="rId24"/>
    <p:sldId id="384" r:id="rId25"/>
    <p:sldId id="341" r:id="rId26"/>
    <p:sldId id="369" r:id="rId27"/>
    <p:sldId id="343" r:id="rId28"/>
    <p:sldId id="362" r:id="rId29"/>
    <p:sldId id="364" r:id="rId30"/>
    <p:sldId id="363" r:id="rId31"/>
    <p:sldId id="345" r:id="rId32"/>
    <p:sldId id="390" r:id="rId33"/>
    <p:sldId id="391" r:id="rId34"/>
    <p:sldId id="385" r:id="rId35"/>
    <p:sldId id="386" r:id="rId36"/>
    <p:sldId id="392" r:id="rId37"/>
    <p:sldId id="396" r:id="rId3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33"/>
    <a:srgbClr val="FF0000"/>
    <a:srgbClr val="CCFF99"/>
    <a:srgbClr val="FF3300"/>
    <a:srgbClr val="6600CC"/>
    <a:srgbClr val="CC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3091"/>
  </p:normalViewPr>
  <p:slideViewPr>
    <p:cSldViewPr showGuides="1">
      <p:cViewPr varScale="1">
        <p:scale>
          <a:sx n="66" d="100"/>
          <a:sy n="66" d="100"/>
        </p:scale>
        <p:origin x="1128" y="7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1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887F8D6-ED26-41CD-BE93-40CAA7632C63}"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hỗ dành sẵn cho Hình ảnh của Bản chiếu 1"/>
          <p:cNvSpPr>
            <a:spLocks noGrp="1" noRot="1" noChangeAspect="1" noTextEdit="1"/>
          </p:cNvSpPr>
          <p:nvPr>
            <p:ph type="sldImg"/>
          </p:nvPr>
        </p:nvSpPr>
        <p:spPr>
          <a:ln/>
        </p:spPr>
      </p:sp>
      <p:sp>
        <p:nvSpPr>
          <p:cNvPr id="32771" name="Chỗ dành sẵn cho Ghi chú 2"/>
          <p:cNvSpPr>
            <a:spLocks noGrp="1"/>
          </p:cNvSpPr>
          <p:nvPr>
            <p:ph type="body" idx="1"/>
          </p:nvPr>
        </p:nvSpPr>
        <p:spPr>
          <a:ln/>
        </p:spPr>
        <p:txBody>
          <a:bodyPr wrap="square" lIns="91440" tIns="45720" rIns="91440" bIns="45720" anchor="t" anchorCtr="0"/>
          <a:lstStyle/>
          <a:p>
            <a:pPr lvl="0"/>
            <a:endParaRPr lang="en-US" altLang="en-US" dirty="0"/>
          </a:p>
        </p:txBody>
      </p:sp>
      <p:sp>
        <p:nvSpPr>
          <p:cNvPr id="32772"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13</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7D073958-1869-4F80-8E3B-231CFAFE34D0}"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73280DF4-D6F3-468F-A432-8C2ECF42DAB0}"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F6956645-4A38-49DA-8C84-83EC8DB6F600}"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3A2324B1-7714-45E4-8406-FF79FA86A512}"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35F77365-4575-41FB-8C7D-47C1B6D7BDFC}"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45348AD3-DE08-43DB-B80A-7F2CBB8A2C67}"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E9FC6538-7389-46E3-A293-593C43B064B0}"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92B23248-A17C-4F46-BD54-E42EC1AC5213}"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B90A24F5-0677-4694-9C18-EFFF4BBBE075}"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B74C4312-09E0-4076-807A-3BAE0F87CEAC}"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050" noProof="1"/>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sz="1050" noProof="1"/>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105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defRPr sz="1000" noProof="1"/>
            </a:lvl1pPr>
          </a:lstStyle>
          <a:p>
            <a:pPr marL="0" marR="0" lvl="0" indent="0" algn="r" defTabSz="914400" rtl="0" eaLnBrk="1" fontAlgn="base" latinLnBrk="0" hangingPunct="1">
              <a:lnSpc>
                <a:spcPct val="100000"/>
              </a:lnSpc>
              <a:spcBef>
                <a:spcPct val="20000"/>
              </a:spcBef>
              <a:spcAft>
                <a:spcPct val="0"/>
              </a:spcAft>
              <a:buClrTx/>
              <a:buSzTx/>
              <a:buFontTx/>
              <a:buNone/>
              <a:defRPr/>
            </a:pPr>
            <a:fld id="{ACC609D7-CD00-4D21-89DC-AFD8D0925D3A}" type="slidenum">
              <a:rPr kumimoji="0"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1">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a:xfrm>
            <a:off x="628650" y="6356350"/>
            <a:ext cx="20574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I-Heather" pitchFamily="2" charset="0"/>
              <a:ea typeface="+mn-ea"/>
              <a:cs typeface="+mn-cs"/>
            </a:endParaRPr>
          </a:p>
        </p:txBody>
      </p:sp>
      <p:sp>
        <p:nvSpPr>
          <p:cNvPr id="8" name="Rectangle 5"/>
          <p:cNvSpPr>
            <a:spLocks noGrp="1" noChangeArrowheads="1"/>
          </p:cNvSpPr>
          <p:nvPr>
            <p:ph type="ftr" sz="quarter" idx="3"/>
          </p:nvPr>
        </p:nvSpPr>
        <p:spPr>
          <a:xfrm>
            <a:off x="3028950" y="6356350"/>
            <a:ext cx="30861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I-Heather" pitchFamily="2" charset="0"/>
              <a:ea typeface="+mn-ea"/>
              <a:cs typeface="+mn-cs"/>
            </a:endParaRPr>
          </a:p>
        </p:txBody>
      </p:sp>
      <p:sp>
        <p:nvSpPr>
          <p:cNvPr id="9" name="Rectangle 6"/>
          <p:cNvSpPr>
            <a:spLocks noGrp="1" noChangeArrowheads="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eaLnBrk="0" hangingPunct="0">
              <a:spcBef>
                <a:spcPct val="0"/>
              </a:spcBef>
              <a:defRPr>
                <a:solidFill>
                  <a:srgbClr val="898989"/>
                </a:solidFill>
                <a:latin typeface="VNI-Heathe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8A67384-0BCC-40BA-8A7D-3B3930FFD496}" type="slidenum">
              <a:rPr kumimoji="0" lang="en-US" altLang="en-US" sz="900" b="0" i="0" u="none" strike="noStrike" kern="1200" cap="none" spc="0" normalizeH="0" baseline="0" noProof="0">
                <a:ln>
                  <a:noFill/>
                </a:ln>
                <a:solidFill>
                  <a:srgbClr val="898989"/>
                </a:solidFill>
                <a:effectLst/>
                <a:uLnTx/>
                <a:uFillTx/>
                <a:latin typeface="VNI-Heather"/>
                <a:ea typeface="+mn-ea"/>
                <a:cs typeface="+mn-cs"/>
              </a:rPr>
              <a:t>‹#›</a:t>
            </a:fld>
            <a:endParaRPr kumimoji="0" lang="en-US" altLang="en-US" sz="900" b="0" i="0" u="none" strike="noStrike" kern="1200" cap="none" spc="0" normalizeH="0" baseline="0" noProof="0">
              <a:ln>
                <a:noFill/>
              </a:ln>
              <a:solidFill>
                <a:srgbClr val="898989"/>
              </a:solidFill>
              <a:effectLst/>
              <a:uLnTx/>
              <a:uFillTx/>
              <a:latin typeface="VNI-Heather"/>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a:xfrm>
            <a:off x="628650" y="6356350"/>
            <a:ext cx="20574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I-Heather" pitchFamily="2" charset="0"/>
              <a:ea typeface="+mn-ea"/>
              <a:cs typeface="+mn-cs"/>
            </a:endParaRPr>
          </a:p>
        </p:txBody>
      </p:sp>
      <p:sp>
        <p:nvSpPr>
          <p:cNvPr id="8" name="Rectangle 5"/>
          <p:cNvSpPr>
            <a:spLocks noGrp="1" noChangeArrowheads="1"/>
          </p:cNvSpPr>
          <p:nvPr>
            <p:ph type="ftr" sz="quarter" idx="3"/>
          </p:nvPr>
        </p:nvSpPr>
        <p:spPr>
          <a:xfrm>
            <a:off x="3028950" y="6356350"/>
            <a:ext cx="30861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I-Heather" pitchFamily="2" charset="0"/>
              <a:ea typeface="+mn-ea"/>
              <a:cs typeface="+mn-cs"/>
            </a:endParaRPr>
          </a:p>
        </p:txBody>
      </p:sp>
      <p:sp>
        <p:nvSpPr>
          <p:cNvPr id="9" name="Rectangle 6"/>
          <p:cNvSpPr>
            <a:spLocks noGrp="1" noChangeArrowheads="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eaLnBrk="0" hangingPunct="0">
              <a:spcBef>
                <a:spcPct val="0"/>
              </a:spcBef>
              <a:defRPr>
                <a:solidFill>
                  <a:srgbClr val="898989"/>
                </a:solidFill>
                <a:latin typeface="VNI-Heathe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636AB8E-5071-4957-8890-2DCB73DA6E05}" type="slidenum">
              <a:rPr kumimoji="0" lang="en-US" altLang="en-US" sz="900" b="0" i="0" u="none" strike="noStrike" kern="1200" cap="none" spc="0" normalizeH="0" baseline="0" noProof="0">
                <a:ln>
                  <a:noFill/>
                </a:ln>
                <a:solidFill>
                  <a:srgbClr val="898989"/>
                </a:solidFill>
                <a:effectLst/>
                <a:uLnTx/>
                <a:uFillTx/>
                <a:latin typeface="VNI-Heather"/>
                <a:ea typeface="+mn-ea"/>
                <a:cs typeface="+mn-cs"/>
              </a:rPr>
              <a:t>‹#›</a:t>
            </a:fld>
            <a:endParaRPr kumimoji="0" lang="en-US" altLang="en-US" sz="900" b="0" i="0" u="none" strike="noStrike" kern="1200" cap="none" spc="0" normalizeH="0" baseline="0" noProof="0">
              <a:ln>
                <a:noFill/>
              </a:ln>
              <a:solidFill>
                <a:srgbClr val="898989"/>
              </a:solidFill>
              <a:effectLst/>
              <a:uLnTx/>
              <a:uFillTx/>
              <a:latin typeface="VNI-Heather"/>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5B76151-BB75-48AE-8986-0D784FDF81E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628650" y="365125"/>
            <a:ext cx="7886700" cy="1325563"/>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628650" y="1825625"/>
            <a:ext cx="78867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spcBef>
                <a:spcPct val="20000"/>
              </a:spcBef>
              <a:defRPr sz="9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spcBef>
                <a:spcPct val="20000"/>
              </a:spcBef>
              <a:defRPr sz="9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spcBef>
                <a:spcPct val="20000"/>
              </a:spcBef>
              <a:defRPr sz="900">
                <a:solidFill>
                  <a:srgbClr val="000000"/>
                </a:solidFill>
              </a:defRPr>
            </a:lvl1pPr>
          </a:lstStyle>
          <a:p>
            <a:pPr marL="0" marR="0" lvl="0" indent="0" algn="r" defTabSz="914400" rtl="0" eaLnBrk="1" fontAlgn="base" latinLnBrk="0" hangingPunct="1">
              <a:lnSpc>
                <a:spcPct val="100000"/>
              </a:lnSpc>
              <a:spcBef>
                <a:spcPct val="20000"/>
              </a:spcBef>
              <a:spcAft>
                <a:spcPct val="0"/>
              </a:spcAft>
              <a:buClrTx/>
              <a:buSzTx/>
              <a:buFontTx/>
              <a:buNone/>
              <a:defRPr/>
            </a:pPr>
            <a:fld id="{00FFE2E6-B999-47C1-B77E-BA42C7CBFEBA}" type="slidenum">
              <a:rPr kumimoji="0" lang="en-US" altLang="vi-VN"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vi-VN"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876300" y="1295400"/>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0000FF"/>
                </a:solidFill>
                <a:latin typeface="HP001 4 hàng" panose="020B0603050302020204" pitchFamily="34" charset="0"/>
              </a:rPr>
              <a:t>Thứ </a:t>
            </a:r>
            <a:r>
              <a:rPr lang="en-US" altLang="en-US" sz="2400" b="1" dirty="0" smtClean="0">
                <a:solidFill>
                  <a:srgbClr val="0000FF"/>
                </a:solidFill>
                <a:latin typeface="HP001 4 hàng" panose="020B0603050302020204" pitchFamily="34" charset="0"/>
              </a:rPr>
              <a:t>Ba,</a:t>
            </a:r>
            <a:r>
              <a:rPr lang="en-US" altLang="en-US" sz="2400" b="1" dirty="0" smtClean="0">
                <a:solidFill>
                  <a:srgbClr val="0000FF"/>
                </a:solidFill>
                <a:latin typeface="HP001 4 hàng" panose="020B0603050302020204" pitchFamily="34" charset="0"/>
              </a:rPr>
              <a:t> </a:t>
            </a:r>
            <a:r>
              <a:rPr lang="en-US" altLang="en-US" sz="2400" b="1" dirty="0">
                <a:solidFill>
                  <a:srgbClr val="0000FF"/>
                </a:solidFill>
                <a:latin typeface="HP001 4 hàng" panose="020B0603050302020204" pitchFamily="34" charset="0"/>
              </a:rPr>
              <a:t>ngày </a:t>
            </a:r>
            <a:r>
              <a:rPr lang="en-US" altLang="en-US" sz="2400" b="1" dirty="0" smtClean="0">
                <a:solidFill>
                  <a:srgbClr val="0000FF"/>
                </a:solidFill>
                <a:latin typeface="HP001 4 hàng" panose="020B0603050302020204" pitchFamily="34" charset="0"/>
              </a:rPr>
              <a:t>13</a:t>
            </a:r>
            <a:r>
              <a:rPr lang="en-US" altLang="en-US" sz="2400" b="1" dirty="0" smtClean="0">
                <a:solidFill>
                  <a:srgbClr val="0000FF"/>
                </a:solidFill>
                <a:latin typeface="HP001 4 hàng" panose="020B0603050302020204" pitchFamily="34" charset="0"/>
              </a:rPr>
              <a:t> </a:t>
            </a:r>
            <a:r>
              <a:rPr lang="en-US" altLang="en-US" sz="2400" b="1" dirty="0">
                <a:solidFill>
                  <a:srgbClr val="0000FF"/>
                </a:solidFill>
                <a:latin typeface="HP001 4 hàng" panose="020B0603050302020204" pitchFamily="34" charset="0"/>
              </a:rPr>
              <a:t>tháng 12 năm 2022</a:t>
            </a: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209800" y="2743200"/>
            <a:ext cx="4953000" cy="4953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Cấu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tạo</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văn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miêu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tả</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đồ</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vật</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
        <p:nvSpPr>
          <p:cNvPr id="12" name="Text Box 5"/>
          <p:cNvSpPr txBox="1">
            <a:spLocks noChangeArrowheads="1"/>
          </p:cNvSpPr>
          <p:nvPr/>
        </p:nvSpPr>
        <p:spPr bwMode="auto">
          <a:xfrm>
            <a:off x="3276600" y="1887538"/>
            <a:ext cx="302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dirty="0" err="1" smtClean="0">
                <a:solidFill>
                  <a:srgbClr val="0000FF"/>
                </a:solidFill>
                <a:latin typeface="HP001 4 hàng" panose="020B0603050302020204" pitchFamily="34" charset="0"/>
              </a:rPr>
              <a:t>Tập</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làm</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văn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28038166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6"/>
          <p:cNvSpPr>
            <a:spLocks noChangeArrowheads="1"/>
          </p:cNvSpPr>
          <p:nvPr/>
        </p:nvSpPr>
        <p:spPr bwMode="auto">
          <a:xfrm>
            <a:off x="304800" y="2438400"/>
            <a:ext cx="8351838" cy="1008063"/>
          </a:xfrm>
          <a:prstGeom prst="flowChartAlternateProcess">
            <a:avLst/>
          </a:prstGeom>
          <a:noFill/>
          <a:ln w="9525">
            <a:solidFill>
              <a:schemeClr val="bg1"/>
            </a:solidFill>
            <a:miter lim="800000"/>
          </a:ln>
        </p:spPr>
        <p:txBody>
          <a:bodyPr wrap="none" anchor="ctr"/>
          <a:lstStyle/>
          <a:p>
            <a:pPr marL="34290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c) Các phần mở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kết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đó giống với những cách mở    </a:t>
            </a:r>
          </a:p>
          <a:p>
            <a:pPr marL="34290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a:t>
            </a:r>
            <a:r>
              <a:rPr lang="en-GB" altLang="x-none" sz="2800" dirty="0">
                <a:solidFill>
                  <a:srgbClr val="05050F"/>
                </a:solidFill>
                <a:latin typeface="Times New Roman" panose="02020603050405020304" pitchFamily="18" charset="0"/>
                <a:cs typeface="Times New Roman" panose="02020603050405020304" pitchFamily="18" charset="0"/>
              </a:rPr>
              <a:t> </a:t>
            </a:r>
            <a:r>
              <a:rPr sz="2800" dirty="0">
                <a:solidFill>
                  <a:srgbClr val="05050F"/>
                </a:solidFill>
                <a:latin typeface="Times New Roman" panose="02020603050405020304" pitchFamily="18" charset="0"/>
                <a:cs typeface="Times New Roman" panose="02020603050405020304" pitchFamily="18" charset="0"/>
              </a:rPr>
              <a:t>kết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đã học ?</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1" name="Text Box 19"/>
          <p:cNvSpPr txBox="1"/>
          <p:nvPr/>
        </p:nvSpPr>
        <p:spPr>
          <a:xfrm>
            <a:off x="304800" y="3352800"/>
            <a:ext cx="8351838"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Font typeface="Euclid Symbol" pitchFamily="18" charset="2"/>
              <a:buChar char="®"/>
            </a:pPr>
            <a:r>
              <a:rPr lang="en-US" altLang="en-US" sz="2800"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Giống kiểu mở b</a:t>
            </a:r>
            <a:r>
              <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i trực tiếp v</a:t>
            </a:r>
            <a:r>
              <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 kết b</a:t>
            </a:r>
            <a:r>
              <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i mở rộng  </a:t>
            </a:r>
          </a:p>
          <a:p>
            <a:pPr marL="0" lvl="0" indent="0" eaLnBrk="1" hangingPunct="1">
              <a:spcBef>
                <a:spcPct val="0"/>
              </a:spcBef>
              <a:buFont typeface="Euclid Symbol" pitchFamily="18" charset="2"/>
              <a:buNone/>
            </a:pP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     trong văn kể chuyện.</a:t>
            </a:r>
            <a:endPar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endParaRPr>
          </a:p>
        </p:txBody>
      </p:sp>
      <p:sp>
        <p:nvSpPr>
          <p:cNvPr id="2" name="TextBox 1"/>
          <p:cNvSpPr txBox="1"/>
          <p:nvPr/>
        </p:nvSpPr>
        <p:spPr>
          <a:xfrm>
            <a:off x="457200" y="1130300"/>
            <a:ext cx="8153400"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0000FF"/>
                </a:solidFill>
                <a:latin typeface="Times New Roman" panose="02020603050405020304" pitchFamily="18" charset="0"/>
                <a:cs typeface="Times New Roman" panose="02020603050405020304" pitchFamily="18" charset="0"/>
              </a:rPr>
              <a:t>   </a:t>
            </a:r>
            <a:r>
              <a:rPr lang="en-GB" altLang="en-US" sz="2800" dirty="0">
                <a:solidFill>
                  <a:srgbClr val="0000FF"/>
                </a:solidFill>
                <a:latin typeface="Times New Roman" panose="02020603050405020304" pitchFamily="18" charset="0"/>
                <a:cs typeface="Times New Roman" panose="02020603050405020304" pitchFamily="18" charset="0"/>
              </a:rPr>
              <a:t>Phần mở b</a:t>
            </a:r>
            <a:r>
              <a:rPr lang="en-GB" altLang="en-US" sz="2800" dirty="0">
                <a:solidFill>
                  <a:srgbClr val="0000FF"/>
                </a:solidFill>
                <a:latin typeface="Times New Roman" panose="02020603050405020304" pitchFamily="18" charset="0"/>
                <a:ea typeface="Times New Roman" panose="02020603050405020304" pitchFamily="18" charset="0"/>
              </a:rPr>
              <a:t>à</a:t>
            </a:r>
            <a:r>
              <a:rPr lang="en-GB" altLang="en-US" sz="2800" dirty="0">
                <a:solidFill>
                  <a:srgbClr val="0000FF"/>
                </a:solidFill>
                <a:latin typeface="Times New Roman" panose="02020603050405020304" pitchFamily="18" charset="0"/>
                <a:cs typeface="Times New Roman" panose="02020603050405020304" pitchFamily="18" charset="0"/>
              </a:rPr>
              <a:t>i dùng giới thiệu đồ vật được miêu tả. Phần kết b</a:t>
            </a:r>
            <a:r>
              <a:rPr lang="en-GB" altLang="en-US" sz="2800" dirty="0">
                <a:solidFill>
                  <a:srgbClr val="0000FF"/>
                </a:solidFill>
                <a:latin typeface="Times New Roman" panose="02020603050405020304" pitchFamily="18" charset="0"/>
                <a:ea typeface="Times New Roman" panose="02020603050405020304" pitchFamily="18" charset="0"/>
              </a:rPr>
              <a:t>à</a:t>
            </a:r>
            <a:r>
              <a:rPr lang="en-GB" altLang="en-US" sz="2800" dirty="0">
                <a:solidFill>
                  <a:srgbClr val="0000FF"/>
                </a:solidFill>
                <a:latin typeface="Times New Roman" panose="02020603050405020304" pitchFamily="18" charset="0"/>
                <a:cs typeface="Times New Roman" panose="02020603050405020304" pitchFamily="18" charset="0"/>
              </a:rPr>
              <a:t>i thường nói đến tình cảm, sự gắn bó thân thiết của người với đồ vật đó hay ích lợi của đồ vật ấy.</a:t>
            </a:r>
            <a:endParaRPr lang="en-GB" altLang="en-US" sz="2800" dirty="0">
              <a:solidFill>
                <a:srgbClr val="0000FF"/>
              </a:solidFill>
              <a:latin typeface="Times New Roman" panose="02020603050405020304" pitchFamily="18" charset="0"/>
              <a:ea typeface="Times New Roman" panose="02020603050405020304" pitchFamily="18" charset="0"/>
            </a:endParaRPr>
          </a:p>
        </p:txBody>
      </p:sp>
      <p:sp>
        <p:nvSpPr>
          <p:cNvPr id="8" name="AutoShape 16"/>
          <p:cNvSpPr>
            <a:spLocks noChangeArrowheads="1"/>
          </p:cNvSpPr>
          <p:nvPr/>
        </p:nvSpPr>
        <p:spPr bwMode="auto">
          <a:xfrm>
            <a:off x="411163" y="4249738"/>
            <a:ext cx="4465638" cy="474663"/>
          </a:xfrm>
          <a:prstGeom prst="flowChartAlternateProcess">
            <a:avLst/>
          </a:prstGeom>
          <a:noFill/>
          <a:ln w="9525">
            <a:solidFill>
              <a:schemeClr val="bg1"/>
            </a:solidFill>
            <a:miter lim="800000"/>
          </a:ln>
        </p:spPr>
        <p:txBody>
          <a:bodyPr wrap="none" anchor="ctr"/>
          <a:lstStyle/>
          <a:p>
            <a:pPr marL="34290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 Thế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l</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 mở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trực tiếp?</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9" name="AutoShape 16"/>
          <p:cNvSpPr/>
          <p:nvPr/>
        </p:nvSpPr>
        <p:spPr>
          <a:xfrm>
            <a:off x="152400" y="4724400"/>
            <a:ext cx="8915400" cy="474663"/>
          </a:xfrm>
          <a:prstGeom prst="flowChartAlternateProcess">
            <a:avLst/>
          </a:prstGeom>
          <a:no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Mở b</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i trực tiếp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giới thiệu ngay đồ vật sẽ tả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cái cối tân. </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2" name="AutoShape 16"/>
          <p:cNvSpPr>
            <a:spLocks noChangeArrowheads="1"/>
          </p:cNvSpPr>
          <p:nvPr/>
        </p:nvSpPr>
        <p:spPr bwMode="auto">
          <a:xfrm>
            <a:off x="411163" y="5181600"/>
            <a:ext cx="4465638" cy="474663"/>
          </a:xfrm>
          <a:prstGeom prst="flowChartAlternateProcess">
            <a:avLst/>
          </a:prstGeom>
          <a:noFill/>
          <a:ln w="9525">
            <a:solidFill>
              <a:schemeClr val="bg1"/>
            </a:solidFill>
            <a:miter lim="800000"/>
          </a:ln>
        </p:spPr>
        <p:txBody>
          <a:bodyPr wrap="none" anchor="ctr"/>
          <a:lstStyle/>
          <a:p>
            <a:pPr marL="34290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 Thế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l</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 kết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mở rộng?</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3" name="AutoShape 16"/>
          <p:cNvSpPr/>
          <p:nvPr/>
        </p:nvSpPr>
        <p:spPr>
          <a:xfrm>
            <a:off x="304800" y="5638800"/>
            <a:ext cx="6705600" cy="474663"/>
          </a:xfrm>
          <a:prstGeom prst="flowChartAlternateProcess">
            <a:avLst/>
          </a:prstGeom>
          <a:no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Kết b</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i mở rộng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bình luận thêm về đồ vật.</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8"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28600" y="381000"/>
            <a:ext cx="8686800" cy="457200"/>
          </a:xfrm>
          <a:prstGeom prst="flowChartAlternateProcess">
            <a:avLst/>
          </a:prstGeom>
          <a:noFill/>
          <a:ln w="9525">
            <a:solidFill>
              <a:schemeClr val="bg1"/>
            </a:solidFill>
            <a:miter lim="800000"/>
          </a:ln>
        </p:spPr>
        <p:txBody>
          <a:bodyPr wrap="none" anchor="ctr"/>
          <a:lstStyle/>
          <a:p>
            <a:pPr marL="34290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d) Phần thân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tả cái cối theo trình tự như thế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6" name="AutoShape 5"/>
          <p:cNvSpPr/>
          <p:nvPr/>
        </p:nvSpPr>
        <p:spPr>
          <a:xfrm>
            <a:off x="228600" y="874713"/>
            <a:ext cx="8686800" cy="2173287"/>
          </a:xfrm>
          <a:prstGeom prst="flowChartAlternateProcess">
            <a:avLst/>
          </a:prstGeom>
          <a:no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a:solidFill>
                  <a:srgbClr val="0000FF"/>
                </a:solidFill>
                <a:latin typeface="Times New Roman" panose="02020603050405020304" pitchFamily="18" charset="0"/>
                <a:cs typeface="Times New Roman" panose="02020603050405020304" pitchFamily="18" charset="0"/>
              </a:rPr>
              <a:t>Phần thân b</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i tả hình dáng cái cối theo trình tự từ bộ phận </a:t>
            </a:r>
          </a:p>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lớn đến bộ phận nhỏ, từ ngo</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i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o trong, từ phần chính đến </a:t>
            </a:r>
          </a:p>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phần phụ, cái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nh, hai cái tai, h</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ng răng côi, cần cối, đầu </a:t>
            </a:r>
          </a:p>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cần, cái chốt, dây thừng buộc cần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tả công dụng của cái </a:t>
            </a:r>
          </a:p>
          <a:p>
            <a:pPr marL="342900" lvl="0" indent="-34290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cối: dùng đẻ xay lúa, tiếng cối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m vui cả xóm.</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7"/>
          <p:cNvSpPr txBox="1"/>
          <p:nvPr/>
        </p:nvSpPr>
        <p:spPr>
          <a:xfrm>
            <a:off x="320675" y="733425"/>
            <a:ext cx="152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Đoạn 1.</a:t>
            </a:r>
          </a:p>
        </p:txBody>
      </p:sp>
      <p:sp>
        <p:nvSpPr>
          <p:cNvPr id="77830" name="Rectangle 6"/>
          <p:cNvSpPr/>
          <p:nvPr/>
        </p:nvSpPr>
        <p:spPr>
          <a:xfrm>
            <a:off x="7078663" y="4884738"/>
            <a:ext cx="2573337" cy="487362"/>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dây thừng</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38" name="Line 14"/>
          <p:cNvSpPr>
            <a:spLocks noChangeShapeType="1"/>
          </p:cNvSpPr>
          <p:nvPr/>
        </p:nvSpPr>
        <p:spPr bwMode="auto">
          <a:xfrm>
            <a:off x="3816350" y="5083175"/>
            <a:ext cx="887413" cy="0"/>
          </a:xfrm>
          <a:prstGeom prst="line">
            <a:avLst/>
          </a:prstGeom>
          <a:noFill/>
          <a:ln w="38100" cmpd="dbl">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39" name="Line 15"/>
          <p:cNvSpPr>
            <a:spLocks noChangeShapeType="1"/>
          </p:cNvSpPr>
          <p:nvPr/>
        </p:nvSpPr>
        <p:spPr bwMode="auto">
          <a:xfrm>
            <a:off x="2041525" y="3651250"/>
            <a:ext cx="889000" cy="0"/>
          </a:xfrm>
          <a:prstGeom prst="line">
            <a:avLst/>
          </a:prstGeom>
          <a:noFill/>
          <a:ln w="38100" cmpd="dbl">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40" name="Line 16"/>
          <p:cNvSpPr>
            <a:spLocks noChangeShapeType="1"/>
          </p:cNvSpPr>
          <p:nvPr/>
        </p:nvSpPr>
        <p:spPr bwMode="auto">
          <a:xfrm>
            <a:off x="6134100" y="5141913"/>
            <a:ext cx="889000" cy="0"/>
          </a:xfrm>
          <a:prstGeom prst="line">
            <a:avLst/>
          </a:prstGeom>
          <a:noFill/>
          <a:ln w="38100" cmpd="dbl">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47" name="Rectangle 23"/>
          <p:cNvSpPr/>
          <p:nvPr/>
        </p:nvSpPr>
        <p:spPr>
          <a:xfrm>
            <a:off x="204788" y="4949825"/>
            <a:ext cx="1684337" cy="3238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cần cối</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49" name="Rectangle 25"/>
          <p:cNvSpPr/>
          <p:nvPr/>
        </p:nvSpPr>
        <p:spPr>
          <a:xfrm>
            <a:off x="2338388" y="4732338"/>
            <a:ext cx="1511300"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đầu cần</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50" name="Rectangle 26"/>
          <p:cNvSpPr/>
          <p:nvPr/>
        </p:nvSpPr>
        <p:spPr>
          <a:xfrm>
            <a:off x="4654550" y="4794250"/>
            <a:ext cx="137001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cái chốt</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66" name="Rectangle 42"/>
          <p:cNvSpPr>
            <a:spLocks noChangeArrowheads="1"/>
          </p:cNvSpPr>
          <p:nvPr/>
        </p:nvSpPr>
        <p:spPr bwMode="auto">
          <a:xfrm>
            <a:off x="139700" y="1512888"/>
            <a:ext cx="3714750" cy="523875"/>
          </a:xfrm>
          <a:prstGeom prst="rect">
            <a:avLst/>
          </a:prstGeom>
          <a:solidFill>
            <a:srgbClr val="FFFF00"/>
          </a:solidFill>
          <a:ln w="9525">
            <a:solidFill>
              <a:srgbClr val="000000"/>
            </a:solidFill>
            <a:miter lim="800000"/>
          </a:ln>
          <a:effectLst/>
        </p:spPr>
        <p:txBody>
          <a:bodyPr>
            <a:spAutoFit/>
          </a:bodyPr>
          <a:lstStyle/>
          <a:p>
            <a:pPr algn="ctr">
              <a:spcBef>
                <a:spcPct val="50000"/>
              </a:spcBef>
              <a:buFont typeface="Euclid Symbol" pitchFamily="18" charset="2"/>
              <a:buChar char="®"/>
            </a:pPr>
            <a:r>
              <a:rPr b="1" dirty="0">
                <a:solidFill>
                  <a:srgbClr val="000000"/>
                </a:solidFill>
                <a:effectLst>
                  <a:outerShdw blurRad="38100" dist="38100" dir="2700000">
                    <a:srgbClr val="C0C0C0"/>
                  </a:outerShdw>
                </a:effectLst>
                <a:latin typeface="Arial" panose="020B0604020202020204" pitchFamily="34" charset="0"/>
                <a:sym typeface="Euclid Symbol" pitchFamily="18" charset="2"/>
              </a:rPr>
              <a:t> </a:t>
            </a:r>
            <a:r>
              <a:rPr sz="2800" b="1" dirty="0">
                <a:solidFill>
                  <a:srgbClr val="000000"/>
                </a:solidFill>
                <a:latin typeface="Times New Roman" panose="02020603050405020304" pitchFamily="18" charset="0"/>
                <a:cs typeface="Times New Roman" panose="02020603050405020304" pitchFamily="18" charset="0"/>
                <a:sym typeface="Euclid Symbol" pitchFamily="18" charset="2"/>
              </a:rPr>
              <a:t>Tả hình dáng cái cối. </a:t>
            </a:r>
            <a:endParaRPr sz="2800" b="1" dirty="0">
              <a:solidFill>
                <a:srgbClr val="000000"/>
              </a:solidFill>
              <a:latin typeface="Times New Roman" panose="02020603050405020304" pitchFamily="18" charset="0"/>
              <a:ea typeface="Times New Roman" panose="02020603050405020304" pitchFamily="18" charset="0"/>
              <a:sym typeface="Euclid Symbol" pitchFamily="18" charset="2"/>
            </a:endParaRPr>
          </a:p>
        </p:txBody>
      </p:sp>
      <p:grpSp>
        <p:nvGrpSpPr>
          <p:cNvPr id="2" name="Group 55"/>
          <p:cNvGrpSpPr/>
          <p:nvPr/>
        </p:nvGrpSpPr>
        <p:grpSpPr>
          <a:xfrm>
            <a:off x="4533900" y="2257425"/>
            <a:ext cx="4310063" cy="522288"/>
            <a:chOff x="2632" y="1866"/>
            <a:chExt cx="2741" cy="439"/>
          </a:xfrm>
        </p:grpSpPr>
        <p:sp>
          <p:nvSpPr>
            <p:cNvPr id="30749" name="Rectangle 50"/>
            <p:cNvSpPr/>
            <p:nvPr/>
          </p:nvSpPr>
          <p:spPr>
            <a:xfrm>
              <a:off x="2632" y="1866"/>
              <a:ext cx="2741" cy="439"/>
            </a:xfrm>
            <a:prstGeom prst="rect">
              <a:avLst/>
            </a:prstGeom>
            <a:solidFill>
              <a:srgbClr val="FF99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Font typeface="Euclid Symbol" pitchFamily="18" charset="2"/>
                <a:buNone/>
              </a:pPr>
              <a:r>
                <a:rPr lang="en-US" alt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phần chính          phần phụ</a:t>
              </a:r>
              <a:endParaRPr lang="en-US" altLang="en-US" sz="2800" b="1" dirty="0">
                <a:solidFill>
                  <a:srgbClr val="000000"/>
                </a:solidFill>
                <a:latin typeface="Times New Roman" panose="02020603050405020304" pitchFamily="18" charset="0"/>
                <a:ea typeface="Times New Roman" panose="02020603050405020304" pitchFamily="18" charset="0"/>
                <a:sym typeface="Euclid Symbol" pitchFamily="18" charset="2"/>
              </a:endParaRPr>
            </a:p>
          </p:txBody>
        </p:sp>
        <p:sp>
          <p:nvSpPr>
            <p:cNvPr id="5" name="Line 51"/>
            <p:cNvSpPr>
              <a:spLocks noChangeShapeType="1"/>
            </p:cNvSpPr>
            <p:nvPr/>
          </p:nvSpPr>
          <p:spPr bwMode="auto">
            <a:xfrm>
              <a:off x="3944" y="2120"/>
              <a:ext cx="296" cy="0"/>
            </a:xfrm>
            <a:prstGeom prst="line">
              <a:avLst/>
            </a:prstGeom>
            <a:noFill/>
            <a:ln w="38100" cmpd="dbl">
              <a:solidFill>
                <a:srgbClr val="000000"/>
              </a:solidFill>
              <a:rou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grpSp>
        <p:nvGrpSpPr>
          <p:cNvPr id="3" name="Group 53"/>
          <p:cNvGrpSpPr/>
          <p:nvPr/>
        </p:nvGrpSpPr>
        <p:grpSpPr bwMode="auto">
          <a:xfrm>
            <a:off x="4533702" y="814396"/>
            <a:ext cx="4610298" cy="522684"/>
            <a:chOff x="2651" y="942"/>
            <a:chExt cx="2724" cy="439"/>
          </a:xfrm>
          <a:solidFill>
            <a:schemeClr val="tx2">
              <a:lumMod val="20000"/>
              <a:lumOff val="80000"/>
            </a:schemeClr>
          </a:solidFill>
        </p:grpSpPr>
        <p:sp>
          <p:nvSpPr>
            <p:cNvPr id="9249" name="Rectangle 48"/>
            <p:cNvSpPr>
              <a:spLocks noChangeArrowheads="1"/>
            </p:cNvSpPr>
            <p:nvPr/>
          </p:nvSpPr>
          <p:spPr bwMode="auto">
            <a:xfrm>
              <a:off x="2651" y="942"/>
              <a:ext cx="2724" cy="439"/>
            </a:xfrm>
            <a:prstGeom prst="rect">
              <a:avLst/>
            </a:prstGeom>
            <a:solidFill>
              <a:srgbClr val="CCFF99"/>
            </a:solidFill>
            <a:ln w="9525">
              <a:solidFill>
                <a:srgbClr val="000000"/>
              </a:solid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Euclid Symbol" pitchFamily="18" charset="2"/>
                <a:buNone/>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bộ</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phận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lớn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bộ</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phận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rPr>
                <a:t>nhỏ</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Euclid Symbol" pitchFamily="18" charset="2"/>
              </a:endParaRPr>
            </a:p>
          </p:txBody>
        </p:sp>
        <p:sp>
          <p:nvSpPr>
            <p:cNvPr id="9250" name="Line 52"/>
            <p:cNvSpPr>
              <a:spLocks noChangeShapeType="1"/>
            </p:cNvSpPr>
            <p:nvPr/>
          </p:nvSpPr>
          <p:spPr bwMode="auto">
            <a:xfrm>
              <a:off x="3859" y="1185"/>
              <a:ext cx="296" cy="0"/>
            </a:xfrm>
            <a:prstGeom prst="line">
              <a:avLst/>
            </a:prstGeom>
            <a:grpFill/>
            <a:ln w="38100" cmpd="dbl">
              <a:solidFill>
                <a:srgbClr val="000000"/>
              </a:solidFill>
              <a:round/>
              <a:tailEnd type="triangl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grpSp>
        <p:nvGrpSpPr>
          <p:cNvPr id="4" name="Group 62"/>
          <p:cNvGrpSpPr/>
          <p:nvPr/>
        </p:nvGrpSpPr>
        <p:grpSpPr>
          <a:xfrm>
            <a:off x="4537075" y="1535113"/>
            <a:ext cx="4373563" cy="523875"/>
            <a:chOff x="2783" y="2160"/>
            <a:chExt cx="2541" cy="439"/>
          </a:xfrm>
        </p:grpSpPr>
        <p:sp>
          <p:nvSpPr>
            <p:cNvPr id="9247" name="Rectangle 57"/>
            <p:cNvSpPr>
              <a:spLocks noChangeArrowheads="1"/>
            </p:cNvSpPr>
            <p:nvPr/>
          </p:nvSpPr>
          <p:spPr bwMode="auto">
            <a:xfrm>
              <a:off x="2783" y="2160"/>
              <a:ext cx="2541" cy="439"/>
            </a:xfrm>
            <a:prstGeom prst="rect">
              <a:avLst/>
            </a:prstGeom>
            <a:solidFill>
              <a:srgbClr val="FFC000"/>
            </a:solidFill>
            <a:ln w="9525">
              <a:solidFill>
                <a:srgbClr val="000000"/>
              </a:solidFill>
              <a:miter lim="800000"/>
            </a:ln>
            <a:effectLst/>
          </p:spPr>
          <p:txBody>
            <a:bodyPr>
              <a:spAutoFit/>
            </a:bodyPr>
            <a:lstStyle/>
            <a:p>
              <a:pPr algn="ctr">
                <a:buFont typeface="Euclid Symbol" pitchFamily="18" charset="2"/>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từ ngo</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i           v</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o trong</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endParaRPr>
            </a:p>
          </p:txBody>
        </p:sp>
        <p:sp>
          <p:nvSpPr>
            <p:cNvPr id="6" name="Line 58"/>
            <p:cNvSpPr>
              <a:spLocks noChangeShapeType="1"/>
            </p:cNvSpPr>
            <p:nvPr/>
          </p:nvSpPr>
          <p:spPr bwMode="auto">
            <a:xfrm>
              <a:off x="3870" y="2391"/>
              <a:ext cx="291" cy="0"/>
            </a:xfrm>
            <a:prstGeom prst="line">
              <a:avLst/>
            </a:prstGeom>
            <a:noFill/>
            <a:ln w="38100" cmpd="dbl">
              <a:solidFill>
                <a:srgbClr val="000000"/>
              </a:solidFill>
              <a:rou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sp>
        <p:nvSpPr>
          <p:cNvPr id="77883" name="Line 59"/>
          <p:cNvSpPr>
            <a:spLocks noChangeShapeType="1"/>
          </p:cNvSpPr>
          <p:nvPr/>
        </p:nvSpPr>
        <p:spPr bwMode="auto">
          <a:xfrm>
            <a:off x="3854450" y="1841500"/>
            <a:ext cx="725488" cy="0"/>
          </a:xfrm>
          <a:prstGeom prst="line">
            <a:avLst/>
          </a:prstGeom>
          <a:noFill/>
          <a:ln w="38100" cmpd="dbl">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84" name="Line 60"/>
          <p:cNvSpPr>
            <a:spLocks noChangeShapeType="1"/>
          </p:cNvSpPr>
          <p:nvPr/>
        </p:nvSpPr>
        <p:spPr bwMode="auto">
          <a:xfrm flipV="1">
            <a:off x="3889375" y="1096963"/>
            <a:ext cx="635000" cy="403225"/>
          </a:xfrm>
          <a:prstGeom prst="line">
            <a:avLst/>
          </a:prstGeom>
          <a:noFill/>
          <a:ln w="38100" cmpd="dbl">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85" name="Line 61"/>
          <p:cNvSpPr>
            <a:spLocks noChangeShapeType="1"/>
          </p:cNvSpPr>
          <p:nvPr/>
        </p:nvSpPr>
        <p:spPr bwMode="auto">
          <a:xfrm>
            <a:off x="3816350" y="2036763"/>
            <a:ext cx="717550" cy="504825"/>
          </a:xfrm>
          <a:prstGeom prst="line">
            <a:avLst/>
          </a:prstGeom>
          <a:noFill/>
          <a:ln w="38100" cmpd="dbl">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Line 15"/>
          <p:cNvSpPr>
            <a:spLocks noChangeShapeType="1"/>
          </p:cNvSpPr>
          <p:nvPr/>
        </p:nvSpPr>
        <p:spPr bwMode="auto">
          <a:xfrm>
            <a:off x="2041525" y="4119563"/>
            <a:ext cx="738188" cy="0"/>
          </a:xfrm>
          <a:prstGeom prst="line">
            <a:avLst/>
          </a:prstGeom>
          <a:noFill/>
          <a:ln w="38100" cmpd="dbl">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Rectangle 23"/>
          <p:cNvSpPr/>
          <p:nvPr/>
        </p:nvSpPr>
        <p:spPr>
          <a:xfrm>
            <a:off x="255588" y="3489325"/>
            <a:ext cx="1684337" cy="3238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cái v</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nh</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28" name="Rectangle 23"/>
          <p:cNvSpPr/>
          <p:nvPr/>
        </p:nvSpPr>
        <p:spPr>
          <a:xfrm>
            <a:off x="3133725" y="3421063"/>
            <a:ext cx="1684338" cy="4127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cái áo</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29" name="Rectangle 23"/>
          <p:cNvSpPr>
            <a:spLocks noChangeArrowheads="1"/>
          </p:cNvSpPr>
          <p:nvPr/>
        </p:nvSpPr>
        <p:spPr bwMode="auto">
          <a:xfrm>
            <a:off x="255588" y="3965575"/>
            <a:ext cx="2266950" cy="323850"/>
          </a:xfrm>
          <a:prstGeom prst="rect">
            <a:avLst/>
          </a:prstGeom>
          <a:noFill/>
          <a:ln>
            <a:noFill/>
          </a:ln>
        </p:spPr>
        <p:txBody>
          <a:bodyPr anchor="b"/>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hai</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cái</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tai</a:t>
            </a:r>
          </a:p>
        </p:txBody>
      </p:sp>
      <p:sp>
        <p:nvSpPr>
          <p:cNvPr id="30" name="Rectangle 23"/>
          <p:cNvSpPr>
            <a:spLocks noChangeArrowheads="1"/>
          </p:cNvSpPr>
          <p:nvPr/>
        </p:nvSpPr>
        <p:spPr bwMode="auto">
          <a:xfrm>
            <a:off x="3076575" y="4002088"/>
            <a:ext cx="1684338" cy="323850"/>
          </a:xfrm>
          <a:prstGeom prst="rect">
            <a:avLst/>
          </a:prstGeom>
          <a:noFill/>
          <a:ln>
            <a:noFill/>
          </a:ln>
        </p:spPr>
        <p:txBody>
          <a:bodyPr anchor="b"/>
          <a:lstStyle/>
          <a:p>
            <a:pPr>
              <a:lnSpc>
                <a:spcPct val="90000"/>
              </a:lnSpc>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lỗ tai </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 name="Rectangle 23"/>
          <p:cNvSpPr/>
          <p:nvPr/>
        </p:nvSpPr>
        <p:spPr>
          <a:xfrm>
            <a:off x="255588" y="4452938"/>
            <a:ext cx="2371725" cy="3238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h</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m răng cối</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32" name="Line 15"/>
          <p:cNvSpPr>
            <a:spLocks noChangeShapeType="1"/>
          </p:cNvSpPr>
          <p:nvPr/>
        </p:nvSpPr>
        <p:spPr bwMode="auto">
          <a:xfrm>
            <a:off x="2552700" y="4614863"/>
            <a:ext cx="755650" cy="0"/>
          </a:xfrm>
          <a:prstGeom prst="line">
            <a:avLst/>
          </a:prstGeom>
          <a:noFill/>
          <a:ln w="38100" cmpd="dbl">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 name="Line 15"/>
          <p:cNvSpPr>
            <a:spLocks noChangeShapeType="1"/>
          </p:cNvSpPr>
          <p:nvPr/>
        </p:nvSpPr>
        <p:spPr bwMode="auto">
          <a:xfrm>
            <a:off x="1441450" y="5083175"/>
            <a:ext cx="889000" cy="0"/>
          </a:xfrm>
          <a:prstGeom prst="line">
            <a:avLst/>
          </a:prstGeom>
          <a:noFill/>
          <a:ln w="38100" cmpd="dbl">
            <a:solidFill>
              <a:srgbClr val="FF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4" name="Rectangle 23"/>
          <p:cNvSpPr>
            <a:spLocks noChangeArrowheads="1"/>
          </p:cNvSpPr>
          <p:nvPr/>
        </p:nvSpPr>
        <p:spPr bwMode="auto">
          <a:xfrm>
            <a:off x="3390900" y="4519613"/>
            <a:ext cx="1684338" cy="323850"/>
          </a:xfrm>
          <a:prstGeom prst="rect">
            <a:avLst/>
          </a:prstGeom>
          <a:noFill/>
          <a:ln>
            <a:noFill/>
          </a:ln>
        </p:spPr>
        <p:txBody>
          <a:bodyPr anchor="b"/>
          <a:lstStyle/>
          <a:p>
            <a:pPr>
              <a:lnSpc>
                <a:spcPct val="90000"/>
              </a:lnSpc>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dăm cối</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5" name="Rectangle 3"/>
          <p:cNvSpPr/>
          <p:nvPr/>
        </p:nvSpPr>
        <p:spPr>
          <a:xfrm>
            <a:off x="74613" y="125413"/>
            <a:ext cx="9144000" cy="501650"/>
          </a:xfrm>
          <a:prstGeom prst="rect">
            <a:avLst/>
          </a:prstGeom>
          <a:solidFill>
            <a:srgbClr val="FFFFCC"/>
          </a:solidFill>
          <a:ln w="9525" cap="flat" cmpd="sng">
            <a:solidFill>
              <a:schemeClr val="folHlink"/>
            </a:solidFill>
            <a:prstDash val="solid"/>
            <a:miter/>
            <a:headEnd type="none" w="med" len="med"/>
            <a:tailEnd type="none" w="med" len="med"/>
          </a:ln>
        </p:spPr>
        <p:txBody>
          <a:bodyPr lIns="69056" tIns="34529" rIns="69056" bIns="34529">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42900">
              <a:spcBef>
                <a:spcPct val="0"/>
              </a:spcBef>
              <a:buNone/>
            </a:pPr>
            <a:r>
              <a:rPr lang="en-US" altLang="en-US" sz="2800" b="1" dirty="0">
                <a:latin typeface="Times New Roman" panose="02020603050405020304" pitchFamily="18" charset="0"/>
                <a:cs typeface="Times New Roman" panose="02020603050405020304" pitchFamily="18" charset="0"/>
              </a:rPr>
              <a:t>d) Phần thân 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a:t>
            </a:r>
            <a:r>
              <a:rPr lang="vi-VN" altLang="en-US" sz="2800" b="1" dirty="0">
                <a:latin typeface="Times New Roman" panose="02020603050405020304" pitchFamily="18" charset="0"/>
                <a:cs typeface="Times New Roman" panose="02020603050405020304" pitchFamily="18" charset="0"/>
              </a:rPr>
              <a:t>t</a:t>
            </a:r>
            <a:r>
              <a:rPr lang="en-US" altLang="en-US" sz="2800" b="1" dirty="0">
                <a:latin typeface="Times New Roman" panose="02020603050405020304" pitchFamily="18" charset="0"/>
                <a:cs typeface="Times New Roman" panose="02020603050405020304" pitchFamily="18" charset="0"/>
              </a:rPr>
              <a:t>ả cái cối theo trình </a:t>
            </a:r>
            <a:r>
              <a:rPr lang="vi-VN" altLang="en-US" sz="2800" b="1" dirty="0">
                <a:latin typeface="Times New Roman" panose="02020603050405020304" pitchFamily="18" charset="0"/>
                <a:cs typeface="Times New Roman" panose="02020603050405020304" pitchFamily="18" charset="0"/>
              </a:rPr>
              <a:t>t</a:t>
            </a:r>
            <a:r>
              <a:rPr lang="en-US" altLang="en-US" sz="2800" b="1" dirty="0">
                <a:latin typeface="Times New Roman" panose="02020603050405020304" pitchFamily="18" charset="0"/>
                <a:cs typeface="Times New Roman" panose="02020603050405020304" pitchFamily="18" charset="0"/>
              </a:rPr>
              <a:t>ự</a:t>
            </a:r>
            <a:r>
              <a:rPr lang="vi-VN" altLang="en-US" sz="2800" b="1" dirty="0">
                <a:latin typeface="Times New Roman" panose="02020603050405020304" pitchFamily="18" charset="0"/>
                <a:cs typeface="Times New Roman" panose="02020603050405020304" pitchFamily="18" charset="0"/>
              </a:rPr>
              <a:t> như th</a:t>
            </a:r>
            <a:r>
              <a:rPr lang="en-US" altLang="en-US" sz="2800" b="1" dirty="0">
                <a:latin typeface="Times New Roman" panose="02020603050405020304" pitchFamily="18" charset="0"/>
                <a:cs typeface="Times New Roman" panose="02020603050405020304" pitchFamily="18" charset="0"/>
              </a:rPr>
              <a:t>ế</a:t>
            </a:r>
            <a:r>
              <a:rPr lang="vi-VN" altLang="en-US" sz="2800" b="1" dirty="0">
                <a:latin typeface="Times New Roman" panose="02020603050405020304" pitchFamily="18" charset="0"/>
                <a:cs typeface="Times New Roman" panose="02020603050405020304" pitchFamily="18" charset="0"/>
              </a:rPr>
              <a:t> n</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o?</a:t>
            </a:r>
            <a:endParaRPr lang="vi-VN"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66"/>
                                        </p:tgtEl>
                                        <p:attrNameLst>
                                          <p:attrName>style.visibility</p:attrName>
                                        </p:attrNameLst>
                                      </p:cBhvr>
                                      <p:to>
                                        <p:strVal val="visible"/>
                                      </p:to>
                                    </p:set>
                                    <p:anim calcmode="lin" valueType="num">
                                      <p:cBhvr additive="base">
                                        <p:cTn id="13" dur="500" fill="hold"/>
                                        <p:tgtEl>
                                          <p:spTgt spid="77866"/>
                                        </p:tgtEl>
                                        <p:attrNameLst>
                                          <p:attrName>ppt_x</p:attrName>
                                        </p:attrNameLst>
                                      </p:cBhvr>
                                      <p:tavLst>
                                        <p:tav tm="0">
                                          <p:val>
                                            <p:strVal val="#ppt_x"/>
                                          </p:val>
                                        </p:tav>
                                        <p:tav tm="100000">
                                          <p:val>
                                            <p:strVal val="#ppt_x"/>
                                          </p:val>
                                        </p:tav>
                                      </p:tavLst>
                                    </p:anim>
                                    <p:anim calcmode="lin" valueType="num">
                                      <p:cBhvr additive="base">
                                        <p:cTn id="14" dur="500" fill="hold"/>
                                        <p:tgtEl>
                                          <p:spTgt spid="778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839"/>
                                        </p:tgtEl>
                                        <p:attrNameLst>
                                          <p:attrName>style.visibility</p:attrName>
                                        </p:attrNameLst>
                                      </p:cBhvr>
                                      <p:to>
                                        <p:strVal val="visible"/>
                                      </p:to>
                                    </p:set>
                                    <p:anim calcmode="lin" valueType="num">
                                      <p:cBhvr additive="base">
                                        <p:cTn id="25" dur="500" fill="hold"/>
                                        <p:tgtEl>
                                          <p:spTgt spid="77839"/>
                                        </p:tgtEl>
                                        <p:attrNameLst>
                                          <p:attrName>ppt_x</p:attrName>
                                        </p:attrNameLst>
                                      </p:cBhvr>
                                      <p:tavLst>
                                        <p:tav tm="0">
                                          <p:val>
                                            <p:strVal val="#ppt_x"/>
                                          </p:val>
                                        </p:tav>
                                        <p:tav tm="100000">
                                          <p:val>
                                            <p:strVal val="#ppt_x"/>
                                          </p:val>
                                        </p:tav>
                                      </p:tavLst>
                                    </p:anim>
                                    <p:anim calcmode="lin" valueType="num">
                                      <p:cBhvr additive="base">
                                        <p:cTn id="26" dur="500" fill="hold"/>
                                        <p:tgtEl>
                                          <p:spTgt spid="778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7847"/>
                                        </p:tgtEl>
                                        <p:attrNameLst>
                                          <p:attrName>style.visibility</p:attrName>
                                        </p:attrNameLst>
                                      </p:cBhvr>
                                      <p:to>
                                        <p:strVal val="visible"/>
                                      </p:to>
                                    </p:set>
                                    <p:anim calcmode="lin" valueType="num">
                                      <p:cBhvr additive="base">
                                        <p:cTn id="73" dur="500" fill="hold"/>
                                        <p:tgtEl>
                                          <p:spTgt spid="77847"/>
                                        </p:tgtEl>
                                        <p:attrNameLst>
                                          <p:attrName>ppt_x</p:attrName>
                                        </p:attrNameLst>
                                      </p:cBhvr>
                                      <p:tavLst>
                                        <p:tav tm="0">
                                          <p:val>
                                            <p:strVal val="#ppt_x"/>
                                          </p:val>
                                        </p:tav>
                                        <p:tav tm="100000">
                                          <p:val>
                                            <p:strVal val="#ppt_x"/>
                                          </p:val>
                                        </p:tav>
                                      </p:tavLst>
                                    </p:anim>
                                    <p:anim calcmode="lin" valueType="num">
                                      <p:cBhvr additive="base">
                                        <p:cTn id="74" dur="500" fill="hold"/>
                                        <p:tgtEl>
                                          <p:spTgt spid="778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7849"/>
                                        </p:tgtEl>
                                        <p:attrNameLst>
                                          <p:attrName>style.visibility</p:attrName>
                                        </p:attrNameLst>
                                      </p:cBhvr>
                                      <p:to>
                                        <p:strVal val="visible"/>
                                      </p:to>
                                    </p:set>
                                    <p:anim calcmode="lin" valueType="num">
                                      <p:cBhvr additive="base">
                                        <p:cTn id="85" dur="500" fill="hold"/>
                                        <p:tgtEl>
                                          <p:spTgt spid="77849"/>
                                        </p:tgtEl>
                                        <p:attrNameLst>
                                          <p:attrName>ppt_x</p:attrName>
                                        </p:attrNameLst>
                                      </p:cBhvr>
                                      <p:tavLst>
                                        <p:tav tm="0">
                                          <p:val>
                                            <p:strVal val="#ppt_x"/>
                                          </p:val>
                                        </p:tav>
                                        <p:tav tm="100000">
                                          <p:val>
                                            <p:strVal val="#ppt_x"/>
                                          </p:val>
                                        </p:tav>
                                      </p:tavLst>
                                    </p:anim>
                                    <p:anim calcmode="lin" valueType="num">
                                      <p:cBhvr additive="base">
                                        <p:cTn id="86" dur="500" fill="hold"/>
                                        <p:tgtEl>
                                          <p:spTgt spid="7784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7838"/>
                                        </p:tgtEl>
                                        <p:attrNameLst>
                                          <p:attrName>style.visibility</p:attrName>
                                        </p:attrNameLst>
                                      </p:cBhvr>
                                      <p:to>
                                        <p:strVal val="visible"/>
                                      </p:to>
                                    </p:set>
                                    <p:anim calcmode="lin" valueType="num">
                                      <p:cBhvr additive="base">
                                        <p:cTn id="91" dur="500" fill="hold"/>
                                        <p:tgtEl>
                                          <p:spTgt spid="77838"/>
                                        </p:tgtEl>
                                        <p:attrNameLst>
                                          <p:attrName>ppt_x</p:attrName>
                                        </p:attrNameLst>
                                      </p:cBhvr>
                                      <p:tavLst>
                                        <p:tav tm="0">
                                          <p:val>
                                            <p:strVal val="#ppt_x"/>
                                          </p:val>
                                        </p:tav>
                                        <p:tav tm="100000">
                                          <p:val>
                                            <p:strVal val="#ppt_x"/>
                                          </p:val>
                                        </p:tav>
                                      </p:tavLst>
                                    </p:anim>
                                    <p:anim calcmode="lin" valueType="num">
                                      <p:cBhvr additive="base">
                                        <p:cTn id="92" dur="500" fill="hold"/>
                                        <p:tgtEl>
                                          <p:spTgt spid="778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7850"/>
                                        </p:tgtEl>
                                        <p:attrNameLst>
                                          <p:attrName>style.visibility</p:attrName>
                                        </p:attrNameLst>
                                      </p:cBhvr>
                                      <p:to>
                                        <p:strVal val="visible"/>
                                      </p:to>
                                    </p:set>
                                    <p:anim calcmode="lin" valueType="num">
                                      <p:cBhvr additive="base">
                                        <p:cTn id="97" dur="500" fill="hold"/>
                                        <p:tgtEl>
                                          <p:spTgt spid="77850"/>
                                        </p:tgtEl>
                                        <p:attrNameLst>
                                          <p:attrName>ppt_x</p:attrName>
                                        </p:attrNameLst>
                                      </p:cBhvr>
                                      <p:tavLst>
                                        <p:tav tm="0">
                                          <p:val>
                                            <p:strVal val="#ppt_x"/>
                                          </p:val>
                                        </p:tav>
                                        <p:tav tm="100000">
                                          <p:val>
                                            <p:strVal val="#ppt_x"/>
                                          </p:val>
                                        </p:tav>
                                      </p:tavLst>
                                    </p:anim>
                                    <p:anim calcmode="lin" valueType="num">
                                      <p:cBhvr additive="base">
                                        <p:cTn id="98" dur="500" fill="hold"/>
                                        <p:tgtEl>
                                          <p:spTgt spid="778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7840"/>
                                        </p:tgtEl>
                                        <p:attrNameLst>
                                          <p:attrName>style.visibility</p:attrName>
                                        </p:attrNameLst>
                                      </p:cBhvr>
                                      <p:to>
                                        <p:strVal val="visible"/>
                                      </p:to>
                                    </p:set>
                                    <p:anim calcmode="lin" valueType="num">
                                      <p:cBhvr additive="base">
                                        <p:cTn id="103" dur="500" fill="hold"/>
                                        <p:tgtEl>
                                          <p:spTgt spid="77840"/>
                                        </p:tgtEl>
                                        <p:attrNameLst>
                                          <p:attrName>ppt_x</p:attrName>
                                        </p:attrNameLst>
                                      </p:cBhvr>
                                      <p:tavLst>
                                        <p:tav tm="0">
                                          <p:val>
                                            <p:strVal val="#ppt_x"/>
                                          </p:val>
                                        </p:tav>
                                        <p:tav tm="100000">
                                          <p:val>
                                            <p:strVal val="#ppt_x"/>
                                          </p:val>
                                        </p:tav>
                                      </p:tavLst>
                                    </p:anim>
                                    <p:anim calcmode="lin" valueType="num">
                                      <p:cBhvr additive="base">
                                        <p:cTn id="104" dur="500" fill="hold"/>
                                        <p:tgtEl>
                                          <p:spTgt spid="7784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7830"/>
                                        </p:tgtEl>
                                        <p:attrNameLst>
                                          <p:attrName>style.visibility</p:attrName>
                                        </p:attrNameLst>
                                      </p:cBhvr>
                                      <p:to>
                                        <p:strVal val="visible"/>
                                      </p:to>
                                    </p:set>
                                    <p:anim calcmode="lin" valueType="num">
                                      <p:cBhvr additive="base">
                                        <p:cTn id="109" dur="500" fill="hold"/>
                                        <p:tgtEl>
                                          <p:spTgt spid="77830"/>
                                        </p:tgtEl>
                                        <p:attrNameLst>
                                          <p:attrName>ppt_x</p:attrName>
                                        </p:attrNameLst>
                                      </p:cBhvr>
                                      <p:tavLst>
                                        <p:tav tm="0">
                                          <p:val>
                                            <p:strVal val="#ppt_x"/>
                                          </p:val>
                                        </p:tav>
                                        <p:tav tm="100000">
                                          <p:val>
                                            <p:strVal val="#ppt_x"/>
                                          </p:val>
                                        </p:tav>
                                      </p:tavLst>
                                    </p:anim>
                                    <p:anim calcmode="lin" valueType="num">
                                      <p:cBhvr additive="base">
                                        <p:cTn id="110"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7884"/>
                                        </p:tgtEl>
                                        <p:attrNameLst>
                                          <p:attrName>style.visibility</p:attrName>
                                        </p:attrNameLst>
                                      </p:cBhvr>
                                      <p:to>
                                        <p:strVal val="visible"/>
                                      </p:to>
                                    </p:set>
                                    <p:anim calcmode="lin" valueType="num">
                                      <p:cBhvr additive="base">
                                        <p:cTn id="115" dur="500" fill="hold"/>
                                        <p:tgtEl>
                                          <p:spTgt spid="77884"/>
                                        </p:tgtEl>
                                        <p:attrNameLst>
                                          <p:attrName>ppt_x</p:attrName>
                                        </p:attrNameLst>
                                      </p:cBhvr>
                                      <p:tavLst>
                                        <p:tav tm="0">
                                          <p:val>
                                            <p:strVal val="#ppt_x"/>
                                          </p:val>
                                        </p:tav>
                                        <p:tav tm="100000">
                                          <p:val>
                                            <p:strVal val="#ppt_x"/>
                                          </p:val>
                                        </p:tav>
                                      </p:tavLst>
                                    </p:anim>
                                    <p:anim calcmode="lin" valueType="num">
                                      <p:cBhvr additive="base">
                                        <p:cTn id="116" dur="500" fill="hold"/>
                                        <p:tgtEl>
                                          <p:spTgt spid="7788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77883"/>
                                        </p:tgtEl>
                                        <p:attrNameLst>
                                          <p:attrName>style.visibility</p:attrName>
                                        </p:attrNameLst>
                                      </p:cBhvr>
                                      <p:to>
                                        <p:strVal val="visible"/>
                                      </p:to>
                                    </p:set>
                                    <p:anim calcmode="lin" valueType="num">
                                      <p:cBhvr additive="base">
                                        <p:cTn id="125" dur="500" fill="hold"/>
                                        <p:tgtEl>
                                          <p:spTgt spid="77883"/>
                                        </p:tgtEl>
                                        <p:attrNameLst>
                                          <p:attrName>ppt_x</p:attrName>
                                        </p:attrNameLst>
                                      </p:cBhvr>
                                      <p:tavLst>
                                        <p:tav tm="0">
                                          <p:val>
                                            <p:strVal val="#ppt_x"/>
                                          </p:val>
                                        </p:tav>
                                        <p:tav tm="100000">
                                          <p:val>
                                            <p:strVal val="#ppt_x"/>
                                          </p:val>
                                        </p:tav>
                                      </p:tavLst>
                                    </p:anim>
                                    <p:anim calcmode="lin" valueType="num">
                                      <p:cBhvr additive="base">
                                        <p:cTn id="126" dur="500" fill="hold"/>
                                        <p:tgtEl>
                                          <p:spTgt spid="77883"/>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
                                        </p:tgtEl>
                                        <p:attrNameLst>
                                          <p:attrName>style.visibility</p:attrName>
                                        </p:attrNameLst>
                                      </p:cBhvr>
                                      <p:to>
                                        <p:strVal val="visible"/>
                                      </p:to>
                                    </p:set>
                                    <p:anim calcmode="lin" valueType="num">
                                      <p:cBhvr additive="base">
                                        <p:cTn id="129" dur="500" fill="hold"/>
                                        <p:tgtEl>
                                          <p:spTgt spid="4"/>
                                        </p:tgtEl>
                                        <p:attrNameLst>
                                          <p:attrName>ppt_x</p:attrName>
                                        </p:attrNameLst>
                                      </p:cBhvr>
                                      <p:tavLst>
                                        <p:tav tm="0">
                                          <p:val>
                                            <p:strVal val="#ppt_x"/>
                                          </p:val>
                                        </p:tav>
                                        <p:tav tm="100000">
                                          <p:val>
                                            <p:strVal val="#ppt_x"/>
                                          </p:val>
                                        </p:tav>
                                      </p:tavLst>
                                    </p:anim>
                                    <p:anim calcmode="lin" valueType="num">
                                      <p:cBhvr additive="base">
                                        <p:cTn id="1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77885"/>
                                        </p:tgtEl>
                                        <p:attrNameLst>
                                          <p:attrName>style.visibility</p:attrName>
                                        </p:attrNameLst>
                                      </p:cBhvr>
                                      <p:to>
                                        <p:strVal val="visible"/>
                                      </p:to>
                                    </p:set>
                                    <p:anim calcmode="lin" valueType="num">
                                      <p:cBhvr additive="base">
                                        <p:cTn id="135" dur="500" fill="hold"/>
                                        <p:tgtEl>
                                          <p:spTgt spid="77885"/>
                                        </p:tgtEl>
                                        <p:attrNameLst>
                                          <p:attrName>ppt_x</p:attrName>
                                        </p:attrNameLst>
                                      </p:cBhvr>
                                      <p:tavLst>
                                        <p:tav tm="0">
                                          <p:val>
                                            <p:strVal val="#ppt_x"/>
                                          </p:val>
                                        </p:tav>
                                        <p:tav tm="100000">
                                          <p:val>
                                            <p:strVal val="#ppt_x"/>
                                          </p:val>
                                        </p:tav>
                                      </p:tavLst>
                                    </p:anim>
                                    <p:anim calcmode="lin" valueType="num">
                                      <p:cBhvr additive="base">
                                        <p:cTn id="136" dur="500" fill="hold"/>
                                        <p:tgtEl>
                                          <p:spTgt spid="77885"/>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ppt_x"/>
                                          </p:val>
                                        </p:tav>
                                        <p:tav tm="100000">
                                          <p:val>
                                            <p:strVal val="#ppt_x"/>
                                          </p:val>
                                        </p:tav>
                                      </p:tavLst>
                                    </p:anim>
                                    <p:anim calcmode="lin" valueType="num">
                                      <p:cBhvr additive="base">
                                        <p:cTn id="1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47" grpId="0"/>
      <p:bldP spid="77849" grpId="0"/>
      <p:bldP spid="77850" grpId="0"/>
      <p:bldP spid="77866" grpId="0" animBg="1"/>
      <p:bldP spid="27" grpId="0"/>
      <p:bldP spid="28" grpId="0"/>
      <p:bldP spid="29" grpId="0"/>
      <p:bldP spid="30" grpId="0"/>
      <p:bldP spid="31" grpId="0"/>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
          <p:cNvGrpSpPr>
            <a:grpSpLocks noGrp="1"/>
          </p:cNvGrpSpPr>
          <p:nvPr/>
        </p:nvGrpSpPr>
        <p:grpSpPr>
          <a:xfrm>
            <a:off x="609600" y="5313363"/>
            <a:ext cx="2000250" cy="1393825"/>
            <a:chOff x="2256" y="1536"/>
            <a:chExt cx="1176" cy="744"/>
          </a:xfrm>
        </p:grpSpPr>
        <p:pic>
          <p:nvPicPr>
            <p:cNvPr id="31751" name="Picture 5" descr="pretty_flower_purple_hb"/>
            <p:cNvPicPr>
              <a:picLocks noChangeAspect="1"/>
            </p:cNvPicPr>
            <p:nvPr/>
          </p:nvPicPr>
          <p:blipFill>
            <a:blip r:embed="rId3"/>
            <a:stretch>
              <a:fillRect/>
            </a:stretch>
          </p:blipFill>
          <p:spPr>
            <a:xfrm>
              <a:off x="2784" y="1632"/>
              <a:ext cx="648" cy="648"/>
            </a:xfrm>
            <a:prstGeom prst="rect">
              <a:avLst/>
            </a:prstGeom>
            <a:noFill/>
            <a:ln w="9525">
              <a:noFill/>
            </a:ln>
          </p:spPr>
        </p:pic>
        <p:grpSp>
          <p:nvGrpSpPr>
            <p:cNvPr id="31752" name="Group 6"/>
            <p:cNvGrpSpPr/>
            <p:nvPr/>
          </p:nvGrpSpPr>
          <p:grpSpPr>
            <a:xfrm>
              <a:off x="2256" y="1536"/>
              <a:ext cx="864" cy="744"/>
              <a:chOff x="2256" y="1536"/>
              <a:chExt cx="864" cy="744"/>
            </a:xfrm>
          </p:grpSpPr>
          <p:pic>
            <p:nvPicPr>
              <p:cNvPr id="31753" name="Picture 7" descr="pretty_flower_red_hb"/>
              <p:cNvPicPr>
                <a:picLocks noChangeAspect="1"/>
              </p:cNvPicPr>
              <p:nvPr/>
            </p:nvPicPr>
            <p:blipFill>
              <a:blip r:embed="rId4"/>
              <a:stretch>
                <a:fillRect/>
              </a:stretch>
            </p:blipFill>
            <p:spPr>
              <a:xfrm>
                <a:off x="2544" y="1680"/>
                <a:ext cx="576" cy="576"/>
              </a:xfrm>
              <a:prstGeom prst="rect">
                <a:avLst/>
              </a:prstGeom>
              <a:noFill/>
              <a:ln w="9525">
                <a:noFill/>
              </a:ln>
            </p:spPr>
          </p:pic>
          <p:pic>
            <p:nvPicPr>
              <p:cNvPr id="31754" name="Picture 8" descr="pretty_flower_yellow_hb"/>
              <p:cNvPicPr>
                <a:picLocks noChangeAspect="1"/>
              </p:cNvPicPr>
              <p:nvPr/>
            </p:nvPicPr>
            <p:blipFill>
              <a:blip r:embed="rId5"/>
              <a:stretch>
                <a:fillRect/>
              </a:stretch>
            </p:blipFill>
            <p:spPr>
              <a:xfrm>
                <a:off x="2400" y="1536"/>
                <a:ext cx="552" cy="552"/>
              </a:xfrm>
              <a:prstGeom prst="rect">
                <a:avLst/>
              </a:prstGeom>
              <a:noFill/>
              <a:ln w="9525">
                <a:noFill/>
              </a:ln>
            </p:spPr>
          </p:pic>
          <p:pic>
            <p:nvPicPr>
              <p:cNvPr id="31755" name="Picture 9" descr="pretty_flower_orange_hb"/>
              <p:cNvPicPr>
                <a:picLocks noChangeAspect="1"/>
              </p:cNvPicPr>
              <p:nvPr/>
            </p:nvPicPr>
            <p:blipFill>
              <a:blip r:embed="rId6"/>
              <a:stretch>
                <a:fillRect/>
              </a:stretch>
            </p:blipFill>
            <p:spPr>
              <a:xfrm>
                <a:off x="2256" y="1632"/>
                <a:ext cx="648" cy="648"/>
              </a:xfrm>
              <a:prstGeom prst="rect">
                <a:avLst/>
              </a:prstGeom>
              <a:noFill/>
              <a:ln w="9525">
                <a:noFill/>
              </a:ln>
            </p:spPr>
          </p:pic>
        </p:grpSp>
      </p:grpSp>
      <p:pic>
        <p:nvPicPr>
          <p:cNvPr id="31747" name="Picture 5" descr="club%20meeting"/>
          <p:cNvPicPr>
            <a:picLocks noChangeAspect="1"/>
          </p:cNvPicPr>
          <p:nvPr/>
        </p:nvPicPr>
        <p:blipFill>
          <a:blip r:embed="rId7"/>
          <a:stretch>
            <a:fillRect/>
          </a:stretch>
        </p:blipFill>
        <p:spPr>
          <a:xfrm>
            <a:off x="2976563" y="4767263"/>
            <a:ext cx="4972050" cy="2057400"/>
          </a:xfrm>
          <a:prstGeom prst="rect">
            <a:avLst/>
          </a:prstGeom>
          <a:noFill/>
          <a:ln w="9525">
            <a:noFill/>
          </a:ln>
        </p:spPr>
      </p:pic>
      <p:sp>
        <p:nvSpPr>
          <p:cNvPr id="11" name="Rectangle 5"/>
          <p:cNvSpPr>
            <a:spLocks noChangeArrowheads="1"/>
          </p:cNvSpPr>
          <p:nvPr/>
        </p:nvSpPr>
        <p:spPr bwMode="auto">
          <a:xfrm>
            <a:off x="158750" y="847725"/>
            <a:ext cx="8494713" cy="523875"/>
          </a:xfrm>
          <a:prstGeom prst="rect">
            <a:avLst/>
          </a:prstGeom>
          <a:noFill/>
          <a:ln w="9525">
            <a:noFill/>
            <a:miter lim="800000"/>
          </a:ln>
          <a:effectLst/>
        </p:spPr>
        <p:txBody>
          <a:bodyPr>
            <a:spAutoFit/>
          </a:bodyPr>
          <a:lstStyle/>
          <a:p>
            <a:pPr eaLnBrk="1" hangingPunct="1">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d. Phần thân b</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i tả cái cối theo trình tự như thế n</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49" name="Text Box 6"/>
          <p:cNvSpPr txBox="1"/>
          <p:nvPr/>
        </p:nvSpPr>
        <p:spPr>
          <a:xfrm>
            <a:off x="533400" y="1447800"/>
            <a:ext cx="1524000" cy="523875"/>
          </a:xfrm>
          <a:prstGeom prst="rect">
            <a:avLst/>
          </a:prstGeom>
          <a:noFill/>
          <a:ln w="9525">
            <a:noFill/>
          </a:ln>
        </p:spPr>
        <p:txBody>
          <a:bodyPr>
            <a:spAutoFit/>
          </a:bodyPr>
          <a:lstStyle/>
          <a:p>
            <a:pPr eaLnBrk="1" hangingPunct="1">
              <a:spcBef>
                <a:spcPct val="50000"/>
              </a:spcBef>
            </a:pPr>
            <a:r>
              <a:rPr lang="en-US" altLang="en-US" sz="2800" b="1" dirty="0">
                <a:latin typeface="Times New Roman" panose="02020603050405020304" pitchFamily="18" charset="0"/>
              </a:rPr>
              <a:t>Đoạn 2.</a:t>
            </a:r>
          </a:p>
        </p:txBody>
      </p:sp>
      <p:sp>
        <p:nvSpPr>
          <p:cNvPr id="14" name="Rectangle 43"/>
          <p:cNvSpPr>
            <a:spLocks noChangeArrowheads="1"/>
          </p:cNvSpPr>
          <p:nvPr/>
        </p:nvSpPr>
        <p:spPr bwMode="auto">
          <a:xfrm>
            <a:off x="533400" y="2154238"/>
            <a:ext cx="4572000" cy="523875"/>
          </a:xfrm>
          <a:prstGeom prst="rect">
            <a:avLst/>
          </a:prstGeom>
          <a:solidFill>
            <a:schemeClr val="bg1"/>
          </a:solidFill>
          <a:ln w="9525">
            <a:solidFill>
              <a:schemeClr val="tx1"/>
            </a:solidFill>
            <a:miter lim="800000"/>
          </a:ln>
        </p:spPr>
        <p:txBody>
          <a:bodyPr>
            <a:spAutoFit/>
          </a:bodyPr>
          <a:lstStyle/>
          <a:p>
            <a:pPr>
              <a:spcBef>
                <a:spcPct val="50000"/>
              </a:spcBef>
              <a:buFont typeface="Euclid Symbol" pitchFamily="18" charset="2"/>
              <a:buChar char="®"/>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 Tả công dụng của cái cối.</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28600" y="1143000"/>
            <a:ext cx="8686800" cy="457200"/>
          </a:xfrm>
          <a:prstGeom prst="flowChartAlternateProcess">
            <a:avLst/>
          </a:prstGeom>
          <a:noFill/>
          <a:ln w="9525">
            <a:solidFill>
              <a:schemeClr val="bg1"/>
            </a:solidFill>
            <a:miter lim="800000"/>
          </a:ln>
        </p:spPr>
        <p:txBody>
          <a:bodyPr wrap="none" anchor="ctr"/>
          <a:lstStyle/>
          <a:p>
            <a:pPr marL="34290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d) Phần thân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tả cái cối theo trình tự như thế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21" name="Rectangle 42"/>
          <p:cNvSpPr>
            <a:spLocks noChangeArrowheads="1"/>
          </p:cNvSpPr>
          <p:nvPr/>
        </p:nvSpPr>
        <p:spPr bwMode="auto">
          <a:xfrm>
            <a:off x="1219200" y="1905000"/>
            <a:ext cx="3384550" cy="4826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Char char="®"/>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 Tả hình dáng cái cối. </a:t>
            </a:r>
            <a:endParaRPr sz="2400"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22" name="Rectangle 43"/>
          <p:cNvSpPr>
            <a:spLocks noChangeArrowheads="1"/>
          </p:cNvSpPr>
          <p:nvPr/>
        </p:nvSpPr>
        <p:spPr bwMode="auto">
          <a:xfrm>
            <a:off x="1341438" y="5019675"/>
            <a:ext cx="4068763" cy="4667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Char char="®"/>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 Tả công dụng của cái cối.</a:t>
            </a:r>
            <a:endParaRPr sz="2400"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33797" name="Rectangle 45"/>
          <p:cNvSpPr/>
          <p:nvPr/>
        </p:nvSpPr>
        <p:spPr>
          <a:xfrm>
            <a:off x="71438" y="2033588"/>
            <a:ext cx="1393825" cy="328612"/>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None/>
            </a:pPr>
            <a:r>
              <a:rPr lang="en-US" altLang="en-US" sz="2400" b="1" u="sng" dirty="0">
                <a:solidFill>
                  <a:srgbClr val="FF0000"/>
                </a:solidFill>
                <a:latin typeface="Times New Roman" panose="02020603050405020304" pitchFamily="18" charset="0"/>
                <a:cs typeface="Times New Roman" panose="02020603050405020304" pitchFamily="18" charset="0"/>
              </a:rPr>
              <a:t>Đoạn 2:</a:t>
            </a:r>
            <a:endParaRPr lang="en-US" altLang="en-US" sz="4400" b="1" u="sng" dirty="0">
              <a:solidFill>
                <a:srgbClr val="FF0000"/>
              </a:solidFill>
              <a:latin typeface="Times New Roman" panose="02020603050405020304" pitchFamily="18" charset="0"/>
              <a:ea typeface="Times New Roman" panose="02020603050405020304" pitchFamily="18" charset="0"/>
            </a:endParaRPr>
          </a:p>
        </p:txBody>
      </p:sp>
      <p:sp>
        <p:nvSpPr>
          <p:cNvPr id="25" name="Rectangle 46"/>
          <p:cNvSpPr/>
          <p:nvPr/>
        </p:nvSpPr>
        <p:spPr>
          <a:xfrm>
            <a:off x="34925" y="5105400"/>
            <a:ext cx="1393825" cy="328613"/>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None/>
            </a:pPr>
            <a:r>
              <a:rPr lang="en-US" altLang="en-US" sz="2400" b="1" u="sng" dirty="0">
                <a:solidFill>
                  <a:srgbClr val="FF0000"/>
                </a:solidFill>
                <a:latin typeface="Times New Roman" panose="02020603050405020304" pitchFamily="18" charset="0"/>
                <a:cs typeface="Times New Roman" panose="02020603050405020304" pitchFamily="18" charset="0"/>
              </a:rPr>
              <a:t>Đoạn 3</a:t>
            </a:r>
            <a:r>
              <a:rPr lang="en-US" altLang="en-US" sz="2400" u="sng" dirty="0">
                <a:solidFill>
                  <a:srgbClr val="05050F"/>
                </a:solidFill>
                <a:latin typeface="Times New Roman" panose="02020603050405020304" pitchFamily="18" charset="0"/>
                <a:cs typeface="Times New Roman" panose="02020603050405020304" pitchFamily="18" charset="0"/>
              </a:rPr>
              <a:t>:</a:t>
            </a:r>
            <a:endParaRPr lang="en-US" altLang="en-US" sz="4400" u="sng" dirty="0">
              <a:solidFill>
                <a:srgbClr val="05050F"/>
              </a:solidFill>
              <a:latin typeface="Times New Roman" panose="02020603050405020304" pitchFamily="18" charset="0"/>
              <a:ea typeface="Times New Roman" panose="02020603050405020304" pitchFamily="18" charset="0"/>
            </a:endParaRPr>
          </a:p>
        </p:txBody>
      </p:sp>
      <p:grpSp>
        <p:nvGrpSpPr>
          <p:cNvPr id="19" name="Group 55"/>
          <p:cNvGrpSpPr/>
          <p:nvPr/>
        </p:nvGrpSpPr>
        <p:grpSpPr>
          <a:xfrm>
            <a:off x="4498975" y="4265613"/>
            <a:ext cx="4033838" cy="466725"/>
            <a:chOff x="2834" y="2977"/>
            <a:chExt cx="2541" cy="294"/>
          </a:xfrm>
        </p:grpSpPr>
        <p:sp>
          <p:nvSpPr>
            <p:cNvPr id="27" name="Rectangle 50"/>
            <p:cNvSpPr>
              <a:spLocks noChangeArrowheads="1"/>
            </p:cNvSpPr>
            <p:nvPr/>
          </p:nvSpPr>
          <p:spPr bwMode="auto">
            <a:xfrm>
              <a:off x="2834" y="2977"/>
              <a:ext cx="2541" cy="29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None/>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phần chính           phần phụ</a:t>
              </a:r>
              <a:endParaRPr sz="2400"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28" name="Line 51"/>
            <p:cNvSpPr>
              <a:spLocks noChangeShapeType="1"/>
            </p:cNvSpPr>
            <p:nvPr/>
          </p:nvSpPr>
          <p:spPr bwMode="auto">
            <a:xfrm>
              <a:off x="3792" y="3135"/>
              <a:ext cx="296" cy="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53"/>
          <p:cNvGrpSpPr/>
          <p:nvPr/>
        </p:nvGrpSpPr>
        <p:grpSpPr>
          <a:xfrm>
            <a:off x="4500563" y="2932113"/>
            <a:ext cx="4032250" cy="461962"/>
            <a:chOff x="2789" y="2251"/>
            <a:chExt cx="2586" cy="291"/>
          </a:xfrm>
        </p:grpSpPr>
        <p:sp>
          <p:nvSpPr>
            <p:cNvPr id="30" name="Rectangle 48"/>
            <p:cNvSpPr>
              <a:spLocks noChangeArrowheads="1"/>
            </p:cNvSpPr>
            <p:nvPr/>
          </p:nvSpPr>
          <p:spPr bwMode="auto">
            <a:xfrm>
              <a:off x="2789" y="2251"/>
              <a:ext cx="2586" cy="29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None/>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bộ phận lớn        bộ phận nhỏ</a:t>
              </a:r>
              <a:endParaRPr sz="2400"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31" name="Line 52"/>
            <p:cNvSpPr>
              <a:spLocks noChangeShapeType="1"/>
            </p:cNvSpPr>
            <p:nvPr/>
          </p:nvSpPr>
          <p:spPr bwMode="auto">
            <a:xfrm>
              <a:off x="3858" y="2423"/>
              <a:ext cx="296" cy="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62"/>
          <p:cNvGrpSpPr/>
          <p:nvPr/>
        </p:nvGrpSpPr>
        <p:grpSpPr>
          <a:xfrm>
            <a:off x="4498975" y="3581400"/>
            <a:ext cx="4033838" cy="466725"/>
            <a:chOff x="2834" y="2546"/>
            <a:chExt cx="2541" cy="294"/>
          </a:xfrm>
        </p:grpSpPr>
        <p:sp>
          <p:nvSpPr>
            <p:cNvPr id="33" name="Rectangle 57"/>
            <p:cNvSpPr>
              <a:spLocks noChangeArrowheads="1"/>
            </p:cNvSpPr>
            <p:nvPr/>
          </p:nvSpPr>
          <p:spPr bwMode="auto">
            <a:xfrm>
              <a:off x="2834" y="2546"/>
              <a:ext cx="2541" cy="29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None/>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từ ngo</a:t>
              </a:r>
              <a:r>
                <a:rPr sz="2400" dirty="0">
                  <a:solidFill>
                    <a:srgbClr val="05050F"/>
                  </a:solidFill>
                  <a:latin typeface="Times New Roman" panose="02020603050405020304" pitchFamily="18" charset="0"/>
                  <a:ea typeface="Times New Roman" panose="02020603050405020304" pitchFamily="18" charset="0"/>
                  <a:sym typeface="Euclid Symbol" pitchFamily="18" charset="2"/>
                </a:rPr>
                <a:t>à</a:t>
              </a: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i           v</a:t>
              </a:r>
              <a:r>
                <a:rPr sz="2400" dirty="0">
                  <a:solidFill>
                    <a:srgbClr val="05050F"/>
                  </a:solidFill>
                  <a:latin typeface="Times New Roman" panose="02020603050405020304" pitchFamily="18" charset="0"/>
                  <a:ea typeface="Times New Roman" panose="02020603050405020304" pitchFamily="18" charset="0"/>
                  <a:sym typeface="Euclid Symbol" pitchFamily="18" charset="2"/>
                </a:rPr>
                <a:t>à</a:t>
              </a: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o trong</a:t>
              </a:r>
              <a:endParaRPr sz="2400"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34" name="Line 58"/>
            <p:cNvSpPr>
              <a:spLocks noChangeShapeType="1"/>
            </p:cNvSpPr>
            <p:nvPr/>
          </p:nvSpPr>
          <p:spPr bwMode="auto">
            <a:xfrm>
              <a:off x="3592" y="2704"/>
              <a:ext cx="296" cy="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grpSp>
      <p:sp>
        <p:nvSpPr>
          <p:cNvPr id="35" name="Line 59"/>
          <p:cNvSpPr>
            <a:spLocks noChangeShapeType="1"/>
          </p:cNvSpPr>
          <p:nvPr/>
        </p:nvSpPr>
        <p:spPr bwMode="auto">
          <a:xfrm>
            <a:off x="2743200" y="2362200"/>
            <a:ext cx="1752600" cy="1524000"/>
          </a:xfrm>
          <a:prstGeom prst="line">
            <a:avLst/>
          </a:prstGeom>
          <a:noFill/>
          <a:ln w="38100" cmpd="dbl">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36" name="Line 60"/>
          <p:cNvSpPr/>
          <p:nvPr/>
        </p:nvSpPr>
        <p:spPr>
          <a:xfrm>
            <a:off x="2743200" y="2362200"/>
            <a:ext cx="1752600" cy="914400"/>
          </a:xfrm>
          <a:prstGeom prst="line">
            <a:avLst/>
          </a:prstGeom>
          <a:ln w="38100" cap="flat" cmpd="dbl">
            <a:solidFill>
              <a:schemeClr val="tx1"/>
            </a:solidFill>
            <a:prstDash val="solid"/>
            <a:headEnd type="none" w="med" len="med"/>
            <a:tailEnd type="triangle" w="med" len="med"/>
          </a:ln>
        </p:spPr>
      </p:sp>
      <p:sp>
        <p:nvSpPr>
          <p:cNvPr id="37" name="Line 61"/>
          <p:cNvSpPr>
            <a:spLocks noChangeShapeType="1"/>
          </p:cNvSpPr>
          <p:nvPr/>
        </p:nvSpPr>
        <p:spPr bwMode="auto">
          <a:xfrm>
            <a:off x="2743200" y="2362200"/>
            <a:ext cx="1752600" cy="2286000"/>
          </a:xfrm>
          <a:prstGeom prst="line">
            <a:avLst/>
          </a:prstGeom>
          <a:noFill/>
          <a:ln w="38100" cmpd="dbl">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15"/>
          <p:cNvSpPr txBox="1">
            <a:spLocks noChangeArrowheads="1"/>
          </p:cNvSpPr>
          <p:nvPr/>
        </p:nvSpPr>
        <p:spPr bwMode="auto">
          <a:xfrm>
            <a:off x="0" y="3141663"/>
            <a:ext cx="2590800" cy="601663"/>
          </a:xfrm>
          <a:prstGeom prst="rect">
            <a:avLst/>
          </a:prstGeom>
          <a:solidFill>
            <a:schemeClr val="folHlink"/>
          </a:solidFill>
          <a:ln w="19050" algn="ctr">
            <a:solidFill>
              <a:srgbClr val="000080"/>
            </a:solidFill>
            <a:miter lim="800000"/>
          </a:ln>
        </p:spPr>
        <p:txBody>
          <a:bodyPr lIns="95787" tIns="47894" rIns="95787" bIns="47894">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32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Thân bài</a:t>
            </a:r>
          </a:p>
        </p:txBody>
      </p:sp>
      <p:sp>
        <p:nvSpPr>
          <p:cNvPr id="31749" name="Text Box 16"/>
          <p:cNvSpPr txBox="1">
            <a:spLocks noChangeArrowheads="1"/>
          </p:cNvSpPr>
          <p:nvPr/>
        </p:nvSpPr>
        <p:spPr bwMode="auto">
          <a:xfrm>
            <a:off x="1295400" y="1066800"/>
            <a:ext cx="1447800" cy="1089025"/>
          </a:xfrm>
          <a:prstGeom prst="rect">
            <a:avLst/>
          </a:prstGeom>
          <a:noFill/>
          <a:ln w="19050" algn="ctr">
            <a:solidFill>
              <a:srgbClr val="0000FF"/>
            </a:solidFill>
            <a:miter lim="800000"/>
          </a:ln>
        </p:spPr>
        <p:txBody>
          <a:bodyPr lIns="95787" tIns="47894" rIns="95787" bIns="47894">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dáng</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1750" name="Text Box 18"/>
          <p:cNvSpPr txBox="1">
            <a:spLocks noChangeArrowheads="1"/>
          </p:cNvSpPr>
          <p:nvPr/>
        </p:nvSpPr>
        <p:spPr bwMode="auto">
          <a:xfrm>
            <a:off x="1066800" y="5653088"/>
            <a:ext cx="1447800" cy="1089025"/>
          </a:xfrm>
          <a:prstGeom prst="rect">
            <a:avLst/>
          </a:prstGeom>
          <a:solidFill>
            <a:srgbClr val="FFFF00"/>
          </a:solidFill>
          <a:ln w="19050" algn="ctr">
            <a:solidFill>
              <a:srgbClr val="CC0000"/>
            </a:solidFill>
            <a:miter lim="800000"/>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b="1" dirty="0">
                <a:effectLst>
                  <a:outerShdw blurRad="38100" dist="38100" dir="2700000">
                    <a:srgbClr val="C0C0C0"/>
                  </a:outerShdw>
                </a:effectLst>
                <a:latin typeface="Times New Roman" panose="02020603050405020304" pitchFamily="18" charset="0"/>
                <a:cs typeface="Times New Roman" panose="02020603050405020304" pitchFamily="18" charset="0"/>
              </a:rPr>
              <a:t>Công dụng</a:t>
            </a:r>
            <a:endParaRPr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1" name="Rectangle 21"/>
          <p:cNvSpPr>
            <a:spLocks noChangeArrowheads="1"/>
          </p:cNvSpPr>
          <p:nvPr/>
        </p:nvSpPr>
        <p:spPr bwMode="auto">
          <a:xfrm>
            <a:off x="3276600" y="152400"/>
            <a:ext cx="2590800" cy="588963"/>
          </a:xfrm>
          <a:prstGeom prst="rect">
            <a:avLst/>
          </a:prstGeom>
          <a:solidFill>
            <a:srgbClr val="FFFFFF"/>
          </a:solidFill>
          <a:ln w="19050" algn="ctr">
            <a:solidFill>
              <a:srgbClr val="000080"/>
            </a:solidFill>
            <a:miter lim="800000"/>
          </a:ln>
        </p:spPr>
        <p:txBody>
          <a:bodyPr lIns="95787" tIns="47894" rIns="95787" bIns="47894"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Cái vành</a:t>
            </a:r>
          </a:p>
        </p:txBody>
      </p:sp>
      <p:sp>
        <p:nvSpPr>
          <p:cNvPr id="31752" name="Rectangle 22"/>
          <p:cNvSpPr>
            <a:spLocks noChangeArrowheads="1"/>
          </p:cNvSpPr>
          <p:nvPr/>
        </p:nvSpPr>
        <p:spPr bwMode="auto">
          <a:xfrm>
            <a:off x="6553200" y="228600"/>
            <a:ext cx="2286000" cy="588963"/>
          </a:xfrm>
          <a:prstGeom prst="rect">
            <a:avLst/>
          </a:prstGeom>
          <a:noFill/>
          <a:ln w="19050" algn="ctr">
            <a:solidFill>
              <a:srgbClr val="000080"/>
            </a:solidFill>
            <a:miter lim="800000"/>
          </a:ln>
        </p:spPr>
        <p:txBody>
          <a:bodyPr lIns="95787" tIns="47894" rIns="95787" bIns="47894"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Cái áo</a:t>
            </a:r>
          </a:p>
        </p:txBody>
      </p:sp>
      <p:sp>
        <p:nvSpPr>
          <p:cNvPr id="31753" name="Rectangle 23"/>
          <p:cNvSpPr>
            <a:spLocks noChangeArrowheads="1"/>
          </p:cNvSpPr>
          <p:nvPr/>
        </p:nvSpPr>
        <p:spPr bwMode="auto">
          <a:xfrm>
            <a:off x="6553200" y="990600"/>
            <a:ext cx="22860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Lỗ tai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4" name="Rectangle 24"/>
          <p:cNvSpPr>
            <a:spLocks noChangeArrowheads="1"/>
          </p:cNvSpPr>
          <p:nvPr/>
        </p:nvSpPr>
        <p:spPr bwMode="auto">
          <a:xfrm>
            <a:off x="3276600" y="962025"/>
            <a:ext cx="2514600" cy="588963"/>
          </a:xfrm>
          <a:prstGeom prst="rect">
            <a:avLst/>
          </a:prstGeom>
          <a:noFill/>
          <a:ln w="28575" algn="ctr">
            <a:solidFill>
              <a:srgbClr val="002060"/>
            </a:solidFill>
            <a:miter lim="800000"/>
          </a:ln>
        </p:spPr>
        <p:txBody>
          <a:bodyPr lIns="95787" tIns="47894" rIns="95787" bIns="47894"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Hai</a:t>
            </a:r>
            <a:r>
              <a:rPr kumimoji="0"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cái</a:t>
            </a:r>
            <a:r>
              <a:rPr kumimoji="0"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tai</a:t>
            </a:r>
          </a:p>
        </p:txBody>
      </p:sp>
      <p:sp>
        <p:nvSpPr>
          <p:cNvPr id="31755" name="Rectangle 25"/>
          <p:cNvSpPr>
            <a:spLocks noChangeArrowheads="1"/>
          </p:cNvSpPr>
          <p:nvPr/>
        </p:nvSpPr>
        <p:spPr bwMode="auto">
          <a:xfrm>
            <a:off x="3311525" y="6096000"/>
            <a:ext cx="5299075" cy="588963"/>
          </a:xfrm>
          <a:prstGeom prst="rect">
            <a:avLst/>
          </a:prstGeom>
          <a:noFill/>
          <a:ln w="19050" algn="ctr">
            <a:solidFill>
              <a:srgbClr val="CC000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Tiếng cối l</a:t>
            </a:r>
            <a:r>
              <a:rPr sz="32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m vui cả xóm</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6" name="Rectangle 26"/>
          <p:cNvSpPr>
            <a:spLocks noChangeArrowheads="1"/>
          </p:cNvSpPr>
          <p:nvPr/>
        </p:nvSpPr>
        <p:spPr bwMode="auto">
          <a:xfrm>
            <a:off x="3429000" y="1998663"/>
            <a:ext cx="2590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H</a:t>
            </a:r>
            <a:r>
              <a:rPr sz="32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m răng cối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7" name="Rectangle 27"/>
          <p:cNvSpPr>
            <a:spLocks noChangeArrowheads="1"/>
          </p:cNvSpPr>
          <p:nvPr/>
        </p:nvSpPr>
        <p:spPr bwMode="auto">
          <a:xfrm>
            <a:off x="3429000" y="3429000"/>
            <a:ext cx="2590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Cái cần</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8" name="Rectangle 28"/>
          <p:cNvSpPr>
            <a:spLocks noChangeArrowheads="1"/>
          </p:cNvSpPr>
          <p:nvPr/>
        </p:nvSpPr>
        <p:spPr bwMode="auto">
          <a:xfrm>
            <a:off x="3240088" y="5168900"/>
            <a:ext cx="2286000" cy="588963"/>
          </a:xfrm>
          <a:prstGeom prst="rect">
            <a:avLst/>
          </a:prstGeom>
          <a:noFill/>
          <a:ln w="19050" algn="ctr">
            <a:solidFill>
              <a:srgbClr val="CC0000"/>
            </a:solidFill>
            <a:miter lim="800000"/>
          </a:ln>
        </p:spPr>
        <p:txBody>
          <a:bodyPr lIns="95787" tIns="47894" rIns="95787" bIns="47894"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Xay lúa</a:t>
            </a:r>
          </a:p>
        </p:txBody>
      </p:sp>
      <p:sp>
        <p:nvSpPr>
          <p:cNvPr id="31759" name="Rectangle 29"/>
          <p:cNvSpPr>
            <a:spLocks noChangeArrowheads="1"/>
          </p:cNvSpPr>
          <p:nvPr/>
        </p:nvSpPr>
        <p:spPr bwMode="auto">
          <a:xfrm>
            <a:off x="6705600" y="3678238"/>
            <a:ext cx="2209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Cái chốt</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0" name="Rectangle 30"/>
          <p:cNvSpPr>
            <a:spLocks noChangeArrowheads="1"/>
          </p:cNvSpPr>
          <p:nvPr/>
        </p:nvSpPr>
        <p:spPr bwMode="auto">
          <a:xfrm>
            <a:off x="6781800" y="2895600"/>
            <a:ext cx="21336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Đầu cần</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1" name="Rectangle 31"/>
          <p:cNvSpPr>
            <a:spLocks noChangeArrowheads="1"/>
          </p:cNvSpPr>
          <p:nvPr/>
        </p:nvSpPr>
        <p:spPr bwMode="auto">
          <a:xfrm>
            <a:off x="6629400" y="1981200"/>
            <a:ext cx="2209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Dăm cối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2" name="Rectangle 32"/>
          <p:cNvSpPr>
            <a:spLocks noChangeArrowheads="1"/>
          </p:cNvSpPr>
          <p:nvPr/>
        </p:nvSpPr>
        <p:spPr bwMode="auto">
          <a:xfrm>
            <a:off x="6705600" y="4589463"/>
            <a:ext cx="2133600" cy="1082675"/>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Dây thừng buộc cối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3" name="Line 33"/>
          <p:cNvSpPr/>
          <p:nvPr/>
        </p:nvSpPr>
        <p:spPr>
          <a:xfrm flipV="1">
            <a:off x="457200" y="2057400"/>
            <a:ext cx="914400" cy="1066800"/>
          </a:xfrm>
          <a:prstGeom prst="line">
            <a:avLst/>
          </a:prstGeom>
          <a:ln w="57150" cap="flat" cmpd="sng">
            <a:solidFill>
              <a:srgbClr val="000080"/>
            </a:solidFill>
            <a:prstDash val="solid"/>
            <a:headEnd type="none" w="med" len="med"/>
            <a:tailEnd type="triangle" w="med" len="med"/>
          </a:ln>
        </p:spPr>
      </p:sp>
      <p:sp>
        <p:nvSpPr>
          <p:cNvPr id="31764" name="Line 34"/>
          <p:cNvSpPr/>
          <p:nvPr/>
        </p:nvSpPr>
        <p:spPr>
          <a:xfrm>
            <a:off x="457200" y="3724275"/>
            <a:ext cx="836613" cy="1938338"/>
          </a:xfrm>
          <a:prstGeom prst="line">
            <a:avLst/>
          </a:prstGeom>
          <a:ln w="57150" cap="flat" cmpd="sng">
            <a:solidFill>
              <a:srgbClr val="FF0000"/>
            </a:solidFill>
            <a:prstDash val="solid"/>
            <a:headEnd type="none" w="med" len="med"/>
            <a:tailEnd type="triangle" w="med" len="med"/>
          </a:ln>
        </p:spPr>
      </p:sp>
      <p:sp>
        <p:nvSpPr>
          <p:cNvPr id="31765" name="Line 38"/>
          <p:cNvSpPr/>
          <p:nvPr/>
        </p:nvSpPr>
        <p:spPr>
          <a:xfrm flipV="1">
            <a:off x="2743200" y="533400"/>
            <a:ext cx="533400" cy="876300"/>
          </a:xfrm>
          <a:prstGeom prst="line">
            <a:avLst/>
          </a:prstGeom>
          <a:ln w="19050" cap="flat" cmpd="sng">
            <a:solidFill>
              <a:srgbClr val="000080"/>
            </a:solidFill>
            <a:prstDash val="solid"/>
            <a:headEnd type="none" w="med" len="med"/>
            <a:tailEnd type="triangle" w="med" len="med"/>
          </a:ln>
        </p:spPr>
      </p:sp>
      <p:sp>
        <p:nvSpPr>
          <p:cNvPr id="31766" name="Line 39"/>
          <p:cNvSpPr/>
          <p:nvPr/>
        </p:nvSpPr>
        <p:spPr>
          <a:xfrm flipV="1">
            <a:off x="2743200" y="1371600"/>
            <a:ext cx="533400" cy="76200"/>
          </a:xfrm>
          <a:prstGeom prst="line">
            <a:avLst/>
          </a:prstGeom>
          <a:ln w="19050" cap="flat" cmpd="sng">
            <a:solidFill>
              <a:srgbClr val="000080"/>
            </a:solidFill>
            <a:prstDash val="solid"/>
            <a:headEnd type="none" w="med" len="med"/>
            <a:tailEnd type="triangle" w="med" len="med"/>
          </a:ln>
        </p:spPr>
      </p:sp>
      <p:sp>
        <p:nvSpPr>
          <p:cNvPr id="31767" name="Line 40"/>
          <p:cNvSpPr/>
          <p:nvPr/>
        </p:nvSpPr>
        <p:spPr>
          <a:xfrm>
            <a:off x="2743200" y="1524000"/>
            <a:ext cx="685800" cy="652463"/>
          </a:xfrm>
          <a:prstGeom prst="line">
            <a:avLst/>
          </a:prstGeom>
          <a:ln w="19050" cap="flat" cmpd="sng">
            <a:solidFill>
              <a:srgbClr val="000080"/>
            </a:solidFill>
            <a:prstDash val="solid"/>
            <a:headEnd type="none" w="med" len="med"/>
            <a:tailEnd type="triangle" w="med" len="med"/>
          </a:ln>
        </p:spPr>
      </p:sp>
      <p:sp>
        <p:nvSpPr>
          <p:cNvPr id="31768" name="Line 41"/>
          <p:cNvSpPr/>
          <p:nvPr/>
        </p:nvSpPr>
        <p:spPr>
          <a:xfrm>
            <a:off x="2743200" y="1600200"/>
            <a:ext cx="685800" cy="1905000"/>
          </a:xfrm>
          <a:prstGeom prst="line">
            <a:avLst/>
          </a:prstGeom>
          <a:ln w="19050" cap="flat" cmpd="sng">
            <a:solidFill>
              <a:srgbClr val="000080"/>
            </a:solidFill>
            <a:prstDash val="solid"/>
            <a:headEnd type="none" w="med" len="med"/>
            <a:tailEnd type="triangle" w="med" len="med"/>
          </a:ln>
        </p:spPr>
      </p:sp>
      <p:sp>
        <p:nvSpPr>
          <p:cNvPr id="31769" name="Line 42"/>
          <p:cNvSpPr/>
          <p:nvPr/>
        </p:nvSpPr>
        <p:spPr>
          <a:xfrm>
            <a:off x="5867400" y="457200"/>
            <a:ext cx="685800" cy="0"/>
          </a:xfrm>
          <a:prstGeom prst="line">
            <a:avLst/>
          </a:prstGeom>
          <a:ln w="19050" cap="flat" cmpd="sng">
            <a:solidFill>
              <a:srgbClr val="000080"/>
            </a:solidFill>
            <a:prstDash val="solid"/>
            <a:headEnd type="none" w="med" len="med"/>
            <a:tailEnd type="triangle" w="med" len="med"/>
          </a:ln>
        </p:spPr>
      </p:sp>
      <p:sp>
        <p:nvSpPr>
          <p:cNvPr id="31770" name="Line 43"/>
          <p:cNvSpPr/>
          <p:nvPr/>
        </p:nvSpPr>
        <p:spPr>
          <a:xfrm flipV="1">
            <a:off x="5832475" y="1295400"/>
            <a:ext cx="720725" cy="9525"/>
          </a:xfrm>
          <a:prstGeom prst="line">
            <a:avLst/>
          </a:prstGeom>
          <a:ln w="19050" cap="flat" cmpd="sng">
            <a:solidFill>
              <a:srgbClr val="000080"/>
            </a:solidFill>
            <a:prstDash val="solid"/>
            <a:headEnd type="none" w="med" len="med"/>
            <a:tailEnd type="triangle" w="med" len="med"/>
          </a:ln>
        </p:spPr>
      </p:sp>
      <p:sp>
        <p:nvSpPr>
          <p:cNvPr id="31771" name="Line 44"/>
          <p:cNvSpPr/>
          <p:nvPr/>
        </p:nvSpPr>
        <p:spPr>
          <a:xfrm flipV="1">
            <a:off x="5940425" y="2239963"/>
            <a:ext cx="688975" cy="36512"/>
          </a:xfrm>
          <a:prstGeom prst="line">
            <a:avLst/>
          </a:prstGeom>
          <a:ln w="19050" cap="flat" cmpd="sng">
            <a:solidFill>
              <a:srgbClr val="000080"/>
            </a:solidFill>
            <a:prstDash val="solid"/>
            <a:headEnd type="none" w="med" len="med"/>
            <a:tailEnd type="triangle" w="med" len="med"/>
          </a:ln>
        </p:spPr>
      </p:sp>
      <p:sp>
        <p:nvSpPr>
          <p:cNvPr id="31772" name="Line 45"/>
          <p:cNvSpPr/>
          <p:nvPr/>
        </p:nvSpPr>
        <p:spPr>
          <a:xfrm flipV="1">
            <a:off x="6019800" y="3352800"/>
            <a:ext cx="685800" cy="304800"/>
          </a:xfrm>
          <a:prstGeom prst="line">
            <a:avLst/>
          </a:prstGeom>
          <a:ln w="19050" cap="flat" cmpd="sng">
            <a:solidFill>
              <a:srgbClr val="000080"/>
            </a:solidFill>
            <a:prstDash val="solid"/>
            <a:headEnd type="none" w="med" len="med"/>
            <a:tailEnd type="triangle" w="med" len="med"/>
          </a:ln>
        </p:spPr>
      </p:sp>
      <p:sp>
        <p:nvSpPr>
          <p:cNvPr id="31773" name="Line 46"/>
          <p:cNvSpPr/>
          <p:nvPr/>
        </p:nvSpPr>
        <p:spPr>
          <a:xfrm>
            <a:off x="6019800" y="3810000"/>
            <a:ext cx="685800" cy="76200"/>
          </a:xfrm>
          <a:prstGeom prst="line">
            <a:avLst/>
          </a:prstGeom>
          <a:ln w="19050" cap="flat" cmpd="sng">
            <a:solidFill>
              <a:srgbClr val="000080"/>
            </a:solidFill>
            <a:prstDash val="solid"/>
            <a:headEnd type="none" w="med" len="med"/>
            <a:tailEnd type="triangle" w="med" len="med"/>
          </a:ln>
        </p:spPr>
      </p:sp>
      <p:sp>
        <p:nvSpPr>
          <p:cNvPr id="31774" name="Line 47"/>
          <p:cNvSpPr/>
          <p:nvPr/>
        </p:nvSpPr>
        <p:spPr>
          <a:xfrm>
            <a:off x="6019800" y="3733800"/>
            <a:ext cx="685800" cy="1219200"/>
          </a:xfrm>
          <a:prstGeom prst="line">
            <a:avLst/>
          </a:prstGeom>
          <a:ln w="19050" cap="flat" cmpd="sng">
            <a:solidFill>
              <a:srgbClr val="000080"/>
            </a:solidFill>
            <a:prstDash val="solid"/>
            <a:headEnd type="none" w="med" len="med"/>
            <a:tailEnd type="triangle" w="med" len="med"/>
          </a:ln>
        </p:spPr>
      </p:sp>
      <p:sp>
        <p:nvSpPr>
          <p:cNvPr id="31775" name="Line 48"/>
          <p:cNvSpPr/>
          <p:nvPr/>
        </p:nvSpPr>
        <p:spPr>
          <a:xfrm flipV="1">
            <a:off x="2514600" y="5562600"/>
            <a:ext cx="762000" cy="457200"/>
          </a:xfrm>
          <a:prstGeom prst="line">
            <a:avLst/>
          </a:prstGeom>
          <a:ln w="19050" cap="flat" cmpd="sng">
            <a:solidFill>
              <a:srgbClr val="CC0000"/>
            </a:solidFill>
            <a:prstDash val="solid"/>
            <a:headEnd type="none" w="med" len="med"/>
            <a:tailEnd type="triangle" w="med" len="med"/>
          </a:ln>
        </p:spPr>
      </p:sp>
      <p:sp>
        <p:nvSpPr>
          <p:cNvPr id="31776" name="Line 49"/>
          <p:cNvSpPr/>
          <p:nvPr/>
        </p:nvSpPr>
        <p:spPr>
          <a:xfrm>
            <a:off x="2514600" y="6096000"/>
            <a:ext cx="838200" cy="533400"/>
          </a:xfrm>
          <a:prstGeom prst="line">
            <a:avLst/>
          </a:prstGeom>
          <a:ln w="19050" cap="flat" cmpd="sng">
            <a:solidFill>
              <a:srgbClr val="CC0000"/>
            </a:solidFill>
            <a:prstDash val="solid"/>
            <a:headEnd type="none" w="med" len="med"/>
            <a:tailEnd type="triangle" w="med" len="med"/>
          </a:ln>
        </p:spPr>
      </p:sp>
      <p:pic>
        <p:nvPicPr>
          <p:cNvPr id="34847" name="Picture 31" descr="BOOK1"/>
          <p:cNvPicPr>
            <a:picLocks noChangeAspect="1"/>
          </p:cNvPicPr>
          <p:nvPr/>
        </p:nvPicPr>
        <p:blipFill>
          <a:blip r:embed="rId2">
            <a:lum bright="78000" contrast="24000"/>
          </a:blip>
          <a:stretch>
            <a:fillRect/>
          </a:stretch>
        </p:blipFill>
        <p:spPr>
          <a:xfrm>
            <a:off x="0" y="0"/>
            <a:ext cx="1905000" cy="1066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box(in)">
                                      <p:cBhvr>
                                        <p:cTn id="12" dur="500"/>
                                        <p:tgtEl>
                                          <p:spTgt spid="3176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9">
                                            <p:txEl>
                                              <p:pRg st="0" end="0"/>
                                            </p:txEl>
                                          </p:spTgt>
                                        </p:tgtEl>
                                        <p:attrNameLst>
                                          <p:attrName>style.visibility</p:attrName>
                                        </p:attrNameLst>
                                      </p:cBhvr>
                                      <p:to>
                                        <p:strVal val="visible"/>
                                      </p:to>
                                    </p:set>
                                    <p:animEffect transition="in" filter="box(in)">
                                      <p:cBhvr>
                                        <p:cTn id="17" dur="500"/>
                                        <p:tgtEl>
                                          <p:spTgt spid="317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764"/>
                                        </p:tgtEl>
                                        <p:attrNameLst>
                                          <p:attrName>style.visibility</p:attrName>
                                        </p:attrNameLst>
                                      </p:cBhvr>
                                      <p:to>
                                        <p:strVal val="visible"/>
                                      </p:to>
                                    </p:set>
                                    <p:animEffect transition="in" filter="box(in)">
                                      <p:cBhvr>
                                        <p:cTn id="22" dur="500"/>
                                        <p:tgtEl>
                                          <p:spTgt spid="3176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1750">
                                            <p:txEl>
                                              <p:pRg st="0" end="0"/>
                                            </p:txEl>
                                          </p:spTgt>
                                        </p:tgtEl>
                                        <p:attrNameLst>
                                          <p:attrName>style.visibility</p:attrName>
                                        </p:attrNameLst>
                                      </p:cBhvr>
                                      <p:to>
                                        <p:strVal val="visible"/>
                                      </p:to>
                                    </p:set>
                                    <p:animEffect transition="in" filter="fade">
                                      <p:cBhvr>
                                        <p:cTn id="27" dur="1000"/>
                                        <p:tgtEl>
                                          <p:spTgt spid="31750">
                                            <p:txEl>
                                              <p:pRg st="0" end="0"/>
                                            </p:txEl>
                                          </p:spTgt>
                                        </p:tgtEl>
                                      </p:cBhvr>
                                    </p:animEffect>
                                    <p:anim calcmode="lin" valueType="num">
                                      <p:cBhvr>
                                        <p:cTn id="28" dur="10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1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1765"/>
                                        </p:tgtEl>
                                        <p:attrNameLst>
                                          <p:attrName>style.visibility</p:attrName>
                                        </p:attrNameLst>
                                      </p:cBhvr>
                                      <p:to>
                                        <p:strVal val="visible"/>
                                      </p:to>
                                    </p:set>
                                    <p:animEffect transition="in" filter="box(in)">
                                      <p:cBhvr>
                                        <p:cTn id="34" dur="500"/>
                                        <p:tgtEl>
                                          <p:spTgt spid="3176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1751"/>
                                        </p:tgtEl>
                                        <p:attrNameLst>
                                          <p:attrName>style.visibility</p:attrName>
                                        </p:attrNameLst>
                                      </p:cBhvr>
                                      <p:to>
                                        <p:strVal val="visible"/>
                                      </p:to>
                                    </p:set>
                                    <p:anim calcmode="lin" valueType="num">
                                      <p:cBhvr>
                                        <p:cTn id="39" dur="500" fill="hold"/>
                                        <p:tgtEl>
                                          <p:spTgt spid="31751"/>
                                        </p:tgtEl>
                                        <p:attrNameLst>
                                          <p:attrName>ppt_w</p:attrName>
                                        </p:attrNameLst>
                                      </p:cBhvr>
                                      <p:tavLst>
                                        <p:tav tm="0">
                                          <p:val>
                                            <p:fltVal val="0"/>
                                          </p:val>
                                        </p:tav>
                                        <p:tav tm="100000">
                                          <p:val>
                                            <p:strVal val="#ppt_w"/>
                                          </p:val>
                                        </p:tav>
                                      </p:tavLst>
                                    </p:anim>
                                    <p:anim calcmode="lin" valueType="num">
                                      <p:cBhvr>
                                        <p:cTn id="40" dur="500" fill="hold"/>
                                        <p:tgtEl>
                                          <p:spTgt spid="31751"/>
                                        </p:tgtEl>
                                        <p:attrNameLst>
                                          <p:attrName>ppt_h</p:attrName>
                                        </p:attrNameLst>
                                      </p:cBhvr>
                                      <p:tavLst>
                                        <p:tav tm="0">
                                          <p:val>
                                            <p:fltVal val="0"/>
                                          </p:val>
                                        </p:tav>
                                        <p:tav tm="100000">
                                          <p:val>
                                            <p:strVal val="#ppt_h"/>
                                          </p:val>
                                        </p:tav>
                                      </p:tavLst>
                                    </p:anim>
                                    <p:animEffect transition="in" filter="fade">
                                      <p:cBhvr>
                                        <p:cTn id="41" dur="500"/>
                                        <p:tgtEl>
                                          <p:spTgt spid="3175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1766"/>
                                        </p:tgtEl>
                                        <p:attrNameLst>
                                          <p:attrName>style.visibility</p:attrName>
                                        </p:attrNameLst>
                                      </p:cBhvr>
                                      <p:to>
                                        <p:strVal val="visible"/>
                                      </p:to>
                                    </p:set>
                                    <p:anim calcmode="lin" valueType="num">
                                      <p:cBhvr>
                                        <p:cTn id="46" dur="500" fill="hold"/>
                                        <p:tgtEl>
                                          <p:spTgt spid="31766"/>
                                        </p:tgtEl>
                                        <p:attrNameLst>
                                          <p:attrName>ppt_w</p:attrName>
                                        </p:attrNameLst>
                                      </p:cBhvr>
                                      <p:tavLst>
                                        <p:tav tm="0">
                                          <p:val>
                                            <p:fltVal val="0"/>
                                          </p:val>
                                        </p:tav>
                                        <p:tav tm="100000">
                                          <p:val>
                                            <p:strVal val="#ppt_w"/>
                                          </p:val>
                                        </p:tav>
                                      </p:tavLst>
                                    </p:anim>
                                    <p:anim calcmode="lin" valueType="num">
                                      <p:cBhvr>
                                        <p:cTn id="47" dur="500" fill="hold"/>
                                        <p:tgtEl>
                                          <p:spTgt spid="31766"/>
                                        </p:tgtEl>
                                        <p:attrNameLst>
                                          <p:attrName>ppt_h</p:attrName>
                                        </p:attrNameLst>
                                      </p:cBhvr>
                                      <p:tavLst>
                                        <p:tav tm="0">
                                          <p:val>
                                            <p:fltVal val="0"/>
                                          </p:val>
                                        </p:tav>
                                        <p:tav tm="100000">
                                          <p:val>
                                            <p:strVal val="#ppt_h"/>
                                          </p:val>
                                        </p:tav>
                                      </p:tavLst>
                                    </p:anim>
                                    <p:animEffect transition="in" filter="fade">
                                      <p:cBhvr>
                                        <p:cTn id="48" dur="500"/>
                                        <p:tgtEl>
                                          <p:spTgt spid="3176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31754">
                                            <p:txEl>
                                              <p:pRg st="0" end="0"/>
                                            </p:txEl>
                                          </p:spTgt>
                                        </p:tgtEl>
                                        <p:attrNameLst>
                                          <p:attrName>style.visibility</p:attrName>
                                        </p:attrNameLst>
                                      </p:cBhvr>
                                      <p:to>
                                        <p:strVal val="visible"/>
                                      </p:to>
                                    </p:set>
                                    <p:anim calcmode="lin" valueType="num">
                                      <p:cBhvr>
                                        <p:cTn id="53" dur="500" decel="50000" fill="hold">
                                          <p:stCondLst>
                                            <p:cond delay="0"/>
                                          </p:stCondLst>
                                        </p:cTn>
                                        <p:tgtEl>
                                          <p:spTgt spid="31754">
                                            <p:txEl>
                                              <p:pRg st="0" end="0"/>
                                            </p:txEl>
                                          </p:spTgt>
                                        </p:tgtEl>
                                        <p:attrNameLst>
                                          <p:attrName>style.rotation</p:attrName>
                                        </p:attrNameLst>
                                      </p:cBhvr>
                                      <p:tavLst>
                                        <p:tav tm="0">
                                          <p:val>
                                            <p:fltVal val="0"/>
                                          </p:val>
                                        </p:tav>
                                        <p:tav tm="100000">
                                          <p:val>
                                            <p:fltVal val="0"/>
                                          </p:val>
                                        </p:tav>
                                      </p:tavLst>
                                    </p:anim>
                                    <p:anim calcmode="lin" valueType="num">
                                      <p:cBhvr>
                                        <p:cTn id="54" dur="500" decel="50000" fill="hold">
                                          <p:stCondLst>
                                            <p:cond delay="0"/>
                                          </p:stCondLst>
                                        </p:cTn>
                                        <p:tgtEl>
                                          <p:spTgt spid="31754">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1754">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31754">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1754">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1754">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1754">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175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1767"/>
                                        </p:tgtEl>
                                        <p:attrNameLst>
                                          <p:attrName>style.visibility</p:attrName>
                                        </p:attrNameLst>
                                      </p:cBhvr>
                                      <p:to>
                                        <p:strVal val="visible"/>
                                      </p:to>
                                    </p:set>
                                    <p:animEffect transition="in" filter="fade">
                                      <p:cBhvr>
                                        <p:cTn id="65" dur="1000"/>
                                        <p:tgtEl>
                                          <p:spTgt spid="31767"/>
                                        </p:tgtEl>
                                      </p:cBhvr>
                                    </p:animEffect>
                                    <p:anim calcmode="lin" valueType="num">
                                      <p:cBhvr>
                                        <p:cTn id="66" dur="1000" fill="hold"/>
                                        <p:tgtEl>
                                          <p:spTgt spid="31767"/>
                                        </p:tgtEl>
                                        <p:attrNameLst>
                                          <p:attrName>ppt_x</p:attrName>
                                        </p:attrNameLst>
                                      </p:cBhvr>
                                      <p:tavLst>
                                        <p:tav tm="0">
                                          <p:val>
                                            <p:strVal val="#ppt_x"/>
                                          </p:val>
                                        </p:tav>
                                        <p:tav tm="100000">
                                          <p:val>
                                            <p:strVal val="#ppt_x"/>
                                          </p:val>
                                        </p:tav>
                                      </p:tavLst>
                                    </p:anim>
                                    <p:anim calcmode="lin" valueType="num">
                                      <p:cBhvr>
                                        <p:cTn id="67" dur="1000" fill="hold"/>
                                        <p:tgtEl>
                                          <p:spTgt spid="3176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1756"/>
                                        </p:tgtEl>
                                        <p:attrNameLst>
                                          <p:attrName>style.visibility</p:attrName>
                                        </p:attrNameLst>
                                      </p:cBhvr>
                                      <p:to>
                                        <p:strVal val="visible"/>
                                      </p:to>
                                    </p:set>
                                    <p:animEffect transition="in" filter="box(in)">
                                      <p:cBhvr>
                                        <p:cTn id="72" dur="500"/>
                                        <p:tgtEl>
                                          <p:spTgt spid="31756"/>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31768"/>
                                        </p:tgtEl>
                                        <p:attrNameLst>
                                          <p:attrName>style.visibility</p:attrName>
                                        </p:attrNameLst>
                                      </p:cBhvr>
                                      <p:to>
                                        <p:strVal val="visible"/>
                                      </p:to>
                                    </p:set>
                                    <p:anim calcmode="lin" valueType="num">
                                      <p:cBhvr>
                                        <p:cTn id="77" dur="500" decel="50000" fill="hold">
                                          <p:stCondLst>
                                            <p:cond delay="0"/>
                                          </p:stCondLst>
                                        </p:cTn>
                                        <p:tgtEl>
                                          <p:spTgt spid="31768"/>
                                        </p:tgtEl>
                                        <p:attrNameLst>
                                          <p:attrName>style.rotation</p:attrName>
                                        </p:attrNameLst>
                                      </p:cBhvr>
                                      <p:tavLst>
                                        <p:tav tm="0">
                                          <p:val>
                                            <p:fltVal val="0"/>
                                          </p:val>
                                        </p:tav>
                                        <p:tav tm="100000">
                                          <p:val>
                                            <p:fltVal val="0"/>
                                          </p:val>
                                        </p:tav>
                                      </p:tavLst>
                                    </p:anim>
                                    <p:anim calcmode="lin" valueType="num">
                                      <p:cBhvr>
                                        <p:cTn id="78" dur="500" decel="50000" fill="hold">
                                          <p:stCondLst>
                                            <p:cond delay="0"/>
                                          </p:stCondLst>
                                        </p:cTn>
                                        <p:tgtEl>
                                          <p:spTgt spid="31768"/>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1768"/>
                                        </p:tgtEl>
                                        <p:attrNameLst>
                                          <p:attrName>ppt_w</p:attrName>
                                        </p:attrNameLst>
                                      </p:cBhvr>
                                      <p:tavLst>
                                        <p:tav tm="0">
                                          <p:val>
                                            <p:strVal val="#ppt_w*.05"/>
                                          </p:val>
                                        </p:tav>
                                        <p:tav tm="100000">
                                          <p:val>
                                            <p:strVal val="#ppt_w"/>
                                          </p:val>
                                        </p:tav>
                                      </p:tavLst>
                                    </p:anim>
                                    <p:anim calcmode="lin" valueType="num">
                                      <p:cBhvr>
                                        <p:cTn id="80" dur="1000" fill="hold"/>
                                        <p:tgtEl>
                                          <p:spTgt spid="31768"/>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1768"/>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1768"/>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1768"/>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176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31757"/>
                                        </p:tgtEl>
                                        <p:attrNameLst>
                                          <p:attrName>style.visibility</p:attrName>
                                        </p:attrNameLst>
                                      </p:cBhvr>
                                      <p:to>
                                        <p:strVal val="visible"/>
                                      </p:to>
                                    </p:set>
                                    <p:anim calcmode="lin" valueType="num">
                                      <p:cBhvr>
                                        <p:cTn id="89" dur="500" decel="50000" fill="hold">
                                          <p:stCondLst>
                                            <p:cond delay="0"/>
                                          </p:stCondLst>
                                        </p:cTn>
                                        <p:tgtEl>
                                          <p:spTgt spid="31757"/>
                                        </p:tgtEl>
                                        <p:attrNameLst>
                                          <p:attrName>style.rotation</p:attrName>
                                        </p:attrNameLst>
                                      </p:cBhvr>
                                      <p:tavLst>
                                        <p:tav tm="0">
                                          <p:val>
                                            <p:fltVal val="0"/>
                                          </p:val>
                                        </p:tav>
                                        <p:tav tm="100000">
                                          <p:val>
                                            <p:fltVal val="0"/>
                                          </p:val>
                                        </p:tav>
                                      </p:tavLst>
                                    </p:anim>
                                    <p:anim calcmode="lin" valueType="num">
                                      <p:cBhvr>
                                        <p:cTn id="90" dur="500" decel="50000" fill="hold">
                                          <p:stCondLst>
                                            <p:cond delay="0"/>
                                          </p:stCondLst>
                                        </p:cTn>
                                        <p:tgtEl>
                                          <p:spTgt spid="31757"/>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31757"/>
                                        </p:tgtEl>
                                        <p:attrNameLst>
                                          <p:attrName>ppt_w</p:attrName>
                                        </p:attrNameLst>
                                      </p:cBhvr>
                                      <p:tavLst>
                                        <p:tav tm="0">
                                          <p:val>
                                            <p:strVal val="#ppt_w*.05"/>
                                          </p:val>
                                        </p:tav>
                                        <p:tav tm="100000">
                                          <p:val>
                                            <p:strVal val="#ppt_w"/>
                                          </p:val>
                                        </p:tav>
                                      </p:tavLst>
                                    </p:anim>
                                    <p:anim calcmode="lin" valueType="num">
                                      <p:cBhvr>
                                        <p:cTn id="92" dur="1000" fill="hold"/>
                                        <p:tgtEl>
                                          <p:spTgt spid="31757"/>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31757"/>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31757"/>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31757"/>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31757"/>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1769"/>
                                        </p:tgtEl>
                                        <p:attrNameLst>
                                          <p:attrName>style.visibility</p:attrName>
                                        </p:attrNameLst>
                                      </p:cBhvr>
                                      <p:to>
                                        <p:strVal val="visible"/>
                                      </p:to>
                                    </p:set>
                                    <p:animEffect transition="in" filter="fade">
                                      <p:cBhvr>
                                        <p:cTn id="101" dur="1000"/>
                                        <p:tgtEl>
                                          <p:spTgt spid="31769"/>
                                        </p:tgtEl>
                                      </p:cBhvr>
                                    </p:animEffect>
                                    <p:anim calcmode="lin" valueType="num">
                                      <p:cBhvr>
                                        <p:cTn id="102" dur="1000" fill="hold"/>
                                        <p:tgtEl>
                                          <p:spTgt spid="31769"/>
                                        </p:tgtEl>
                                        <p:attrNameLst>
                                          <p:attrName>ppt_x</p:attrName>
                                        </p:attrNameLst>
                                      </p:cBhvr>
                                      <p:tavLst>
                                        <p:tav tm="0">
                                          <p:val>
                                            <p:strVal val="#ppt_x"/>
                                          </p:val>
                                        </p:tav>
                                        <p:tav tm="100000">
                                          <p:val>
                                            <p:strVal val="#ppt_x"/>
                                          </p:val>
                                        </p:tav>
                                      </p:tavLst>
                                    </p:anim>
                                    <p:anim calcmode="lin" valueType="num">
                                      <p:cBhvr>
                                        <p:cTn id="103" dur="1000" fill="hold"/>
                                        <p:tgtEl>
                                          <p:spTgt spid="31769"/>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31752"/>
                                        </p:tgtEl>
                                        <p:attrNameLst>
                                          <p:attrName>style.visibility</p:attrName>
                                        </p:attrNameLst>
                                      </p:cBhvr>
                                      <p:to>
                                        <p:strVal val="visible"/>
                                      </p:to>
                                    </p:set>
                                    <p:anim calcmode="lin" valueType="num">
                                      <p:cBhvr>
                                        <p:cTn id="108" dur="500" fill="hold"/>
                                        <p:tgtEl>
                                          <p:spTgt spid="31752"/>
                                        </p:tgtEl>
                                        <p:attrNameLst>
                                          <p:attrName>ppt_w</p:attrName>
                                        </p:attrNameLst>
                                      </p:cBhvr>
                                      <p:tavLst>
                                        <p:tav tm="0">
                                          <p:val>
                                            <p:fltVal val="0"/>
                                          </p:val>
                                        </p:tav>
                                        <p:tav tm="100000">
                                          <p:val>
                                            <p:strVal val="#ppt_w"/>
                                          </p:val>
                                        </p:tav>
                                      </p:tavLst>
                                    </p:anim>
                                    <p:anim calcmode="lin" valueType="num">
                                      <p:cBhvr>
                                        <p:cTn id="109" dur="500" fill="hold"/>
                                        <p:tgtEl>
                                          <p:spTgt spid="31752"/>
                                        </p:tgtEl>
                                        <p:attrNameLst>
                                          <p:attrName>ppt_h</p:attrName>
                                        </p:attrNameLst>
                                      </p:cBhvr>
                                      <p:tavLst>
                                        <p:tav tm="0">
                                          <p:val>
                                            <p:fltVal val="0"/>
                                          </p:val>
                                        </p:tav>
                                        <p:tav tm="100000">
                                          <p:val>
                                            <p:strVal val="#ppt_h"/>
                                          </p:val>
                                        </p:tav>
                                      </p:tavLst>
                                    </p:anim>
                                    <p:animEffect transition="in" filter="fade">
                                      <p:cBhvr>
                                        <p:cTn id="110" dur="500"/>
                                        <p:tgtEl>
                                          <p:spTgt spid="31752"/>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31770"/>
                                        </p:tgtEl>
                                        <p:attrNameLst>
                                          <p:attrName>style.visibility</p:attrName>
                                        </p:attrNameLst>
                                      </p:cBhvr>
                                      <p:to>
                                        <p:strVal val="visible"/>
                                      </p:to>
                                    </p:set>
                                    <p:animEffect transition="in" filter="box(in)">
                                      <p:cBhvr>
                                        <p:cTn id="115" dur="500"/>
                                        <p:tgtEl>
                                          <p:spTgt spid="31770"/>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1753"/>
                                        </p:tgtEl>
                                        <p:attrNameLst>
                                          <p:attrName>style.visibility</p:attrName>
                                        </p:attrNameLst>
                                      </p:cBhvr>
                                      <p:to>
                                        <p:strVal val="visible"/>
                                      </p:to>
                                    </p:set>
                                    <p:animEffect transition="in" filter="fade">
                                      <p:cBhvr>
                                        <p:cTn id="120" dur="1000"/>
                                        <p:tgtEl>
                                          <p:spTgt spid="31753"/>
                                        </p:tgtEl>
                                      </p:cBhvr>
                                    </p:animEffect>
                                    <p:anim calcmode="lin" valueType="num">
                                      <p:cBhvr>
                                        <p:cTn id="121" dur="1000" fill="hold"/>
                                        <p:tgtEl>
                                          <p:spTgt spid="31753"/>
                                        </p:tgtEl>
                                        <p:attrNameLst>
                                          <p:attrName>ppt_x</p:attrName>
                                        </p:attrNameLst>
                                      </p:cBhvr>
                                      <p:tavLst>
                                        <p:tav tm="0">
                                          <p:val>
                                            <p:strVal val="#ppt_x"/>
                                          </p:val>
                                        </p:tav>
                                        <p:tav tm="100000">
                                          <p:val>
                                            <p:strVal val="#ppt_x"/>
                                          </p:val>
                                        </p:tav>
                                      </p:tavLst>
                                    </p:anim>
                                    <p:anim calcmode="lin" valueType="num">
                                      <p:cBhvr>
                                        <p:cTn id="122" dur="1000" fill="hold"/>
                                        <p:tgtEl>
                                          <p:spTgt spid="3175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31771"/>
                                        </p:tgtEl>
                                        <p:attrNameLst>
                                          <p:attrName>style.visibility</p:attrName>
                                        </p:attrNameLst>
                                      </p:cBhvr>
                                      <p:to>
                                        <p:strVal val="visible"/>
                                      </p:to>
                                    </p:set>
                                    <p:anim calcmode="lin" valueType="num">
                                      <p:cBhvr>
                                        <p:cTn id="127" dur="500" decel="50000" fill="hold">
                                          <p:stCondLst>
                                            <p:cond delay="0"/>
                                          </p:stCondLst>
                                        </p:cTn>
                                        <p:tgtEl>
                                          <p:spTgt spid="31771"/>
                                        </p:tgtEl>
                                        <p:attrNameLst>
                                          <p:attrName>style.rotation</p:attrName>
                                        </p:attrNameLst>
                                      </p:cBhvr>
                                      <p:tavLst>
                                        <p:tav tm="0">
                                          <p:val>
                                            <p:fltVal val="0"/>
                                          </p:val>
                                        </p:tav>
                                        <p:tav tm="100000">
                                          <p:val>
                                            <p:fltVal val="0"/>
                                          </p:val>
                                        </p:tav>
                                      </p:tavLst>
                                    </p:anim>
                                    <p:anim calcmode="lin" valueType="num">
                                      <p:cBhvr>
                                        <p:cTn id="128" dur="500" decel="50000" fill="hold">
                                          <p:stCondLst>
                                            <p:cond delay="0"/>
                                          </p:stCondLst>
                                        </p:cTn>
                                        <p:tgtEl>
                                          <p:spTgt spid="31771"/>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1771"/>
                                        </p:tgtEl>
                                        <p:attrNameLst>
                                          <p:attrName>ppt_w</p:attrName>
                                        </p:attrNameLst>
                                      </p:cBhvr>
                                      <p:tavLst>
                                        <p:tav tm="0">
                                          <p:val>
                                            <p:strVal val="#ppt_w*.05"/>
                                          </p:val>
                                        </p:tav>
                                        <p:tav tm="100000">
                                          <p:val>
                                            <p:strVal val="#ppt_w"/>
                                          </p:val>
                                        </p:tav>
                                      </p:tavLst>
                                    </p:anim>
                                    <p:anim calcmode="lin" valueType="num">
                                      <p:cBhvr>
                                        <p:cTn id="130" dur="1000" fill="hold"/>
                                        <p:tgtEl>
                                          <p:spTgt spid="31771"/>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1771"/>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1771"/>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1771"/>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1771"/>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31761"/>
                                        </p:tgtEl>
                                        <p:attrNameLst>
                                          <p:attrName>style.visibility</p:attrName>
                                        </p:attrNameLst>
                                      </p:cBhvr>
                                      <p:to>
                                        <p:strVal val="visible"/>
                                      </p:to>
                                    </p:set>
                                    <p:animEffect transition="in" filter="box(in)">
                                      <p:cBhvr>
                                        <p:cTn id="139" dur="500"/>
                                        <p:tgtEl>
                                          <p:spTgt spid="3176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1772"/>
                                        </p:tgtEl>
                                        <p:attrNameLst>
                                          <p:attrName>style.visibility</p:attrName>
                                        </p:attrNameLst>
                                      </p:cBhvr>
                                      <p:to>
                                        <p:strVal val="visible"/>
                                      </p:to>
                                    </p:set>
                                    <p:animEffect transition="in" filter="fade">
                                      <p:cBhvr>
                                        <p:cTn id="144" dur="1000"/>
                                        <p:tgtEl>
                                          <p:spTgt spid="31772"/>
                                        </p:tgtEl>
                                      </p:cBhvr>
                                    </p:animEffect>
                                    <p:anim calcmode="lin" valueType="num">
                                      <p:cBhvr>
                                        <p:cTn id="145" dur="1000" fill="hold"/>
                                        <p:tgtEl>
                                          <p:spTgt spid="31772"/>
                                        </p:tgtEl>
                                        <p:attrNameLst>
                                          <p:attrName>ppt_x</p:attrName>
                                        </p:attrNameLst>
                                      </p:cBhvr>
                                      <p:tavLst>
                                        <p:tav tm="0">
                                          <p:val>
                                            <p:strVal val="#ppt_x"/>
                                          </p:val>
                                        </p:tav>
                                        <p:tav tm="100000">
                                          <p:val>
                                            <p:strVal val="#ppt_x"/>
                                          </p:val>
                                        </p:tav>
                                      </p:tavLst>
                                    </p:anim>
                                    <p:anim calcmode="lin" valueType="num">
                                      <p:cBhvr>
                                        <p:cTn id="146" dur="1000" fill="hold"/>
                                        <p:tgtEl>
                                          <p:spTgt spid="3177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4" presetClass="entr" presetSubtype="0" fill="hold" grpId="0" nodeType="clickEffect">
                                  <p:stCondLst>
                                    <p:cond delay="0"/>
                                  </p:stCondLst>
                                  <p:childTnLst>
                                    <p:set>
                                      <p:cBhvr>
                                        <p:cTn id="150" dur="1" fill="hold">
                                          <p:stCondLst>
                                            <p:cond delay="0"/>
                                          </p:stCondLst>
                                        </p:cTn>
                                        <p:tgtEl>
                                          <p:spTgt spid="31760"/>
                                        </p:tgtEl>
                                        <p:attrNameLst>
                                          <p:attrName>style.visibility</p:attrName>
                                        </p:attrNameLst>
                                      </p:cBhvr>
                                      <p:to>
                                        <p:strVal val="visible"/>
                                      </p:to>
                                    </p:set>
                                    <p:anim from="(-#ppt_w/2)" to="(#ppt_x)" calcmode="lin" valueType="num">
                                      <p:cBhvr>
                                        <p:cTn id="151" dur="600" fill="hold">
                                          <p:stCondLst>
                                            <p:cond delay="0"/>
                                          </p:stCondLst>
                                        </p:cTn>
                                        <p:tgtEl>
                                          <p:spTgt spid="31760"/>
                                        </p:tgtEl>
                                        <p:attrNameLst>
                                          <p:attrName>ppt_x</p:attrName>
                                        </p:attrNameLst>
                                      </p:cBhvr>
                                    </p:anim>
                                    <p:anim from="0" to="-1.0" calcmode="lin" valueType="num">
                                      <p:cBhvr>
                                        <p:cTn id="152" dur="200" decel="50000" autoRev="1" fill="hold">
                                          <p:stCondLst>
                                            <p:cond delay="600"/>
                                          </p:stCondLst>
                                        </p:cTn>
                                        <p:tgtEl>
                                          <p:spTgt spid="31760"/>
                                        </p:tgtEl>
                                        <p:attrNameLst>
                                          <p:attrName>xshear</p:attrName>
                                        </p:attrNameLst>
                                      </p:cBhvr>
                                    </p:anim>
                                    <p:animScale>
                                      <p:cBhvr>
                                        <p:cTn id="153" dur="200" decel="100000" autoRev="1" fill="hold">
                                          <p:stCondLst>
                                            <p:cond delay="600"/>
                                          </p:stCondLst>
                                        </p:cTn>
                                        <p:tgtEl>
                                          <p:spTgt spid="31760"/>
                                        </p:tgtEl>
                                      </p:cBhvr>
                                      <p:from x="100000" y="100000"/>
                                      <p:to x="80000" y="100000"/>
                                    </p:animScale>
                                    <p:anim by="(#ppt_h/3+#ppt_w*0.1)" calcmode="lin" valueType="num">
                                      <p:cBhvr additive="sum">
                                        <p:cTn id="154" dur="200" decel="100000" autoRev="1" fill="hold">
                                          <p:stCondLst>
                                            <p:cond delay="600"/>
                                          </p:stCondLst>
                                        </p:cTn>
                                        <p:tgtEl>
                                          <p:spTgt spid="31760"/>
                                        </p:tgtEl>
                                        <p:attrNameLst>
                                          <p:attrName>ppt_x</p:attrName>
                                        </p:attrNameLst>
                                      </p:cBhvr>
                                    </p:anim>
                                  </p:childTnLst>
                                </p:cTn>
                              </p:par>
                            </p:childTnLst>
                          </p:cTn>
                        </p:par>
                      </p:childTnLst>
                    </p:cTn>
                  </p:par>
                  <p:par>
                    <p:cTn id="155" fill="hold">
                      <p:stCondLst>
                        <p:cond delay="indefinite"/>
                      </p:stCondLst>
                      <p:childTnLst>
                        <p:par>
                          <p:cTn id="156" fill="hold">
                            <p:stCondLst>
                              <p:cond delay="0"/>
                            </p:stCondLst>
                            <p:childTnLst>
                              <p:par>
                                <p:cTn id="157" presetID="20" presetClass="entr" presetSubtype="0" fill="hold" nodeType="clickEffect">
                                  <p:stCondLst>
                                    <p:cond delay="0"/>
                                  </p:stCondLst>
                                  <p:childTnLst>
                                    <p:set>
                                      <p:cBhvr>
                                        <p:cTn id="158" dur="1" fill="hold">
                                          <p:stCondLst>
                                            <p:cond delay="0"/>
                                          </p:stCondLst>
                                        </p:cTn>
                                        <p:tgtEl>
                                          <p:spTgt spid="31773"/>
                                        </p:tgtEl>
                                        <p:attrNameLst>
                                          <p:attrName>style.visibility</p:attrName>
                                        </p:attrNameLst>
                                      </p:cBhvr>
                                      <p:to>
                                        <p:strVal val="visible"/>
                                      </p:to>
                                    </p:set>
                                    <p:animEffect transition="in" filter="wedge">
                                      <p:cBhvr>
                                        <p:cTn id="159" dur="2000"/>
                                        <p:tgtEl>
                                          <p:spTgt spid="31773"/>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31759"/>
                                        </p:tgtEl>
                                        <p:attrNameLst>
                                          <p:attrName>style.visibility</p:attrName>
                                        </p:attrNameLst>
                                      </p:cBhvr>
                                      <p:to>
                                        <p:strVal val="visible"/>
                                      </p:to>
                                    </p:set>
                                    <p:anim calcmode="lin" valueType="num">
                                      <p:cBhvr additive="base">
                                        <p:cTn id="164" dur="500" fill="hold"/>
                                        <p:tgtEl>
                                          <p:spTgt spid="31759"/>
                                        </p:tgtEl>
                                        <p:attrNameLst>
                                          <p:attrName>ppt_x</p:attrName>
                                        </p:attrNameLst>
                                      </p:cBhvr>
                                      <p:tavLst>
                                        <p:tav tm="0">
                                          <p:val>
                                            <p:strVal val="#ppt_x"/>
                                          </p:val>
                                        </p:tav>
                                        <p:tav tm="100000">
                                          <p:val>
                                            <p:strVal val="#ppt_x"/>
                                          </p:val>
                                        </p:tav>
                                      </p:tavLst>
                                    </p:anim>
                                    <p:anim calcmode="lin" valueType="num">
                                      <p:cBhvr additive="base">
                                        <p:cTn id="165"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31774"/>
                                        </p:tgtEl>
                                        <p:attrNameLst>
                                          <p:attrName>style.visibility</p:attrName>
                                        </p:attrNameLst>
                                      </p:cBhvr>
                                      <p:to>
                                        <p:strVal val="visible"/>
                                      </p:to>
                                    </p:set>
                                    <p:animEffect transition="in" filter="fade">
                                      <p:cBhvr>
                                        <p:cTn id="170" dur="1000"/>
                                        <p:tgtEl>
                                          <p:spTgt spid="31774"/>
                                        </p:tgtEl>
                                      </p:cBhvr>
                                    </p:animEffect>
                                    <p:anim calcmode="lin" valueType="num">
                                      <p:cBhvr>
                                        <p:cTn id="171" dur="1000" fill="hold"/>
                                        <p:tgtEl>
                                          <p:spTgt spid="31774"/>
                                        </p:tgtEl>
                                        <p:attrNameLst>
                                          <p:attrName>ppt_x</p:attrName>
                                        </p:attrNameLst>
                                      </p:cBhvr>
                                      <p:tavLst>
                                        <p:tav tm="0">
                                          <p:val>
                                            <p:strVal val="#ppt_x"/>
                                          </p:val>
                                        </p:tav>
                                        <p:tav tm="100000">
                                          <p:val>
                                            <p:strVal val="#ppt_x"/>
                                          </p:val>
                                        </p:tav>
                                      </p:tavLst>
                                    </p:anim>
                                    <p:anim calcmode="lin" valueType="num">
                                      <p:cBhvr>
                                        <p:cTn id="172" dur="1000" fill="hold"/>
                                        <p:tgtEl>
                                          <p:spTgt spid="31774"/>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1762"/>
                                        </p:tgtEl>
                                        <p:attrNameLst>
                                          <p:attrName>style.visibility</p:attrName>
                                        </p:attrNameLst>
                                      </p:cBhvr>
                                      <p:to>
                                        <p:strVal val="visible"/>
                                      </p:to>
                                    </p:set>
                                    <p:anim calcmode="lin" valueType="num">
                                      <p:cBhvr additive="base">
                                        <p:cTn id="177" dur="500" fill="hold"/>
                                        <p:tgtEl>
                                          <p:spTgt spid="31762"/>
                                        </p:tgtEl>
                                        <p:attrNameLst>
                                          <p:attrName>ppt_x</p:attrName>
                                        </p:attrNameLst>
                                      </p:cBhvr>
                                      <p:tavLst>
                                        <p:tav tm="0">
                                          <p:val>
                                            <p:strVal val="#ppt_x"/>
                                          </p:val>
                                        </p:tav>
                                        <p:tav tm="100000">
                                          <p:val>
                                            <p:strVal val="#ppt_x"/>
                                          </p:val>
                                        </p:tav>
                                      </p:tavLst>
                                    </p:anim>
                                    <p:anim calcmode="lin" valueType="num">
                                      <p:cBhvr additive="base">
                                        <p:cTn id="178" dur="500" fill="hold"/>
                                        <p:tgtEl>
                                          <p:spTgt spid="31762"/>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nodeType="clickEffect">
                                  <p:stCondLst>
                                    <p:cond delay="0"/>
                                  </p:stCondLst>
                                  <p:childTnLst>
                                    <p:set>
                                      <p:cBhvr>
                                        <p:cTn id="182" dur="1" fill="hold">
                                          <p:stCondLst>
                                            <p:cond delay="0"/>
                                          </p:stCondLst>
                                        </p:cTn>
                                        <p:tgtEl>
                                          <p:spTgt spid="31775"/>
                                        </p:tgtEl>
                                        <p:attrNameLst>
                                          <p:attrName>style.visibility</p:attrName>
                                        </p:attrNameLst>
                                      </p:cBhvr>
                                      <p:to>
                                        <p:strVal val="visible"/>
                                      </p:to>
                                    </p:set>
                                    <p:anim calcmode="lin" valueType="num">
                                      <p:cBhvr>
                                        <p:cTn id="183" dur="500" decel="50000" fill="hold">
                                          <p:stCondLst>
                                            <p:cond delay="0"/>
                                          </p:stCondLst>
                                        </p:cTn>
                                        <p:tgtEl>
                                          <p:spTgt spid="31775"/>
                                        </p:tgtEl>
                                        <p:attrNameLst>
                                          <p:attrName>style.rotation</p:attrName>
                                        </p:attrNameLst>
                                      </p:cBhvr>
                                      <p:tavLst>
                                        <p:tav tm="0">
                                          <p:val>
                                            <p:fltVal val="0"/>
                                          </p:val>
                                        </p:tav>
                                        <p:tav tm="100000">
                                          <p:val>
                                            <p:fltVal val="0"/>
                                          </p:val>
                                        </p:tav>
                                      </p:tavLst>
                                    </p:anim>
                                    <p:anim calcmode="lin" valueType="num">
                                      <p:cBhvr>
                                        <p:cTn id="184" dur="500" decel="50000" fill="hold">
                                          <p:stCondLst>
                                            <p:cond delay="0"/>
                                          </p:stCondLst>
                                        </p:cTn>
                                        <p:tgtEl>
                                          <p:spTgt spid="31775"/>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31775"/>
                                        </p:tgtEl>
                                        <p:attrNameLst>
                                          <p:attrName>ppt_w</p:attrName>
                                        </p:attrNameLst>
                                      </p:cBhvr>
                                      <p:tavLst>
                                        <p:tav tm="0">
                                          <p:val>
                                            <p:strVal val="#ppt_w*.05"/>
                                          </p:val>
                                        </p:tav>
                                        <p:tav tm="100000">
                                          <p:val>
                                            <p:strVal val="#ppt_w"/>
                                          </p:val>
                                        </p:tav>
                                      </p:tavLst>
                                    </p:anim>
                                    <p:anim calcmode="lin" valueType="num">
                                      <p:cBhvr>
                                        <p:cTn id="186" dur="1000" fill="hold"/>
                                        <p:tgtEl>
                                          <p:spTgt spid="31775"/>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31775"/>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31775"/>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31775"/>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31775"/>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grpId="0" nodeType="clickEffect">
                                  <p:stCondLst>
                                    <p:cond delay="0"/>
                                  </p:stCondLst>
                                  <p:childTnLst>
                                    <p:set>
                                      <p:cBhvr>
                                        <p:cTn id="194" dur="1" fill="hold">
                                          <p:stCondLst>
                                            <p:cond delay="0"/>
                                          </p:stCondLst>
                                        </p:cTn>
                                        <p:tgtEl>
                                          <p:spTgt spid="31758"/>
                                        </p:tgtEl>
                                        <p:attrNameLst>
                                          <p:attrName>style.visibility</p:attrName>
                                        </p:attrNameLst>
                                      </p:cBhvr>
                                      <p:to>
                                        <p:strVal val="visible"/>
                                      </p:to>
                                    </p:set>
                                    <p:animEffect transition="in" filter="box(in)">
                                      <p:cBhvr>
                                        <p:cTn id="195" dur="500"/>
                                        <p:tgtEl>
                                          <p:spTgt spid="31758"/>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ntr" presetSubtype="16" fill="hold" nodeType="clickEffect">
                                  <p:stCondLst>
                                    <p:cond delay="0"/>
                                  </p:stCondLst>
                                  <p:childTnLst>
                                    <p:set>
                                      <p:cBhvr>
                                        <p:cTn id="199" dur="1" fill="hold">
                                          <p:stCondLst>
                                            <p:cond delay="0"/>
                                          </p:stCondLst>
                                        </p:cTn>
                                        <p:tgtEl>
                                          <p:spTgt spid="31776"/>
                                        </p:tgtEl>
                                        <p:attrNameLst>
                                          <p:attrName>style.visibility</p:attrName>
                                        </p:attrNameLst>
                                      </p:cBhvr>
                                      <p:to>
                                        <p:strVal val="visible"/>
                                      </p:to>
                                    </p:set>
                                    <p:animEffect transition="in" filter="box(in)">
                                      <p:cBhvr>
                                        <p:cTn id="200" dur="500"/>
                                        <p:tgtEl>
                                          <p:spTgt spid="31776"/>
                                        </p:tgtEl>
                                      </p:cBhvr>
                                    </p:animEffect>
                                  </p:childTnLst>
                                </p:cTn>
                              </p:par>
                            </p:childTnLst>
                          </p:cTn>
                        </p:par>
                      </p:childTnLst>
                    </p:cTn>
                  </p:par>
                  <p:par>
                    <p:cTn id="201" fill="hold">
                      <p:stCondLst>
                        <p:cond delay="indefinite"/>
                      </p:stCondLst>
                      <p:childTnLst>
                        <p:par>
                          <p:cTn id="202" fill="hold">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31755"/>
                                        </p:tgtEl>
                                        <p:attrNameLst>
                                          <p:attrName>style.visibility</p:attrName>
                                        </p:attrNameLst>
                                      </p:cBhvr>
                                      <p:to>
                                        <p:strVal val="visible"/>
                                      </p:to>
                                    </p:set>
                                    <p:animEffect transition="in" filter="box(in)">
                                      <p:cBhvr>
                                        <p:cTn id="205"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P spid="31752" grpId="0" animBg="1"/>
      <p:bldP spid="31753" grpId="0" animBg="1"/>
      <p:bldP spid="31755" grpId="0" animBg="1"/>
      <p:bldP spid="31756" grpId="0" animBg="1"/>
      <p:bldP spid="31757" grpId="0" animBg="1"/>
      <p:bldP spid="31758" grpId="0" animBg="1"/>
      <p:bldP spid="31759" grpId="0" animBg="1"/>
      <p:bldP spid="31760" grpId="0" animBg="1"/>
      <p:bldP spid="31761" grpId="0" animBg="1"/>
      <p:bldP spid="317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a:ln/>
        </p:spPr>
        <p:txBody>
          <a:bodyPr vert="horz" wrap="square" lIns="91440" tIns="45720" rIns="91440" bIns="45720" anchor="ctr" anchorCtr="0"/>
          <a:lstStyle/>
          <a:p>
            <a:endParaRPr lang="vi-VN" altLang="en-US" dirty="0">
              <a:solidFill>
                <a:srgbClr val="0000CC"/>
              </a:solidFill>
            </a:endParaRPr>
          </a:p>
        </p:txBody>
      </p:sp>
      <p:sp>
        <p:nvSpPr>
          <p:cNvPr id="35843" name="Rectangle 3"/>
          <p:cNvSpPr>
            <a:spLocks noGrp="1"/>
          </p:cNvSpPr>
          <p:nvPr>
            <p:ph type="body" idx="4294967295"/>
          </p:nvPr>
        </p:nvSpPr>
        <p:spPr>
          <a:ln/>
        </p:spPr>
        <p:txBody>
          <a:bodyPr vert="horz" wrap="square" lIns="91440" tIns="45720" rIns="91440" bIns="45720" anchor="t" anchorCtr="0"/>
          <a:lstStyle/>
          <a:p>
            <a:endParaRPr lang="vi-VN" altLang="en-US" dirty="0">
              <a:solidFill>
                <a:srgbClr val="0000CC"/>
              </a:solidFill>
            </a:endParaRPr>
          </a:p>
        </p:txBody>
      </p:sp>
      <p:pic>
        <p:nvPicPr>
          <p:cNvPr id="35844" name="Picture 4" descr="spring-flower-background"/>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5845" name="Rectangle 5"/>
          <p:cNvSpPr/>
          <p:nvPr/>
        </p:nvSpPr>
        <p:spPr>
          <a:xfrm>
            <a:off x="442913" y="103188"/>
            <a:ext cx="8243887" cy="13144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4200" dirty="0">
              <a:solidFill>
                <a:srgbClr val="0000CC"/>
              </a:solidFill>
              <a:latin typeface="Garamond" panose="02020404030301010803" pitchFamily="18" charset="0"/>
            </a:endParaRPr>
          </a:p>
        </p:txBody>
      </p:sp>
      <p:sp>
        <p:nvSpPr>
          <p:cNvPr id="35846" name="Rectangle 6"/>
          <p:cNvSpPr/>
          <p:nvPr/>
        </p:nvSpPr>
        <p:spPr>
          <a:xfrm>
            <a:off x="457200" y="1600200"/>
            <a:ext cx="8229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Clr>
                <a:schemeClr val="accent1"/>
              </a:buClr>
              <a:buSzPct val="65000"/>
              <a:buFont typeface="Wingdings" panose="05000000000000000000" pitchFamily="2" charset="2"/>
              <a:buChar char="n"/>
            </a:pPr>
            <a:endParaRPr lang="vi-VN" altLang="en-US" sz="3000" dirty="0">
              <a:solidFill>
                <a:srgbClr val="0000CC"/>
              </a:solidFill>
            </a:endParaRPr>
          </a:p>
        </p:txBody>
      </p:sp>
      <p:pic>
        <p:nvPicPr>
          <p:cNvPr id="35847" name="Picture 7" descr="spring-flower-background"/>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35848" name="Picture 8" descr="untitled"/>
          <p:cNvPicPr>
            <a:picLocks noChangeAspect="1"/>
          </p:cNvPicPr>
          <p:nvPr/>
        </p:nvPicPr>
        <p:blipFill>
          <a:blip r:embed="rId3"/>
          <a:stretch>
            <a:fillRect/>
          </a:stretch>
        </p:blipFill>
        <p:spPr>
          <a:xfrm>
            <a:off x="30163" y="46038"/>
            <a:ext cx="9140825" cy="6945312"/>
          </a:xfrm>
          <a:prstGeom prst="rect">
            <a:avLst/>
          </a:prstGeom>
          <a:noFill/>
          <a:ln w="38100">
            <a:noFill/>
          </a:ln>
        </p:spPr>
      </p:pic>
      <p:sp>
        <p:nvSpPr>
          <p:cNvPr id="154633" name="Line 9"/>
          <p:cNvSpPr/>
          <p:nvPr/>
        </p:nvSpPr>
        <p:spPr>
          <a:xfrm flipV="1">
            <a:off x="4067175" y="5768975"/>
            <a:ext cx="1728788" cy="576263"/>
          </a:xfrm>
          <a:prstGeom prst="line">
            <a:avLst/>
          </a:prstGeom>
          <a:ln w="57150" cap="flat" cmpd="thickThin">
            <a:solidFill>
              <a:srgbClr val="003300"/>
            </a:solidFill>
            <a:prstDash val="solid"/>
            <a:headEnd type="none" w="med" len="med"/>
            <a:tailEnd type="triangle" w="med" len="med"/>
          </a:ln>
        </p:spPr>
      </p:sp>
      <p:sp>
        <p:nvSpPr>
          <p:cNvPr id="154634" name="Rectangle 10"/>
          <p:cNvSpPr/>
          <p:nvPr/>
        </p:nvSpPr>
        <p:spPr>
          <a:xfrm>
            <a:off x="1905000" y="6019800"/>
            <a:ext cx="2235200" cy="577850"/>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1. cái v</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nh</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35" name="Line 11"/>
          <p:cNvSpPr/>
          <p:nvPr/>
        </p:nvSpPr>
        <p:spPr>
          <a:xfrm flipV="1">
            <a:off x="3600450" y="4941888"/>
            <a:ext cx="2087563" cy="0"/>
          </a:xfrm>
          <a:prstGeom prst="line">
            <a:avLst/>
          </a:prstGeom>
          <a:ln w="57150" cap="flat" cmpd="thickThin">
            <a:solidFill>
              <a:srgbClr val="003300"/>
            </a:solidFill>
            <a:prstDash val="solid"/>
            <a:headEnd type="none" w="med" len="med"/>
            <a:tailEnd type="triangle" w="med" len="med"/>
          </a:ln>
        </p:spPr>
      </p:sp>
      <p:sp>
        <p:nvSpPr>
          <p:cNvPr id="154636" name="Rectangle 12"/>
          <p:cNvSpPr/>
          <p:nvPr/>
        </p:nvSpPr>
        <p:spPr>
          <a:xfrm>
            <a:off x="1752600" y="4419600"/>
            <a:ext cx="2160588" cy="671513"/>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2. cái áo</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37" name="Line 13"/>
          <p:cNvSpPr/>
          <p:nvPr/>
        </p:nvSpPr>
        <p:spPr>
          <a:xfrm>
            <a:off x="5292725" y="2924175"/>
            <a:ext cx="28575" cy="1657350"/>
          </a:xfrm>
          <a:prstGeom prst="line">
            <a:avLst/>
          </a:prstGeom>
          <a:ln w="57150" cap="flat" cmpd="thickThin">
            <a:solidFill>
              <a:srgbClr val="003300"/>
            </a:solidFill>
            <a:prstDash val="solid"/>
            <a:headEnd type="none" w="med" len="med"/>
            <a:tailEnd type="triangle" w="med" len="med"/>
          </a:ln>
        </p:spPr>
      </p:sp>
      <p:sp>
        <p:nvSpPr>
          <p:cNvPr id="154638" name="Rectangle 14"/>
          <p:cNvSpPr/>
          <p:nvPr/>
        </p:nvSpPr>
        <p:spPr>
          <a:xfrm>
            <a:off x="4600575" y="2286000"/>
            <a:ext cx="1800225" cy="679450"/>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3. cái tai</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39" name="Line 15"/>
          <p:cNvSpPr/>
          <p:nvPr/>
        </p:nvSpPr>
        <p:spPr>
          <a:xfrm flipH="1">
            <a:off x="6869113" y="3392488"/>
            <a:ext cx="1195387" cy="1298575"/>
          </a:xfrm>
          <a:prstGeom prst="line">
            <a:avLst/>
          </a:prstGeom>
          <a:ln w="57150" cap="flat" cmpd="thickThin">
            <a:solidFill>
              <a:srgbClr val="003300"/>
            </a:solidFill>
            <a:prstDash val="solid"/>
            <a:headEnd type="none" w="med" len="med"/>
            <a:tailEnd type="triangle" w="med" len="med"/>
          </a:ln>
        </p:spPr>
      </p:sp>
      <p:sp>
        <p:nvSpPr>
          <p:cNvPr id="154640" name="Rectangle 16"/>
          <p:cNvSpPr/>
          <p:nvPr/>
        </p:nvSpPr>
        <p:spPr>
          <a:xfrm>
            <a:off x="7543800" y="2895600"/>
            <a:ext cx="1600200" cy="573088"/>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4. lỗ tai</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1" name="Line 17"/>
          <p:cNvSpPr/>
          <p:nvPr/>
        </p:nvSpPr>
        <p:spPr>
          <a:xfrm flipH="1">
            <a:off x="6869113" y="2528888"/>
            <a:ext cx="835025" cy="1801812"/>
          </a:xfrm>
          <a:prstGeom prst="line">
            <a:avLst/>
          </a:prstGeom>
          <a:ln w="57150" cap="flat" cmpd="thickThin">
            <a:solidFill>
              <a:srgbClr val="003300"/>
            </a:solidFill>
            <a:prstDash val="solid"/>
            <a:headEnd type="none" w="med" len="med"/>
            <a:tailEnd type="triangle" w="med" len="med"/>
          </a:ln>
        </p:spPr>
      </p:sp>
      <p:sp>
        <p:nvSpPr>
          <p:cNvPr id="154642" name="Rectangle 18"/>
          <p:cNvSpPr/>
          <p:nvPr/>
        </p:nvSpPr>
        <p:spPr>
          <a:xfrm>
            <a:off x="7092950" y="1981200"/>
            <a:ext cx="2051050" cy="587375"/>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8. cái chốt</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3" name="Line 19"/>
          <p:cNvSpPr/>
          <p:nvPr/>
        </p:nvSpPr>
        <p:spPr>
          <a:xfrm flipV="1">
            <a:off x="2411413" y="5265738"/>
            <a:ext cx="3160712" cy="287337"/>
          </a:xfrm>
          <a:prstGeom prst="line">
            <a:avLst/>
          </a:prstGeom>
          <a:ln w="57150" cap="flat" cmpd="thickThin">
            <a:solidFill>
              <a:srgbClr val="003300"/>
            </a:solidFill>
            <a:prstDash val="solid"/>
            <a:headEnd type="none" w="med" len="med"/>
            <a:tailEnd type="triangle" w="med" len="med"/>
          </a:ln>
        </p:spPr>
      </p:sp>
      <p:sp>
        <p:nvSpPr>
          <p:cNvPr id="154644" name="Rectangle 20"/>
          <p:cNvSpPr/>
          <p:nvPr/>
        </p:nvSpPr>
        <p:spPr>
          <a:xfrm>
            <a:off x="0" y="5181600"/>
            <a:ext cx="2436813" cy="557213"/>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5. h</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m răng</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5" name="Line 21"/>
          <p:cNvSpPr/>
          <p:nvPr/>
        </p:nvSpPr>
        <p:spPr>
          <a:xfrm flipH="1">
            <a:off x="6040438" y="1557338"/>
            <a:ext cx="187325" cy="2520950"/>
          </a:xfrm>
          <a:prstGeom prst="line">
            <a:avLst/>
          </a:prstGeom>
          <a:ln w="57150" cap="flat" cmpd="thickThin">
            <a:solidFill>
              <a:srgbClr val="003300"/>
            </a:solidFill>
            <a:prstDash val="solid"/>
            <a:headEnd type="none" w="med" len="med"/>
            <a:tailEnd type="triangle" w="med" len="med"/>
          </a:ln>
        </p:spPr>
      </p:sp>
      <p:sp>
        <p:nvSpPr>
          <p:cNvPr id="154646" name="Rectangle 22"/>
          <p:cNvSpPr/>
          <p:nvPr/>
        </p:nvSpPr>
        <p:spPr>
          <a:xfrm>
            <a:off x="5334000" y="1066800"/>
            <a:ext cx="2819400" cy="566738"/>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6. cần cối</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7" name="Line 23"/>
          <p:cNvSpPr/>
          <p:nvPr/>
        </p:nvSpPr>
        <p:spPr>
          <a:xfrm>
            <a:off x="1584325" y="2960688"/>
            <a:ext cx="2230438" cy="1116012"/>
          </a:xfrm>
          <a:prstGeom prst="line">
            <a:avLst/>
          </a:prstGeom>
          <a:ln w="57150" cap="flat" cmpd="thickThin">
            <a:solidFill>
              <a:srgbClr val="003300"/>
            </a:solidFill>
            <a:prstDash val="solid"/>
            <a:headEnd type="none" w="med" len="med"/>
            <a:tailEnd type="triangle" w="med" len="med"/>
          </a:ln>
        </p:spPr>
      </p:sp>
      <p:sp>
        <p:nvSpPr>
          <p:cNvPr id="154648" name="Rectangle 24"/>
          <p:cNvSpPr/>
          <p:nvPr/>
        </p:nvSpPr>
        <p:spPr>
          <a:xfrm>
            <a:off x="0" y="2362200"/>
            <a:ext cx="2197100" cy="638175"/>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7. đầu cần</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9" name="Line 25"/>
          <p:cNvSpPr/>
          <p:nvPr/>
        </p:nvSpPr>
        <p:spPr>
          <a:xfrm>
            <a:off x="3527425" y="1052513"/>
            <a:ext cx="862013" cy="2197100"/>
          </a:xfrm>
          <a:prstGeom prst="line">
            <a:avLst/>
          </a:prstGeom>
          <a:ln w="57150" cap="flat" cmpd="thickThin">
            <a:solidFill>
              <a:srgbClr val="003300"/>
            </a:solidFill>
            <a:prstDash val="solid"/>
            <a:headEnd type="none" w="med" len="med"/>
            <a:tailEnd type="triangle" w="med" len="med"/>
          </a:ln>
        </p:spPr>
      </p:sp>
      <p:sp>
        <p:nvSpPr>
          <p:cNvPr id="154650" name="Rectangle 26"/>
          <p:cNvSpPr/>
          <p:nvPr/>
        </p:nvSpPr>
        <p:spPr>
          <a:xfrm>
            <a:off x="1371600" y="457200"/>
            <a:ext cx="2667000" cy="600075"/>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9. dây thừng</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pic>
        <p:nvPicPr>
          <p:cNvPr id="154651" name="Picture 27" descr="smiley_1221">
            <a:hlinkClick r:id="" action="ppaction://noaction"/>
          </p:cNvPr>
          <p:cNvPicPr>
            <a:picLocks noChangeAspect="1"/>
          </p:cNvPicPr>
          <p:nvPr/>
        </p:nvPicPr>
        <p:blipFill>
          <a:blip r:embed="rId4"/>
          <a:stretch>
            <a:fillRect/>
          </a:stretch>
        </p:blipFill>
        <p:spPr>
          <a:xfrm>
            <a:off x="0" y="5876925"/>
            <a:ext cx="700088" cy="9810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wipe(down)">
                                      <p:cBhvr>
                                        <p:cTn id="7" dur="500"/>
                                        <p:tgtEl>
                                          <p:spTgt spid="1546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4634"/>
                                        </p:tgtEl>
                                        <p:attrNameLst>
                                          <p:attrName>style.visibility</p:attrName>
                                        </p:attrNameLst>
                                      </p:cBhvr>
                                      <p:to>
                                        <p:strVal val="visible"/>
                                      </p:to>
                                    </p:set>
                                    <p:animEffect transition="in" filter="slide(fromBottom)">
                                      <p:cBhvr>
                                        <p:cTn id="11" dur="500"/>
                                        <p:tgtEl>
                                          <p:spTgt spid="154634"/>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154635"/>
                                        </p:tgtEl>
                                        <p:attrNameLst>
                                          <p:attrName>style.visibility</p:attrName>
                                        </p:attrNameLst>
                                      </p:cBhvr>
                                      <p:to>
                                        <p:strVal val="visible"/>
                                      </p:to>
                                    </p:set>
                                    <p:animEffect transition="in" filter="wipe(down)">
                                      <p:cBhvr>
                                        <p:cTn id="15" dur="500"/>
                                        <p:tgtEl>
                                          <p:spTgt spid="154635"/>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54636"/>
                                        </p:tgtEl>
                                        <p:attrNameLst>
                                          <p:attrName>style.visibility</p:attrName>
                                        </p:attrNameLst>
                                      </p:cBhvr>
                                      <p:to>
                                        <p:strVal val="visible"/>
                                      </p:to>
                                    </p:set>
                                    <p:animEffect transition="in" filter="slide(fromBottom)">
                                      <p:cBhvr>
                                        <p:cTn id="19" dur="500"/>
                                        <p:tgtEl>
                                          <p:spTgt spid="154636"/>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54637"/>
                                        </p:tgtEl>
                                        <p:attrNameLst>
                                          <p:attrName>style.visibility</p:attrName>
                                        </p:attrNameLst>
                                      </p:cBhvr>
                                      <p:to>
                                        <p:strVal val="visible"/>
                                      </p:to>
                                    </p:set>
                                    <p:animEffect transition="in" filter="wipe(down)">
                                      <p:cBhvr>
                                        <p:cTn id="23" dur="500"/>
                                        <p:tgtEl>
                                          <p:spTgt spid="154637"/>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54638"/>
                                        </p:tgtEl>
                                        <p:attrNameLst>
                                          <p:attrName>style.visibility</p:attrName>
                                        </p:attrNameLst>
                                      </p:cBhvr>
                                      <p:to>
                                        <p:strVal val="visible"/>
                                      </p:to>
                                    </p:set>
                                    <p:animEffect transition="in" filter="slide(fromBottom)">
                                      <p:cBhvr>
                                        <p:cTn id="27" dur="500"/>
                                        <p:tgtEl>
                                          <p:spTgt spid="154638"/>
                                        </p:tgtEl>
                                      </p:cBhvr>
                                    </p:animEffect>
                                  </p:childTnLst>
                                </p:cTn>
                              </p:par>
                            </p:childTnLst>
                          </p:cTn>
                        </p:par>
                        <p:par>
                          <p:cTn id="28" fill="hold">
                            <p:stCondLst>
                              <p:cond delay="4000"/>
                            </p:stCondLst>
                            <p:childTnLst>
                              <p:par>
                                <p:cTn id="29" presetID="22" presetClass="entr" presetSubtype="4" fill="hold" nodeType="afterEffect">
                                  <p:stCondLst>
                                    <p:cond delay="500"/>
                                  </p:stCondLst>
                                  <p:childTnLst>
                                    <p:set>
                                      <p:cBhvr>
                                        <p:cTn id="30" dur="1" fill="hold">
                                          <p:stCondLst>
                                            <p:cond delay="0"/>
                                          </p:stCondLst>
                                        </p:cTn>
                                        <p:tgtEl>
                                          <p:spTgt spid="154639"/>
                                        </p:tgtEl>
                                        <p:attrNameLst>
                                          <p:attrName>style.visibility</p:attrName>
                                        </p:attrNameLst>
                                      </p:cBhvr>
                                      <p:to>
                                        <p:strVal val="visible"/>
                                      </p:to>
                                    </p:set>
                                    <p:animEffect transition="in" filter="wipe(down)">
                                      <p:cBhvr>
                                        <p:cTn id="31" dur="500"/>
                                        <p:tgtEl>
                                          <p:spTgt spid="154639"/>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154640"/>
                                        </p:tgtEl>
                                        <p:attrNameLst>
                                          <p:attrName>style.visibility</p:attrName>
                                        </p:attrNameLst>
                                      </p:cBhvr>
                                      <p:to>
                                        <p:strVal val="visible"/>
                                      </p:to>
                                    </p:set>
                                    <p:animEffect transition="in" filter="slide(fromBottom)">
                                      <p:cBhvr>
                                        <p:cTn id="35" dur="500"/>
                                        <p:tgtEl>
                                          <p:spTgt spid="154640"/>
                                        </p:tgtEl>
                                      </p:cBhvr>
                                    </p:animEffect>
                                  </p:childTnLst>
                                </p:cTn>
                              </p:par>
                            </p:childTnLst>
                          </p:cTn>
                        </p:par>
                        <p:par>
                          <p:cTn id="36" fill="hold">
                            <p:stCondLst>
                              <p:cond delay="5500"/>
                            </p:stCondLst>
                            <p:childTnLst>
                              <p:par>
                                <p:cTn id="37" presetID="22" presetClass="entr" presetSubtype="4" fill="hold" nodeType="afterEffect">
                                  <p:stCondLst>
                                    <p:cond delay="500"/>
                                  </p:stCondLst>
                                  <p:childTnLst>
                                    <p:set>
                                      <p:cBhvr>
                                        <p:cTn id="38" dur="1" fill="hold">
                                          <p:stCondLst>
                                            <p:cond delay="0"/>
                                          </p:stCondLst>
                                        </p:cTn>
                                        <p:tgtEl>
                                          <p:spTgt spid="154643"/>
                                        </p:tgtEl>
                                        <p:attrNameLst>
                                          <p:attrName>style.visibility</p:attrName>
                                        </p:attrNameLst>
                                      </p:cBhvr>
                                      <p:to>
                                        <p:strVal val="visible"/>
                                      </p:to>
                                    </p:set>
                                    <p:animEffect transition="in" filter="wipe(down)">
                                      <p:cBhvr>
                                        <p:cTn id="39" dur="500"/>
                                        <p:tgtEl>
                                          <p:spTgt spid="154643"/>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54644"/>
                                        </p:tgtEl>
                                        <p:attrNameLst>
                                          <p:attrName>style.visibility</p:attrName>
                                        </p:attrNameLst>
                                      </p:cBhvr>
                                      <p:to>
                                        <p:strVal val="visible"/>
                                      </p:to>
                                    </p:set>
                                    <p:animEffect transition="in" filter="slide(fromBottom)">
                                      <p:cBhvr>
                                        <p:cTn id="43" dur="500"/>
                                        <p:tgtEl>
                                          <p:spTgt spid="154644"/>
                                        </p:tgtEl>
                                      </p:cBhvr>
                                    </p:animEffect>
                                  </p:childTnLst>
                                </p:cTn>
                              </p:par>
                            </p:childTnLst>
                          </p:cTn>
                        </p:par>
                        <p:par>
                          <p:cTn id="44" fill="hold">
                            <p:stCondLst>
                              <p:cond delay="7000"/>
                            </p:stCondLst>
                            <p:childTnLst>
                              <p:par>
                                <p:cTn id="45" presetID="22" presetClass="entr" presetSubtype="4" fill="hold" nodeType="afterEffect">
                                  <p:stCondLst>
                                    <p:cond delay="500"/>
                                  </p:stCondLst>
                                  <p:childTnLst>
                                    <p:set>
                                      <p:cBhvr>
                                        <p:cTn id="46" dur="1" fill="hold">
                                          <p:stCondLst>
                                            <p:cond delay="0"/>
                                          </p:stCondLst>
                                        </p:cTn>
                                        <p:tgtEl>
                                          <p:spTgt spid="154645"/>
                                        </p:tgtEl>
                                        <p:attrNameLst>
                                          <p:attrName>style.visibility</p:attrName>
                                        </p:attrNameLst>
                                      </p:cBhvr>
                                      <p:to>
                                        <p:strVal val="visible"/>
                                      </p:to>
                                    </p:set>
                                    <p:animEffect transition="in" filter="wipe(down)">
                                      <p:cBhvr>
                                        <p:cTn id="47" dur="500"/>
                                        <p:tgtEl>
                                          <p:spTgt spid="154645"/>
                                        </p:tgtEl>
                                      </p:cBhvr>
                                    </p:animEffect>
                                  </p:childTnLst>
                                </p:cTn>
                              </p:par>
                            </p:childTnLst>
                          </p:cTn>
                        </p:par>
                        <p:par>
                          <p:cTn id="48" fill="hold">
                            <p:stCondLst>
                              <p:cond delay="8000"/>
                            </p:stCondLst>
                            <p:childTnLst>
                              <p:par>
                                <p:cTn id="49" presetID="12" presetClass="entr" presetSubtype="4" fill="hold" grpId="0" nodeType="afterEffect">
                                  <p:stCondLst>
                                    <p:cond delay="0"/>
                                  </p:stCondLst>
                                  <p:childTnLst>
                                    <p:set>
                                      <p:cBhvr>
                                        <p:cTn id="50" dur="1" fill="hold">
                                          <p:stCondLst>
                                            <p:cond delay="0"/>
                                          </p:stCondLst>
                                        </p:cTn>
                                        <p:tgtEl>
                                          <p:spTgt spid="154646"/>
                                        </p:tgtEl>
                                        <p:attrNameLst>
                                          <p:attrName>style.visibility</p:attrName>
                                        </p:attrNameLst>
                                      </p:cBhvr>
                                      <p:to>
                                        <p:strVal val="visible"/>
                                      </p:to>
                                    </p:set>
                                    <p:animEffect transition="in" filter="slide(fromBottom)">
                                      <p:cBhvr>
                                        <p:cTn id="51" dur="500"/>
                                        <p:tgtEl>
                                          <p:spTgt spid="154646"/>
                                        </p:tgtEl>
                                      </p:cBhvr>
                                    </p:animEffect>
                                  </p:childTnLst>
                                </p:cTn>
                              </p:par>
                            </p:childTnLst>
                          </p:cTn>
                        </p:par>
                        <p:par>
                          <p:cTn id="52" fill="hold">
                            <p:stCondLst>
                              <p:cond delay="8500"/>
                            </p:stCondLst>
                            <p:childTnLst>
                              <p:par>
                                <p:cTn id="53" presetID="22" presetClass="entr" presetSubtype="4" fill="hold" nodeType="afterEffect">
                                  <p:stCondLst>
                                    <p:cond delay="500"/>
                                  </p:stCondLst>
                                  <p:childTnLst>
                                    <p:set>
                                      <p:cBhvr>
                                        <p:cTn id="54" dur="1" fill="hold">
                                          <p:stCondLst>
                                            <p:cond delay="0"/>
                                          </p:stCondLst>
                                        </p:cTn>
                                        <p:tgtEl>
                                          <p:spTgt spid="154647"/>
                                        </p:tgtEl>
                                        <p:attrNameLst>
                                          <p:attrName>style.visibility</p:attrName>
                                        </p:attrNameLst>
                                      </p:cBhvr>
                                      <p:to>
                                        <p:strVal val="visible"/>
                                      </p:to>
                                    </p:set>
                                    <p:animEffect transition="in" filter="wipe(down)">
                                      <p:cBhvr>
                                        <p:cTn id="55" dur="500"/>
                                        <p:tgtEl>
                                          <p:spTgt spid="154647"/>
                                        </p:tgtEl>
                                      </p:cBhvr>
                                    </p:animEffect>
                                  </p:childTnLst>
                                </p:cTn>
                              </p:par>
                            </p:childTnLst>
                          </p:cTn>
                        </p:par>
                        <p:par>
                          <p:cTn id="56" fill="hold">
                            <p:stCondLst>
                              <p:cond delay="9500"/>
                            </p:stCondLst>
                            <p:childTnLst>
                              <p:par>
                                <p:cTn id="57" presetID="12" presetClass="entr" presetSubtype="4" fill="hold" nodeType="afterEffect">
                                  <p:stCondLst>
                                    <p:cond delay="0"/>
                                  </p:stCondLst>
                                  <p:childTnLst>
                                    <p:set>
                                      <p:cBhvr>
                                        <p:cTn id="58" dur="1" fill="hold">
                                          <p:stCondLst>
                                            <p:cond delay="0"/>
                                          </p:stCondLst>
                                        </p:cTn>
                                        <p:tgtEl>
                                          <p:spTgt spid="154648"/>
                                        </p:tgtEl>
                                        <p:attrNameLst>
                                          <p:attrName>style.visibility</p:attrName>
                                        </p:attrNameLst>
                                      </p:cBhvr>
                                      <p:to>
                                        <p:strVal val="visible"/>
                                      </p:to>
                                    </p:set>
                                    <p:animEffect transition="in" filter="slide(fromBottom)">
                                      <p:cBhvr>
                                        <p:cTn id="59" dur="500"/>
                                        <p:tgtEl>
                                          <p:spTgt spid="154648"/>
                                        </p:tgtEl>
                                      </p:cBhvr>
                                    </p:animEffect>
                                  </p:childTnLst>
                                </p:cTn>
                              </p:par>
                            </p:childTnLst>
                          </p:cTn>
                        </p:par>
                        <p:par>
                          <p:cTn id="60" fill="hold">
                            <p:stCondLst>
                              <p:cond delay="10000"/>
                            </p:stCondLst>
                            <p:childTnLst>
                              <p:par>
                                <p:cTn id="61" presetID="22" presetClass="entr" presetSubtype="4" fill="hold" nodeType="afterEffect">
                                  <p:stCondLst>
                                    <p:cond delay="500"/>
                                  </p:stCondLst>
                                  <p:childTnLst>
                                    <p:set>
                                      <p:cBhvr>
                                        <p:cTn id="62" dur="1" fill="hold">
                                          <p:stCondLst>
                                            <p:cond delay="0"/>
                                          </p:stCondLst>
                                        </p:cTn>
                                        <p:tgtEl>
                                          <p:spTgt spid="154641"/>
                                        </p:tgtEl>
                                        <p:attrNameLst>
                                          <p:attrName>style.visibility</p:attrName>
                                        </p:attrNameLst>
                                      </p:cBhvr>
                                      <p:to>
                                        <p:strVal val="visible"/>
                                      </p:to>
                                    </p:set>
                                    <p:animEffect transition="in" filter="wipe(down)">
                                      <p:cBhvr>
                                        <p:cTn id="63" dur="500"/>
                                        <p:tgtEl>
                                          <p:spTgt spid="154641"/>
                                        </p:tgtEl>
                                      </p:cBhvr>
                                    </p:animEffect>
                                  </p:childTnLst>
                                </p:cTn>
                              </p:par>
                            </p:childTnLst>
                          </p:cTn>
                        </p:par>
                        <p:par>
                          <p:cTn id="64" fill="hold">
                            <p:stCondLst>
                              <p:cond delay="11000"/>
                            </p:stCondLst>
                            <p:childTnLst>
                              <p:par>
                                <p:cTn id="65" presetID="12" presetClass="entr" presetSubtype="4" fill="hold" grpId="0" nodeType="afterEffect">
                                  <p:stCondLst>
                                    <p:cond delay="0"/>
                                  </p:stCondLst>
                                  <p:childTnLst>
                                    <p:set>
                                      <p:cBhvr>
                                        <p:cTn id="66" dur="1" fill="hold">
                                          <p:stCondLst>
                                            <p:cond delay="0"/>
                                          </p:stCondLst>
                                        </p:cTn>
                                        <p:tgtEl>
                                          <p:spTgt spid="154642"/>
                                        </p:tgtEl>
                                        <p:attrNameLst>
                                          <p:attrName>style.visibility</p:attrName>
                                        </p:attrNameLst>
                                      </p:cBhvr>
                                      <p:to>
                                        <p:strVal val="visible"/>
                                      </p:to>
                                    </p:set>
                                    <p:animEffect transition="in" filter="slide(fromBottom)">
                                      <p:cBhvr>
                                        <p:cTn id="67" dur="500"/>
                                        <p:tgtEl>
                                          <p:spTgt spid="154642"/>
                                        </p:tgtEl>
                                      </p:cBhvr>
                                    </p:animEffect>
                                  </p:childTnLst>
                                </p:cTn>
                              </p:par>
                            </p:childTnLst>
                          </p:cTn>
                        </p:par>
                        <p:par>
                          <p:cTn id="68" fill="hold">
                            <p:stCondLst>
                              <p:cond delay="11500"/>
                            </p:stCondLst>
                            <p:childTnLst>
                              <p:par>
                                <p:cTn id="69" presetID="22" presetClass="entr" presetSubtype="4" fill="hold" nodeType="afterEffect">
                                  <p:stCondLst>
                                    <p:cond delay="500"/>
                                  </p:stCondLst>
                                  <p:childTnLst>
                                    <p:set>
                                      <p:cBhvr>
                                        <p:cTn id="70" dur="1" fill="hold">
                                          <p:stCondLst>
                                            <p:cond delay="0"/>
                                          </p:stCondLst>
                                        </p:cTn>
                                        <p:tgtEl>
                                          <p:spTgt spid="154649"/>
                                        </p:tgtEl>
                                        <p:attrNameLst>
                                          <p:attrName>style.visibility</p:attrName>
                                        </p:attrNameLst>
                                      </p:cBhvr>
                                      <p:to>
                                        <p:strVal val="visible"/>
                                      </p:to>
                                    </p:set>
                                    <p:animEffect transition="in" filter="wipe(down)">
                                      <p:cBhvr>
                                        <p:cTn id="71" dur="500"/>
                                        <p:tgtEl>
                                          <p:spTgt spid="154649"/>
                                        </p:tgtEl>
                                      </p:cBhvr>
                                    </p:animEffect>
                                  </p:childTnLst>
                                </p:cTn>
                              </p:par>
                            </p:childTnLst>
                          </p:cTn>
                        </p:par>
                        <p:par>
                          <p:cTn id="72" fill="hold">
                            <p:stCondLst>
                              <p:cond delay="12500"/>
                            </p:stCondLst>
                            <p:childTnLst>
                              <p:par>
                                <p:cTn id="73" presetID="12" presetClass="entr" presetSubtype="4" fill="hold" grpId="0" nodeType="afterEffect">
                                  <p:stCondLst>
                                    <p:cond delay="0"/>
                                  </p:stCondLst>
                                  <p:childTnLst>
                                    <p:set>
                                      <p:cBhvr>
                                        <p:cTn id="74" dur="1" fill="hold">
                                          <p:stCondLst>
                                            <p:cond delay="0"/>
                                          </p:stCondLst>
                                        </p:cTn>
                                        <p:tgtEl>
                                          <p:spTgt spid="154650"/>
                                        </p:tgtEl>
                                        <p:attrNameLst>
                                          <p:attrName>style.visibility</p:attrName>
                                        </p:attrNameLst>
                                      </p:cBhvr>
                                      <p:to>
                                        <p:strVal val="visible"/>
                                      </p:to>
                                    </p:set>
                                    <p:animEffect transition="in" filter="slide(fromBottom)">
                                      <p:cBhvr>
                                        <p:cTn id="75" dur="500"/>
                                        <p:tgtEl>
                                          <p:spTgt spid="154650"/>
                                        </p:tgtEl>
                                      </p:cBhvr>
                                    </p:animEffect>
                                  </p:childTnLst>
                                </p:cTn>
                              </p:par>
                            </p:childTnLst>
                          </p:cTn>
                        </p:par>
                        <p:par>
                          <p:cTn id="76" fill="hold">
                            <p:stCondLst>
                              <p:cond delay="13000"/>
                            </p:stCondLst>
                            <p:childTnLst>
                              <p:par>
                                <p:cTn id="77" presetID="10" presetClass="entr" presetSubtype="0" fill="hold" nodeType="afterEffect">
                                  <p:stCondLst>
                                    <p:cond delay="0"/>
                                  </p:stCondLst>
                                  <p:childTnLst>
                                    <p:set>
                                      <p:cBhvr>
                                        <p:cTn id="78" dur="1" fill="hold">
                                          <p:stCondLst>
                                            <p:cond delay="0"/>
                                          </p:stCondLst>
                                        </p:cTn>
                                        <p:tgtEl>
                                          <p:spTgt spid="154651"/>
                                        </p:tgtEl>
                                        <p:attrNameLst>
                                          <p:attrName>style.visibility</p:attrName>
                                        </p:attrNameLst>
                                      </p:cBhvr>
                                      <p:to>
                                        <p:strVal val="visible"/>
                                      </p:to>
                                    </p:set>
                                    <p:animEffect transition="in" filter="fade">
                                      <p:cBhvr>
                                        <p:cTn id="79" dur="500"/>
                                        <p:tgtEl>
                                          <p:spTgt spid="154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p:bldP spid="154636" grpId="0" animBg="1"/>
      <p:bldP spid="154638" grpId="0" animBg="1"/>
      <p:bldP spid="154640" grpId="0" animBg="1"/>
      <p:bldP spid="154642" grpId="0" animBg="1"/>
      <p:bldP spid="154644" grpId="0" animBg="1"/>
      <p:bldP spid="154646" grpId="0" animBg="1"/>
      <p:bldP spid="1546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AutoShape 7"/>
          <p:cNvSpPr>
            <a:spLocks noChangeArrowheads="1"/>
          </p:cNvSpPr>
          <p:nvPr/>
        </p:nvSpPr>
        <p:spPr bwMode="auto">
          <a:xfrm>
            <a:off x="457200" y="2127250"/>
            <a:ext cx="4478338" cy="539750"/>
          </a:xfrm>
          <a:prstGeom prst="flowChartAlternateProcess">
            <a:avLst/>
          </a:prstGeom>
          <a:solidFill>
            <a:schemeClr val="accent1">
              <a:lumMod val="75000"/>
            </a:schemeClr>
          </a:solidFill>
          <a:ln w="9525">
            <a:solidFill>
              <a:schemeClr val="tx1"/>
            </a:solidFill>
            <a:miter lim="800000"/>
          </a:ln>
          <a:effectLst/>
        </p:spPr>
        <p:txBody>
          <a:bodyPr wrap="none" anchor="ctr"/>
          <a:lstStyle/>
          <a:p>
            <a:pPr marL="342900" indent="-342900"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Những hình ảnh so sánh</a:t>
            </a:r>
            <a:endPar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8856" name="Rectangle 8"/>
          <p:cNvSpPr>
            <a:spLocks noChangeArrowheads="1"/>
          </p:cNvSpPr>
          <p:nvPr/>
        </p:nvSpPr>
        <p:spPr bwMode="auto">
          <a:xfrm>
            <a:off x="685800" y="2884488"/>
            <a:ext cx="7456488" cy="1077913"/>
          </a:xfrm>
          <a:prstGeom prst="rect">
            <a:avLst/>
          </a:prstGeom>
          <a:noFill/>
          <a:ln>
            <a:noFill/>
          </a:ln>
        </p:spPr>
        <p:txBody>
          <a:bodyPr>
            <a:spAutoFit/>
          </a:bodyPr>
          <a:lstStyle/>
          <a:p>
            <a:pPr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Chật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như</a:t>
            </a: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nêm cối.</a:t>
            </a:r>
          </a:p>
          <a:p>
            <a:pPr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Cái chốt bằng tre m</a:t>
            </a:r>
            <a:r>
              <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rắn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như</a:t>
            </a: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đanh.</a:t>
            </a:r>
            <a:endPar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8857" name="AutoShape 9"/>
          <p:cNvSpPr>
            <a:spLocks noChangeArrowheads="1"/>
          </p:cNvSpPr>
          <p:nvPr/>
        </p:nvSpPr>
        <p:spPr bwMode="auto">
          <a:xfrm>
            <a:off x="685800" y="4337050"/>
            <a:ext cx="4953000" cy="539750"/>
          </a:xfrm>
          <a:prstGeom prst="flowChartAlternateProcess">
            <a:avLst/>
          </a:prstGeom>
          <a:solidFill>
            <a:schemeClr val="accent1">
              <a:lumMod val="75000"/>
            </a:schemeClr>
          </a:solidFill>
          <a:ln w="9525">
            <a:solidFill>
              <a:schemeClr val="tx1"/>
            </a:solidFill>
            <a:miter lim="800000"/>
          </a:ln>
          <a:effectLst/>
        </p:spPr>
        <p:txBody>
          <a:bodyPr wrap="none" anchor="ctr"/>
          <a:lstStyle/>
          <a:p>
            <a:pPr marL="342900" indent="-342900"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Những hình ảnh nhân hóa</a:t>
            </a:r>
            <a:endPar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8858" name="Rectangle 10"/>
          <p:cNvSpPr>
            <a:spLocks noChangeArrowheads="1"/>
          </p:cNvSpPr>
          <p:nvPr/>
        </p:nvSpPr>
        <p:spPr bwMode="auto">
          <a:xfrm>
            <a:off x="609600" y="5029200"/>
            <a:ext cx="7156450" cy="1066800"/>
          </a:xfrm>
          <a:prstGeom prst="rect">
            <a:avLst/>
          </a:prstGeom>
          <a:noFill/>
          <a:ln>
            <a:noFill/>
          </a:ln>
        </p:spPr>
        <p:txBody>
          <a:bodyPr>
            <a:spAutoFit/>
          </a:bodyPr>
          <a:lstStyle/>
          <a:p>
            <a:pPr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Tai cũng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tỉnh táo để nghe ngóng.</a:t>
            </a:r>
          </a:p>
          <a:p>
            <a:pPr algn="just">
              <a:buChar char="-"/>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Tất cả chúng nó đều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cất tiếng nói</a:t>
            </a:r>
            <a:r>
              <a:rPr sz="32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sz="32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6870" name="Rectangle 9"/>
          <p:cNvSpPr/>
          <p:nvPr/>
        </p:nvSpPr>
        <p:spPr>
          <a:xfrm>
            <a:off x="76200" y="0"/>
            <a:ext cx="8991600" cy="6884988"/>
          </a:xfrm>
          <a:prstGeom prst="rect">
            <a:avLst/>
          </a:prstGeom>
          <a:noFill/>
          <a:ln w="76200" cap="flat" cmpd="tri">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800" b="1" dirty="0"/>
          </a:p>
        </p:txBody>
      </p:sp>
      <p:pic>
        <p:nvPicPr>
          <p:cNvPr id="36871" name="Picture 3" descr="POINSET3"/>
          <p:cNvPicPr>
            <a:picLocks noChangeAspect="1"/>
          </p:cNvPicPr>
          <p:nvPr/>
        </p:nvPicPr>
        <p:blipFill>
          <a:blip r:embed="rId2"/>
          <a:stretch>
            <a:fillRect/>
          </a:stretch>
        </p:blipFill>
        <p:spPr>
          <a:xfrm flipV="1">
            <a:off x="7845425" y="128588"/>
            <a:ext cx="1222375" cy="879475"/>
          </a:xfrm>
          <a:prstGeom prst="rect">
            <a:avLst/>
          </a:prstGeom>
          <a:noFill/>
          <a:ln w="9525">
            <a:noFill/>
          </a:ln>
        </p:spPr>
      </p:pic>
      <p:pic>
        <p:nvPicPr>
          <p:cNvPr id="36872" name="Picture 3" descr="POINSET3"/>
          <p:cNvPicPr>
            <a:picLocks noChangeAspect="1"/>
          </p:cNvPicPr>
          <p:nvPr/>
        </p:nvPicPr>
        <p:blipFill>
          <a:blip r:embed="rId2"/>
          <a:stretch>
            <a:fillRect/>
          </a:stretch>
        </p:blipFill>
        <p:spPr>
          <a:xfrm flipV="1">
            <a:off x="7921625" y="7938"/>
            <a:ext cx="1222375" cy="879475"/>
          </a:xfrm>
          <a:prstGeom prst="rect">
            <a:avLst/>
          </a:prstGeom>
          <a:noFill/>
          <a:ln w="9525">
            <a:noFill/>
          </a:ln>
        </p:spPr>
      </p:pic>
      <p:sp>
        <p:nvSpPr>
          <p:cNvPr id="116752" name="Rectangle 16"/>
          <p:cNvSpPr>
            <a:spLocks noChangeArrowheads="1"/>
          </p:cNvSpPr>
          <p:nvPr/>
        </p:nvSpPr>
        <p:spPr bwMode="auto">
          <a:xfrm>
            <a:off x="228600" y="609600"/>
            <a:ext cx="8763000" cy="1077913"/>
          </a:xfrm>
          <a:prstGeom prst="rect">
            <a:avLst/>
          </a:prstGeom>
          <a:noFill/>
          <a:ln w="9525">
            <a:noFill/>
            <a:miter lim="800000"/>
          </a:ln>
          <a:effectLst/>
        </p:spPr>
        <p:txBody>
          <a:bodyPr>
            <a:spAutoFit/>
          </a:bodyPr>
          <a:lstStyle/>
          <a:p>
            <a:pPr eaLnBrk="1" hangingPunct="1">
              <a:buNone/>
            </a:pPr>
            <a:r>
              <a:rPr sz="3200" b="1"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Để miêu tả cái cối tác giả đã sử dụng những biện pháp nghệ thuật n</a:t>
            </a:r>
            <a:r>
              <a:rPr sz="3200" b="1"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a:t>
            </a:r>
            <a:endParaRPr sz="3200" b="1"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5"/>
                                        </p:tgtEl>
                                        <p:attrNameLst>
                                          <p:attrName>style.visibility</p:attrName>
                                        </p:attrNameLst>
                                      </p:cBhvr>
                                      <p:to>
                                        <p:strVal val="visible"/>
                                      </p:to>
                                    </p:set>
                                    <p:anim calcmode="lin" valueType="num">
                                      <p:cBhvr additive="base">
                                        <p:cTn id="7" dur="500" fill="hold"/>
                                        <p:tgtEl>
                                          <p:spTgt spid="78855"/>
                                        </p:tgtEl>
                                        <p:attrNameLst>
                                          <p:attrName>ppt_x</p:attrName>
                                        </p:attrNameLst>
                                      </p:cBhvr>
                                      <p:tavLst>
                                        <p:tav tm="0">
                                          <p:val>
                                            <p:strVal val="#ppt_x"/>
                                          </p:val>
                                        </p:tav>
                                        <p:tav tm="100000">
                                          <p:val>
                                            <p:strVal val="#ppt_x"/>
                                          </p:val>
                                        </p:tav>
                                      </p:tavLst>
                                    </p:anim>
                                    <p:anim calcmode="lin" valueType="num">
                                      <p:cBhvr additive="base">
                                        <p:cTn id="8"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6"/>
                                        </p:tgtEl>
                                        <p:attrNameLst>
                                          <p:attrName>style.visibility</p:attrName>
                                        </p:attrNameLst>
                                      </p:cBhvr>
                                      <p:to>
                                        <p:strVal val="visible"/>
                                      </p:to>
                                    </p:set>
                                    <p:anim calcmode="lin" valueType="num">
                                      <p:cBhvr additive="base">
                                        <p:cTn id="13" dur="500" fill="hold"/>
                                        <p:tgtEl>
                                          <p:spTgt spid="78856"/>
                                        </p:tgtEl>
                                        <p:attrNameLst>
                                          <p:attrName>ppt_x</p:attrName>
                                        </p:attrNameLst>
                                      </p:cBhvr>
                                      <p:tavLst>
                                        <p:tav tm="0">
                                          <p:val>
                                            <p:strVal val="#ppt_x"/>
                                          </p:val>
                                        </p:tav>
                                        <p:tav tm="100000">
                                          <p:val>
                                            <p:strVal val="#ppt_x"/>
                                          </p:val>
                                        </p:tav>
                                      </p:tavLst>
                                    </p:anim>
                                    <p:anim calcmode="lin" valueType="num">
                                      <p:cBhvr additive="base">
                                        <p:cTn id="14"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7"/>
                                        </p:tgtEl>
                                        <p:attrNameLst>
                                          <p:attrName>style.visibility</p:attrName>
                                        </p:attrNameLst>
                                      </p:cBhvr>
                                      <p:to>
                                        <p:strVal val="visible"/>
                                      </p:to>
                                    </p:set>
                                    <p:anim calcmode="lin" valueType="num">
                                      <p:cBhvr additive="base">
                                        <p:cTn id="19" dur="500" fill="hold"/>
                                        <p:tgtEl>
                                          <p:spTgt spid="78857"/>
                                        </p:tgtEl>
                                        <p:attrNameLst>
                                          <p:attrName>ppt_x</p:attrName>
                                        </p:attrNameLst>
                                      </p:cBhvr>
                                      <p:tavLst>
                                        <p:tav tm="0">
                                          <p:val>
                                            <p:strVal val="#ppt_x"/>
                                          </p:val>
                                        </p:tav>
                                        <p:tav tm="100000">
                                          <p:val>
                                            <p:strVal val="#ppt_x"/>
                                          </p:val>
                                        </p:tav>
                                      </p:tavLst>
                                    </p:anim>
                                    <p:anim calcmode="lin" valueType="num">
                                      <p:cBhvr additive="base">
                                        <p:cTn id="20"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8858"/>
                                        </p:tgtEl>
                                        <p:attrNameLst>
                                          <p:attrName>style.visibility</p:attrName>
                                        </p:attrNameLst>
                                      </p:cBhvr>
                                      <p:to>
                                        <p:strVal val="visible"/>
                                      </p:to>
                                    </p:set>
                                    <p:animEffect transition="in" filter="fade">
                                      <p:cBhvr>
                                        <p:cTn id="25" dur="1000"/>
                                        <p:tgtEl>
                                          <p:spTgt spid="78858"/>
                                        </p:tgtEl>
                                      </p:cBhvr>
                                    </p:animEffect>
                                    <p:anim calcmode="lin" valueType="num">
                                      <p:cBhvr>
                                        <p:cTn id="26" dur="1000" fill="hold"/>
                                        <p:tgtEl>
                                          <p:spTgt spid="78858"/>
                                        </p:tgtEl>
                                        <p:attrNameLst>
                                          <p:attrName>ppt_x</p:attrName>
                                        </p:attrNameLst>
                                      </p:cBhvr>
                                      <p:tavLst>
                                        <p:tav tm="0">
                                          <p:val>
                                            <p:strVal val="#ppt_x"/>
                                          </p:val>
                                        </p:tav>
                                        <p:tav tm="100000">
                                          <p:val>
                                            <p:strVal val="#ppt_x"/>
                                          </p:val>
                                        </p:tav>
                                      </p:tavLst>
                                    </p:anim>
                                    <p:anim calcmode="lin" valueType="num">
                                      <p:cBhvr>
                                        <p:cTn id="27" dur="1000" fill="hold"/>
                                        <p:tgtEl>
                                          <p:spTgt spid="788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6" grpId="0"/>
      <p:bldP spid="78857" grpId="0" animBg="1"/>
      <p:bldP spid="788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848600" cy="5262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sz="2800" b="1" dirty="0">
                <a:solidFill>
                  <a:srgbClr val="0000FF"/>
                </a:solidFill>
                <a:latin typeface="Times New Roman" panose="02020603050405020304" pitchFamily="18" charset="0"/>
                <a:cs typeface="Times New Roman" panose="02020603050405020304" pitchFamily="18" charset="0"/>
              </a:rPr>
              <a:t>   Trong khi miêu tả cái cối, tác giả đã dùng những hình ảnh so sánh nhân hóa thật xinh động: chật như nêm cối, cái chốt bằng tre m</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 rắn như đanh, cái tai tỉnh táo để nghe ngóng, cái cối xay, cái võng đay, cái chiếu manh, cá mâm gỗ, cái giỏ cua, cái chạn bát, giường nứa, </a:t>
            </a:r>
            <a:r>
              <a:rPr lang="en-GB" altLang="en-US" sz="2800" b="1" dirty="0">
                <a:solidFill>
                  <a:srgbClr val="0000FF"/>
                </a:solidFill>
                <a:latin typeface="Times New Roman" panose="02020603050405020304" pitchFamily="18" charset="0"/>
                <a:ea typeface="Times New Roman" panose="02020603050405020304" pitchFamily="18" charset="0"/>
              </a:rPr>
              <a:t>…</a:t>
            </a:r>
            <a:r>
              <a:rPr lang="en-GB" altLang="en-US" sz="2800" b="1" dirty="0">
                <a:solidFill>
                  <a:srgbClr val="0000FF"/>
                </a:solidFill>
                <a:latin typeface="Times New Roman" panose="02020603050405020304" pitchFamily="18" charset="0"/>
                <a:cs typeface="Times New Roman" panose="02020603050405020304" pitchFamily="18" charset="0"/>
              </a:rPr>
              <a:t> tất cả, tất cả chúng nó đều cất tiếng nói </a:t>
            </a:r>
            <a:r>
              <a:rPr lang="en-GB" altLang="en-US" sz="2800" b="1" dirty="0">
                <a:solidFill>
                  <a:srgbClr val="0000FF"/>
                </a:solidFill>
                <a:latin typeface="Times New Roman" panose="02020603050405020304" pitchFamily="18" charset="0"/>
                <a:ea typeface="Times New Roman" panose="02020603050405020304" pitchFamily="18" charset="0"/>
              </a:rPr>
              <a:t>…</a:t>
            </a:r>
            <a:r>
              <a:rPr lang="en-GB" altLang="en-US" sz="2800" b="1" dirty="0">
                <a:solidFill>
                  <a:srgbClr val="0000FF"/>
                </a:solidFill>
                <a:latin typeface="Times New Roman" panose="02020603050405020304" pitchFamily="18" charset="0"/>
                <a:cs typeface="Times New Roman" panose="02020603050405020304" pitchFamily="18" charset="0"/>
              </a:rPr>
              <a:t> Tác giả đã quan sát cái cối xay gạo bằng tre rất tỷ mỷ, tinh tế bằng nhiều giác quan. Nhờ sự quan sát tỉ mỉ, tinh tế ấy với cách sử dụng linh hoạt các biện pháp tu từ so sánh v</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 nhân hóa trong b</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i l</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m cho b</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i văn miêu tả cái cối xay gạo chân thực m</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 sinh động. </a:t>
            </a:r>
            <a:endParaRPr lang="en-GB" altLang="en-US"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p:nvPr/>
        </p:nvSpPr>
        <p:spPr>
          <a:xfrm>
            <a:off x="2209800" y="381000"/>
            <a:ext cx="138113" cy="7699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4400" dirty="0">
              <a:solidFill>
                <a:srgbClr val="FF0000"/>
              </a:solidFill>
              <a:latin typeface="Calibri" panose="020F0502020204030204" pitchFamily="34" charset="0"/>
              <a:ea typeface="Arial" panose="020B0604020202020204" pitchFamily="34" charset="0"/>
            </a:endParaRPr>
          </a:p>
        </p:txBody>
      </p:sp>
      <p:sp>
        <p:nvSpPr>
          <p:cNvPr id="38915" name="Rectangle 12"/>
          <p:cNvSpPr/>
          <p:nvPr/>
        </p:nvSpPr>
        <p:spPr>
          <a:xfrm>
            <a:off x="117475" y="457200"/>
            <a:ext cx="8416925" cy="6402388"/>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600"/>
              </a:lnSpc>
              <a:spcBef>
                <a:spcPct val="0"/>
              </a:spcBef>
              <a:buNone/>
            </a:pPr>
            <a:r>
              <a:rPr lang="en-US" altLang="en-US" sz="1900" dirty="0">
                <a:solidFill>
                  <a:srgbClr val="FF0000"/>
                </a:solidFill>
                <a:latin typeface="Times New Roman" panose="02020603050405020304" pitchFamily="18" charset="0"/>
                <a:cs typeface="Times New Roman" panose="02020603050405020304" pitchFamily="18" charset="0"/>
              </a:rPr>
              <a:t>       Cái cối xinh xinh xuất hiện như một giấc mộng, ngồi chễm chệ giữa gian nh</a:t>
            </a:r>
            <a:r>
              <a:rPr lang="en-US" altLang="en-US" sz="1900" dirty="0">
                <a:solidFill>
                  <a:srgbClr val="FF0000"/>
                </a:solidFill>
                <a:latin typeface="Times New Roman" panose="02020603050405020304" pitchFamily="18" charset="0"/>
                <a:ea typeface="Times New Roman" panose="02020603050405020304" pitchFamily="18" charset="0"/>
              </a:rPr>
              <a:t>à</a:t>
            </a:r>
            <a:r>
              <a:rPr lang="en-US" altLang="en-US" sz="1900" dirty="0">
                <a:solidFill>
                  <a:srgbClr val="FF0000"/>
                </a:solidFill>
                <a:latin typeface="Times New Roman" panose="02020603050405020304" pitchFamily="18" charset="0"/>
                <a:cs typeface="Times New Roman" panose="02020603050405020304" pitchFamily="18" charset="0"/>
              </a:rPr>
              <a:t> trống.</a:t>
            </a:r>
          </a:p>
          <a:p>
            <a:pPr marL="0" lvl="0" indent="0" algn="just">
              <a:lnSpc>
                <a:spcPts val="2600"/>
              </a:lnSpc>
              <a:spcBef>
                <a:spcPct val="0"/>
              </a:spcBef>
              <a:buNone/>
            </a:pPr>
            <a:r>
              <a:rPr lang="en-US" altLang="en-US" sz="1900" dirty="0">
                <a:latin typeface="Times New Roman" panose="02020603050405020304" pitchFamily="18" charset="0"/>
                <a:cs typeface="Times New Roman" panose="02020603050405020304" pitchFamily="18" charset="0"/>
              </a:rPr>
              <a:t>      U gọi nó l</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cái cối tân. Cái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nh, cái áo đều l</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m bằng nan tre. Hai cái tai nó bằng tre gi</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m</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u nâu. Mỗi tai có một cái lỗ tròn xoe. Lúc n</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tai cũng tỉnh táo để nghe ngóng. Cối có hai h</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m răng bằng gỗ dẻ. U gọi l</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dăm. Răng nó nhiều, ken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nhau. Vậy nên người ta nói “chật như nêm cối”. Nói đến cối lại phải nói đến cần. Cái cần d</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i bằng tre đực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ng óng. Đầu cần l</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củ tre, có cái chốt. Cái chốt bằng tre m</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rắn như đanh, móc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tai cối. Từ chỗ tay cầm có cái thừng buộc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x</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nh</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Đẩy đi kéo lại, cối kêu ù ù.</a:t>
            </a:r>
          </a:p>
          <a:p>
            <a:pPr marL="0" lvl="0" indent="0" algn="just">
              <a:lnSpc>
                <a:spcPts val="2600"/>
              </a:lnSpc>
              <a:spcBef>
                <a:spcPct val="0"/>
              </a:spcBef>
              <a:buNone/>
            </a:pPr>
            <a:r>
              <a:rPr lang="en-US" altLang="en-US" sz="1900" dirty="0">
                <a:latin typeface="Times New Roman" panose="02020603050405020304" pitchFamily="18" charset="0"/>
                <a:cs typeface="Times New Roman" panose="02020603050405020304" pitchFamily="18" charset="0"/>
              </a:rPr>
              <a:t>      Chọn được ng</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y l</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nh tháng tốt, u đong một gánh thóc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ng ươm về. Đổ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lòng cối, u xay thử. Từ xung quanh cối, gạo lẫn trấu chảy xuống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nh r</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r</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o như mưa. U vốc ra một nắm, tãi ra, thổi phù phù. Cả vốc gạo chỉ lõi một v</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i hạt thóc. U gật đầu nói: “Cối tuy mới, chửa thuần nhưng m</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nó xay được thế n</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y l</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 nhất đấy !” Cứ thế ng</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y lại ng</a:t>
            </a:r>
            <a:r>
              <a:rPr lang="en-US" altLang="en-US" sz="1900" dirty="0">
                <a:latin typeface="Times New Roman" panose="02020603050405020304" pitchFamily="18" charset="0"/>
                <a:ea typeface="Times New Roman" panose="02020603050405020304" pitchFamily="18" charset="0"/>
              </a:rPr>
              <a:t>à</a:t>
            </a:r>
            <a:r>
              <a:rPr lang="en-US" altLang="en-US" sz="1900" dirty="0">
                <a:latin typeface="Times New Roman" panose="02020603050405020304" pitchFamily="18" charset="0"/>
                <a:cs typeface="Times New Roman" panose="02020603050405020304" pitchFamily="18" charset="0"/>
              </a:rPr>
              <a:t>y qua, đêm đêm tôi xay lúa với u. Đêm đêm tiếng cối ù ù vui cả xóm.</a:t>
            </a:r>
          </a:p>
          <a:p>
            <a:pPr marL="0" lvl="0" indent="0" algn="just">
              <a:lnSpc>
                <a:spcPts val="2600"/>
              </a:lnSpc>
              <a:spcBef>
                <a:spcPct val="0"/>
              </a:spcBef>
              <a:buNone/>
            </a:pPr>
            <a:r>
              <a:rPr lang="en-US" altLang="en-US" sz="1900" dirty="0">
                <a:latin typeface="Times New Roman" panose="02020603050405020304" pitchFamily="18" charset="0"/>
                <a:cs typeface="Times New Roman" panose="02020603050405020304" pitchFamily="18" charset="0"/>
              </a:rPr>
              <a:t>     </a:t>
            </a:r>
            <a:r>
              <a:rPr lang="en-US" altLang="en-US" sz="1900" dirty="0">
                <a:solidFill>
                  <a:srgbClr val="FF0000"/>
                </a:solidFill>
                <a:latin typeface="Times New Roman" panose="02020603050405020304" pitchFamily="18" charset="0"/>
                <a:cs typeface="Times New Roman" panose="02020603050405020304" pitchFamily="18" charset="0"/>
              </a:rPr>
              <a:t>Cái cối xay cũng như những đồ dùng đã sống cùng tôi – cái võng đay, cái chiếu manh, cái mâm gỗ, cái giỏ cua, cái chạn bát, cái giường nứa</a:t>
            </a:r>
            <a:r>
              <a:rPr lang="en-US" altLang="en-US" sz="1900" dirty="0">
                <a:solidFill>
                  <a:srgbClr val="FF0000"/>
                </a:solidFill>
                <a:latin typeface="Times New Roman" panose="02020603050405020304" pitchFamily="18" charset="0"/>
                <a:ea typeface="Times New Roman" panose="02020603050405020304" pitchFamily="18" charset="0"/>
              </a:rPr>
              <a:t>…</a:t>
            </a:r>
            <a:r>
              <a:rPr lang="en-US" altLang="en-US" sz="1900" dirty="0">
                <a:solidFill>
                  <a:srgbClr val="FF0000"/>
                </a:solidFill>
                <a:latin typeface="Times New Roman" panose="02020603050405020304" pitchFamily="18" charset="0"/>
                <a:cs typeface="Times New Roman" panose="02020603050405020304" pitchFamily="18" charset="0"/>
              </a:rPr>
              <a:t> - tất cả, tất cả chúng nó đều cất tiếng nói: “Chúng tôi được sống cùng với tuổi thơ anh. Chúng tôi ho</a:t>
            </a:r>
            <a:r>
              <a:rPr lang="en-US" altLang="en-US" sz="1900" dirty="0">
                <a:solidFill>
                  <a:srgbClr val="FF0000"/>
                </a:solidFill>
                <a:latin typeface="Times New Roman" panose="02020603050405020304" pitchFamily="18" charset="0"/>
                <a:ea typeface="Times New Roman" panose="02020603050405020304" pitchFamily="18" charset="0"/>
              </a:rPr>
              <a:t>à</a:t>
            </a:r>
            <a:r>
              <a:rPr lang="en-US" altLang="en-US" sz="1900" dirty="0">
                <a:solidFill>
                  <a:srgbClr val="FF0000"/>
                </a:solidFill>
                <a:latin typeface="Times New Roman" panose="02020603050405020304" pitchFamily="18" charset="0"/>
                <a:cs typeface="Times New Roman" panose="02020603050405020304" pitchFamily="18" charset="0"/>
              </a:rPr>
              <a:t>n to</a:t>
            </a:r>
            <a:r>
              <a:rPr lang="en-US" altLang="en-US" sz="1900" dirty="0">
                <a:solidFill>
                  <a:srgbClr val="FF0000"/>
                </a:solidFill>
                <a:latin typeface="Times New Roman" panose="02020603050405020304" pitchFamily="18" charset="0"/>
                <a:ea typeface="Times New Roman" panose="02020603050405020304" pitchFamily="18" charset="0"/>
              </a:rPr>
              <a:t>à</a:t>
            </a:r>
            <a:r>
              <a:rPr lang="en-US" altLang="en-US" sz="1900" dirty="0">
                <a:solidFill>
                  <a:srgbClr val="FF0000"/>
                </a:solidFill>
                <a:latin typeface="Times New Roman" panose="02020603050405020304" pitchFamily="18" charset="0"/>
                <a:cs typeface="Times New Roman" panose="02020603050405020304" pitchFamily="18" charset="0"/>
              </a:rPr>
              <a:t>n không muốn nhờ vả anh cái gì. Chúng tôi chỉ muốn theo dõi từng bước anh đi</a:t>
            </a:r>
            <a:r>
              <a:rPr lang="en-US" altLang="en-US" sz="1900" dirty="0">
                <a:solidFill>
                  <a:srgbClr val="FF0000"/>
                </a:solidFill>
                <a:latin typeface="Times New Roman" panose="02020603050405020304" pitchFamily="18" charset="0"/>
                <a:ea typeface="Times New Roman" panose="02020603050405020304" pitchFamily="18" charset="0"/>
              </a:rPr>
              <a:t>…</a:t>
            </a:r>
            <a:r>
              <a:rPr lang="en-US" altLang="en-US" sz="1900" dirty="0">
                <a:solidFill>
                  <a:srgbClr val="FF0000"/>
                </a:solidFill>
                <a:latin typeface="Times New Roman" panose="02020603050405020304" pitchFamily="18" charset="0"/>
                <a:cs typeface="Times New Roman" panose="02020603050405020304" pitchFamily="18" charset="0"/>
              </a:rPr>
              <a:t>”</a:t>
            </a:r>
            <a:endParaRPr lang="en-US" altLang="en-US" sz="1900" dirty="0">
              <a:latin typeface="Times New Roman" panose="02020603050405020304" pitchFamily="18" charset="0"/>
              <a:ea typeface="Times New Roman" panose="02020603050405020304" pitchFamily="18" charset="0"/>
            </a:endParaRPr>
          </a:p>
        </p:txBody>
      </p:sp>
      <p:sp>
        <p:nvSpPr>
          <p:cNvPr id="9" name="Right Brace 8"/>
          <p:cNvSpPr/>
          <p:nvPr/>
        </p:nvSpPr>
        <p:spPr>
          <a:xfrm>
            <a:off x="8534400" y="838200"/>
            <a:ext cx="39688" cy="3397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Right Brace 12"/>
          <p:cNvSpPr/>
          <p:nvPr/>
        </p:nvSpPr>
        <p:spPr>
          <a:xfrm>
            <a:off x="8458200" y="5181600"/>
            <a:ext cx="152400" cy="1447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sp>
        <p:nvSpPr>
          <p:cNvPr id="74761" name="Rectangle 9"/>
          <p:cNvSpPr/>
          <p:nvPr/>
        </p:nvSpPr>
        <p:spPr>
          <a:xfrm>
            <a:off x="8534400" y="381000"/>
            <a:ext cx="533400" cy="752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600"/>
              </a:lnSpc>
              <a:spcBef>
                <a:spcPct val="0"/>
              </a:spcBef>
              <a:buNone/>
            </a:pPr>
            <a:r>
              <a:rPr lang="en-US" altLang="en-US" sz="1800" b="1" dirty="0">
                <a:solidFill>
                  <a:schemeClr val="accent2"/>
                </a:solidFill>
                <a:latin typeface="Times New Roman" panose="02020603050405020304" pitchFamily="18" charset="0"/>
                <a:cs typeface="Times New Roman" panose="02020603050405020304" pitchFamily="18" charset="0"/>
              </a:rPr>
              <a:t>Mở b</a:t>
            </a:r>
            <a:r>
              <a:rPr lang="en-US" altLang="en-US" sz="1800" b="1" dirty="0">
                <a:solidFill>
                  <a:schemeClr val="accent2"/>
                </a:solidFill>
                <a:latin typeface="Times New Roman" panose="02020603050405020304" pitchFamily="18" charset="0"/>
                <a:ea typeface="Times New Roman" panose="02020603050405020304" pitchFamily="18" charset="0"/>
              </a:rPr>
              <a:t>à</a:t>
            </a:r>
            <a:r>
              <a:rPr lang="en-US" altLang="en-US" sz="1800" b="1" dirty="0">
                <a:solidFill>
                  <a:schemeClr val="accent2"/>
                </a:solidFill>
                <a:latin typeface="Times New Roman" panose="02020603050405020304" pitchFamily="18" charset="0"/>
                <a:cs typeface="Times New Roman" panose="02020603050405020304" pitchFamily="18" charset="0"/>
              </a:rPr>
              <a:t>i</a:t>
            </a:r>
            <a:endParaRPr lang="en-US" altLang="en-US" sz="1800" b="1" dirty="0">
              <a:solidFill>
                <a:schemeClr val="accent2"/>
              </a:solidFill>
              <a:latin typeface="Times New Roman" panose="02020603050405020304" pitchFamily="18" charset="0"/>
              <a:ea typeface="Times New Roman" panose="02020603050405020304" pitchFamily="18" charset="0"/>
            </a:endParaRPr>
          </a:p>
        </p:txBody>
      </p:sp>
      <p:sp>
        <p:nvSpPr>
          <p:cNvPr id="74762" name="Rectangle 10"/>
          <p:cNvSpPr/>
          <p:nvPr/>
        </p:nvSpPr>
        <p:spPr>
          <a:xfrm>
            <a:off x="8534400" y="5410200"/>
            <a:ext cx="609600" cy="7588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600"/>
              </a:lnSpc>
              <a:spcBef>
                <a:spcPct val="0"/>
              </a:spcBef>
              <a:buNone/>
            </a:pPr>
            <a:r>
              <a:rPr lang="en-US" altLang="en-US" sz="1800" b="1" dirty="0">
                <a:solidFill>
                  <a:schemeClr val="accent2"/>
                </a:solidFill>
                <a:latin typeface="Times New Roman" panose="02020603050405020304" pitchFamily="18" charset="0"/>
                <a:cs typeface="Times New Roman" panose="02020603050405020304" pitchFamily="18" charset="0"/>
              </a:rPr>
              <a:t>Kết b</a:t>
            </a:r>
            <a:r>
              <a:rPr lang="en-US" altLang="en-US" sz="1800" b="1" dirty="0">
                <a:solidFill>
                  <a:schemeClr val="accent2"/>
                </a:solidFill>
                <a:latin typeface="Times New Roman" panose="02020603050405020304" pitchFamily="18" charset="0"/>
                <a:ea typeface="Times New Roman" panose="02020603050405020304" pitchFamily="18" charset="0"/>
              </a:rPr>
              <a:t>à</a:t>
            </a:r>
            <a:r>
              <a:rPr lang="en-US" altLang="en-US" sz="1800" b="1" dirty="0">
                <a:solidFill>
                  <a:schemeClr val="accent2"/>
                </a:solidFill>
                <a:latin typeface="Times New Roman" panose="02020603050405020304" pitchFamily="18" charset="0"/>
                <a:cs typeface="Times New Roman" panose="02020603050405020304" pitchFamily="18" charset="0"/>
              </a:rPr>
              <a:t>i</a:t>
            </a:r>
            <a:endParaRPr lang="en-US" altLang="en-US" sz="1800" b="1" dirty="0">
              <a:solidFill>
                <a:schemeClr val="accent2"/>
              </a:solidFill>
              <a:latin typeface="Times New Roman" panose="02020603050405020304" pitchFamily="18" charset="0"/>
              <a:ea typeface="Times New Roman" panose="02020603050405020304" pitchFamily="18" charset="0"/>
            </a:endParaRPr>
          </a:p>
        </p:txBody>
      </p:sp>
      <p:sp>
        <p:nvSpPr>
          <p:cNvPr id="38920" name="Rectangle 11"/>
          <p:cNvSpPr/>
          <p:nvPr/>
        </p:nvSpPr>
        <p:spPr>
          <a:xfrm>
            <a:off x="381000" y="152400"/>
            <a:ext cx="5334000" cy="422275"/>
          </a:xfrm>
          <a:prstGeom prst="rect">
            <a:avLst/>
          </a:prstGeom>
          <a:solidFill>
            <a:srgbClr val="FFFFCC"/>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600"/>
              </a:lnSpc>
              <a:spcBef>
                <a:spcPct val="0"/>
              </a:spcBef>
              <a:buNone/>
            </a:pPr>
            <a:r>
              <a:rPr lang="en-US" altLang="en-US" sz="2000" b="1" dirty="0">
                <a:solidFill>
                  <a:schemeClr val="accent2"/>
                </a:solidFill>
                <a:latin typeface="Times New Roman" panose="02020603050405020304" pitchFamily="18" charset="0"/>
                <a:cs typeface="Times New Roman" panose="02020603050405020304" pitchFamily="18" charset="0"/>
              </a:rPr>
              <a:t>1. B</a:t>
            </a:r>
            <a:r>
              <a:rPr lang="en-US" altLang="en-US" sz="2000" b="1" dirty="0">
                <a:solidFill>
                  <a:schemeClr val="accent2"/>
                </a:solidFill>
                <a:latin typeface="Times New Roman" panose="02020603050405020304" pitchFamily="18" charset="0"/>
                <a:ea typeface="Times New Roman" panose="02020603050405020304" pitchFamily="18" charset="0"/>
              </a:rPr>
              <a:t>à</a:t>
            </a:r>
            <a:r>
              <a:rPr lang="en-US" altLang="en-US" sz="2000" b="1" dirty="0">
                <a:solidFill>
                  <a:schemeClr val="accent2"/>
                </a:solidFill>
                <a:latin typeface="Times New Roman" panose="02020603050405020304" pitchFamily="18" charset="0"/>
                <a:cs typeface="Times New Roman" panose="02020603050405020304" pitchFamily="18" charset="0"/>
              </a:rPr>
              <a:t>i văn:                     </a:t>
            </a:r>
            <a:r>
              <a:rPr lang="en-US" altLang="en-US" sz="2000" b="1" dirty="0">
                <a:solidFill>
                  <a:srgbClr val="FF0000"/>
                </a:solidFill>
                <a:latin typeface="Times New Roman" panose="02020603050405020304" pitchFamily="18" charset="0"/>
                <a:cs typeface="Times New Roman" panose="02020603050405020304" pitchFamily="18" charset="0"/>
              </a:rPr>
              <a:t>Cái cối tân</a:t>
            </a:r>
            <a:endParaRPr lang="en-US" altLang="en-US" sz="2000" b="1" dirty="0">
              <a:solidFill>
                <a:schemeClr val="accent2"/>
              </a:solidFill>
              <a:latin typeface="Times New Roman" panose="02020603050405020304" pitchFamily="18" charset="0"/>
              <a:ea typeface="Times New Roman" panose="02020603050405020304" pitchFamily="18" charset="0"/>
            </a:endParaRPr>
          </a:p>
        </p:txBody>
      </p:sp>
      <p:sp>
        <p:nvSpPr>
          <p:cNvPr id="74766" name="Rectangle 14"/>
          <p:cNvSpPr>
            <a:spLocks noChangeArrowheads="1"/>
          </p:cNvSpPr>
          <p:nvPr/>
        </p:nvSpPr>
        <p:spPr bwMode="auto">
          <a:xfrm>
            <a:off x="7848600" y="2514600"/>
            <a:ext cx="1143000" cy="1422400"/>
          </a:xfrm>
          <a:prstGeom prst="rect">
            <a:avLst/>
          </a:prstGeom>
          <a:solidFill>
            <a:srgbClr val="66FF99"/>
          </a:solidFill>
          <a:ln w="9525">
            <a:solidFill>
              <a:srgbClr val="0000CC"/>
            </a:solidFill>
            <a:miter lim="800000"/>
          </a:ln>
          <a:effectLst/>
        </p:spPr>
        <p:txBody>
          <a:bodyPr>
            <a:spAutoFit/>
          </a:bodyPr>
          <a:lstStyle/>
          <a:p>
            <a:pPr marL="0" marR="0" lvl="0" indent="0" algn="ctr" defTabSz="914400" rtl="0" eaLnBrk="0" fontAlgn="base" latinLnBrk="0" hangingPunct="0">
              <a:lnSpc>
                <a:spcPts val="2600"/>
              </a:lnSpc>
              <a:spcBef>
                <a:spcPct val="0"/>
              </a:spcBef>
              <a:spcAft>
                <a:spcPct val="0"/>
              </a:spcAft>
              <a:buClrTx/>
              <a:buSzTx/>
              <a:buFontTx/>
              <a:buNone/>
              <a:defRPr/>
            </a:pPr>
            <a:endPar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ts val="2600"/>
              </a:lnSpc>
              <a:spcBef>
                <a:spcPct val="0"/>
              </a:spcBef>
              <a:spcAft>
                <a:spcPct val="0"/>
              </a:spcAft>
              <a:buClrTx/>
              <a:buSzTx/>
              <a:buFontTx/>
              <a:buNone/>
              <a:defRPr/>
            </a:pPr>
            <a:r>
              <a:rPr kumimoji="0" lang="en-US" sz="3200" b="0"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Thân</a:t>
            </a:r>
          </a:p>
          <a:p>
            <a:pPr marL="0" marR="0" lvl="0" indent="0" algn="ctr" defTabSz="914400" rtl="0" eaLnBrk="0" fontAlgn="base" latinLnBrk="0" hangingPunct="0">
              <a:lnSpc>
                <a:spcPts val="2600"/>
              </a:lnSpc>
              <a:spcBef>
                <a:spcPct val="0"/>
              </a:spcBef>
              <a:spcAft>
                <a:spcPct val="0"/>
              </a:spcAft>
              <a:buClrTx/>
              <a:buSzTx/>
              <a:buFontTx/>
              <a:buNone/>
              <a:defRPr/>
            </a:pPr>
            <a:r>
              <a:rPr kumimoji="0" lang="en-US" sz="3200" b="0"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bài</a:t>
            </a:r>
          </a:p>
          <a:p>
            <a:pPr marL="0" marR="0" lvl="0" indent="0" algn="ctr" defTabSz="914400" rtl="0" eaLnBrk="0" fontAlgn="base" latinLnBrk="0" hangingPunct="0">
              <a:lnSpc>
                <a:spcPts val="2600"/>
              </a:lnSpc>
              <a:spcBef>
                <a:spcPct val="0"/>
              </a:spcBef>
              <a:spcAft>
                <a:spcPct val="0"/>
              </a:spcAft>
              <a:buClrTx/>
              <a:buSzTx/>
              <a:buFontTx/>
              <a:buNone/>
              <a:defRPr/>
            </a:pPr>
            <a:endParaRPr kumimoji="0" lang="en-US" sz="1600" b="0"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
                                          </p:val>
                                        </p:tav>
                                        <p:tav tm="100000">
                                          <p:val>
                                            <p:fltVal val="0"/>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0"/>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0"/>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0"/>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4761"/>
                                        </p:tgtEl>
                                        <p:attrNameLst>
                                          <p:attrName>style.visibility</p:attrName>
                                        </p:attrNameLst>
                                      </p:cBhvr>
                                      <p:to>
                                        <p:strVal val="visible"/>
                                      </p:to>
                                    </p:set>
                                    <p:animEffect transition="in" filter="wipe(down)">
                                      <p:cBhvr>
                                        <p:cTn id="23" dur="580">
                                          <p:stCondLst>
                                            <p:cond delay="0"/>
                                          </p:stCondLst>
                                        </p:cTn>
                                        <p:tgtEl>
                                          <p:spTgt spid="74761"/>
                                        </p:tgtEl>
                                      </p:cBhvr>
                                    </p:animEffect>
                                    <p:anim calcmode="lin" valueType="num">
                                      <p:cBhvr>
                                        <p:cTn id="24" dur="1822" tmFilter="0,0; 0.14,0.36; 0.43,0.73; 0.71,0.91; 1.0,1.0">
                                          <p:stCondLst>
                                            <p:cond delay="0"/>
                                          </p:stCondLst>
                                        </p:cTn>
                                        <p:tgtEl>
                                          <p:spTgt spid="7476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4761"/>
                                        </p:tgtEl>
                                        <p:attrNameLst>
                                          <p:attrName>ppt_y</p:attrName>
                                        </p:attrNameLst>
                                      </p:cBhvr>
                                      <p:tavLst>
                                        <p:tav tm="0" fmla="#ppt_y-sin(pi*$)/3">
                                          <p:val>
                                            <p:fltVal val="0"/>
                                          </p:val>
                                        </p:tav>
                                        <p:tav tm="100000">
                                          <p:val>
                                            <p:fltVal val="0"/>
                                          </p:val>
                                        </p:tav>
                                      </p:tavLst>
                                    </p:anim>
                                    <p:anim calcmode="lin" valueType="num">
                                      <p:cBhvr>
                                        <p:cTn id="26" dur="664" tmFilter="0, 0; 0.125,0.2665; 0.25,0.4; 0.375,0.465; 0.5,0.5;  0.625,0.535; 0.75,0.6; 0.875,0.7335; 1,1">
                                          <p:stCondLst>
                                            <p:cond delay="664"/>
                                          </p:stCondLst>
                                        </p:cTn>
                                        <p:tgtEl>
                                          <p:spTgt spid="74761"/>
                                        </p:tgtEl>
                                        <p:attrNameLst>
                                          <p:attrName>ppt_y</p:attrName>
                                        </p:attrNameLst>
                                      </p:cBhvr>
                                      <p:tavLst>
                                        <p:tav tm="0" fmla="#ppt_y-sin(pi*$)/9">
                                          <p:val>
                                            <p:fltVal val="0"/>
                                          </p:val>
                                        </p:tav>
                                        <p:tav tm="100000">
                                          <p:val>
                                            <p:fltVal val="0"/>
                                          </p:val>
                                        </p:tav>
                                      </p:tavLst>
                                    </p:anim>
                                    <p:anim calcmode="lin" valueType="num">
                                      <p:cBhvr>
                                        <p:cTn id="27" dur="332" tmFilter="0, 0; 0.125,0.2665; 0.25,0.4; 0.375,0.465; 0.5,0.5;  0.625,0.535; 0.75,0.6; 0.875,0.7335; 1,1">
                                          <p:stCondLst>
                                            <p:cond delay="1324"/>
                                          </p:stCondLst>
                                        </p:cTn>
                                        <p:tgtEl>
                                          <p:spTgt spid="74761"/>
                                        </p:tgtEl>
                                        <p:attrNameLst>
                                          <p:attrName>ppt_y</p:attrName>
                                        </p:attrNameLst>
                                      </p:cBhvr>
                                      <p:tavLst>
                                        <p:tav tm="0" fmla="#ppt_y-sin(pi*$)/27">
                                          <p:val>
                                            <p:fltVal val="0"/>
                                          </p:val>
                                        </p:tav>
                                        <p:tav tm="100000">
                                          <p:val>
                                            <p:fltVal val="0"/>
                                          </p:val>
                                        </p:tav>
                                      </p:tavLst>
                                    </p:anim>
                                    <p:anim calcmode="lin" valueType="num">
                                      <p:cBhvr>
                                        <p:cTn id="28" dur="164" tmFilter="0, 0; 0.125,0.2665; 0.25,0.4; 0.375,0.465; 0.5,0.5;  0.625,0.535; 0.75,0.6; 0.875,0.7335; 1,1">
                                          <p:stCondLst>
                                            <p:cond delay="1656"/>
                                          </p:stCondLst>
                                        </p:cTn>
                                        <p:tgtEl>
                                          <p:spTgt spid="74761"/>
                                        </p:tgtEl>
                                        <p:attrNameLst>
                                          <p:attrName>ppt_y</p:attrName>
                                        </p:attrNameLst>
                                      </p:cBhvr>
                                      <p:tavLst>
                                        <p:tav tm="0" fmla="#ppt_y-sin(pi*$)/81">
                                          <p:val>
                                            <p:fltVal val="0"/>
                                          </p:val>
                                        </p:tav>
                                        <p:tav tm="100000">
                                          <p:val>
                                            <p:fltVal val="0"/>
                                          </p:val>
                                        </p:tav>
                                      </p:tavLst>
                                    </p:anim>
                                    <p:animScale>
                                      <p:cBhvr>
                                        <p:cTn id="29" dur="26">
                                          <p:stCondLst>
                                            <p:cond delay="650"/>
                                          </p:stCondLst>
                                        </p:cTn>
                                        <p:tgtEl>
                                          <p:spTgt spid="74761"/>
                                        </p:tgtEl>
                                      </p:cBhvr>
                                      <p:to x="100000" y="60000"/>
                                    </p:animScale>
                                    <p:animScale>
                                      <p:cBhvr>
                                        <p:cTn id="30" dur="166" decel="50000">
                                          <p:stCondLst>
                                            <p:cond delay="676"/>
                                          </p:stCondLst>
                                        </p:cTn>
                                        <p:tgtEl>
                                          <p:spTgt spid="74761"/>
                                        </p:tgtEl>
                                      </p:cBhvr>
                                      <p:to x="100000" y="100000"/>
                                    </p:animScale>
                                    <p:animScale>
                                      <p:cBhvr>
                                        <p:cTn id="31" dur="26">
                                          <p:stCondLst>
                                            <p:cond delay="1312"/>
                                          </p:stCondLst>
                                        </p:cTn>
                                        <p:tgtEl>
                                          <p:spTgt spid="74761"/>
                                        </p:tgtEl>
                                      </p:cBhvr>
                                      <p:to x="100000" y="80000"/>
                                    </p:animScale>
                                    <p:animScale>
                                      <p:cBhvr>
                                        <p:cTn id="32" dur="166" decel="50000">
                                          <p:stCondLst>
                                            <p:cond delay="1338"/>
                                          </p:stCondLst>
                                        </p:cTn>
                                        <p:tgtEl>
                                          <p:spTgt spid="74761"/>
                                        </p:tgtEl>
                                      </p:cBhvr>
                                      <p:to x="100000" y="100000"/>
                                    </p:animScale>
                                    <p:animScale>
                                      <p:cBhvr>
                                        <p:cTn id="33" dur="26">
                                          <p:stCondLst>
                                            <p:cond delay="1642"/>
                                          </p:stCondLst>
                                        </p:cTn>
                                        <p:tgtEl>
                                          <p:spTgt spid="74761"/>
                                        </p:tgtEl>
                                      </p:cBhvr>
                                      <p:to x="100000" y="90000"/>
                                    </p:animScale>
                                    <p:animScale>
                                      <p:cBhvr>
                                        <p:cTn id="34" dur="166" decel="50000">
                                          <p:stCondLst>
                                            <p:cond delay="1668"/>
                                          </p:stCondLst>
                                        </p:cTn>
                                        <p:tgtEl>
                                          <p:spTgt spid="74761"/>
                                        </p:tgtEl>
                                      </p:cBhvr>
                                      <p:to x="100000" y="100000"/>
                                    </p:animScale>
                                    <p:animScale>
                                      <p:cBhvr>
                                        <p:cTn id="35" dur="26">
                                          <p:stCondLst>
                                            <p:cond delay="1808"/>
                                          </p:stCondLst>
                                        </p:cTn>
                                        <p:tgtEl>
                                          <p:spTgt spid="74761"/>
                                        </p:tgtEl>
                                      </p:cBhvr>
                                      <p:to x="100000" y="95000"/>
                                    </p:animScale>
                                    <p:animScale>
                                      <p:cBhvr>
                                        <p:cTn id="36" dur="166" decel="50000">
                                          <p:stCondLst>
                                            <p:cond delay="1834"/>
                                          </p:stCondLst>
                                        </p:cTn>
                                        <p:tgtEl>
                                          <p:spTgt spid="7476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
                                          </p:val>
                                        </p:tav>
                                        <p:tav tm="100000">
                                          <p:val>
                                            <p:fltVal val="0"/>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0"/>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0"/>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0"/>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4762"/>
                                        </p:tgtEl>
                                        <p:attrNameLst>
                                          <p:attrName>style.visibility</p:attrName>
                                        </p:attrNameLst>
                                      </p:cBhvr>
                                      <p:to>
                                        <p:strVal val="visible"/>
                                      </p:to>
                                    </p:set>
                                    <p:animEffect transition="in" filter="wipe(down)">
                                      <p:cBhvr>
                                        <p:cTn id="57" dur="580">
                                          <p:stCondLst>
                                            <p:cond delay="0"/>
                                          </p:stCondLst>
                                        </p:cTn>
                                        <p:tgtEl>
                                          <p:spTgt spid="74762"/>
                                        </p:tgtEl>
                                      </p:cBhvr>
                                    </p:animEffect>
                                    <p:anim calcmode="lin" valueType="num">
                                      <p:cBhvr>
                                        <p:cTn id="58" dur="1822" tmFilter="0,0; 0.14,0.36; 0.43,0.73; 0.71,0.91; 1.0,1.0">
                                          <p:stCondLst>
                                            <p:cond delay="0"/>
                                          </p:stCondLst>
                                        </p:cTn>
                                        <p:tgtEl>
                                          <p:spTgt spid="7476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4762"/>
                                        </p:tgtEl>
                                        <p:attrNameLst>
                                          <p:attrName>ppt_y</p:attrName>
                                        </p:attrNameLst>
                                      </p:cBhvr>
                                      <p:tavLst>
                                        <p:tav tm="0" fmla="#ppt_y-sin(pi*$)/3">
                                          <p:val>
                                            <p:fltVal val="0"/>
                                          </p:val>
                                        </p:tav>
                                        <p:tav tm="100000">
                                          <p:val>
                                            <p:fltVal val="0"/>
                                          </p:val>
                                        </p:tav>
                                      </p:tavLst>
                                    </p:anim>
                                    <p:anim calcmode="lin" valueType="num">
                                      <p:cBhvr>
                                        <p:cTn id="60" dur="664" tmFilter="0, 0; 0.125,0.2665; 0.25,0.4; 0.375,0.465; 0.5,0.5;  0.625,0.535; 0.75,0.6; 0.875,0.7335; 1,1">
                                          <p:stCondLst>
                                            <p:cond delay="664"/>
                                          </p:stCondLst>
                                        </p:cTn>
                                        <p:tgtEl>
                                          <p:spTgt spid="74762"/>
                                        </p:tgtEl>
                                        <p:attrNameLst>
                                          <p:attrName>ppt_y</p:attrName>
                                        </p:attrNameLst>
                                      </p:cBhvr>
                                      <p:tavLst>
                                        <p:tav tm="0" fmla="#ppt_y-sin(pi*$)/9">
                                          <p:val>
                                            <p:fltVal val="0"/>
                                          </p:val>
                                        </p:tav>
                                        <p:tav tm="100000">
                                          <p:val>
                                            <p:fltVal val="0"/>
                                          </p:val>
                                        </p:tav>
                                      </p:tavLst>
                                    </p:anim>
                                    <p:anim calcmode="lin" valueType="num">
                                      <p:cBhvr>
                                        <p:cTn id="61" dur="332" tmFilter="0, 0; 0.125,0.2665; 0.25,0.4; 0.375,0.465; 0.5,0.5;  0.625,0.535; 0.75,0.6; 0.875,0.7335; 1,1">
                                          <p:stCondLst>
                                            <p:cond delay="1324"/>
                                          </p:stCondLst>
                                        </p:cTn>
                                        <p:tgtEl>
                                          <p:spTgt spid="74762"/>
                                        </p:tgtEl>
                                        <p:attrNameLst>
                                          <p:attrName>ppt_y</p:attrName>
                                        </p:attrNameLst>
                                      </p:cBhvr>
                                      <p:tavLst>
                                        <p:tav tm="0" fmla="#ppt_y-sin(pi*$)/27">
                                          <p:val>
                                            <p:fltVal val="0"/>
                                          </p:val>
                                        </p:tav>
                                        <p:tav tm="100000">
                                          <p:val>
                                            <p:fltVal val="0"/>
                                          </p:val>
                                        </p:tav>
                                      </p:tavLst>
                                    </p:anim>
                                    <p:anim calcmode="lin" valueType="num">
                                      <p:cBhvr>
                                        <p:cTn id="62" dur="164" tmFilter="0, 0; 0.125,0.2665; 0.25,0.4; 0.375,0.465; 0.5,0.5;  0.625,0.535; 0.75,0.6; 0.875,0.7335; 1,1">
                                          <p:stCondLst>
                                            <p:cond delay="1656"/>
                                          </p:stCondLst>
                                        </p:cTn>
                                        <p:tgtEl>
                                          <p:spTgt spid="74762"/>
                                        </p:tgtEl>
                                        <p:attrNameLst>
                                          <p:attrName>ppt_y</p:attrName>
                                        </p:attrNameLst>
                                      </p:cBhvr>
                                      <p:tavLst>
                                        <p:tav tm="0" fmla="#ppt_y-sin(pi*$)/81">
                                          <p:val>
                                            <p:fltVal val="0"/>
                                          </p:val>
                                        </p:tav>
                                        <p:tav tm="100000">
                                          <p:val>
                                            <p:fltVal val="0"/>
                                          </p:val>
                                        </p:tav>
                                      </p:tavLst>
                                    </p:anim>
                                    <p:animScale>
                                      <p:cBhvr>
                                        <p:cTn id="63" dur="26">
                                          <p:stCondLst>
                                            <p:cond delay="650"/>
                                          </p:stCondLst>
                                        </p:cTn>
                                        <p:tgtEl>
                                          <p:spTgt spid="74762"/>
                                        </p:tgtEl>
                                      </p:cBhvr>
                                      <p:to x="100000" y="60000"/>
                                    </p:animScale>
                                    <p:animScale>
                                      <p:cBhvr>
                                        <p:cTn id="64" dur="166" decel="50000">
                                          <p:stCondLst>
                                            <p:cond delay="676"/>
                                          </p:stCondLst>
                                        </p:cTn>
                                        <p:tgtEl>
                                          <p:spTgt spid="74762"/>
                                        </p:tgtEl>
                                      </p:cBhvr>
                                      <p:to x="100000" y="100000"/>
                                    </p:animScale>
                                    <p:animScale>
                                      <p:cBhvr>
                                        <p:cTn id="65" dur="26">
                                          <p:stCondLst>
                                            <p:cond delay="1312"/>
                                          </p:stCondLst>
                                        </p:cTn>
                                        <p:tgtEl>
                                          <p:spTgt spid="74762"/>
                                        </p:tgtEl>
                                      </p:cBhvr>
                                      <p:to x="100000" y="80000"/>
                                    </p:animScale>
                                    <p:animScale>
                                      <p:cBhvr>
                                        <p:cTn id="66" dur="166" decel="50000">
                                          <p:stCondLst>
                                            <p:cond delay="1338"/>
                                          </p:stCondLst>
                                        </p:cTn>
                                        <p:tgtEl>
                                          <p:spTgt spid="74762"/>
                                        </p:tgtEl>
                                      </p:cBhvr>
                                      <p:to x="100000" y="100000"/>
                                    </p:animScale>
                                    <p:animScale>
                                      <p:cBhvr>
                                        <p:cTn id="67" dur="26">
                                          <p:stCondLst>
                                            <p:cond delay="1642"/>
                                          </p:stCondLst>
                                        </p:cTn>
                                        <p:tgtEl>
                                          <p:spTgt spid="74762"/>
                                        </p:tgtEl>
                                      </p:cBhvr>
                                      <p:to x="100000" y="90000"/>
                                    </p:animScale>
                                    <p:animScale>
                                      <p:cBhvr>
                                        <p:cTn id="68" dur="166" decel="50000">
                                          <p:stCondLst>
                                            <p:cond delay="1668"/>
                                          </p:stCondLst>
                                        </p:cTn>
                                        <p:tgtEl>
                                          <p:spTgt spid="74762"/>
                                        </p:tgtEl>
                                      </p:cBhvr>
                                      <p:to x="100000" y="100000"/>
                                    </p:animScale>
                                    <p:animScale>
                                      <p:cBhvr>
                                        <p:cTn id="69" dur="26">
                                          <p:stCondLst>
                                            <p:cond delay="1808"/>
                                          </p:stCondLst>
                                        </p:cTn>
                                        <p:tgtEl>
                                          <p:spTgt spid="74762"/>
                                        </p:tgtEl>
                                      </p:cBhvr>
                                      <p:to x="100000" y="95000"/>
                                    </p:animScale>
                                    <p:animScale>
                                      <p:cBhvr>
                                        <p:cTn id="70" dur="166" decel="50000">
                                          <p:stCondLst>
                                            <p:cond delay="1834"/>
                                          </p:stCondLst>
                                        </p:cTn>
                                        <p:tgtEl>
                                          <p:spTgt spid="7476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74766"/>
                                        </p:tgtEl>
                                        <p:attrNameLst>
                                          <p:attrName>style.visibility</p:attrName>
                                        </p:attrNameLst>
                                      </p:cBhvr>
                                      <p:to>
                                        <p:strVal val="visible"/>
                                      </p:to>
                                    </p:set>
                                    <p:animEffect transition="in" filter="fade">
                                      <p:cBhvr>
                                        <p:cTn id="75" dur="2000"/>
                                        <p:tgtEl>
                                          <p:spTgt spid="74766"/>
                                        </p:tgtEl>
                                      </p:cBhvr>
                                    </p:animEffect>
                                    <p:anim calcmode="lin" valueType="num">
                                      <p:cBhvr>
                                        <p:cTn id="76" dur="2000" fill="hold"/>
                                        <p:tgtEl>
                                          <p:spTgt spid="74766"/>
                                        </p:tgtEl>
                                        <p:attrNameLst>
                                          <p:attrName>style.rotation</p:attrName>
                                        </p:attrNameLst>
                                      </p:cBhvr>
                                      <p:tavLst>
                                        <p:tav tm="0">
                                          <p:val>
                                            <p:fltVal val="0"/>
                                          </p:val>
                                        </p:tav>
                                        <p:tav tm="100000">
                                          <p:val>
                                            <p:fltVal val="0"/>
                                          </p:val>
                                        </p:tav>
                                      </p:tavLst>
                                    </p:anim>
                                    <p:anim calcmode="lin" valueType="num">
                                      <p:cBhvr>
                                        <p:cTn id="77" dur="2000" fill="hold"/>
                                        <p:tgtEl>
                                          <p:spTgt spid="74766"/>
                                        </p:tgtEl>
                                        <p:attrNameLst>
                                          <p:attrName>ppt_h</p:attrName>
                                        </p:attrNameLst>
                                      </p:cBhvr>
                                      <p:tavLst>
                                        <p:tav tm="0">
                                          <p:val>
                                            <p:fltVal val="0"/>
                                          </p:val>
                                        </p:tav>
                                        <p:tav tm="100000">
                                          <p:val>
                                            <p:strVal val="#ppt_h"/>
                                          </p:val>
                                        </p:tav>
                                      </p:tavLst>
                                    </p:anim>
                                    <p:anim calcmode="lin" valueType="num">
                                      <p:cBhvr>
                                        <p:cTn id="78" dur="2000" fill="hold"/>
                                        <p:tgtEl>
                                          <p:spTgt spid="747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4761" grpId="0"/>
      <p:bldP spid="74762" grpId="0"/>
      <p:bldP spid="747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istrator\Desktop\ANH DONG TRANG TRI PWOI\hinh-nen-dong-hoa-la-dep-1-41_104333077.gif"/>
          <p:cNvPicPr>
            <a:picLocks noChangeAspect="1"/>
          </p:cNvPicPr>
          <p:nvPr/>
        </p:nvPicPr>
        <p:blipFill>
          <a:blip r:embed="rId2"/>
          <a:stretch>
            <a:fillRect/>
          </a:stretch>
        </p:blipFill>
        <p:spPr>
          <a:xfrm>
            <a:off x="284163" y="1762125"/>
            <a:ext cx="1462087" cy="5089525"/>
          </a:xfrm>
          <a:prstGeom prst="rect">
            <a:avLst/>
          </a:prstGeom>
          <a:noFill/>
          <a:ln w="9525">
            <a:noFill/>
          </a:ln>
        </p:spPr>
      </p:pic>
      <p:pic>
        <p:nvPicPr>
          <p:cNvPr id="20483" name="Picture 3" descr="C:\Users\Administrator\Desktop\ANH DONG TRANG TRI PWOI\hinh-nen-dong-hoa-la-dep-1-1_104332765.gif"/>
          <p:cNvPicPr>
            <a:picLocks noChangeAspect="1"/>
          </p:cNvPicPr>
          <p:nvPr/>
        </p:nvPicPr>
        <p:blipFill>
          <a:blip r:embed="rId3"/>
          <a:stretch>
            <a:fillRect/>
          </a:stretch>
        </p:blipFill>
        <p:spPr>
          <a:xfrm>
            <a:off x="650875" y="228600"/>
            <a:ext cx="730250" cy="2338388"/>
          </a:xfrm>
          <a:prstGeom prst="rect">
            <a:avLst/>
          </a:prstGeom>
          <a:noFill/>
          <a:ln w="9525">
            <a:noFill/>
          </a:ln>
        </p:spPr>
      </p:pic>
      <p:pic>
        <p:nvPicPr>
          <p:cNvPr id="6" name="Picture 5" descr="C:\Users\Administrator\Desktop\ANH DONG TRANG TRI PWOI\anh-dong-con-vat-136_104718107.gif"/>
          <p:cNvPicPr>
            <a:picLocks noChangeAspect="1" noChangeArrowheads="1" noCrop="1"/>
          </p:cNvPicPr>
          <p:nvPr/>
        </p:nvPicPr>
        <p:blipFill>
          <a:blip r:embed="rId4"/>
          <a:srcRect/>
          <a:stretch>
            <a:fillRect/>
          </a:stretch>
        </p:blipFill>
        <p:spPr bwMode="auto">
          <a:xfrm flipH="1">
            <a:off x="7430164" y="692696"/>
            <a:ext cx="1076475" cy="1798765"/>
          </a:xfrm>
          <a:prstGeom prst="rect">
            <a:avLst/>
          </a:prstGeom>
          <a:ln>
            <a:noFill/>
          </a:ln>
          <a:effectLst>
            <a:softEdge rad="112500"/>
          </a:effectLst>
        </p:spPr>
      </p:pic>
      <p:grpSp>
        <p:nvGrpSpPr>
          <p:cNvPr id="20485" name="Group 6"/>
          <p:cNvGrpSpPr/>
          <p:nvPr/>
        </p:nvGrpSpPr>
        <p:grpSpPr>
          <a:xfrm>
            <a:off x="2409825" y="1123950"/>
            <a:ext cx="5114925" cy="4700588"/>
            <a:chOff x="1482756" y="-1387166"/>
            <a:chExt cx="7070526" cy="6427750"/>
          </a:xfrm>
        </p:grpSpPr>
        <p:pic>
          <p:nvPicPr>
            <p:cNvPr id="20486" name="Picture 5" descr="C:\Users\Administrator\Desktop\ANH DONG TRANG TRI PWOI\hinh-nen-dong-hoa-la-dep-1-198_104334559.gif"/>
            <p:cNvPicPr>
              <a:picLocks noChangeAspect="1"/>
            </p:cNvPicPr>
            <p:nvPr/>
          </p:nvPicPr>
          <p:blipFill>
            <a:blip r:embed="rId5"/>
            <a:stretch>
              <a:fillRect/>
            </a:stretch>
          </p:blipFill>
          <p:spPr>
            <a:xfrm>
              <a:off x="1482756" y="-1387166"/>
              <a:ext cx="7070526" cy="6427750"/>
            </a:xfrm>
            <a:prstGeom prst="rect">
              <a:avLst/>
            </a:prstGeom>
            <a:noFill/>
            <a:ln w="9525">
              <a:noFill/>
            </a:ln>
          </p:spPr>
        </p:pic>
        <p:sp>
          <p:nvSpPr>
            <p:cNvPr id="9" name="Oval 8"/>
            <p:cNvSpPr/>
            <p:nvPr/>
          </p:nvSpPr>
          <p:spPr>
            <a:xfrm>
              <a:off x="2381865" y="609418"/>
              <a:ext cx="5374762" cy="243458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3200" b="1" dirty="0">
                  <a:solidFill>
                    <a:srgbClr val="002060"/>
                  </a:solidFill>
                  <a:effectLst>
                    <a:outerShdw blurRad="38100" dist="38100" dir="2700000">
                      <a:srgbClr val="C0C0C0"/>
                    </a:outerShdw>
                  </a:effectLst>
                  <a:latin typeface="Arial" panose="020B0604020202020204" pitchFamily="34" charset="0"/>
                </a:rPr>
                <a:t>KHỞI ĐỘNG </a:t>
              </a: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069975" y="2057400"/>
            <a:ext cx="1368425" cy="3167063"/>
          </a:xfrm>
          <a:prstGeom prst="roundRect">
            <a:avLst>
              <a:gd name="adj" fmla="val 16667"/>
            </a:avLst>
          </a:prstGeom>
          <a:noFill/>
          <a:ln w="53975" cap="flat" cmpd="dbl">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solidFill>
                  <a:srgbClr val="05050F"/>
                </a:solidFill>
                <a:latin typeface="Times New Roman" panose="02020603050405020304" pitchFamily="18" charset="0"/>
              </a:rPr>
              <a:t>Thân </a:t>
            </a:r>
          </a:p>
          <a:p>
            <a:pPr marL="0" lvl="0" indent="0" algn="ctr" eaLnBrk="1" hangingPunct="1">
              <a:spcBef>
                <a:spcPct val="0"/>
              </a:spcBef>
              <a:buNone/>
            </a:pPr>
            <a:r>
              <a:rPr lang="en-US" altLang="en-US" sz="2800" dirty="0">
                <a:solidFill>
                  <a:srgbClr val="05050F"/>
                </a:solidFill>
                <a:latin typeface="Times New Roman" panose="02020603050405020304" pitchFamily="18" charset="0"/>
              </a:rPr>
              <a:t>bài</a:t>
            </a:r>
          </a:p>
          <a:p>
            <a:pPr marL="0" lvl="0" indent="0" algn="ctr" eaLnBrk="1" hangingPunct="1">
              <a:spcBef>
                <a:spcPct val="0"/>
              </a:spcBef>
              <a:buNone/>
            </a:pPr>
            <a:endParaRPr lang="en-US" altLang="en-US" sz="4000" dirty="0">
              <a:solidFill>
                <a:srgbClr val="05050F"/>
              </a:solidFill>
              <a:latin typeface="Times New Roman" panose="02020603050405020304" pitchFamily="18" charset="0"/>
              <a:ea typeface="Times New Roman" panose="02020603050405020304" pitchFamily="18" charset="0"/>
            </a:endParaRPr>
          </a:p>
        </p:txBody>
      </p:sp>
      <p:sp>
        <p:nvSpPr>
          <p:cNvPr id="13" name="AutoShape 13"/>
          <p:cNvSpPr>
            <a:spLocks noChangeArrowheads="1"/>
          </p:cNvSpPr>
          <p:nvPr/>
        </p:nvSpPr>
        <p:spPr bwMode="auto">
          <a:xfrm>
            <a:off x="3276600" y="2438400"/>
            <a:ext cx="3886200" cy="1295400"/>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Tả bao quát</a:t>
            </a:r>
            <a:r>
              <a:rPr lang="vi-VN" altLang="x-none" sz="2800" dirty="0">
                <a:solidFill>
                  <a:srgbClr val="05050F"/>
                </a:solidFill>
                <a:latin typeface="Times New Roman" panose="02020603050405020304" pitchFamily="18" charset="0"/>
                <a:cs typeface="Times New Roman" panose="02020603050405020304" pitchFamily="18" charset="0"/>
              </a:rPr>
              <a:t> đồ vật</a:t>
            </a:r>
            <a:r>
              <a:rPr sz="2800" dirty="0">
                <a:solidFill>
                  <a:srgbClr val="05050F"/>
                </a:solidFill>
                <a:latin typeface="Times New Roman" panose="02020603050405020304" pitchFamily="18" charset="0"/>
                <a:cs typeface="Times New Roman" panose="02020603050405020304" pitchFamily="18" charset="0"/>
              </a:rPr>
              <a:t> v</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 tả </a:t>
            </a:r>
          </a:p>
          <a:p>
            <a:pPr lvl="0" eaLnBrk="1" hangingPunct="1">
              <a:buNone/>
            </a:pPr>
            <a:r>
              <a:rPr sz="2800" dirty="0">
                <a:solidFill>
                  <a:srgbClr val="05050F"/>
                </a:solidFill>
                <a:latin typeface="Times New Roman" panose="02020603050405020304" pitchFamily="18" charset="0"/>
                <a:cs typeface="Times New Roman" panose="02020603050405020304" pitchFamily="18" charset="0"/>
              </a:rPr>
              <a:t>các đặc điểm của cái cối.</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4" name="AutoShape 14"/>
          <p:cNvSpPr>
            <a:spLocks noChangeArrowheads="1"/>
          </p:cNvSpPr>
          <p:nvPr/>
        </p:nvSpPr>
        <p:spPr bwMode="auto">
          <a:xfrm>
            <a:off x="3276600" y="4267200"/>
            <a:ext cx="3886200" cy="762000"/>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Tả công dụng của cái cối.</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8" name="Line 18"/>
          <p:cNvSpPr>
            <a:spLocks noChangeShapeType="1"/>
          </p:cNvSpPr>
          <p:nvPr/>
        </p:nvSpPr>
        <p:spPr bwMode="auto">
          <a:xfrm flipV="1">
            <a:off x="2438400" y="2895600"/>
            <a:ext cx="811213" cy="420688"/>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9" name="Line 19"/>
          <p:cNvSpPr>
            <a:spLocks noChangeShapeType="1"/>
          </p:cNvSpPr>
          <p:nvPr/>
        </p:nvSpPr>
        <p:spPr bwMode="auto">
          <a:xfrm>
            <a:off x="2465388" y="3657600"/>
            <a:ext cx="735013" cy="838200"/>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39943" name="Text Box 3"/>
          <p:cNvSpPr txBox="1"/>
          <p:nvPr/>
        </p:nvSpPr>
        <p:spPr>
          <a:xfrm>
            <a:off x="2133600" y="457200"/>
            <a:ext cx="4876800" cy="523875"/>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latin typeface="Times New Roman" panose="02020603050405020304" pitchFamily="18" charset="0"/>
                <a:cs typeface="Times New Roman" panose="02020603050405020304" pitchFamily="18" charset="0"/>
              </a:rPr>
              <a:t>Tập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văn</a:t>
            </a:r>
            <a:endParaRPr lang="en-US" altLang="en-US" sz="2800" b="1" dirty="0">
              <a:latin typeface="Times New Roman" panose="02020603050405020304" pitchFamily="18" charset="0"/>
              <a:ea typeface="Times New Roman" panose="02020603050405020304" pitchFamily="18" charset="0"/>
            </a:endParaRPr>
          </a:p>
        </p:txBody>
      </p:sp>
      <p:sp>
        <p:nvSpPr>
          <p:cNvPr id="39944" name="Text Box 8"/>
          <p:cNvSpPr txBox="1"/>
          <p:nvPr/>
        </p:nvSpPr>
        <p:spPr>
          <a:xfrm>
            <a:off x="1676400" y="1000125"/>
            <a:ext cx="5715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Cấu tạo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i văn miêu tả đồ vật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500"/>
                            </p:stCondLst>
                            <p:childTnLst>
                              <p:par>
                                <p:cTn id="14" presetID="39" presetClass="entr" presetSubtype="0" ac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4)">
                                      <p:cBhvr>
                                        <p:cTn id="23" dur="500"/>
                                        <p:tgtEl>
                                          <p:spTgt spid="19"/>
                                        </p:tgtEl>
                                      </p:cBhvr>
                                    </p:animEffect>
                                  </p:childTnLst>
                                </p:cTn>
                              </p:par>
                            </p:childTnLst>
                          </p:cTn>
                        </p:par>
                        <p:par>
                          <p:cTn id="24" fill="hold">
                            <p:stCondLst>
                              <p:cond delay="1500"/>
                            </p:stCondLst>
                            <p:childTnLst>
                              <p:par>
                                <p:cTn id="25" presetID="39" presetClass="entr" presetSubtype="0" accel="10000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p:nvPr/>
        </p:nvSpPr>
        <p:spPr>
          <a:xfrm>
            <a:off x="0" y="2438400"/>
            <a:ext cx="91440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0000"/>
                </a:solidFill>
                <a:latin typeface="Times New Roman" panose="02020603050405020304" pitchFamily="18" charset="0"/>
                <a:sym typeface="Euclid Symbol" pitchFamily="18" charset="2"/>
              </a:rPr>
              <a:t>Mở bài</a:t>
            </a:r>
            <a:r>
              <a:rPr lang="en-US" altLang="en-US" sz="2800" b="1" u="sng" dirty="0">
                <a:solidFill>
                  <a:srgbClr val="FF0000"/>
                </a:solidFill>
                <a:latin typeface="Times New Roman" panose="02020603050405020304" pitchFamily="18" charset="0"/>
                <a:sym typeface="Wingdings" panose="05000000000000000000" pitchFamily="2" charset="2"/>
              </a:rPr>
              <a:t>( Đoạn 1)</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solidFill>
                  <a:srgbClr val="000000"/>
                </a:solidFill>
                <a:latin typeface="Times New Roman" panose="02020603050405020304" pitchFamily="18" charset="0"/>
                <a:sym typeface="Euclid Symbol" pitchFamily="18" charset="2"/>
              </a:rPr>
              <a:t>Giới thiệu ngay đồ vật được miêu tả là cái cối. (Mở bài trực tiếp)</a:t>
            </a:r>
            <a:endParaRPr lang="en-US" altLang="en-US" sz="2800" b="1" dirty="0">
              <a:solidFill>
                <a:srgbClr val="000000"/>
              </a:solidFill>
              <a:latin typeface="Times New Roman" panose="02020603050405020304" pitchFamily="18" charset="0"/>
            </a:endParaRPr>
          </a:p>
        </p:txBody>
      </p:sp>
      <p:sp>
        <p:nvSpPr>
          <p:cNvPr id="5" name="Text Box 13"/>
          <p:cNvSpPr txBox="1"/>
          <p:nvPr/>
        </p:nvSpPr>
        <p:spPr>
          <a:xfrm>
            <a:off x="76200" y="4400550"/>
            <a:ext cx="8915400" cy="1373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0000"/>
                </a:solidFill>
                <a:latin typeface="Times New Roman" panose="02020603050405020304" pitchFamily="18" charset="0"/>
                <a:sym typeface="Euclid Symbol" pitchFamily="18" charset="2"/>
              </a:rPr>
              <a:t>Kết bài( Đoạn 4)</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  </a:t>
            </a:r>
            <a:r>
              <a:rPr lang="en-US" altLang="en-US" sz="2800" b="1" dirty="0">
                <a:solidFill>
                  <a:srgbClr val="000000"/>
                </a:solidFill>
                <a:latin typeface="Times New Roman" panose="02020603050405020304" pitchFamily="18" charset="0"/>
                <a:sym typeface="Euclid Symbol" pitchFamily="18" charset="2"/>
              </a:rPr>
              <a:t>Nêu phần kết bài có bình luận thêm về tình cảm của bạn nhỏ với các đồ dùng trong nhà.              (Kết bài mở rộng)</a:t>
            </a:r>
          </a:p>
        </p:txBody>
      </p:sp>
      <p:sp>
        <p:nvSpPr>
          <p:cNvPr id="40964" name="Rectangle 9"/>
          <p:cNvSpPr/>
          <p:nvPr/>
        </p:nvSpPr>
        <p:spPr>
          <a:xfrm>
            <a:off x="0" y="0"/>
            <a:ext cx="9144000" cy="6858000"/>
          </a:xfrm>
          <a:prstGeom prst="rect">
            <a:avLst/>
          </a:prstGeom>
          <a:noFill/>
          <a:ln w="76200" cap="flat" cmpd="tri">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1800" b="1" dirty="0">
              <a:latin typeface="Times New Roman" panose="02020603050405020304" pitchFamily="18" charset="0"/>
            </a:endParaRPr>
          </a:p>
        </p:txBody>
      </p:sp>
      <p:sp>
        <p:nvSpPr>
          <p:cNvPr id="9" name="Rectangle 44"/>
          <p:cNvSpPr/>
          <p:nvPr/>
        </p:nvSpPr>
        <p:spPr>
          <a:xfrm>
            <a:off x="0" y="3505200"/>
            <a:ext cx="8915400" cy="7556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None/>
            </a:pPr>
            <a:r>
              <a:rPr lang="en-US" altLang="en-US" sz="2800" b="1" dirty="0">
                <a:solidFill>
                  <a:srgbClr val="FF3300"/>
                </a:solidFill>
                <a:latin typeface="Times New Roman" panose="02020603050405020304" pitchFamily="18" charset="0"/>
              </a:rPr>
              <a:t>  </a:t>
            </a:r>
            <a:r>
              <a:rPr lang="en-US" altLang="en-US" sz="2800" b="1" u="sng" dirty="0">
                <a:solidFill>
                  <a:srgbClr val="FF3300"/>
                </a:solidFill>
                <a:latin typeface="Times New Roman" panose="02020603050405020304" pitchFamily="18" charset="0"/>
              </a:rPr>
              <a:t>Thân bài</a:t>
            </a:r>
            <a:r>
              <a:rPr lang="en-US" altLang="en-US" sz="2800" b="1" dirty="0">
                <a:solidFill>
                  <a:srgbClr val="FF3300"/>
                </a:solidFill>
                <a:latin typeface="Times New Roman" panose="02020603050405020304" pitchFamily="18" charset="0"/>
              </a:rPr>
              <a:t>( Đoạn 2)</a:t>
            </a:r>
            <a:r>
              <a:rPr lang="en-US" altLang="en-US" sz="2800" b="1" dirty="0">
                <a:solidFill>
                  <a:srgbClr val="000000"/>
                </a:solidFill>
                <a:latin typeface="Times New Roman" panose="02020603050405020304" pitchFamily="18" charset="0"/>
              </a:rPr>
              <a:t>   - Tả  đặc điểm hình dáng cái cối.</a:t>
            </a:r>
          </a:p>
          <a:p>
            <a:pPr marL="0" lvl="0" indent="0">
              <a:lnSpc>
                <a:spcPct val="90000"/>
              </a:lnSpc>
              <a:spcBef>
                <a:spcPct val="0"/>
              </a:spcBef>
              <a:buNone/>
            </a:pPr>
            <a:r>
              <a:rPr lang="en-US" altLang="en-US" sz="2800" b="1" dirty="0">
                <a:solidFill>
                  <a:srgbClr val="000000"/>
                </a:solidFill>
                <a:latin typeface="Times New Roman" panose="02020603050405020304" pitchFamily="18" charset="0"/>
              </a:rPr>
              <a:t>                  </a:t>
            </a:r>
            <a:r>
              <a:rPr lang="en-US" altLang="en-US" sz="2800" b="1" dirty="0">
                <a:solidFill>
                  <a:srgbClr val="FF3300"/>
                </a:solidFill>
                <a:latin typeface="Times New Roman" panose="02020603050405020304" pitchFamily="18" charset="0"/>
              </a:rPr>
              <a:t>( Đoạn 3)</a:t>
            </a:r>
            <a:r>
              <a:rPr lang="en-US" altLang="en-US" sz="2800" b="1" dirty="0">
                <a:solidFill>
                  <a:srgbClr val="000000"/>
                </a:solidFill>
                <a:latin typeface="Times New Roman" panose="02020603050405020304" pitchFamily="18" charset="0"/>
              </a:rPr>
              <a:t>   - Tả công dụng của cái cối.</a:t>
            </a:r>
          </a:p>
        </p:txBody>
      </p:sp>
      <p:sp>
        <p:nvSpPr>
          <p:cNvPr id="40966" name="Text Box 3"/>
          <p:cNvSpPr txBox="1"/>
          <p:nvPr/>
        </p:nvSpPr>
        <p:spPr>
          <a:xfrm>
            <a:off x="2133600" y="452438"/>
            <a:ext cx="4876800" cy="523875"/>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latin typeface="Times New Roman" panose="02020603050405020304" pitchFamily="18" charset="0"/>
                <a:cs typeface="Times New Roman" panose="02020603050405020304" pitchFamily="18" charset="0"/>
              </a:rPr>
              <a:t>Tập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văn</a:t>
            </a:r>
            <a:endParaRPr lang="en-US" altLang="en-US" sz="2800" b="1" dirty="0">
              <a:latin typeface="Times New Roman" panose="02020603050405020304" pitchFamily="18" charset="0"/>
              <a:ea typeface="Times New Roman" panose="02020603050405020304" pitchFamily="18" charset="0"/>
            </a:endParaRPr>
          </a:p>
        </p:txBody>
      </p:sp>
      <p:sp>
        <p:nvSpPr>
          <p:cNvPr id="40967" name="Text Box 8"/>
          <p:cNvSpPr txBox="1"/>
          <p:nvPr/>
        </p:nvSpPr>
        <p:spPr>
          <a:xfrm>
            <a:off x="1676400" y="889000"/>
            <a:ext cx="5715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Cấu tạo b</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i văn miêu tả đồ vật</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40968" name="Text Box 8"/>
          <p:cNvSpPr txBox="1"/>
          <p:nvPr/>
        </p:nvSpPr>
        <p:spPr>
          <a:xfrm>
            <a:off x="0" y="1462088"/>
            <a:ext cx="3962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I.Nhận xét</a:t>
            </a:r>
          </a:p>
        </p:txBody>
      </p:sp>
      <p:sp>
        <p:nvSpPr>
          <p:cNvPr id="44045" name="Text Box 8"/>
          <p:cNvSpPr txBox="1"/>
          <p:nvPr/>
        </p:nvSpPr>
        <p:spPr>
          <a:xfrm>
            <a:off x="1828800" y="1752600"/>
            <a:ext cx="5715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B</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i: Cái cối tân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45"/>
                                        </p:tgtEl>
                                        <p:attrNameLst>
                                          <p:attrName>style.visibility</p:attrName>
                                        </p:attrNameLst>
                                      </p:cBhvr>
                                      <p:to>
                                        <p:strVal val="visible"/>
                                      </p:to>
                                    </p:set>
                                    <p:animEffect transition="in" filter="box(in)">
                                      <p:cBhvr>
                                        <p:cTn id="7" dur="500"/>
                                        <p:tgtEl>
                                          <p:spTgt spid="440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440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noChangeArrowheads="1"/>
          </p:cNvSpPr>
          <p:nvPr/>
        </p:nvSpPr>
        <p:spPr bwMode="auto">
          <a:xfrm>
            <a:off x="76200" y="383021"/>
            <a:ext cx="8534400" cy="563563"/>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buNone/>
            </a:pPr>
            <a:r>
              <a:rPr lang="vi-VN" altLang="x-none" sz="2800" dirty="0">
                <a:solidFill>
                  <a:srgbClr val="05050F"/>
                </a:solidFill>
                <a:latin typeface="Times New Roman" panose="02020603050405020304" pitchFamily="18" charset="0"/>
                <a:cs typeface="Times New Roman" panose="02020603050405020304" pitchFamily="18" charset="0"/>
              </a:rPr>
              <a:t> 2</a:t>
            </a:r>
            <a:r>
              <a:rPr sz="2800" dirty="0">
                <a:solidFill>
                  <a:srgbClr val="05050F"/>
                </a:solidFill>
                <a:latin typeface="Times New Roman" panose="02020603050405020304" pitchFamily="18" charset="0"/>
                <a:cs typeface="Times New Roman" panose="02020603050405020304" pitchFamily="18" charset="0"/>
              </a:rPr>
              <a:t>.</a:t>
            </a:r>
            <a:r>
              <a:rPr lang="vi-VN" altLang="x-none" sz="2800" dirty="0">
                <a:solidFill>
                  <a:srgbClr val="05050F"/>
                </a:solidFill>
                <a:latin typeface="Times New Roman" panose="02020603050405020304" pitchFamily="18" charset="0"/>
                <a:cs typeface="Times New Roman" panose="02020603050405020304" pitchFamily="18" charset="0"/>
              </a:rPr>
              <a:t> </a:t>
            </a:r>
            <a:r>
              <a:rPr sz="2800" b="1" i="1" dirty="0">
                <a:solidFill>
                  <a:srgbClr val="05050F"/>
                </a:solidFill>
                <a:latin typeface="Times New Roman" panose="02020603050405020304" pitchFamily="18" charset="0"/>
                <a:cs typeface="Times New Roman" panose="02020603050405020304" pitchFamily="18" charset="0"/>
              </a:rPr>
              <a:t>Theo em, khi tả một đồ vật, ta cần tả những gì ?</a:t>
            </a:r>
            <a:endParaRPr sz="2800" b="1" i="1" dirty="0">
              <a:solidFill>
                <a:srgbClr val="05050F"/>
              </a:solidFill>
              <a:latin typeface="Times New Roman" panose="02020603050405020304" pitchFamily="18" charset="0"/>
              <a:ea typeface="Times New Roman" panose="02020603050405020304" pitchFamily="18" charset="0"/>
            </a:endParaRPr>
          </a:p>
        </p:txBody>
      </p:sp>
      <p:sp>
        <p:nvSpPr>
          <p:cNvPr id="6" name="Line 24"/>
          <p:cNvSpPr>
            <a:spLocks noChangeShapeType="1"/>
          </p:cNvSpPr>
          <p:nvPr/>
        </p:nvSpPr>
        <p:spPr bwMode="auto">
          <a:xfrm flipV="1">
            <a:off x="2236788" y="2474913"/>
            <a:ext cx="1039813" cy="129540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Line 25"/>
          <p:cNvSpPr>
            <a:spLocks noChangeShapeType="1"/>
          </p:cNvSpPr>
          <p:nvPr/>
        </p:nvSpPr>
        <p:spPr bwMode="auto">
          <a:xfrm>
            <a:off x="2236788" y="3770313"/>
            <a:ext cx="1074738" cy="122555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8" name="Line 26"/>
          <p:cNvSpPr>
            <a:spLocks noChangeShapeType="1"/>
          </p:cNvSpPr>
          <p:nvPr/>
        </p:nvSpPr>
        <p:spPr bwMode="auto">
          <a:xfrm flipV="1">
            <a:off x="2232025" y="3770313"/>
            <a:ext cx="1079500" cy="3175"/>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Oval 27"/>
          <p:cNvSpPr>
            <a:spLocks noChangeArrowheads="1"/>
          </p:cNvSpPr>
          <p:nvPr/>
        </p:nvSpPr>
        <p:spPr bwMode="auto">
          <a:xfrm>
            <a:off x="0" y="3267075"/>
            <a:ext cx="2268538" cy="971550"/>
          </a:xfrm>
          <a:prstGeom prst="ellipse">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Khi miêu tả</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0" name="AutoShape 28"/>
          <p:cNvSpPr>
            <a:spLocks noChangeArrowheads="1"/>
          </p:cNvSpPr>
          <p:nvPr/>
        </p:nvSpPr>
        <p:spPr bwMode="auto">
          <a:xfrm>
            <a:off x="3276600" y="2192338"/>
            <a:ext cx="5580063" cy="68421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Tả bao quát to</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n bộ đồ vật.</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1" name="AutoShape 29"/>
          <p:cNvSpPr>
            <a:spLocks noChangeArrowheads="1"/>
          </p:cNvSpPr>
          <p:nvPr/>
        </p:nvSpPr>
        <p:spPr bwMode="auto">
          <a:xfrm>
            <a:off x="3305175" y="3446463"/>
            <a:ext cx="5686425" cy="68421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Tả những bộ phận có đặc điểm nổi bật.</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2" name="AutoShape 30"/>
          <p:cNvSpPr>
            <a:spLocks noChangeArrowheads="1"/>
          </p:cNvSpPr>
          <p:nvPr/>
        </p:nvSpPr>
        <p:spPr bwMode="auto">
          <a:xfrm>
            <a:off x="3311525" y="4656138"/>
            <a:ext cx="5580063" cy="68421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Thể hiện tình cảm với đồ vật.</a:t>
            </a:r>
            <a:endParaRPr sz="2800" dirty="0">
              <a:solidFill>
                <a:srgbClr val="05050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0738" y="1524000"/>
            <a:ext cx="7467600" cy="2554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b="1" dirty="0">
                <a:solidFill>
                  <a:srgbClr val="0000FF"/>
                </a:solidFill>
                <a:latin typeface="Times New Roman" panose="02020603050405020304" pitchFamily="18" charset="0"/>
                <a:cs typeface="Times New Roman" panose="02020603050405020304" pitchFamily="18" charset="0"/>
              </a:rPr>
              <a:t> Muốn tả đồ vật tinh tế, tỉ mỉ phải tả bao quát to</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n bộ đồ vật, rồi tả những bộ phận có đặc điểm nổi bật, không nên tả hết mọi chi tiết, moik bộ phận vì như vậy sẽ lan man, d</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i dòng.</a:t>
            </a:r>
            <a:endParaRPr lang="en-GB"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1676400" y="2971800"/>
            <a:ext cx="2138363" cy="539750"/>
          </a:xfrm>
          <a:prstGeom prst="flowChartAlternateProcess">
            <a:avLst/>
          </a:prstGeom>
        </p:spPr>
        <p:style>
          <a:lnRef idx="2">
            <a:schemeClr val="dk1"/>
          </a:lnRef>
          <a:fillRef idx="1">
            <a:schemeClr val="lt1"/>
          </a:fillRef>
          <a:effectRef idx="0">
            <a:schemeClr val="dk1"/>
          </a:effectRef>
          <a:fontRef idx="minor">
            <a:schemeClr val="dk1"/>
          </a:fontRef>
        </p:style>
        <p:txBody>
          <a:bodyPr wrap="none" anchor="ct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rPr>
              <a:t>So </a:t>
            </a:r>
            <a:r>
              <a:rPr kumimoji="0" lang="en-US" sz="2800" b="0" i="0" u="none" strike="noStrike" kern="1200" cap="none" spc="0" normalizeH="0" baseline="0" noProof="0" dirty="0" err="1">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rPr>
              <a:t>sánh</a:t>
            </a:r>
            <a:endParaRPr kumimoji="0" lang="en-US" sz="2800" b="0" i="0" u="none" strike="noStrike" kern="1200" cap="none" spc="0" normalizeH="0" baseline="0" noProof="0" dirty="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AutoShape 9"/>
          <p:cNvSpPr>
            <a:spLocks noChangeArrowheads="1"/>
          </p:cNvSpPr>
          <p:nvPr/>
        </p:nvSpPr>
        <p:spPr bwMode="auto">
          <a:xfrm>
            <a:off x="4921250" y="3000375"/>
            <a:ext cx="2274888" cy="539750"/>
          </a:xfrm>
          <a:prstGeom prst="flowChartAlternateProcess">
            <a:avLst/>
          </a:prstGeom>
        </p:spPr>
        <p:style>
          <a:lnRef idx="2">
            <a:schemeClr val="dk1"/>
          </a:lnRef>
          <a:fillRef idx="1">
            <a:schemeClr val="lt1"/>
          </a:fillRef>
          <a:effectRef idx="0">
            <a:schemeClr val="dk1"/>
          </a:effectRef>
          <a:fontRef idx="minor">
            <a:schemeClr val="dk1"/>
          </a:fontRef>
        </p:style>
        <p:txBody>
          <a:bodyPr wrap="none" anchor="ct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rPr>
              <a:t>hóa</a:t>
            </a:r>
            <a:endParaRPr kumimoji="0" lang="en-US" sz="2800" b="0" i="0" u="none" strike="noStrike" kern="1200" cap="none" spc="0" normalizeH="0" baseline="0" noProof="0" dirty="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AutoShape 12"/>
          <p:cNvSpPr>
            <a:spLocks noChangeArrowheads="1"/>
          </p:cNvSpPr>
          <p:nvPr/>
        </p:nvSpPr>
        <p:spPr bwMode="auto">
          <a:xfrm>
            <a:off x="152400" y="1295400"/>
            <a:ext cx="8991600" cy="86518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Để miêu tả cái cối tác giả đã sử dụng</a:t>
            </a:r>
            <a:r>
              <a:rPr lang="vi-VN" altLang="x-none" sz="2800" dirty="0">
                <a:solidFill>
                  <a:srgbClr val="05050F"/>
                </a:solidFill>
                <a:latin typeface="Times New Roman" panose="02020603050405020304" pitchFamily="18" charset="0"/>
                <a:cs typeface="Times New Roman" panose="02020603050405020304" pitchFamily="18" charset="0"/>
              </a:rPr>
              <a:t> </a:t>
            </a:r>
            <a:r>
              <a:rPr sz="2800" dirty="0">
                <a:solidFill>
                  <a:srgbClr val="05050F"/>
                </a:solidFill>
                <a:latin typeface="Times New Roman" panose="02020603050405020304" pitchFamily="18" charset="0"/>
                <a:cs typeface="Times New Roman" panose="02020603050405020304" pitchFamily="18" charset="0"/>
              </a:rPr>
              <a:t>những biện pháp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a:t>
            </a:r>
            <a:endParaRPr sz="2800" dirty="0">
              <a:solidFill>
                <a:srgbClr val="05050F"/>
              </a:solidFill>
              <a:latin typeface="Times New Roman" panose="02020603050405020304" pitchFamily="18" charset="0"/>
              <a:ea typeface="Times New Roman" panose="02020603050405020304" pitchFamily="18" charset="0"/>
            </a:endParaRPr>
          </a:p>
        </p:txBody>
      </p:sp>
      <p:cxnSp>
        <p:nvCxnSpPr>
          <p:cNvPr id="3" name="Straight Arrow Connector 2"/>
          <p:cNvCxnSpPr/>
          <p:nvPr/>
        </p:nvCxnSpPr>
        <p:spPr>
          <a:xfrm flipH="1">
            <a:off x="2895600" y="2133600"/>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4419600" y="2160588"/>
            <a:ext cx="13509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8856" name="Rectangle 8"/>
          <p:cNvSpPr/>
          <p:nvPr/>
        </p:nvSpPr>
        <p:spPr>
          <a:xfrm>
            <a:off x="228600" y="4570413"/>
            <a:ext cx="3657600" cy="1809750"/>
          </a:xfrm>
          <a:prstGeom prst="rect">
            <a:avLst/>
          </a:prstGeom>
          <a:noFill/>
          <a:ln w="9525" cap="flat" cmpd="sng">
            <a:solidFill>
              <a:srgbClr val="FF33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har char="-"/>
            </a:pPr>
            <a:r>
              <a:rPr lang="en-US" altLang="en-US" sz="2800" b="1" dirty="0">
                <a:solidFill>
                  <a:srgbClr val="000000"/>
                </a:solidFill>
                <a:latin typeface="Times New Roman" panose="02020603050405020304" pitchFamily="18" charset="0"/>
              </a:rPr>
              <a:t>Chật </a:t>
            </a:r>
            <a:r>
              <a:rPr lang="en-US" altLang="en-US" sz="2800" b="1" dirty="0">
                <a:solidFill>
                  <a:srgbClr val="FF0000"/>
                </a:solidFill>
                <a:latin typeface="Times New Roman" panose="02020603050405020304" pitchFamily="18" charset="0"/>
              </a:rPr>
              <a:t>như</a:t>
            </a:r>
            <a:r>
              <a:rPr lang="en-US" altLang="en-US" sz="2800" b="1" dirty="0">
                <a:solidFill>
                  <a:srgbClr val="000000"/>
                </a:solidFill>
                <a:latin typeface="Times New Roman" panose="02020603050405020304" pitchFamily="18" charset="0"/>
              </a:rPr>
              <a:t> nêm cối.</a:t>
            </a:r>
          </a:p>
          <a:p>
            <a:pPr marL="0" lvl="0" indent="0">
              <a:spcBef>
                <a:spcPct val="0"/>
              </a:spcBef>
              <a:buChar char="-"/>
            </a:pPr>
            <a:endParaRPr lang="en-US" altLang="en-US" sz="2800" b="1" dirty="0">
              <a:solidFill>
                <a:srgbClr val="000000"/>
              </a:solidFill>
              <a:latin typeface="Times New Roman" panose="02020603050405020304" pitchFamily="18" charset="0"/>
            </a:endParaRPr>
          </a:p>
          <a:p>
            <a:pPr marL="0" lvl="0" indent="0">
              <a:spcBef>
                <a:spcPct val="0"/>
              </a:spcBef>
              <a:buNone/>
            </a:pPr>
            <a:r>
              <a:rPr lang="en-US" altLang="en-US" sz="2800" b="1" dirty="0">
                <a:solidFill>
                  <a:srgbClr val="000000"/>
                </a:solidFill>
                <a:latin typeface="Times New Roman" panose="02020603050405020304" pitchFamily="18" charset="0"/>
              </a:rPr>
              <a:t>- Cái chốt bằng tre mà rắn </a:t>
            </a:r>
            <a:r>
              <a:rPr lang="en-US" altLang="en-US" sz="2800" b="1" dirty="0">
                <a:solidFill>
                  <a:srgbClr val="FF0000"/>
                </a:solidFill>
                <a:latin typeface="Times New Roman" panose="02020603050405020304" pitchFamily="18" charset="0"/>
              </a:rPr>
              <a:t>như</a:t>
            </a:r>
            <a:r>
              <a:rPr lang="en-US" altLang="en-US" sz="2800" b="1" dirty="0">
                <a:solidFill>
                  <a:srgbClr val="000000"/>
                </a:solidFill>
                <a:latin typeface="Times New Roman" panose="02020603050405020304" pitchFamily="18" charset="0"/>
              </a:rPr>
              <a:t> đanh.</a:t>
            </a:r>
          </a:p>
        </p:txBody>
      </p:sp>
      <p:sp>
        <p:nvSpPr>
          <p:cNvPr id="78858" name="Rectangle 10"/>
          <p:cNvSpPr/>
          <p:nvPr/>
        </p:nvSpPr>
        <p:spPr>
          <a:xfrm>
            <a:off x="4495800" y="4572000"/>
            <a:ext cx="4495800" cy="1809750"/>
          </a:xfrm>
          <a:prstGeom prst="rect">
            <a:avLst/>
          </a:prstGeom>
          <a:noFill/>
          <a:ln w="9525" cap="flat" cmpd="sng">
            <a:solidFill>
              <a:srgbClr val="FF33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000000"/>
                </a:solidFill>
                <a:latin typeface="Times New Roman" panose="02020603050405020304" pitchFamily="18" charset="0"/>
              </a:rPr>
              <a:t>- Tai cũng </a:t>
            </a:r>
            <a:r>
              <a:rPr lang="en-US" altLang="en-US" sz="2800" b="1" dirty="0">
                <a:solidFill>
                  <a:srgbClr val="FF0000"/>
                </a:solidFill>
                <a:latin typeface="Times New Roman" panose="02020603050405020304" pitchFamily="18" charset="0"/>
              </a:rPr>
              <a:t>tỉnh táo để nghe ngóng.</a:t>
            </a:r>
          </a:p>
          <a:p>
            <a:pPr marL="0" lvl="0" indent="0">
              <a:spcBef>
                <a:spcPct val="0"/>
              </a:spcBef>
              <a:buChar char="-"/>
            </a:pPr>
            <a:r>
              <a:rPr lang="en-US" altLang="en-US" sz="2800" b="1" dirty="0">
                <a:solidFill>
                  <a:srgbClr val="000000"/>
                </a:solidFill>
                <a:latin typeface="Times New Roman" panose="02020603050405020304" pitchFamily="18" charset="0"/>
              </a:rPr>
              <a:t> Tất cả chúng nó đều </a:t>
            </a:r>
            <a:r>
              <a:rPr lang="en-US" altLang="en-US" sz="2800" b="1" dirty="0">
                <a:solidFill>
                  <a:srgbClr val="FF0000"/>
                </a:solidFill>
                <a:latin typeface="Times New Roman" panose="02020603050405020304" pitchFamily="18" charset="0"/>
              </a:rPr>
              <a:t>cất tiếng nói</a:t>
            </a:r>
            <a:r>
              <a:rPr lang="en-US" altLang="en-US" sz="2800" dirty="0">
                <a:solidFill>
                  <a:srgbClr val="0000CC"/>
                </a:solidFill>
                <a:latin typeface="Times New Roman" panose="02020603050405020304" pitchFamily="18" charset="0"/>
              </a:rPr>
              <a:t>.</a:t>
            </a:r>
          </a:p>
        </p:txBody>
      </p:sp>
      <p:cxnSp>
        <p:nvCxnSpPr>
          <p:cNvPr id="2" name="Straight Arrow Connector 2"/>
          <p:cNvCxnSpPr>
            <a:cxnSpLocks noChangeShapeType="1"/>
          </p:cNvCxnSpPr>
          <p:nvPr/>
        </p:nvCxnSpPr>
        <p:spPr bwMode="auto">
          <a:xfrm>
            <a:off x="2133600" y="3581400"/>
            <a:ext cx="1588" cy="969963"/>
          </a:xfrm>
          <a:prstGeom prst="straightConnector1">
            <a:avLst/>
          </a:prstGeom>
          <a:noFill/>
          <a:ln w="38100" algn="ctr">
            <a:solidFill>
              <a:srgbClr val="2D2D8A"/>
            </a:solidFill>
            <a:round/>
            <a:tailEnd type="arrow" w="med" len="med"/>
          </a:ln>
          <a:effectLst>
            <a:outerShdw blurRad="40000" dist="23000" dir="5400000" rotWithShape="0">
              <a:srgbClr val="000000">
                <a:alpha val="34999"/>
              </a:srgbClr>
            </a:outerShdw>
          </a:effectLst>
        </p:spPr>
      </p:cxnSp>
      <p:cxnSp>
        <p:nvCxnSpPr>
          <p:cNvPr id="4" name="Straight Arrow Connector 2"/>
          <p:cNvCxnSpPr>
            <a:cxnSpLocks noChangeShapeType="1"/>
          </p:cNvCxnSpPr>
          <p:nvPr/>
        </p:nvCxnSpPr>
        <p:spPr bwMode="auto">
          <a:xfrm>
            <a:off x="6399213" y="3581400"/>
            <a:ext cx="1588" cy="969963"/>
          </a:xfrm>
          <a:prstGeom prst="straightConnector1">
            <a:avLst/>
          </a:prstGeom>
          <a:noFill/>
          <a:ln w="38100" algn="ctr">
            <a:solidFill>
              <a:srgbClr val="2D2D8A"/>
            </a:solidFill>
            <a:round/>
            <a:tailEnd type="arrow" w="med" len="med"/>
          </a:ln>
          <a:effectLst>
            <a:outerShdw blurRad="40000" dist="23000" dir="5400000" rotWithShape="0">
              <a:srgbClr val="000000">
                <a:alpha val="34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8856"/>
                                        </p:tgtEl>
                                        <p:attrNameLst>
                                          <p:attrName>style.visibility</p:attrName>
                                        </p:attrNameLst>
                                      </p:cBhvr>
                                      <p:to>
                                        <p:strVal val="visible"/>
                                      </p:to>
                                    </p:set>
                                    <p:anim calcmode="lin" valueType="num">
                                      <p:cBhvr additive="base">
                                        <p:cTn id="26" dur="500" fill="hold"/>
                                        <p:tgtEl>
                                          <p:spTgt spid="78856"/>
                                        </p:tgtEl>
                                        <p:attrNameLst>
                                          <p:attrName>ppt_x</p:attrName>
                                        </p:attrNameLst>
                                      </p:cBhvr>
                                      <p:tavLst>
                                        <p:tav tm="0">
                                          <p:val>
                                            <p:strVal val="#ppt_x"/>
                                          </p:val>
                                        </p:tav>
                                        <p:tav tm="100000">
                                          <p:val>
                                            <p:strVal val="#ppt_x"/>
                                          </p:val>
                                        </p:tav>
                                      </p:tavLst>
                                    </p:anim>
                                    <p:anim calcmode="lin" valueType="num">
                                      <p:cBhvr additive="base">
                                        <p:cTn id="27"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8858"/>
                                        </p:tgtEl>
                                        <p:attrNameLst>
                                          <p:attrName>style.visibility</p:attrName>
                                        </p:attrNameLst>
                                      </p:cBhvr>
                                      <p:to>
                                        <p:strVal val="visible"/>
                                      </p:to>
                                    </p:set>
                                    <p:animEffect transition="in" filter="fade">
                                      <p:cBhvr>
                                        <p:cTn id="32" dur="1000"/>
                                        <p:tgtEl>
                                          <p:spTgt spid="78858"/>
                                        </p:tgtEl>
                                      </p:cBhvr>
                                    </p:animEffect>
                                    <p:anim calcmode="lin" valueType="num">
                                      <p:cBhvr>
                                        <p:cTn id="33" dur="1000" fill="hold"/>
                                        <p:tgtEl>
                                          <p:spTgt spid="78858"/>
                                        </p:tgtEl>
                                        <p:attrNameLst>
                                          <p:attrName>ppt_x</p:attrName>
                                        </p:attrNameLst>
                                      </p:cBhvr>
                                      <p:tavLst>
                                        <p:tav tm="0">
                                          <p:val>
                                            <p:strVal val="#ppt_x"/>
                                          </p:val>
                                        </p:tav>
                                        <p:tav tm="100000">
                                          <p:val>
                                            <p:strVal val="#ppt_x"/>
                                          </p:val>
                                        </p:tav>
                                      </p:tavLst>
                                    </p:anim>
                                    <p:anim calcmode="lin" valueType="num">
                                      <p:cBhvr>
                                        <p:cTn id="34" dur="1000" fill="hold"/>
                                        <p:tgtEl>
                                          <p:spTgt spid="788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8856" grpId="0" animBg="1"/>
      <p:bldP spid="788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1676400" y="2971800"/>
            <a:ext cx="2138363" cy="539750"/>
          </a:xfrm>
          <a:prstGeom prst="flowChartAlternateProcess">
            <a:avLst/>
          </a:prstGeom>
        </p:spPr>
        <p:style>
          <a:lnRef idx="2">
            <a:schemeClr val="dk1"/>
          </a:lnRef>
          <a:fillRef idx="1">
            <a:schemeClr val="lt1"/>
          </a:fillRef>
          <a:effectRef idx="0">
            <a:schemeClr val="dk1"/>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lgn="ctr" eaLnBrk="1" hangingPunct="1">
              <a:buNone/>
            </a:pPr>
            <a:r>
              <a:rPr sz="2800" dirty="0">
                <a:solidFill>
                  <a:srgbClr val="05050F"/>
                </a:solidFill>
                <a:latin typeface="Times New Roman" panose="02020603050405020304" pitchFamily="18" charset="0"/>
                <a:cs typeface="Times New Roman" panose="02020603050405020304" pitchFamily="18" charset="0"/>
              </a:rPr>
              <a:t>Mắt</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7" name="AutoShape 9"/>
          <p:cNvSpPr>
            <a:spLocks noChangeArrowheads="1"/>
          </p:cNvSpPr>
          <p:nvPr/>
        </p:nvSpPr>
        <p:spPr bwMode="auto">
          <a:xfrm>
            <a:off x="4921250" y="3000375"/>
            <a:ext cx="2274888" cy="539750"/>
          </a:xfrm>
          <a:prstGeom prst="flowChartAlternateProcess">
            <a:avLst/>
          </a:prstGeom>
        </p:spPr>
        <p:style>
          <a:lnRef idx="2">
            <a:schemeClr val="dk1"/>
          </a:lnRef>
          <a:fillRef idx="1">
            <a:schemeClr val="lt1"/>
          </a:fillRef>
          <a:effectRef idx="0">
            <a:schemeClr val="dk1"/>
          </a:effectRef>
          <a:fontRef idx="minor">
            <a:schemeClr val="dk1"/>
          </a:fontRef>
        </p:style>
        <p:txBody>
          <a:bodyPr wrap="none" anchor="ct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5050F"/>
                </a:solidFill>
                <a:effectLst/>
                <a:uLnTx/>
                <a:uFillTx/>
                <a:latin typeface="Times New Roman" panose="02020603050405020304" pitchFamily="18" charset="0"/>
                <a:ea typeface="+mn-ea"/>
                <a:cs typeface="Times New Roman" panose="02020603050405020304" pitchFamily="18" charset="0"/>
              </a:rPr>
              <a:t>Tai </a:t>
            </a:r>
          </a:p>
        </p:txBody>
      </p:sp>
      <p:sp>
        <p:nvSpPr>
          <p:cNvPr id="9" name="AutoShape 12"/>
          <p:cNvSpPr>
            <a:spLocks noChangeArrowheads="1"/>
          </p:cNvSpPr>
          <p:nvPr/>
        </p:nvSpPr>
        <p:spPr bwMode="auto">
          <a:xfrm>
            <a:off x="152400" y="1295400"/>
            <a:ext cx="8991600" cy="86518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eaLnBrk="1" hangingPunct="1">
              <a:buNone/>
            </a:pPr>
            <a:r>
              <a:rPr sz="2800" dirty="0">
                <a:solidFill>
                  <a:srgbClr val="05050F"/>
                </a:solidFill>
                <a:latin typeface="Times New Roman" panose="02020603050405020304" pitchFamily="18" charset="0"/>
                <a:cs typeface="Times New Roman" panose="02020603050405020304" pitchFamily="18" charset="0"/>
              </a:rPr>
              <a:t>Để miêu tả cái cối tác giả đã sử dụng</a:t>
            </a:r>
            <a:r>
              <a:rPr lang="vi-VN" altLang="x-none" sz="2800" dirty="0">
                <a:solidFill>
                  <a:srgbClr val="05050F"/>
                </a:solidFill>
                <a:latin typeface="Times New Roman" panose="02020603050405020304" pitchFamily="18" charset="0"/>
                <a:cs typeface="Times New Roman" panose="02020603050405020304" pitchFamily="18" charset="0"/>
              </a:rPr>
              <a:t> </a:t>
            </a:r>
            <a:r>
              <a:rPr sz="2800" dirty="0">
                <a:solidFill>
                  <a:srgbClr val="05050F"/>
                </a:solidFill>
                <a:latin typeface="Times New Roman" panose="02020603050405020304" pitchFamily="18" charset="0"/>
                <a:cs typeface="Times New Roman" panose="02020603050405020304" pitchFamily="18" charset="0"/>
              </a:rPr>
              <a:t>những giác quan n</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o ?</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45061" name="Text Box 2"/>
          <p:cNvSpPr txBox="1"/>
          <p:nvPr/>
        </p:nvSpPr>
        <p:spPr>
          <a:xfrm>
            <a:off x="685800" y="17463"/>
            <a:ext cx="7924800" cy="459105"/>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45062" name="Text Box 3"/>
          <p:cNvSpPr txBox="1"/>
          <p:nvPr/>
        </p:nvSpPr>
        <p:spPr>
          <a:xfrm>
            <a:off x="2133600" y="327025"/>
            <a:ext cx="4876800" cy="430213"/>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200" b="1" u="sng" dirty="0">
                <a:latin typeface="Times New Roman" panose="02020603050405020304" pitchFamily="18" charset="0"/>
                <a:cs typeface="Times New Roman" panose="02020603050405020304" pitchFamily="18" charset="0"/>
              </a:rPr>
              <a:t>Tập l</a:t>
            </a:r>
            <a:r>
              <a:rPr lang="en-US" altLang="en-US" sz="2200" b="1" u="sng" dirty="0">
                <a:latin typeface="Times New Roman" panose="02020603050405020304" pitchFamily="18" charset="0"/>
                <a:ea typeface="Times New Roman" panose="02020603050405020304" pitchFamily="18" charset="0"/>
              </a:rPr>
              <a:t>à</a:t>
            </a:r>
            <a:r>
              <a:rPr lang="en-US" altLang="en-US" sz="2200" b="1" u="sng" dirty="0">
                <a:latin typeface="Times New Roman" panose="02020603050405020304" pitchFamily="18" charset="0"/>
                <a:cs typeface="Times New Roman" panose="02020603050405020304" pitchFamily="18" charset="0"/>
              </a:rPr>
              <a:t>m văn</a:t>
            </a:r>
            <a:endParaRPr lang="en-US" altLang="en-US" sz="2200" b="1" u="sng" dirty="0">
              <a:latin typeface="Times New Roman" panose="02020603050405020304" pitchFamily="18" charset="0"/>
              <a:ea typeface="Times New Roman" panose="02020603050405020304" pitchFamily="18" charset="0"/>
            </a:endParaRPr>
          </a:p>
        </p:txBody>
      </p:sp>
      <p:sp>
        <p:nvSpPr>
          <p:cNvPr id="45063" name="Text Box 8"/>
          <p:cNvSpPr txBox="1"/>
          <p:nvPr/>
        </p:nvSpPr>
        <p:spPr>
          <a:xfrm>
            <a:off x="1676400" y="631825"/>
            <a:ext cx="5715000" cy="892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Cấu tạo b</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i văn miêu tả đồ vật</a:t>
            </a:r>
          </a:p>
          <a:p>
            <a:pPr marL="0" lvl="0" indent="0" algn="ctr" eaLnBrk="1" hangingPunct="1">
              <a:spcBef>
                <a:spcPct val="0"/>
              </a:spcBef>
              <a:buNone/>
            </a:pP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cxnSp>
        <p:nvCxnSpPr>
          <p:cNvPr id="3" name="Straight Arrow Connector 2"/>
          <p:cNvCxnSpPr/>
          <p:nvPr/>
        </p:nvCxnSpPr>
        <p:spPr>
          <a:xfrm flipH="1">
            <a:off x="2895600" y="2133600"/>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4419600" y="2160588"/>
            <a:ext cx="13509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38163" y="2066925"/>
            <a:ext cx="1368425" cy="3167063"/>
          </a:xfrm>
          <a:prstGeom prst="roundRect">
            <a:avLst>
              <a:gd name="adj" fmla="val 16667"/>
            </a:avLst>
          </a:prstGeom>
          <a:solidFill>
            <a:schemeClr val="bg1"/>
          </a:solidFill>
          <a:ln w="53975" cmpd="dbl">
            <a:solidFill>
              <a:schemeClr val="tx1"/>
            </a:solidFill>
            <a:round/>
          </a:ln>
          <a:effectLst/>
        </p:spPr>
        <p:txBody>
          <a:bodyPr wrap="none" anchor="ctr"/>
          <a:lstStyle/>
          <a:p>
            <a:pPr algn="ctr" eaLnBrk="1" hangingPunct="1">
              <a:buNone/>
            </a:pPr>
            <a:r>
              <a:rPr sz="2800" dirty="0">
                <a:solidFill>
                  <a:srgbClr val="05050F"/>
                </a:solidFill>
                <a:latin typeface="Times New Roman" panose="02020603050405020304" pitchFamily="18" charset="0"/>
                <a:cs typeface="Times New Roman" panose="02020603050405020304" pitchFamily="18" charset="0"/>
              </a:rPr>
              <a:t>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a:t>
            </a:r>
          </a:p>
          <a:p>
            <a:pPr algn="ctr" eaLnBrk="1" hangingPunct="1">
              <a:buNone/>
            </a:pPr>
            <a:r>
              <a:rPr sz="2800" dirty="0">
                <a:solidFill>
                  <a:srgbClr val="05050F"/>
                </a:solidFill>
                <a:latin typeface="Times New Roman" panose="02020603050405020304" pitchFamily="18" charset="0"/>
                <a:cs typeface="Times New Roman" panose="02020603050405020304" pitchFamily="18" charset="0"/>
              </a:rPr>
              <a:t> văn</a:t>
            </a:r>
          </a:p>
          <a:p>
            <a:pPr algn="ctr" eaLnBrk="1" hangingPunct="1">
              <a:buNone/>
            </a:pPr>
            <a:r>
              <a:rPr sz="2800" dirty="0">
                <a:solidFill>
                  <a:srgbClr val="05050F"/>
                </a:solidFill>
                <a:latin typeface="Times New Roman" panose="02020603050405020304" pitchFamily="18" charset="0"/>
                <a:cs typeface="Times New Roman" panose="02020603050405020304" pitchFamily="18" charset="0"/>
              </a:rPr>
              <a:t>miêu</a:t>
            </a:r>
          </a:p>
          <a:p>
            <a:pPr algn="ctr" eaLnBrk="1" hangingPunct="1">
              <a:buNone/>
            </a:pPr>
            <a:r>
              <a:rPr sz="2800" dirty="0">
                <a:solidFill>
                  <a:srgbClr val="05050F"/>
                </a:solidFill>
                <a:latin typeface="Times New Roman" panose="02020603050405020304" pitchFamily="18" charset="0"/>
                <a:cs typeface="Times New Roman" panose="02020603050405020304" pitchFamily="18" charset="0"/>
              </a:rPr>
              <a:t> tả</a:t>
            </a:r>
          </a:p>
          <a:p>
            <a:pPr algn="ctr" eaLnBrk="1" hangingPunct="1">
              <a:buNone/>
            </a:pPr>
            <a:r>
              <a:rPr sz="2800" dirty="0">
                <a:solidFill>
                  <a:srgbClr val="05050F"/>
                </a:solidFill>
                <a:latin typeface="Times New Roman" panose="02020603050405020304" pitchFamily="18" charset="0"/>
                <a:cs typeface="Times New Roman" panose="02020603050405020304" pitchFamily="18" charset="0"/>
              </a:rPr>
              <a:t> đồ vật</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6" name="Oval 6"/>
          <p:cNvSpPr>
            <a:spLocks noChangeArrowheads="1"/>
          </p:cNvSpPr>
          <p:nvPr/>
        </p:nvSpPr>
        <p:spPr bwMode="auto">
          <a:xfrm>
            <a:off x="2895600" y="1828800"/>
            <a:ext cx="1839913" cy="1081088"/>
          </a:xfrm>
          <a:prstGeom prst="ellipse">
            <a:avLst/>
          </a:prstGeom>
        </p:spPr>
        <p:style>
          <a:lnRef idx="2">
            <a:schemeClr val="dk1"/>
          </a:lnRef>
          <a:fillRef idx="1">
            <a:schemeClr val="lt1"/>
          </a:fillRef>
          <a:effectRef idx="0">
            <a:schemeClr val="dk1"/>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Mở b</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i</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7" name="Oval 7"/>
          <p:cNvSpPr>
            <a:spLocks noChangeArrowheads="1"/>
          </p:cNvSpPr>
          <p:nvPr/>
        </p:nvSpPr>
        <p:spPr bwMode="auto">
          <a:xfrm>
            <a:off x="2876550" y="3073400"/>
            <a:ext cx="1839913" cy="1082675"/>
          </a:xfrm>
          <a:prstGeom prst="ellipse">
            <a:avLst/>
          </a:prstGeom>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Thân bài</a:t>
            </a:r>
          </a:p>
        </p:txBody>
      </p:sp>
      <p:sp>
        <p:nvSpPr>
          <p:cNvPr id="8" name="Oval 8"/>
          <p:cNvSpPr>
            <a:spLocks noChangeArrowheads="1"/>
          </p:cNvSpPr>
          <p:nvPr/>
        </p:nvSpPr>
        <p:spPr bwMode="auto">
          <a:xfrm>
            <a:off x="2895600" y="4953000"/>
            <a:ext cx="1839913" cy="1084263"/>
          </a:xfrm>
          <a:prstGeom prst="ellipse">
            <a:avLst/>
          </a:prstGeom>
        </p:spPr>
        <p:style>
          <a:lnRef idx="2">
            <a:schemeClr val="dk1"/>
          </a:lnRef>
          <a:fillRef idx="1">
            <a:schemeClr val="lt1"/>
          </a:fillRef>
          <a:effectRef idx="0">
            <a:schemeClr val="dk1"/>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Kết b</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i</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9" name="Line 9"/>
          <p:cNvSpPr>
            <a:spLocks noChangeShapeType="1"/>
          </p:cNvSpPr>
          <p:nvPr/>
        </p:nvSpPr>
        <p:spPr bwMode="auto">
          <a:xfrm flipV="1">
            <a:off x="1936750" y="2514600"/>
            <a:ext cx="958850" cy="1106488"/>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0" name="Line 10"/>
          <p:cNvSpPr>
            <a:spLocks noChangeShapeType="1"/>
          </p:cNvSpPr>
          <p:nvPr/>
        </p:nvSpPr>
        <p:spPr bwMode="auto">
          <a:xfrm flipV="1">
            <a:off x="1943100" y="3611563"/>
            <a:ext cx="952500" cy="46038"/>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1" name="Line 11"/>
          <p:cNvSpPr>
            <a:spLocks noChangeShapeType="1"/>
          </p:cNvSpPr>
          <p:nvPr/>
        </p:nvSpPr>
        <p:spPr bwMode="auto">
          <a:xfrm>
            <a:off x="1908175" y="3657600"/>
            <a:ext cx="1012825" cy="1763713"/>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2" name="AutoShape 12"/>
          <p:cNvSpPr>
            <a:spLocks noChangeArrowheads="1"/>
          </p:cNvSpPr>
          <p:nvPr/>
        </p:nvSpPr>
        <p:spPr bwMode="auto">
          <a:xfrm>
            <a:off x="5543550" y="1762125"/>
            <a:ext cx="3448050" cy="828675"/>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Trực tiếp</a:t>
            </a:r>
            <a:r>
              <a:rPr lang="vi-VN" altLang="x-none" sz="2800" dirty="0">
                <a:solidFill>
                  <a:srgbClr val="05050F"/>
                </a:solidFill>
                <a:latin typeface="Times New Roman" panose="02020603050405020304" pitchFamily="18" charset="0"/>
                <a:cs typeface="Times New Roman" panose="02020603050405020304" pitchFamily="18" charset="0"/>
              </a:rPr>
              <a:t> </a:t>
            </a:r>
            <a:r>
              <a:rPr sz="2800" dirty="0">
                <a:solidFill>
                  <a:srgbClr val="05050F"/>
                </a:solidFill>
                <a:latin typeface="Times New Roman" panose="02020603050405020304" pitchFamily="18" charset="0"/>
                <a:cs typeface="Times New Roman" panose="02020603050405020304" pitchFamily="18" charset="0"/>
              </a:rPr>
              <a:t>hoặc</a:t>
            </a:r>
            <a:r>
              <a:rPr lang="vi-VN" altLang="x-none" sz="2800" dirty="0">
                <a:solidFill>
                  <a:srgbClr val="05050F"/>
                </a:solidFill>
                <a:latin typeface="Times New Roman" panose="02020603050405020304" pitchFamily="18" charset="0"/>
                <a:cs typeface="Times New Roman" panose="02020603050405020304" pitchFamily="18" charset="0"/>
              </a:rPr>
              <a:t> g</a:t>
            </a:r>
            <a:r>
              <a:rPr sz="2800" dirty="0">
                <a:solidFill>
                  <a:srgbClr val="05050F"/>
                </a:solidFill>
                <a:latin typeface="Times New Roman" panose="02020603050405020304" pitchFamily="18" charset="0"/>
                <a:cs typeface="Times New Roman" panose="02020603050405020304" pitchFamily="18" charset="0"/>
              </a:rPr>
              <a:t>ián tiếp</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3" name="AutoShape 13"/>
          <p:cNvSpPr>
            <a:spLocks noChangeArrowheads="1"/>
          </p:cNvSpPr>
          <p:nvPr/>
        </p:nvSpPr>
        <p:spPr bwMode="auto">
          <a:xfrm>
            <a:off x="5581650" y="2895600"/>
            <a:ext cx="3409950" cy="587375"/>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Tả bao quát</a:t>
            </a:r>
            <a:r>
              <a:rPr lang="vi-VN" altLang="x-none" sz="2800" dirty="0">
                <a:solidFill>
                  <a:srgbClr val="05050F"/>
                </a:solidFill>
                <a:latin typeface="Times New Roman" panose="02020603050405020304" pitchFamily="18" charset="0"/>
                <a:cs typeface="Times New Roman" panose="02020603050405020304" pitchFamily="18" charset="0"/>
              </a:rPr>
              <a:t> đồ vật</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4" name="AutoShape 14"/>
          <p:cNvSpPr>
            <a:spLocks noChangeArrowheads="1"/>
          </p:cNvSpPr>
          <p:nvPr/>
        </p:nvSpPr>
        <p:spPr bwMode="auto">
          <a:xfrm>
            <a:off x="5486400" y="3810000"/>
            <a:ext cx="3581400" cy="1447800"/>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Tả </a:t>
            </a:r>
            <a:r>
              <a:rPr lang="vi-VN" altLang="x-none" sz="2800" dirty="0">
                <a:solidFill>
                  <a:srgbClr val="05050F"/>
                </a:solidFill>
                <a:latin typeface="Times New Roman" panose="02020603050405020304" pitchFamily="18" charset="0"/>
                <a:cs typeface="Times New Roman" panose="02020603050405020304" pitchFamily="18" charset="0"/>
              </a:rPr>
              <a:t> </a:t>
            </a:r>
            <a:r>
              <a:rPr sz="2800" dirty="0">
                <a:solidFill>
                  <a:srgbClr val="05050F"/>
                </a:solidFill>
                <a:latin typeface="Times New Roman" panose="02020603050405020304" pitchFamily="18" charset="0"/>
                <a:cs typeface="Times New Roman" panose="02020603050405020304" pitchFamily="18" charset="0"/>
              </a:rPr>
              <a:t>các </a:t>
            </a:r>
            <a:r>
              <a:rPr lang="vi-VN" altLang="x-none" sz="2800" dirty="0">
                <a:solidFill>
                  <a:srgbClr val="05050F"/>
                </a:solidFill>
                <a:latin typeface="Times New Roman" panose="02020603050405020304" pitchFamily="18" charset="0"/>
                <a:cs typeface="Times New Roman" panose="02020603050405020304" pitchFamily="18" charset="0"/>
              </a:rPr>
              <a:t>đặc điểm</a:t>
            </a:r>
            <a:r>
              <a:rPr sz="2800" dirty="0">
                <a:solidFill>
                  <a:srgbClr val="05050F"/>
                </a:solidFill>
                <a:latin typeface="Times New Roman" panose="02020603050405020304" pitchFamily="18" charset="0"/>
                <a:cs typeface="Times New Roman" panose="02020603050405020304" pitchFamily="18" charset="0"/>
              </a:rPr>
              <a:t> nổi</a:t>
            </a:r>
          </a:p>
          <a:p>
            <a:pPr lvl="0" eaLnBrk="1" hangingPunct="1">
              <a:buNone/>
            </a:pPr>
            <a:r>
              <a:rPr sz="2800" dirty="0">
                <a:solidFill>
                  <a:srgbClr val="05050F"/>
                </a:solidFill>
                <a:latin typeface="Times New Roman" panose="02020603050405020304" pitchFamily="18" charset="0"/>
                <a:cs typeface="Times New Roman" panose="02020603050405020304" pitchFamily="18" charset="0"/>
              </a:rPr>
              <a:t> bật v</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 công dụng của</a:t>
            </a:r>
          </a:p>
          <a:p>
            <a:pPr lvl="0" eaLnBrk="1" hangingPunct="1">
              <a:buNone/>
            </a:pPr>
            <a:r>
              <a:rPr sz="2800" dirty="0">
                <a:solidFill>
                  <a:srgbClr val="05050F"/>
                </a:solidFill>
                <a:latin typeface="Times New Roman" panose="02020603050405020304" pitchFamily="18" charset="0"/>
                <a:cs typeface="Times New Roman" panose="02020603050405020304" pitchFamily="18" charset="0"/>
              </a:rPr>
              <a:t> đồ vật.</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5" name="AutoShape 15"/>
          <p:cNvSpPr>
            <a:spLocks noChangeArrowheads="1"/>
          </p:cNvSpPr>
          <p:nvPr/>
        </p:nvSpPr>
        <p:spPr bwMode="auto">
          <a:xfrm>
            <a:off x="5581650" y="5487988"/>
            <a:ext cx="3257550" cy="1293813"/>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05050F"/>
                </a:solidFill>
                <a:latin typeface="Times New Roman" panose="02020603050405020304" pitchFamily="18" charset="0"/>
                <a:cs typeface="Times New Roman" panose="02020603050405020304" pitchFamily="18" charset="0"/>
              </a:rPr>
              <a:t>Mở rộng</a:t>
            </a:r>
            <a:r>
              <a:rPr lang="vi-VN" altLang="x-none" sz="2800" dirty="0">
                <a:solidFill>
                  <a:srgbClr val="05050F"/>
                </a:solidFill>
                <a:latin typeface="Times New Roman" panose="02020603050405020304" pitchFamily="18" charset="0"/>
                <a:cs typeface="Times New Roman" panose="02020603050405020304" pitchFamily="18" charset="0"/>
              </a:rPr>
              <a:t> </a:t>
            </a:r>
            <a:r>
              <a:rPr sz="2800" dirty="0">
                <a:solidFill>
                  <a:srgbClr val="05050F"/>
                </a:solidFill>
                <a:latin typeface="Times New Roman" panose="02020603050405020304" pitchFamily="18" charset="0"/>
                <a:cs typeface="Times New Roman" panose="02020603050405020304" pitchFamily="18" charset="0"/>
              </a:rPr>
              <a:t>hoặc</a:t>
            </a:r>
          </a:p>
          <a:p>
            <a:pPr lvl="0" eaLnBrk="1" hangingPunct="1">
              <a:buNone/>
            </a:pPr>
            <a:r>
              <a:rPr sz="2800" dirty="0">
                <a:solidFill>
                  <a:srgbClr val="05050F"/>
                </a:solidFill>
                <a:latin typeface="Times New Roman" panose="02020603050405020304" pitchFamily="18" charset="0"/>
                <a:cs typeface="Times New Roman" panose="02020603050405020304" pitchFamily="18" charset="0"/>
              </a:rPr>
              <a:t>Không mở rộng</a:t>
            </a:r>
            <a:endParaRPr sz="2800" dirty="0">
              <a:solidFill>
                <a:srgbClr val="05050F"/>
              </a:solidFill>
              <a:latin typeface="Times New Roman" panose="02020603050405020304" pitchFamily="18" charset="0"/>
              <a:ea typeface="Times New Roman" panose="02020603050405020304" pitchFamily="18" charset="0"/>
            </a:endParaRPr>
          </a:p>
        </p:txBody>
      </p:sp>
      <p:sp>
        <p:nvSpPr>
          <p:cNvPr id="16" name="Line 16"/>
          <p:cNvSpPr>
            <a:spLocks noChangeShapeType="1"/>
          </p:cNvSpPr>
          <p:nvPr/>
        </p:nvSpPr>
        <p:spPr bwMode="auto">
          <a:xfrm flipV="1">
            <a:off x="4724400" y="2209800"/>
            <a:ext cx="838200" cy="274638"/>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7" name="Line 17"/>
          <p:cNvSpPr>
            <a:spLocks noChangeShapeType="1"/>
          </p:cNvSpPr>
          <p:nvPr/>
        </p:nvSpPr>
        <p:spPr bwMode="auto">
          <a:xfrm>
            <a:off x="4716463" y="5600700"/>
            <a:ext cx="846138" cy="419100"/>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8" name="Line 18"/>
          <p:cNvSpPr>
            <a:spLocks noChangeShapeType="1"/>
          </p:cNvSpPr>
          <p:nvPr/>
        </p:nvSpPr>
        <p:spPr bwMode="auto">
          <a:xfrm flipV="1">
            <a:off x="4751388" y="3200400"/>
            <a:ext cx="811213" cy="420688"/>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9" name="Line 19"/>
          <p:cNvSpPr>
            <a:spLocks noChangeShapeType="1"/>
          </p:cNvSpPr>
          <p:nvPr/>
        </p:nvSpPr>
        <p:spPr bwMode="auto">
          <a:xfrm>
            <a:off x="4751388" y="3657600"/>
            <a:ext cx="735013" cy="838200"/>
          </a:xfrm>
          <a:prstGeom prst="line">
            <a:avLst/>
          </a:prstGeom>
          <a:noFill/>
          <a:ln w="57150" cmpd="thickThin">
            <a:solidFill>
              <a:srgbClr val="FF00FF"/>
            </a:solidFill>
            <a:round/>
            <a:tailEnd type="triangle" w="med" len="med"/>
          </a:ln>
          <a:effec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2800" b="0" i="0"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20"/>
          <p:cNvSpPr>
            <a:spLocks noChangeArrowheads="1"/>
          </p:cNvSpPr>
          <p:nvPr/>
        </p:nvSpPr>
        <p:spPr bwMode="auto">
          <a:xfrm>
            <a:off x="2800350" y="614363"/>
            <a:ext cx="2030413" cy="522288"/>
          </a:xfrm>
          <a:prstGeom prst="rect">
            <a:avLst/>
          </a:prstGeom>
          <a:noFill/>
          <a:ln w="9525">
            <a:noFill/>
            <a:miter lim="800000"/>
          </a:ln>
          <a:effectLst/>
        </p:spPr>
        <p:txBody>
          <a:bodyPr wrap="none">
            <a:spAutoFit/>
          </a:bodyPr>
          <a:lstStyle/>
          <a:p>
            <a:pPr eaLnBrk="1" hangingPunct="1">
              <a:buNone/>
            </a:pPr>
            <a:r>
              <a:rPr sz="2800" b="1" dirty="0">
                <a:solidFill>
                  <a:srgbClr val="05050F"/>
                </a:solidFill>
                <a:latin typeface="Times New Roman" panose="02020603050405020304" pitchFamily="18" charset="0"/>
                <a:cs typeface="Times New Roman" panose="02020603050405020304" pitchFamily="18" charset="0"/>
              </a:rPr>
              <a:t>II. Ghi nhớ:</a:t>
            </a:r>
            <a:endParaRPr sz="2800" b="1" dirty="0">
              <a:solidFill>
                <a:srgbClr val="05050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par>
                          <p:cTn id="36" fill="hold">
                            <p:stCondLst>
                              <p:cond delay="3000"/>
                            </p:stCondLst>
                            <p:childTnLst>
                              <p:par>
                                <p:cTn id="37" presetID="21"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500"/>
                                        <p:tgtEl>
                                          <p:spTgt spid="11"/>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par>
                          <p:cTn id="51" fill="hold">
                            <p:stCondLst>
                              <p:cond delay="500"/>
                            </p:stCondLst>
                            <p:childTnLst>
                              <p:par>
                                <p:cTn id="52" presetID="39" presetClass="entr" presetSubtype="0" accel="10000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heel(4)">
                                      <p:cBhvr>
                                        <p:cTn id="62" dur="500"/>
                                        <p:tgtEl>
                                          <p:spTgt spid="17"/>
                                        </p:tgtEl>
                                      </p:cBhvr>
                                    </p:animEffect>
                                  </p:childTnLst>
                                </p:cTn>
                              </p:par>
                            </p:childTnLst>
                          </p:cTn>
                        </p:par>
                        <p:par>
                          <p:cTn id="63" fill="hold">
                            <p:stCondLst>
                              <p:cond delay="500"/>
                            </p:stCondLst>
                            <p:childTnLst>
                              <p:par>
                                <p:cTn id="64" presetID="39" presetClass="entr" presetSubtype="0" accel="10000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childTnLst>
                          </p:cTn>
                        </p:par>
                        <p:par>
                          <p:cTn id="75" fill="hold">
                            <p:stCondLst>
                              <p:cond delay="500"/>
                            </p:stCondLst>
                            <p:childTnLst>
                              <p:par>
                                <p:cTn id="76" presetID="39" presetClass="entr" presetSubtype="0" accel="10000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13"/>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21" presetClass="entr" presetSubtype="4"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heel(4)">
                                      <p:cBhvr>
                                        <p:cTn id="85" dur="500"/>
                                        <p:tgtEl>
                                          <p:spTgt spid="19"/>
                                        </p:tgtEl>
                                      </p:cBhvr>
                                    </p:animEffect>
                                  </p:childTnLst>
                                </p:cTn>
                              </p:par>
                            </p:childTnLst>
                          </p:cTn>
                        </p:par>
                        <p:par>
                          <p:cTn id="86" fill="hold">
                            <p:stCondLst>
                              <p:cond delay="1500"/>
                            </p:stCondLst>
                            <p:childTnLst>
                              <p:par>
                                <p:cTn id="87" presetID="39" presetClass="entr" presetSubtype="0" accel="100000"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90"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1"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3354388" y="762000"/>
            <a:ext cx="2282825"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latin typeface="Times New Roman" panose="02020603050405020304" pitchFamily="18" charset="0"/>
                <a:cs typeface="Times New Roman" panose="02020603050405020304" pitchFamily="18" charset="0"/>
              </a:rPr>
              <a:t>II. Ghi nhớ:</a:t>
            </a:r>
            <a:endParaRPr lang="en-US" altLang="en-US" b="1" dirty="0">
              <a:latin typeface="Times New Roman" panose="02020603050405020304" pitchFamily="18" charset="0"/>
              <a:ea typeface="Times New Roman" panose="02020603050405020304" pitchFamily="18" charset="0"/>
            </a:endParaRPr>
          </a:p>
        </p:txBody>
      </p:sp>
      <p:sp>
        <p:nvSpPr>
          <p:cNvPr id="21" name="Text Box 18"/>
          <p:cNvSpPr txBox="1">
            <a:spLocks noChangeArrowheads="1"/>
          </p:cNvSpPr>
          <p:nvPr/>
        </p:nvSpPr>
        <p:spPr bwMode="auto">
          <a:xfrm>
            <a:off x="76200" y="1752600"/>
            <a:ext cx="8991600" cy="2765425"/>
          </a:xfrm>
          <a:prstGeom prst="rect">
            <a:avLst/>
          </a:prstGeom>
          <a:ln>
            <a:solidFill>
              <a:srgbClr val="FF0000"/>
            </a:solidFill>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900" dirty="0">
                <a:solidFill>
                  <a:srgbClr val="000000"/>
                </a:solidFill>
                <a:latin typeface="Times New Roman" panose="02020603050405020304" pitchFamily="18" charset="0"/>
                <a:cs typeface="Times New Roman" panose="02020603050405020304" pitchFamily="18" charset="0"/>
              </a:rPr>
              <a:t>1. </a:t>
            </a:r>
            <a:r>
              <a:rPr lang="vi-VN" altLang="x-none" sz="2900" dirty="0">
                <a:solidFill>
                  <a:srgbClr val="000000"/>
                </a:solidFill>
                <a:latin typeface="Times New Roman" panose="02020603050405020304" pitchFamily="18" charset="0"/>
                <a:cs typeface="Times New Roman" panose="02020603050405020304" pitchFamily="18" charset="0"/>
              </a:rPr>
              <a:t>B</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i văn miêu tả đồ vật có ba phần l</a:t>
            </a:r>
            <a:r>
              <a:rPr lang="vi-VN" altLang="x-none" sz="2900" dirty="0">
                <a:solidFill>
                  <a:srgbClr val="000000"/>
                </a:solidFill>
                <a:latin typeface="Times New Roman" panose="02020603050405020304" pitchFamily="18" charset="0"/>
                <a:ea typeface="Times New Roman" panose="02020603050405020304" pitchFamily="18" charset="0"/>
              </a:rPr>
              <a:t>à</a:t>
            </a:r>
            <a:r>
              <a:rPr sz="2900" dirty="0">
                <a:solidFill>
                  <a:srgbClr val="000000"/>
                </a:solidFill>
                <a:latin typeface="Times New Roman" panose="02020603050405020304" pitchFamily="18" charset="0"/>
                <a:cs typeface="Times New Roman" panose="02020603050405020304" pitchFamily="18" charset="0"/>
              </a:rPr>
              <a:t> </a:t>
            </a:r>
            <a:r>
              <a:rPr lang="vi-VN" altLang="x-none" sz="2900" dirty="0">
                <a:solidFill>
                  <a:srgbClr val="000000"/>
                </a:solidFill>
                <a:latin typeface="Times New Roman" panose="02020603050405020304" pitchFamily="18" charset="0"/>
                <a:cs typeface="Times New Roman" panose="02020603050405020304" pitchFamily="18" charset="0"/>
              </a:rPr>
              <a:t>mở b</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i, thân b</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i v</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 kết b</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i.</a:t>
            </a:r>
            <a:endParaRPr sz="2900" dirty="0">
              <a:solidFill>
                <a:srgbClr val="000000"/>
              </a:solidFill>
              <a:latin typeface="Times New Roman" panose="02020603050405020304" pitchFamily="18" charset="0"/>
              <a:cs typeface="Times New Roman" panose="02020603050405020304" pitchFamily="18" charset="0"/>
            </a:endParaRPr>
          </a:p>
          <a:p>
            <a:pPr lvl="0" eaLnBrk="1" hangingPunct="1">
              <a:buNone/>
            </a:pPr>
            <a:r>
              <a:rPr sz="2900" dirty="0">
                <a:solidFill>
                  <a:srgbClr val="000000"/>
                </a:solidFill>
                <a:latin typeface="Times New Roman" panose="02020603050405020304" pitchFamily="18" charset="0"/>
                <a:cs typeface="Times New Roman" panose="02020603050405020304" pitchFamily="18" charset="0"/>
              </a:rPr>
              <a:t>2. Có thể mở b</a:t>
            </a:r>
            <a:r>
              <a:rPr sz="2900" dirty="0">
                <a:solidFill>
                  <a:srgbClr val="000000"/>
                </a:solidFill>
                <a:latin typeface="Times New Roman" panose="02020603050405020304" pitchFamily="18" charset="0"/>
                <a:ea typeface="Times New Roman" panose="02020603050405020304" pitchFamily="18" charset="0"/>
              </a:rPr>
              <a:t>à</a:t>
            </a:r>
            <a:r>
              <a:rPr sz="2900" dirty="0">
                <a:solidFill>
                  <a:srgbClr val="000000"/>
                </a:solidFill>
                <a:latin typeface="Times New Roman" panose="02020603050405020304" pitchFamily="18" charset="0"/>
                <a:cs typeface="Times New Roman" panose="02020603050405020304" pitchFamily="18" charset="0"/>
              </a:rPr>
              <a:t>i theo kiểu trực tiếp hay gián tiếp v</a:t>
            </a:r>
            <a:r>
              <a:rPr sz="2900" dirty="0">
                <a:solidFill>
                  <a:srgbClr val="000000"/>
                </a:solidFill>
                <a:latin typeface="Times New Roman" panose="02020603050405020304" pitchFamily="18" charset="0"/>
                <a:ea typeface="Times New Roman" panose="02020603050405020304" pitchFamily="18" charset="0"/>
              </a:rPr>
              <a:t>à</a:t>
            </a:r>
            <a:r>
              <a:rPr sz="2900" dirty="0">
                <a:solidFill>
                  <a:srgbClr val="000000"/>
                </a:solidFill>
                <a:latin typeface="Times New Roman" panose="02020603050405020304" pitchFamily="18" charset="0"/>
                <a:cs typeface="Times New Roman" panose="02020603050405020304" pitchFamily="18" charset="0"/>
              </a:rPr>
              <a:t> kết b</a:t>
            </a:r>
            <a:r>
              <a:rPr sz="2900" dirty="0">
                <a:solidFill>
                  <a:srgbClr val="000000"/>
                </a:solidFill>
                <a:latin typeface="Times New Roman" panose="02020603050405020304" pitchFamily="18" charset="0"/>
                <a:ea typeface="Times New Roman" panose="02020603050405020304" pitchFamily="18" charset="0"/>
              </a:rPr>
              <a:t>à</a:t>
            </a:r>
            <a:r>
              <a:rPr sz="2900" dirty="0">
                <a:solidFill>
                  <a:srgbClr val="000000"/>
                </a:solidFill>
                <a:latin typeface="Times New Roman" panose="02020603050405020304" pitchFamily="18" charset="0"/>
                <a:cs typeface="Times New Roman" panose="02020603050405020304" pitchFamily="18" charset="0"/>
              </a:rPr>
              <a:t>i theo kiểu mở rộng hoặc không mở rộng.</a:t>
            </a:r>
          </a:p>
          <a:p>
            <a:pPr lvl="0" eaLnBrk="1" hangingPunct="1">
              <a:buNone/>
            </a:pPr>
            <a:r>
              <a:rPr lang="vi-VN" altLang="x-none" sz="2900" dirty="0">
                <a:solidFill>
                  <a:srgbClr val="000000"/>
                </a:solidFill>
                <a:latin typeface="Times New Roman" panose="02020603050405020304" pitchFamily="18" charset="0"/>
                <a:cs typeface="Times New Roman" panose="02020603050405020304" pitchFamily="18" charset="0"/>
              </a:rPr>
              <a:t>3.Trong phần thân b</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i, trước hết,</a:t>
            </a:r>
            <a:r>
              <a:rPr sz="2900" dirty="0">
                <a:solidFill>
                  <a:srgbClr val="000000"/>
                </a:solidFill>
                <a:latin typeface="Times New Roman" panose="02020603050405020304" pitchFamily="18" charset="0"/>
                <a:cs typeface="Times New Roman" panose="02020603050405020304" pitchFamily="18" charset="0"/>
              </a:rPr>
              <a:t> </a:t>
            </a:r>
            <a:r>
              <a:rPr lang="vi-VN" altLang="x-none" sz="2900" dirty="0">
                <a:solidFill>
                  <a:srgbClr val="000000"/>
                </a:solidFill>
                <a:latin typeface="Times New Roman" panose="02020603050405020304" pitchFamily="18" charset="0"/>
                <a:cs typeface="Times New Roman" panose="02020603050405020304" pitchFamily="18" charset="0"/>
              </a:rPr>
              <a:t>nên tả bao quát to</a:t>
            </a:r>
            <a:r>
              <a:rPr lang="vi-VN" altLang="x-none" sz="2900" dirty="0">
                <a:solidFill>
                  <a:srgbClr val="000000"/>
                </a:solidFill>
                <a:latin typeface="Times New Roman" panose="02020603050405020304" pitchFamily="18" charset="0"/>
                <a:ea typeface="Times New Roman" panose="02020603050405020304" pitchFamily="18" charset="0"/>
              </a:rPr>
              <a:t>à</a:t>
            </a:r>
            <a:r>
              <a:rPr lang="vi-VN" altLang="x-none" sz="2900" dirty="0">
                <a:solidFill>
                  <a:srgbClr val="000000"/>
                </a:solidFill>
                <a:latin typeface="Times New Roman" panose="02020603050405020304" pitchFamily="18" charset="0"/>
                <a:cs typeface="Times New Roman" panose="02020603050405020304" pitchFamily="18" charset="0"/>
              </a:rPr>
              <a:t>n bộ đồ vật rồi tả những bộ phận có đặc điểm nổi bật.</a:t>
            </a:r>
            <a:endParaRPr lang="vi-VN" altLang="x-none" sz="29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8"/>
          <p:cNvSpPr txBox="1"/>
          <p:nvPr/>
        </p:nvSpPr>
        <p:spPr>
          <a:xfrm>
            <a:off x="1676400" y="304800"/>
            <a:ext cx="5791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0000FF"/>
                </a:solidFill>
                <a:latin typeface="Times New Roman" panose="02020603050405020304" pitchFamily="18" charset="0"/>
                <a:cs typeface="Times New Roman" panose="02020603050405020304" pitchFamily="18" charset="0"/>
              </a:rPr>
              <a:t>Luyện tập</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48131" name="Rectangle 12"/>
          <p:cNvSpPr/>
          <p:nvPr/>
        </p:nvSpPr>
        <p:spPr>
          <a:xfrm>
            <a:off x="304800" y="838200"/>
            <a:ext cx="86106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800" b="1" dirty="0">
                <a:solidFill>
                  <a:srgbClr val="6600CC"/>
                </a:solidFill>
                <a:latin typeface="Times New Roman" panose="02020603050405020304" pitchFamily="18" charset="0"/>
                <a:cs typeface="Times New Roman" panose="02020603050405020304" pitchFamily="18" charset="0"/>
              </a:rPr>
              <a:t>Ở phần thân b</a:t>
            </a:r>
            <a:r>
              <a:rPr lang="vi-VN" altLang="en-US" sz="2800" b="1" dirty="0">
                <a:solidFill>
                  <a:srgbClr val="6600CC"/>
                </a:solidFill>
                <a:latin typeface="Times New Roman" panose="02020603050405020304" pitchFamily="18" charset="0"/>
                <a:ea typeface="Times New Roman" panose="02020603050405020304" pitchFamily="18" charset="0"/>
              </a:rPr>
              <a:t>à</a:t>
            </a:r>
            <a:r>
              <a:rPr lang="vi-VN" altLang="en-US" sz="2800" b="1" dirty="0">
                <a:solidFill>
                  <a:srgbClr val="6600CC"/>
                </a:solidFill>
                <a:latin typeface="Times New Roman" panose="02020603050405020304" pitchFamily="18" charset="0"/>
                <a:cs typeface="Times New Roman" panose="02020603050405020304" pitchFamily="18" charset="0"/>
              </a:rPr>
              <a:t>i tả cái trống trường,</a:t>
            </a:r>
            <a:r>
              <a:rPr lang="en-GB" altLang="en-US" sz="2800" b="1" dirty="0">
                <a:solidFill>
                  <a:srgbClr val="6600CC"/>
                </a:solidFill>
                <a:latin typeface="Times New Roman" panose="02020603050405020304" pitchFamily="18" charset="0"/>
                <a:cs typeface="Times New Roman" panose="02020603050405020304" pitchFamily="18" charset="0"/>
              </a:rPr>
              <a:t> </a:t>
            </a:r>
            <a:r>
              <a:rPr lang="vi-VN" altLang="en-US" sz="2800" b="1" dirty="0">
                <a:solidFill>
                  <a:srgbClr val="6600CC"/>
                </a:solidFill>
                <a:latin typeface="Times New Roman" panose="02020603050405020304" pitchFamily="18" charset="0"/>
                <a:cs typeface="Times New Roman" panose="02020603050405020304" pitchFamily="18" charset="0"/>
              </a:rPr>
              <a:t>một bạn học sinh đã viết:</a:t>
            </a:r>
            <a:endParaRPr lang="vi-VN" altLang="en-US" sz="2800" b="1" dirty="0">
              <a:solidFill>
                <a:srgbClr val="6600CC"/>
              </a:solidFill>
              <a:latin typeface="Times New Roman" panose="02020603050405020304" pitchFamily="18" charset="0"/>
              <a:ea typeface="Times New Roman" panose="02020603050405020304" pitchFamily="18" charset="0"/>
            </a:endParaRPr>
          </a:p>
        </p:txBody>
      </p:sp>
      <p:sp>
        <p:nvSpPr>
          <p:cNvPr id="15" name="Text Box 8"/>
          <p:cNvSpPr txBox="1"/>
          <p:nvPr/>
        </p:nvSpPr>
        <p:spPr>
          <a:xfrm>
            <a:off x="0" y="1828800"/>
            <a:ext cx="9144000" cy="489426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600" dirty="0">
                <a:solidFill>
                  <a:srgbClr val="660066"/>
                </a:solidFill>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Anh ch</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ng trống n</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y tròn như cái chum,</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lúc n</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o cũng chễm chệ trên một cái giá gỗ kê ở trước phòng bảo vệ.</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Mình anh ta được ghép bằng những mảnh gỗ đều chằn chặn, nở ở giữa,</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khum nhỏ lại ở hai đầu.</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Ngang lưng quấn hai v</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nh đai to bằng con rắn cạp nong,</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nom rất hùng</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dũng.</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Hai đầu trống bịt kín bằng da trâu thuộc</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kĩ, căng rất phẳng.</a:t>
            </a:r>
          </a:p>
          <a:p>
            <a:pPr marL="0" lvl="0" indent="0" eaLnBrk="1" hangingPunct="1">
              <a:spcBef>
                <a:spcPct val="0"/>
              </a:spcBef>
              <a:buNone/>
            </a:pPr>
            <a:r>
              <a:rPr lang="vi-VN" altLang="en-US" sz="2600" dirty="0">
                <a:latin typeface="Times New Roman" panose="02020603050405020304" pitchFamily="18" charset="0"/>
                <a:cs typeface="Times New Roman" panose="02020603050405020304" pitchFamily="18" charset="0"/>
              </a:rPr>
              <a:t>    Sáng sáng đi học tới gần trường, tôi nghe thấy tiếng ồm ồm giục gi</a:t>
            </a:r>
            <a:r>
              <a:rPr lang="en-US" altLang="en-US" sz="2600" dirty="0">
                <a:latin typeface="Times New Roman" panose="02020603050405020304" pitchFamily="18" charset="0"/>
                <a:cs typeface="Times New Roman" panose="02020603050405020304" pitchFamily="18" charset="0"/>
              </a:rPr>
              <a:t>ã “</a:t>
            </a:r>
            <a:r>
              <a:rPr lang="vi-VN" altLang="en-US" sz="2600" dirty="0">
                <a:latin typeface="Times New Roman" panose="02020603050405020304" pitchFamily="18" charset="0"/>
                <a:cs typeface="Times New Roman" panose="02020603050405020304" pitchFamily="18" charset="0"/>
              </a:rPr>
              <a:t>Tùng!</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Tùng!</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Tùng!” l</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 chúng tôi rảo bước cho kịp giờ v</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o học.V</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o những lúc tập thể dục, anh trống lại </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cầm c</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ng” cho chúng tôi theo nhịp</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Cắc,</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tùng!</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Cắc,</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tùng!”đều đặn.</a:t>
            </a:r>
            <a:r>
              <a:rPr lang="en-US"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Khi anh ta “xả hơi” một hồi d</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i l</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 lúc chúng tôi cũng được “xả hơi” sau một buổi học.</a:t>
            </a:r>
            <a:endParaRPr lang="vi-VN" altLang="en-US" sz="26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additive="base">
                                        <p:cTn id="12" dur="500" fill="hold"/>
                                        <p:tgtEl>
                                          <p:spTgt spid="53250"/>
                                        </p:tgtEl>
                                        <p:attrNameLst>
                                          <p:attrName>ppt_x</p:attrName>
                                        </p:attrNameLst>
                                      </p:cBhvr>
                                      <p:tavLst>
                                        <p:tav tm="0">
                                          <p:val>
                                            <p:strVal val="#ppt_x"/>
                                          </p:val>
                                        </p:tav>
                                        <p:tav tm="100000">
                                          <p:val>
                                            <p:strVal val="#ppt_x"/>
                                          </p:val>
                                        </p:tav>
                                      </p:tavLst>
                                    </p:anim>
                                    <p:anim calcmode="lin" valueType="num">
                                      <p:cBhvr additive="base">
                                        <p:cTn id="13"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8"/>
          <p:cNvSpPr txBox="1"/>
          <p:nvPr/>
        </p:nvSpPr>
        <p:spPr>
          <a:xfrm>
            <a:off x="1676400" y="762000"/>
            <a:ext cx="5791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0000"/>
                </a:solidFill>
                <a:latin typeface="Times New Roman" panose="02020603050405020304" pitchFamily="18" charset="0"/>
                <a:cs typeface="Times New Roman" panose="02020603050405020304" pitchFamily="18" charset="0"/>
              </a:rPr>
              <a:t>Cấu tạo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i văn miêu tả đồ vật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49155" name="Text Box 3"/>
          <p:cNvSpPr txBox="1"/>
          <p:nvPr/>
        </p:nvSpPr>
        <p:spPr>
          <a:xfrm>
            <a:off x="2133600" y="381000"/>
            <a:ext cx="4876800" cy="519113"/>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u="sng" dirty="0">
                <a:latin typeface="Times New Roman" panose="02020603050405020304" pitchFamily="18" charset="0"/>
                <a:cs typeface="Times New Roman" panose="02020603050405020304" pitchFamily="18" charset="0"/>
              </a:rPr>
              <a:t>Tập l</a:t>
            </a:r>
            <a:r>
              <a:rPr lang="en-US" altLang="en-US" sz="2800" b="1" u="sng" dirty="0">
                <a:latin typeface="Times New Roman" panose="02020603050405020304" pitchFamily="18" charset="0"/>
                <a:ea typeface="Times New Roman" panose="02020603050405020304" pitchFamily="18" charset="0"/>
              </a:rPr>
              <a:t>à</a:t>
            </a:r>
            <a:r>
              <a:rPr lang="en-US" altLang="en-US" sz="2800" b="1" u="sng" dirty="0">
                <a:latin typeface="Times New Roman" panose="02020603050405020304" pitchFamily="18" charset="0"/>
                <a:cs typeface="Times New Roman" panose="02020603050405020304" pitchFamily="18" charset="0"/>
              </a:rPr>
              <a:t>m văn</a:t>
            </a:r>
            <a:endParaRPr lang="en-US" altLang="en-US" sz="2800" b="1" u="sng" dirty="0">
              <a:latin typeface="Times New Roman" panose="02020603050405020304" pitchFamily="18" charset="0"/>
              <a:ea typeface="Times New Roman" panose="02020603050405020304" pitchFamily="18" charset="0"/>
            </a:endParaRPr>
          </a:p>
        </p:txBody>
      </p:sp>
      <p:graphicFrame>
        <p:nvGraphicFramePr>
          <p:cNvPr id="6" name="Object 1"/>
          <p:cNvGraphicFramePr>
            <a:graphicFrameLocks noChangeAspect="1"/>
          </p:cNvGraphicFramePr>
          <p:nvPr/>
        </p:nvGraphicFramePr>
        <p:xfrm>
          <a:off x="5029200" y="1606550"/>
          <a:ext cx="3952875" cy="5251450"/>
        </p:xfrm>
        <a:graphic>
          <a:graphicData uri="http://schemas.openxmlformats.org/presentationml/2006/ole">
            <mc:AlternateContent xmlns:mc="http://schemas.openxmlformats.org/markup-compatibility/2006">
              <mc:Choice xmlns:v="urn:schemas-microsoft-com:vml" Requires="v">
                <p:oleObj spid="_x0000_s3084" r:id="rId3" imgW="4064000" imgH="5613400" progId="">
                  <p:embed/>
                </p:oleObj>
              </mc:Choice>
              <mc:Fallback>
                <p:oleObj r:id="rId3" imgW="4064000" imgH="5613400" progId="">
                  <p:embed/>
                  <p:pic>
                    <p:nvPicPr>
                      <p:cNvPr id="0" name="Picture 3076"/>
                      <p:cNvPicPr/>
                      <p:nvPr/>
                    </p:nvPicPr>
                    <p:blipFill>
                      <a:blip r:embed="rId4"/>
                      <a:stretch>
                        <a:fillRect/>
                      </a:stretch>
                    </p:blipFill>
                    <p:spPr>
                      <a:xfrm>
                        <a:off x="5029200" y="1606550"/>
                        <a:ext cx="3952875" cy="5251450"/>
                      </a:xfrm>
                      <a:prstGeom prst="rect">
                        <a:avLst/>
                      </a:prstGeom>
                      <a:noFill/>
                      <a:ln w="38100">
                        <a:noFill/>
                        <a:miter/>
                      </a:ln>
                    </p:spPr>
                  </p:pic>
                </p:oleObj>
              </mc:Fallback>
            </mc:AlternateContent>
          </a:graphicData>
        </a:graphic>
      </p:graphicFrame>
      <p:sp>
        <p:nvSpPr>
          <p:cNvPr id="7" name="Rectangle 8"/>
          <p:cNvSpPr/>
          <p:nvPr/>
        </p:nvSpPr>
        <p:spPr>
          <a:xfrm>
            <a:off x="152400" y="1143000"/>
            <a:ext cx="4724400" cy="5016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solidFill>
                  <a:srgbClr val="0000CC"/>
                </a:solidFill>
                <a:latin typeface="Times New Roman" panose="02020603050405020304" pitchFamily="18" charset="0"/>
                <a:cs typeface="Times New Roman" panose="02020603050405020304" pitchFamily="18" charset="0"/>
              </a:rPr>
              <a:t>a. Tìm câu văn tả bao quát cái trống.</a:t>
            </a:r>
          </a:p>
          <a:p>
            <a:pPr marL="0" lvl="0" indent="0" eaLnBrk="1" hangingPunct="1">
              <a:spcBef>
                <a:spcPct val="0"/>
              </a:spcBef>
              <a:buNone/>
            </a:pPr>
            <a:r>
              <a:rPr lang="en-US" altLang="en-US" dirty="0">
                <a:solidFill>
                  <a:srgbClr val="0000CC"/>
                </a:solidFill>
                <a:latin typeface="Times New Roman" panose="02020603050405020304" pitchFamily="18" charset="0"/>
                <a:cs typeface="Times New Roman" panose="02020603050405020304" pitchFamily="18" charset="0"/>
              </a:rPr>
              <a:t>b. Nêu tên những bộ phận của cái trống được miêu tả.</a:t>
            </a: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c. Tìm những từ ngữ tả hình dáng, âm thanh của cái trống.</a:t>
            </a:r>
          </a:p>
          <a:p>
            <a:pPr marL="0" lvl="0" indent="0" eaLnBrk="1" hangingPunct="1">
              <a:spcBef>
                <a:spcPct val="0"/>
              </a:spcBef>
              <a:buNone/>
            </a:pPr>
            <a:r>
              <a:rPr lang="en-US" altLang="en-US" dirty="0">
                <a:solidFill>
                  <a:srgbClr val="0000CC"/>
                </a:solidFill>
                <a:latin typeface="Times New Roman" panose="02020603050405020304" pitchFamily="18" charset="0"/>
                <a:cs typeface="Times New Roman" panose="02020603050405020304" pitchFamily="18" charset="0"/>
              </a:rPr>
              <a:t>d. Viết thêm phần mở b</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i v</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 kết b</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i để th</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nh b</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i văn ho</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n chỉnh</a:t>
            </a:r>
            <a:endParaRPr lang="en-US" altLang="en-US"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739775"/>
            <a:ext cx="48768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002060"/>
                </a:solidFill>
                <a:latin typeface="Times New Roman" panose="02020603050405020304" pitchFamily="18" charset="0"/>
                <a:cs typeface="Times New Roman" panose="02020603050405020304" pitchFamily="18" charset="0"/>
              </a:rPr>
              <a:t>Thế n</a:t>
            </a:r>
            <a:r>
              <a:rPr lang="en-US" altLang="en-US" sz="4000" b="1" dirty="0">
                <a:solidFill>
                  <a:srgbClr val="002060"/>
                </a:solidFill>
                <a:latin typeface="Times New Roman" panose="02020603050405020304" pitchFamily="18" charset="0"/>
                <a:ea typeface="Times New Roman" panose="02020603050405020304" pitchFamily="18" charset="0"/>
              </a:rPr>
              <a:t>à</a:t>
            </a:r>
            <a:r>
              <a:rPr lang="en-US" altLang="en-US" sz="4000" b="1" dirty="0">
                <a:solidFill>
                  <a:srgbClr val="002060"/>
                </a:solidFill>
                <a:latin typeface="Times New Roman" panose="02020603050405020304" pitchFamily="18" charset="0"/>
                <a:cs typeface="Times New Roman" panose="02020603050405020304" pitchFamily="18" charset="0"/>
              </a:rPr>
              <a:t>o l</a:t>
            </a:r>
            <a:r>
              <a:rPr lang="en-US" altLang="en-US" sz="4000" b="1" dirty="0">
                <a:solidFill>
                  <a:srgbClr val="002060"/>
                </a:solidFill>
                <a:latin typeface="Times New Roman" panose="02020603050405020304" pitchFamily="18" charset="0"/>
                <a:ea typeface="Times New Roman" panose="02020603050405020304" pitchFamily="18" charset="0"/>
              </a:rPr>
              <a:t>à</a:t>
            </a:r>
            <a:r>
              <a:rPr lang="en-US" altLang="en-US" sz="4000" b="1" dirty="0">
                <a:solidFill>
                  <a:srgbClr val="002060"/>
                </a:solidFill>
                <a:latin typeface="Times New Roman" panose="02020603050405020304" pitchFamily="18" charset="0"/>
                <a:cs typeface="Times New Roman" panose="02020603050405020304" pitchFamily="18" charset="0"/>
              </a:rPr>
              <a:t> miêu tả ?</a:t>
            </a:r>
            <a:endParaRPr lang="en-US" altLang="en-US" sz="4000" b="1" dirty="0">
              <a:solidFill>
                <a:srgbClr val="00206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33400" y="1752600"/>
            <a:ext cx="8153400" cy="31702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      Miêu tả </a:t>
            </a:r>
            <a:r>
              <a:rPr lang="en-US" altLang="en-US" sz="4000" b="1" dirty="0">
                <a:solidFill>
                  <a:srgbClr val="3333FF"/>
                </a:solidFill>
                <a:latin typeface="Times New Roman" panose="02020603050405020304" pitchFamily="18" charset="0"/>
                <a:cs typeface="Times New Roman" panose="02020603050405020304" pitchFamily="18" charset="0"/>
              </a:rPr>
              <a:t>l</a:t>
            </a:r>
            <a:r>
              <a:rPr lang="en-US" altLang="en-US" sz="4000" b="1" dirty="0">
                <a:solidFill>
                  <a:srgbClr val="3333FF"/>
                </a:solidFill>
                <a:latin typeface="Times New Roman" panose="02020603050405020304" pitchFamily="18" charset="0"/>
                <a:ea typeface="Times New Roman" panose="02020603050405020304" pitchFamily="18" charset="0"/>
              </a:rPr>
              <a:t>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endParaRPr lang="en-US" altLang="en-US" sz="4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2498725" y="2565400"/>
            <a:ext cx="6645275" cy="4154488"/>
          </a:xfrm>
          <a:prstGeom prst="rect">
            <a:avLst/>
          </a:prstGeom>
          <a:noFill/>
          <a:ln w="9525">
            <a:noFill/>
            <a:miter lim="800000"/>
          </a:ln>
        </p:spPr>
        <p:txBody>
          <a:bodyPr>
            <a:spAutoFit/>
          </a:bodyPr>
          <a:lstStyle/>
          <a:p>
            <a:pPr indent="111125" eaLnBrk="1" hangingPunct="1">
              <a:buFont typeface="Arial" panose="020B0604020202020204" pitchFamily="34" charset="0"/>
              <a:buChar char="•"/>
            </a:pPr>
            <a:r>
              <a:rPr sz="2200" u="sng" dirty="0">
                <a:solidFill>
                  <a:srgbClr val="C00000"/>
                </a:solidFill>
                <a:latin typeface="Times New Roman" panose="02020603050405020304" pitchFamily="18" charset="0"/>
                <a:cs typeface="Times New Roman" panose="02020603050405020304" pitchFamily="18" charset="0"/>
              </a:rPr>
              <a:t>Hình dáng: </a:t>
            </a:r>
          </a:p>
          <a:p>
            <a:pPr indent="111125" eaLnBrk="1" hangingPunct="1">
              <a:buChar char="-"/>
            </a:pPr>
            <a:r>
              <a:rPr sz="2200" dirty="0">
                <a:solidFill>
                  <a:srgbClr val="262626"/>
                </a:solidFill>
                <a:latin typeface="Times New Roman" panose="02020603050405020304" pitchFamily="18" charset="0"/>
                <a:cs typeface="Times New Roman" panose="02020603050405020304" pitchFamily="18" charset="0"/>
              </a:rPr>
              <a:t> Tròn nh</a:t>
            </a:r>
            <a:r>
              <a:rPr lang="vi-VN" altLang="x-none" sz="2200" dirty="0">
                <a:solidFill>
                  <a:srgbClr val="262626"/>
                </a:solidFill>
                <a:latin typeface="Times New Roman" panose="02020603050405020304" pitchFamily="18" charset="0"/>
                <a:cs typeface="Times New Roman" panose="02020603050405020304" pitchFamily="18" charset="0"/>
              </a:rPr>
              <a:t>ư</a:t>
            </a:r>
            <a:r>
              <a:rPr sz="2200" dirty="0">
                <a:solidFill>
                  <a:srgbClr val="262626"/>
                </a:solidFill>
                <a:latin typeface="Times New Roman" panose="02020603050405020304" pitchFamily="18" charset="0"/>
                <a:cs typeface="Times New Roman" panose="02020603050405020304" pitchFamily="18" charset="0"/>
              </a:rPr>
              <a:t> cái chum.</a:t>
            </a:r>
          </a:p>
          <a:p>
            <a:pPr indent="111125" eaLnBrk="1" hangingPunct="1">
              <a:buChar char="-"/>
            </a:pPr>
            <a:r>
              <a:rPr sz="2200" dirty="0">
                <a:solidFill>
                  <a:srgbClr val="262626"/>
                </a:solidFill>
                <a:latin typeface="Times New Roman" panose="02020603050405020304" pitchFamily="18" charset="0"/>
                <a:cs typeface="Times New Roman" panose="02020603050405020304" pitchFamily="18" charset="0"/>
              </a:rPr>
              <a:t> Mình anh ta </a:t>
            </a:r>
            <a:r>
              <a:rPr lang="vi-VN" altLang="x-none" sz="2200" dirty="0">
                <a:solidFill>
                  <a:srgbClr val="262626"/>
                </a:solidFill>
                <a:latin typeface="Times New Roman" panose="02020603050405020304" pitchFamily="18" charset="0"/>
                <a:cs typeface="Times New Roman" panose="02020603050405020304" pitchFamily="18" charset="0"/>
              </a:rPr>
              <a:t>được</a:t>
            </a:r>
            <a:r>
              <a:rPr sz="2200" dirty="0">
                <a:solidFill>
                  <a:srgbClr val="262626"/>
                </a:solidFill>
                <a:latin typeface="Times New Roman" panose="02020603050405020304" pitchFamily="18" charset="0"/>
                <a:cs typeface="Times New Roman" panose="02020603050405020304" pitchFamily="18" charset="0"/>
              </a:rPr>
              <a:t> ghép bằng những mảnh gỗ </a:t>
            </a:r>
            <a:r>
              <a:rPr lang="vi-VN" altLang="x-none" sz="2200" dirty="0">
                <a:solidFill>
                  <a:srgbClr val="262626"/>
                </a:solidFill>
                <a:latin typeface="Times New Roman" panose="02020603050405020304" pitchFamily="18" charset="0"/>
                <a:cs typeface="Times New Roman" panose="02020603050405020304" pitchFamily="18" charset="0"/>
              </a:rPr>
              <a:t>đều</a:t>
            </a:r>
            <a:r>
              <a:rPr sz="2200" dirty="0">
                <a:solidFill>
                  <a:srgbClr val="262626"/>
                </a:solidFill>
                <a:latin typeface="Times New Roman" panose="02020603050405020304" pitchFamily="18" charset="0"/>
                <a:cs typeface="Times New Roman" panose="02020603050405020304" pitchFamily="18" charset="0"/>
              </a:rPr>
              <a:t> chằn chặn, nở ở giữa, khum nhỏ lại ở hai </a:t>
            </a:r>
            <a:r>
              <a:rPr lang="vi-VN" altLang="x-none" sz="2200" dirty="0">
                <a:solidFill>
                  <a:srgbClr val="262626"/>
                </a:solidFill>
                <a:latin typeface="Times New Roman" panose="02020603050405020304" pitchFamily="18" charset="0"/>
                <a:cs typeface="Times New Roman" panose="02020603050405020304" pitchFamily="18" charset="0"/>
              </a:rPr>
              <a:t>đầu</a:t>
            </a:r>
            <a:r>
              <a:rPr sz="2200" dirty="0">
                <a:solidFill>
                  <a:srgbClr val="262626"/>
                </a:solidFill>
                <a:latin typeface="Times New Roman" panose="02020603050405020304" pitchFamily="18" charset="0"/>
                <a:cs typeface="Times New Roman" panose="02020603050405020304" pitchFamily="18" charset="0"/>
              </a:rPr>
              <a:t>.</a:t>
            </a:r>
          </a:p>
          <a:p>
            <a:pPr indent="111125" eaLnBrk="1" hangingPunct="1">
              <a:buChar char="-"/>
            </a:pPr>
            <a:r>
              <a:rPr sz="2200" dirty="0">
                <a:solidFill>
                  <a:srgbClr val="262626"/>
                </a:solidFill>
                <a:latin typeface="Times New Roman" panose="02020603050405020304" pitchFamily="18" charset="0"/>
                <a:cs typeface="Times New Roman" panose="02020603050405020304" pitchFamily="18" charset="0"/>
              </a:rPr>
              <a:t> Ngang l</a:t>
            </a:r>
            <a:r>
              <a:rPr lang="vi-VN" altLang="x-none" sz="2200" dirty="0">
                <a:solidFill>
                  <a:srgbClr val="262626"/>
                </a:solidFill>
                <a:latin typeface="Times New Roman" panose="02020603050405020304" pitchFamily="18" charset="0"/>
                <a:cs typeface="Times New Roman" panose="02020603050405020304" pitchFamily="18" charset="0"/>
              </a:rPr>
              <a:t>ư</a:t>
            </a:r>
            <a:r>
              <a:rPr sz="2200" dirty="0">
                <a:solidFill>
                  <a:srgbClr val="262626"/>
                </a:solidFill>
                <a:latin typeface="Times New Roman" panose="02020603050405020304" pitchFamily="18" charset="0"/>
                <a:cs typeface="Times New Roman" panose="02020603050405020304" pitchFamily="18" charset="0"/>
              </a:rPr>
              <a:t>ng quấn hai v</a:t>
            </a:r>
            <a:r>
              <a:rPr sz="2200" dirty="0">
                <a:solidFill>
                  <a:srgbClr val="262626"/>
                </a:solidFill>
                <a:latin typeface="Times New Roman" panose="02020603050405020304" pitchFamily="18" charset="0"/>
                <a:ea typeface="Times New Roman" panose="02020603050405020304" pitchFamily="18" charset="0"/>
              </a:rPr>
              <a:t>à</a:t>
            </a:r>
            <a:r>
              <a:rPr sz="2200" dirty="0">
                <a:solidFill>
                  <a:srgbClr val="262626"/>
                </a:solidFill>
                <a:latin typeface="Times New Roman" panose="02020603050405020304" pitchFamily="18" charset="0"/>
                <a:cs typeface="Times New Roman" panose="02020603050405020304" pitchFamily="18" charset="0"/>
              </a:rPr>
              <a:t>nh </a:t>
            </a:r>
            <a:r>
              <a:rPr lang="vi-VN" altLang="x-none" sz="2200" dirty="0">
                <a:solidFill>
                  <a:srgbClr val="262626"/>
                </a:solidFill>
                <a:latin typeface="Times New Roman" panose="02020603050405020304" pitchFamily="18" charset="0"/>
                <a:cs typeface="Times New Roman" panose="02020603050405020304" pitchFamily="18" charset="0"/>
              </a:rPr>
              <a:t>đa</a:t>
            </a:r>
            <a:r>
              <a:rPr sz="2200" dirty="0">
                <a:solidFill>
                  <a:srgbClr val="262626"/>
                </a:solidFill>
                <a:latin typeface="Times New Roman" panose="02020603050405020304" pitchFamily="18" charset="0"/>
                <a:cs typeface="Times New Roman" panose="02020603050405020304" pitchFamily="18" charset="0"/>
              </a:rPr>
              <a:t>i to bằng con rắn cạp nong, nom rất hùng dũng.</a:t>
            </a:r>
          </a:p>
          <a:p>
            <a:pPr indent="111125" eaLnBrk="1" hangingPunct="1">
              <a:buChar char="-"/>
            </a:pPr>
            <a:r>
              <a:rPr sz="2200" dirty="0">
                <a:solidFill>
                  <a:srgbClr val="262626"/>
                </a:solidFill>
                <a:latin typeface="Times New Roman" panose="02020603050405020304" pitchFamily="18" charset="0"/>
                <a:cs typeface="Times New Roman" panose="02020603050405020304" pitchFamily="18" charset="0"/>
              </a:rPr>
              <a:t> Hai </a:t>
            </a:r>
            <a:r>
              <a:rPr lang="vi-VN" altLang="x-none" sz="2200" dirty="0">
                <a:solidFill>
                  <a:srgbClr val="262626"/>
                </a:solidFill>
                <a:latin typeface="Times New Roman" panose="02020603050405020304" pitchFamily="18" charset="0"/>
                <a:cs typeface="Times New Roman" panose="02020603050405020304" pitchFamily="18" charset="0"/>
              </a:rPr>
              <a:t>đầu</a:t>
            </a:r>
            <a:r>
              <a:rPr sz="2200" dirty="0">
                <a:solidFill>
                  <a:srgbClr val="262626"/>
                </a:solidFill>
                <a:latin typeface="Times New Roman" panose="02020603050405020304" pitchFamily="18" charset="0"/>
                <a:cs typeface="Times New Roman" panose="02020603050405020304" pitchFamily="18" charset="0"/>
              </a:rPr>
              <a:t> bịt kín bằng da trâu thuộc kĩ, c</a:t>
            </a:r>
            <a:r>
              <a:rPr lang="vi-VN" altLang="x-none" sz="2200" dirty="0">
                <a:solidFill>
                  <a:srgbClr val="262626"/>
                </a:solidFill>
                <a:latin typeface="Times New Roman" panose="02020603050405020304" pitchFamily="18" charset="0"/>
                <a:cs typeface="Times New Roman" panose="02020603050405020304" pitchFamily="18" charset="0"/>
              </a:rPr>
              <a:t>ă</a:t>
            </a:r>
            <a:r>
              <a:rPr sz="2200" dirty="0">
                <a:solidFill>
                  <a:srgbClr val="262626"/>
                </a:solidFill>
                <a:latin typeface="Times New Roman" panose="02020603050405020304" pitchFamily="18" charset="0"/>
                <a:cs typeface="Times New Roman" panose="02020603050405020304" pitchFamily="18" charset="0"/>
              </a:rPr>
              <a:t>ng rất phẳng.</a:t>
            </a:r>
          </a:p>
          <a:p>
            <a:pPr indent="111125" eaLnBrk="1" hangingPunct="1">
              <a:buFont typeface="Arial" panose="020B0604020202020204" pitchFamily="34" charset="0"/>
              <a:buChar char="•"/>
            </a:pPr>
            <a:r>
              <a:rPr sz="2200" u="sng" dirty="0">
                <a:solidFill>
                  <a:srgbClr val="C00000"/>
                </a:solidFill>
                <a:latin typeface="Times New Roman" panose="02020603050405020304" pitchFamily="18" charset="0"/>
                <a:cs typeface="Times New Roman" panose="02020603050405020304" pitchFamily="18" charset="0"/>
              </a:rPr>
              <a:t>Âm thanh</a:t>
            </a:r>
            <a:r>
              <a:rPr sz="2200" u="sng" dirty="0">
                <a:solidFill>
                  <a:srgbClr val="262626"/>
                </a:solidFill>
                <a:latin typeface="Times New Roman" panose="02020603050405020304" pitchFamily="18" charset="0"/>
                <a:cs typeface="Times New Roman" panose="02020603050405020304" pitchFamily="18" charset="0"/>
              </a:rPr>
              <a:t>: </a:t>
            </a:r>
          </a:p>
          <a:p>
            <a:pPr indent="111125" eaLnBrk="1" hangingPunct="1">
              <a:buNone/>
            </a:pPr>
            <a:r>
              <a:rPr sz="2200" dirty="0">
                <a:solidFill>
                  <a:srgbClr val="262626"/>
                </a:solidFill>
                <a:latin typeface="Times New Roman" panose="02020603050405020304" pitchFamily="18" charset="0"/>
                <a:cs typeface="Times New Roman" panose="02020603050405020304" pitchFamily="18" charset="0"/>
              </a:rPr>
              <a:t>- Tiếng trống ồm ồm giục giã “Tùng ! Tùng ! Tùng !”.</a:t>
            </a:r>
          </a:p>
          <a:p>
            <a:pPr indent="111125" eaLnBrk="1" hangingPunct="1">
              <a:buChar char="-"/>
            </a:pPr>
            <a:r>
              <a:rPr sz="2200" dirty="0">
                <a:solidFill>
                  <a:srgbClr val="262626"/>
                </a:solidFill>
                <a:latin typeface="Times New Roman" panose="02020603050405020304" pitchFamily="18" charset="0"/>
                <a:cs typeface="Times New Roman" panose="02020603050405020304" pitchFamily="18" charset="0"/>
              </a:rPr>
              <a:t>Trống “cầm c</a:t>
            </a:r>
            <a:r>
              <a:rPr sz="2200" dirty="0">
                <a:solidFill>
                  <a:srgbClr val="262626"/>
                </a:solidFill>
                <a:latin typeface="Times New Roman" panose="02020603050405020304" pitchFamily="18" charset="0"/>
                <a:ea typeface="Times New Roman" panose="02020603050405020304" pitchFamily="18" charset="0"/>
              </a:rPr>
              <a:t>à</a:t>
            </a:r>
            <a:r>
              <a:rPr sz="2200" dirty="0">
                <a:solidFill>
                  <a:srgbClr val="262626"/>
                </a:solidFill>
                <a:latin typeface="Times New Roman" panose="02020603050405020304" pitchFamily="18" charset="0"/>
                <a:cs typeface="Times New Roman" panose="02020603050405020304" pitchFamily="18" charset="0"/>
              </a:rPr>
              <a:t>ng” theo nhịp “Cắc, tùng ! Cắc, tùng !” </a:t>
            </a:r>
            <a:r>
              <a:rPr lang="vi-VN" altLang="x-none" sz="2200" dirty="0">
                <a:solidFill>
                  <a:srgbClr val="262626"/>
                </a:solidFill>
                <a:latin typeface="Times New Roman" panose="02020603050405020304" pitchFamily="18" charset="0"/>
                <a:cs typeface="Times New Roman" panose="02020603050405020304" pitchFamily="18" charset="0"/>
              </a:rPr>
              <a:t>đều</a:t>
            </a:r>
            <a:r>
              <a:rPr sz="2200" dirty="0">
                <a:solidFill>
                  <a:srgbClr val="262626"/>
                </a:solidFill>
                <a:latin typeface="Times New Roman" panose="02020603050405020304" pitchFamily="18" charset="0"/>
                <a:cs typeface="Times New Roman" panose="02020603050405020304" pitchFamily="18" charset="0"/>
              </a:rPr>
              <a:t> </a:t>
            </a:r>
            <a:r>
              <a:rPr lang="vi-VN" altLang="x-none" sz="2200" dirty="0">
                <a:solidFill>
                  <a:srgbClr val="262626"/>
                </a:solidFill>
                <a:latin typeface="Times New Roman" panose="02020603050405020304" pitchFamily="18" charset="0"/>
                <a:cs typeface="Times New Roman" panose="02020603050405020304" pitchFamily="18" charset="0"/>
              </a:rPr>
              <a:t>đặn</a:t>
            </a:r>
            <a:r>
              <a:rPr sz="2200" dirty="0">
                <a:solidFill>
                  <a:srgbClr val="262626"/>
                </a:solidFill>
                <a:latin typeface="Times New Roman" panose="02020603050405020304" pitchFamily="18" charset="0"/>
                <a:cs typeface="Times New Roman" panose="02020603050405020304" pitchFamily="18" charset="0"/>
              </a:rPr>
              <a:t>.</a:t>
            </a:r>
            <a:r>
              <a:rPr lang="vi-VN" altLang="x-none" sz="2200" dirty="0">
                <a:solidFill>
                  <a:srgbClr val="262626"/>
                </a:solidFill>
                <a:latin typeface="Times New Roman" panose="02020603050405020304" pitchFamily="18" charset="0"/>
                <a:cs typeface="Times New Roman" panose="02020603050405020304" pitchFamily="18" charset="0"/>
              </a:rPr>
              <a:t> Giục trẻ rảo bước tới trường.</a:t>
            </a:r>
            <a:endParaRPr sz="2200" dirty="0">
              <a:solidFill>
                <a:srgbClr val="262626"/>
              </a:solidFill>
              <a:latin typeface="Times New Roman" panose="02020603050405020304" pitchFamily="18" charset="0"/>
              <a:cs typeface="Times New Roman" panose="02020603050405020304" pitchFamily="18" charset="0"/>
            </a:endParaRPr>
          </a:p>
          <a:p>
            <a:pPr indent="111125" eaLnBrk="1" hangingPunct="1">
              <a:buNone/>
            </a:pPr>
            <a:r>
              <a:rPr sz="2200" dirty="0">
                <a:solidFill>
                  <a:srgbClr val="262626"/>
                </a:solidFill>
                <a:latin typeface="Times New Roman" panose="02020603050405020304" pitchFamily="18" charset="0"/>
                <a:cs typeface="Times New Roman" panose="02020603050405020304" pitchFamily="18" charset="0"/>
              </a:rPr>
              <a:t>- Trống “xả h</a:t>
            </a:r>
            <a:r>
              <a:rPr lang="vi-VN" altLang="x-none" sz="2200" dirty="0">
                <a:solidFill>
                  <a:srgbClr val="262626"/>
                </a:solidFill>
                <a:latin typeface="Times New Roman" panose="02020603050405020304" pitchFamily="18" charset="0"/>
                <a:cs typeface="Times New Roman" panose="02020603050405020304" pitchFamily="18" charset="0"/>
              </a:rPr>
              <a:t>ơi</a:t>
            </a:r>
            <a:r>
              <a:rPr sz="2200" dirty="0">
                <a:solidFill>
                  <a:srgbClr val="262626"/>
                </a:solidFill>
                <a:latin typeface="Times New Roman" panose="02020603050405020304" pitchFamily="18" charset="0"/>
                <a:cs typeface="Times New Roman" panose="02020603050405020304" pitchFamily="18" charset="0"/>
              </a:rPr>
              <a:t>” một hồi d</a:t>
            </a:r>
            <a:r>
              <a:rPr sz="2200" dirty="0">
                <a:solidFill>
                  <a:srgbClr val="262626"/>
                </a:solidFill>
                <a:latin typeface="Times New Roman" panose="02020603050405020304" pitchFamily="18" charset="0"/>
                <a:ea typeface="Times New Roman" panose="02020603050405020304" pitchFamily="18" charset="0"/>
              </a:rPr>
              <a:t>à</a:t>
            </a:r>
            <a:r>
              <a:rPr sz="2200" dirty="0">
                <a:solidFill>
                  <a:srgbClr val="262626"/>
                </a:solidFill>
                <a:latin typeface="Times New Roman" panose="02020603050405020304" pitchFamily="18" charset="0"/>
                <a:cs typeface="Times New Roman" panose="02020603050405020304" pitchFamily="18" charset="0"/>
              </a:rPr>
              <a:t>i.</a:t>
            </a:r>
            <a:endParaRPr sz="2200" dirty="0">
              <a:solidFill>
                <a:srgbClr val="262626"/>
              </a:solidFill>
              <a:latin typeface="Times New Roman" panose="02020603050405020304" pitchFamily="18" charset="0"/>
              <a:ea typeface="Times New Roman" panose="02020603050405020304" pitchFamily="18" charset="0"/>
            </a:endParaRPr>
          </a:p>
        </p:txBody>
      </p:sp>
      <p:sp>
        <p:nvSpPr>
          <p:cNvPr id="17" name="Rectangle 16"/>
          <p:cNvSpPr>
            <a:spLocks noChangeArrowheads="1"/>
          </p:cNvSpPr>
          <p:nvPr/>
        </p:nvSpPr>
        <p:spPr bwMode="auto">
          <a:xfrm>
            <a:off x="2743200" y="1143000"/>
            <a:ext cx="6248400" cy="112236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346075" eaLnBrk="1" hangingPunct="1">
              <a:buFont typeface="Wingdings" panose="05000000000000000000" pitchFamily="2" charset="2"/>
              <a:buChar char="ü"/>
            </a:pPr>
            <a:r>
              <a:rPr sz="2200" i="1" dirty="0">
                <a:solidFill>
                  <a:srgbClr val="0000FF"/>
                </a:solidFill>
                <a:latin typeface="Times New Roman" panose="02020603050405020304" pitchFamily="18" charset="0"/>
                <a:cs typeface="Times New Roman" panose="02020603050405020304" pitchFamily="18" charset="0"/>
              </a:rPr>
              <a:t>Mình trống</a:t>
            </a:r>
          </a:p>
          <a:p>
            <a:pPr lvl="0" indent="346075" eaLnBrk="1" hangingPunct="1">
              <a:buFont typeface="Wingdings" panose="05000000000000000000" pitchFamily="2" charset="2"/>
              <a:buChar char="ü"/>
            </a:pPr>
            <a:r>
              <a:rPr sz="2200" i="1" dirty="0">
                <a:solidFill>
                  <a:srgbClr val="0000FF"/>
                </a:solidFill>
                <a:latin typeface="Times New Roman" panose="02020603050405020304" pitchFamily="18" charset="0"/>
                <a:cs typeface="Times New Roman" panose="02020603050405020304" pitchFamily="18" charset="0"/>
              </a:rPr>
              <a:t>Ngang l</a:t>
            </a:r>
            <a:r>
              <a:rPr lang="vi-VN" altLang="x-none" sz="2200" i="1" dirty="0">
                <a:solidFill>
                  <a:srgbClr val="0000FF"/>
                </a:solidFill>
                <a:latin typeface="Times New Roman" panose="02020603050405020304" pitchFamily="18" charset="0"/>
                <a:cs typeface="Times New Roman" panose="02020603050405020304" pitchFamily="18" charset="0"/>
              </a:rPr>
              <a:t>ư</a:t>
            </a:r>
            <a:r>
              <a:rPr sz="2200" i="1" dirty="0">
                <a:solidFill>
                  <a:srgbClr val="0000FF"/>
                </a:solidFill>
                <a:latin typeface="Times New Roman" panose="02020603050405020304" pitchFamily="18" charset="0"/>
                <a:cs typeface="Times New Roman" panose="02020603050405020304" pitchFamily="18" charset="0"/>
              </a:rPr>
              <a:t>ng trống</a:t>
            </a:r>
          </a:p>
          <a:p>
            <a:pPr lvl="0" indent="346075" eaLnBrk="1" hangingPunct="1">
              <a:buFont typeface="Wingdings" panose="05000000000000000000" pitchFamily="2" charset="2"/>
              <a:buChar char="ü"/>
            </a:pPr>
            <a:r>
              <a:rPr sz="2200" i="1" dirty="0">
                <a:solidFill>
                  <a:srgbClr val="0000FF"/>
                </a:solidFill>
                <a:latin typeface="Times New Roman" panose="02020603050405020304" pitchFamily="18" charset="0"/>
                <a:cs typeface="Times New Roman" panose="02020603050405020304" pitchFamily="18" charset="0"/>
              </a:rPr>
              <a:t>Hai </a:t>
            </a:r>
            <a:r>
              <a:rPr lang="vi-VN" altLang="x-none" sz="2200" i="1" dirty="0">
                <a:solidFill>
                  <a:srgbClr val="0000FF"/>
                </a:solidFill>
                <a:latin typeface="Times New Roman" panose="02020603050405020304" pitchFamily="18" charset="0"/>
                <a:cs typeface="Times New Roman" panose="02020603050405020304" pitchFamily="18" charset="0"/>
              </a:rPr>
              <a:t>đầu</a:t>
            </a:r>
            <a:r>
              <a:rPr sz="2200" i="1" dirty="0">
                <a:solidFill>
                  <a:srgbClr val="0000FF"/>
                </a:solidFill>
                <a:latin typeface="Times New Roman" panose="02020603050405020304" pitchFamily="18" charset="0"/>
                <a:cs typeface="Times New Roman" panose="02020603050405020304" pitchFamily="18" charset="0"/>
              </a:rPr>
              <a:t> trống</a:t>
            </a:r>
            <a:endParaRPr sz="2200" i="1" dirty="0">
              <a:solidFill>
                <a:srgbClr val="0000FF"/>
              </a:solidFill>
              <a:latin typeface="Times New Roman" panose="02020603050405020304" pitchFamily="18" charset="0"/>
              <a:ea typeface="Times New Roman" panose="02020603050405020304" pitchFamily="18" charset="0"/>
            </a:endParaRPr>
          </a:p>
        </p:txBody>
      </p:sp>
      <p:sp>
        <p:nvSpPr>
          <p:cNvPr id="18" name="Rectangle 17"/>
          <p:cNvSpPr>
            <a:spLocks noChangeArrowheads="1"/>
          </p:cNvSpPr>
          <p:nvPr/>
        </p:nvSpPr>
        <p:spPr bwMode="auto">
          <a:xfrm>
            <a:off x="0" y="1065213"/>
            <a:ext cx="2362200" cy="14573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dirty="0">
                <a:solidFill>
                  <a:srgbClr val="0000FF"/>
                </a:solidFill>
                <a:latin typeface="Times New Roman" panose="02020603050405020304" pitchFamily="18" charset="0"/>
                <a:cs typeface="Times New Roman" panose="02020603050405020304" pitchFamily="18" charset="0"/>
              </a:rPr>
              <a:t>b) Tên những </a:t>
            </a:r>
          </a:p>
          <a:p>
            <a:pPr lvl="0" eaLnBrk="1" hangingPunct="1">
              <a:buNone/>
            </a:pPr>
            <a:r>
              <a:rPr sz="2200" dirty="0">
                <a:solidFill>
                  <a:srgbClr val="0000FF"/>
                </a:solidFill>
                <a:latin typeface="Times New Roman" panose="02020603050405020304" pitchFamily="18" charset="0"/>
                <a:cs typeface="Times New Roman" panose="02020603050405020304" pitchFamily="18" charset="0"/>
              </a:rPr>
              <a:t>bộ phận của </a:t>
            </a:r>
          </a:p>
          <a:p>
            <a:pPr lvl="0" eaLnBrk="1" hangingPunct="1">
              <a:buNone/>
            </a:pPr>
            <a:r>
              <a:rPr sz="2200" dirty="0">
                <a:solidFill>
                  <a:srgbClr val="0000FF"/>
                </a:solidFill>
                <a:latin typeface="Times New Roman" panose="02020603050405020304" pitchFamily="18" charset="0"/>
                <a:cs typeface="Times New Roman" panose="02020603050405020304" pitchFamily="18" charset="0"/>
              </a:rPr>
              <a:t>cái trống </a:t>
            </a:r>
            <a:r>
              <a:rPr lang="vi-VN" altLang="x-none" sz="2200" dirty="0">
                <a:solidFill>
                  <a:srgbClr val="0000FF"/>
                </a:solidFill>
                <a:latin typeface="Times New Roman" panose="02020603050405020304" pitchFamily="18" charset="0"/>
                <a:cs typeface="Times New Roman" panose="02020603050405020304" pitchFamily="18" charset="0"/>
              </a:rPr>
              <a:t>được</a:t>
            </a:r>
            <a:r>
              <a:rPr sz="2200" dirty="0">
                <a:solidFill>
                  <a:srgbClr val="0000FF"/>
                </a:solidFill>
                <a:latin typeface="Times New Roman" panose="02020603050405020304" pitchFamily="18" charset="0"/>
                <a:cs typeface="Times New Roman" panose="02020603050405020304" pitchFamily="18" charset="0"/>
              </a:rPr>
              <a:t> miêu tả.</a:t>
            </a:r>
            <a:endParaRPr sz="2200" dirty="0">
              <a:solidFill>
                <a:srgbClr val="0000FF"/>
              </a:solidFill>
              <a:latin typeface="Times New Roman" panose="02020603050405020304" pitchFamily="18" charset="0"/>
              <a:ea typeface="Times New Roman" panose="02020603050405020304" pitchFamily="18" charset="0"/>
            </a:endParaRPr>
          </a:p>
        </p:txBody>
      </p:sp>
      <p:sp>
        <p:nvSpPr>
          <p:cNvPr id="19" name="Rectangle 18"/>
          <p:cNvSpPr>
            <a:spLocks noChangeArrowheads="1"/>
          </p:cNvSpPr>
          <p:nvPr/>
        </p:nvSpPr>
        <p:spPr bwMode="auto">
          <a:xfrm>
            <a:off x="0" y="152400"/>
            <a:ext cx="2362200" cy="7874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dirty="0">
                <a:solidFill>
                  <a:srgbClr val="262626"/>
                </a:solidFill>
                <a:latin typeface="Times New Roman" panose="02020603050405020304" pitchFamily="18" charset="0"/>
                <a:cs typeface="Times New Roman" panose="02020603050405020304" pitchFamily="18" charset="0"/>
              </a:rPr>
              <a:t>a) Câu v</a:t>
            </a:r>
            <a:r>
              <a:rPr lang="vi-VN" altLang="x-none" sz="2200" dirty="0">
                <a:solidFill>
                  <a:srgbClr val="262626"/>
                </a:solidFill>
                <a:latin typeface="Times New Roman" panose="02020603050405020304" pitchFamily="18" charset="0"/>
                <a:cs typeface="Times New Roman" panose="02020603050405020304" pitchFamily="18" charset="0"/>
              </a:rPr>
              <a:t>ă</a:t>
            </a:r>
            <a:r>
              <a:rPr sz="2200" dirty="0">
                <a:solidFill>
                  <a:srgbClr val="262626"/>
                </a:solidFill>
                <a:latin typeface="Times New Roman" panose="02020603050405020304" pitchFamily="18" charset="0"/>
                <a:cs typeface="Times New Roman" panose="02020603050405020304" pitchFamily="18" charset="0"/>
              </a:rPr>
              <a:t>n tả bao quát cái trống.</a:t>
            </a:r>
            <a:endParaRPr sz="2200" dirty="0">
              <a:solidFill>
                <a:srgbClr val="262626"/>
              </a:solidFill>
              <a:latin typeface="Times New Roman" panose="02020603050405020304" pitchFamily="18" charset="0"/>
              <a:ea typeface="Times New Roman" panose="02020603050405020304" pitchFamily="18" charset="0"/>
            </a:endParaRPr>
          </a:p>
        </p:txBody>
      </p:sp>
      <p:sp>
        <p:nvSpPr>
          <p:cNvPr id="20" name="Rectangle 19"/>
          <p:cNvSpPr>
            <a:spLocks noChangeArrowheads="1"/>
          </p:cNvSpPr>
          <p:nvPr/>
        </p:nvSpPr>
        <p:spPr bwMode="auto">
          <a:xfrm>
            <a:off x="2541588" y="152400"/>
            <a:ext cx="6450013" cy="762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i="1" dirty="0">
                <a:solidFill>
                  <a:srgbClr val="262626"/>
                </a:solidFill>
                <a:latin typeface="Times New Roman" panose="02020603050405020304" pitchFamily="18" charset="0"/>
                <a:cs typeface="Times New Roman" panose="02020603050405020304" pitchFamily="18" charset="0"/>
              </a:rPr>
              <a:t>Anh ch</a:t>
            </a:r>
            <a:r>
              <a:rPr sz="2200" i="1" dirty="0">
                <a:solidFill>
                  <a:srgbClr val="262626"/>
                </a:solidFill>
                <a:latin typeface="Times New Roman" panose="02020603050405020304" pitchFamily="18" charset="0"/>
                <a:ea typeface="Times New Roman" panose="02020603050405020304" pitchFamily="18" charset="0"/>
              </a:rPr>
              <a:t>à</a:t>
            </a:r>
            <a:r>
              <a:rPr sz="2200" i="1" dirty="0">
                <a:solidFill>
                  <a:srgbClr val="262626"/>
                </a:solidFill>
                <a:latin typeface="Times New Roman" panose="02020603050405020304" pitchFamily="18" charset="0"/>
                <a:cs typeface="Times New Roman" panose="02020603050405020304" pitchFamily="18" charset="0"/>
              </a:rPr>
              <a:t>ng trống n</a:t>
            </a:r>
            <a:r>
              <a:rPr sz="2200" i="1" dirty="0">
                <a:solidFill>
                  <a:srgbClr val="262626"/>
                </a:solidFill>
                <a:latin typeface="Times New Roman" panose="02020603050405020304" pitchFamily="18" charset="0"/>
                <a:ea typeface="Times New Roman" panose="02020603050405020304" pitchFamily="18" charset="0"/>
              </a:rPr>
              <a:t>à</a:t>
            </a:r>
            <a:r>
              <a:rPr sz="2200" i="1" dirty="0">
                <a:solidFill>
                  <a:srgbClr val="262626"/>
                </a:solidFill>
                <a:latin typeface="Times New Roman" panose="02020603050405020304" pitchFamily="18" charset="0"/>
                <a:cs typeface="Times New Roman" panose="02020603050405020304" pitchFamily="18" charset="0"/>
              </a:rPr>
              <a:t>y tròn nh</a:t>
            </a:r>
            <a:r>
              <a:rPr lang="vi-VN" altLang="x-none" sz="2200" i="1" dirty="0">
                <a:solidFill>
                  <a:srgbClr val="262626"/>
                </a:solidFill>
                <a:latin typeface="Times New Roman" panose="02020603050405020304" pitchFamily="18" charset="0"/>
                <a:cs typeface="Times New Roman" panose="02020603050405020304" pitchFamily="18" charset="0"/>
              </a:rPr>
              <a:t>ư</a:t>
            </a:r>
            <a:r>
              <a:rPr sz="2200" i="1" dirty="0">
                <a:solidFill>
                  <a:srgbClr val="262626"/>
                </a:solidFill>
                <a:latin typeface="Times New Roman" panose="02020603050405020304" pitchFamily="18" charset="0"/>
                <a:cs typeface="Times New Roman" panose="02020603050405020304" pitchFamily="18" charset="0"/>
              </a:rPr>
              <a:t> cái chum, lúc n</a:t>
            </a:r>
            <a:r>
              <a:rPr sz="2200" i="1" dirty="0">
                <a:solidFill>
                  <a:srgbClr val="262626"/>
                </a:solidFill>
                <a:latin typeface="Times New Roman" panose="02020603050405020304" pitchFamily="18" charset="0"/>
                <a:ea typeface="Times New Roman" panose="02020603050405020304" pitchFamily="18" charset="0"/>
              </a:rPr>
              <a:t>à</a:t>
            </a:r>
            <a:r>
              <a:rPr sz="2200" i="1" dirty="0">
                <a:solidFill>
                  <a:srgbClr val="262626"/>
                </a:solidFill>
                <a:latin typeface="Times New Roman" panose="02020603050405020304" pitchFamily="18" charset="0"/>
                <a:cs typeface="Times New Roman" panose="02020603050405020304" pitchFamily="18" charset="0"/>
              </a:rPr>
              <a:t>o cũng chễm chệ trên một cái giá gỗ kê tr</a:t>
            </a:r>
            <a:r>
              <a:rPr lang="vi-VN" altLang="x-none" sz="2200" i="1" dirty="0">
                <a:solidFill>
                  <a:srgbClr val="262626"/>
                </a:solidFill>
                <a:latin typeface="Times New Roman" panose="02020603050405020304" pitchFamily="18" charset="0"/>
                <a:cs typeface="Times New Roman" panose="02020603050405020304" pitchFamily="18" charset="0"/>
              </a:rPr>
              <a:t>ước</a:t>
            </a:r>
            <a:r>
              <a:rPr sz="2200" i="1" dirty="0">
                <a:solidFill>
                  <a:srgbClr val="262626"/>
                </a:solidFill>
                <a:latin typeface="Times New Roman" panose="02020603050405020304" pitchFamily="18" charset="0"/>
                <a:cs typeface="Times New Roman" panose="02020603050405020304" pitchFamily="18" charset="0"/>
              </a:rPr>
              <a:t> phòng bảo vệ</a:t>
            </a:r>
            <a:r>
              <a:rPr sz="2200" dirty="0">
                <a:solidFill>
                  <a:srgbClr val="262626"/>
                </a:solidFill>
                <a:latin typeface="Times New Roman" panose="02020603050405020304" pitchFamily="18" charset="0"/>
                <a:cs typeface="Times New Roman" panose="02020603050405020304" pitchFamily="18" charset="0"/>
              </a:rPr>
              <a:t>. </a:t>
            </a:r>
            <a:endParaRPr sz="2200" dirty="0">
              <a:solidFill>
                <a:srgbClr val="262626"/>
              </a:solidFill>
              <a:latin typeface="Times New Roman" panose="02020603050405020304" pitchFamily="18" charset="0"/>
              <a:ea typeface="Times New Roman" panose="02020603050405020304" pitchFamily="18" charset="0"/>
            </a:endParaRPr>
          </a:p>
        </p:txBody>
      </p:sp>
      <p:sp>
        <p:nvSpPr>
          <p:cNvPr id="16" name="Rectangle 15"/>
          <p:cNvSpPr>
            <a:spLocks noChangeArrowheads="1"/>
          </p:cNvSpPr>
          <p:nvPr/>
        </p:nvSpPr>
        <p:spPr bwMode="auto">
          <a:xfrm>
            <a:off x="77788" y="3621088"/>
            <a:ext cx="2284413" cy="14573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dirty="0">
                <a:solidFill>
                  <a:srgbClr val="262626"/>
                </a:solidFill>
                <a:latin typeface="Times New Roman" panose="02020603050405020304" pitchFamily="18" charset="0"/>
                <a:cs typeface="Times New Roman" panose="02020603050405020304" pitchFamily="18" charset="0"/>
              </a:rPr>
              <a:t>c) Những từ ngữ tả hình dáng v</a:t>
            </a:r>
            <a:r>
              <a:rPr sz="2200" dirty="0">
                <a:solidFill>
                  <a:srgbClr val="262626"/>
                </a:solidFill>
                <a:latin typeface="Times New Roman" panose="02020603050405020304" pitchFamily="18" charset="0"/>
                <a:ea typeface="Times New Roman" panose="02020603050405020304" pitchFamily="18" charset="0"/>
              </a:rPr>
              <a:t>à</a:t>
            </a:r>
            <a:r>
              <a:rPr sz="2200" dirty="0">
                <a:solidFill>
                  <a:srgbClr val="262626"/>
                </a:solidFill>
                <a:latin typeface="Times New Roman" panose="02020603050405020304" pitchFamily="18" charset="0"/>
                <a:cs typeface="Times New Roman" panose="02020603050405020304" pitchFamily="18" charset="0"/>
              </a:rPr>
              <a:t> âm thanh của</a:t>
            </a:r>
            <a:r>
              <a:rPr lang="vi-VN" altLang="x-none" sz="2200" dirty="0">
                <a:solidFill>
                  <a:srgbClr val="262626"/>
                </a:solidFill>
                <a:latin typeface="Times New Roman" panose="02020603050405020304" pitchFamily="18" charset="0"/>
                <a:cs typeface="Times New Roman" panose="02020603050405020304" pitchFamily="18" charset="0"/>
              </a:rPr>
              <a:t> </a:t>
            </a:r>
            <a:r>
              <a:rPr sz="2200" dirty="0">
                <a:solidFill>
                  <a:srgbClr val="262626"/>
                </a:solidFill>
                <a:latin typeface="Times New Roman" panose="02020603050405020304" pitchFamily="18" charset="0"/>
                <a:cs typeface="Times New Roman" panose="02020603050405020304" pitchFamily="18" charset="0"/>
              </a:rPr>
              <a:t>trống.</a:t>
            </a:r>
            <a:endParaRPr sz="2200" dirty="0">
              <a:solidFill>
                <a:srgbClr val="262626"/>
              </a:solidFill>
              <a:latin typeface="Times New Roman" panose="02020603050405020304" pitchFamily="18" charset="0"/>
              <a:ea typeface="Times New Roman" panose="02020603050405020304" pitchFamily="18" charset="0"/>
            </a:endParaRPr>
          </a:p>
        </p:txBody>
      </p:sp>
      <p:graphicFrame>
        <p:nvGraphicFramePr>
          <p:cNvPr id="56321" name="Object 1"/>
          <p:cNvGraphicFramePr>
            <a:graphicFrameLocks noChangeAspect="1"/>
          </p:cNvGraphicFramePr>
          <p:nvPr/>
        </p:nvGraphicFramePr>
        <p:xfrm>
          <a:off x="4608513" y="2401888"/>
          <a:ext cx="3228975" cy="4456112"/>
        </p:xfrm>
        <a:graphic>
          <a:graphicData uri="http://schemas.openxmlformats.org/presentationml/2006/ole">
            <mc:AlternateContent xmlns:mc="http://schemas.openxmlformats.org/markup-compatibility/2006">
              <mc:Choice xmlns:v="urn:schemas-microsoft-com:vml" Requires="v">
                <p:oleObj spid="_x0000_s4102" r:id="rId3" imgW="4064000" imgH="5613400" progId="">
                  <p:embed/>
                </p:oleObj>
              </mc:Choice>
              <mc:Fallback>
                <p:oleObj r:id="rId3" imgW="4064000" imgH="5613400" progId="">
                  <p:embed/>
                  <p:pic>
                    <p:nvPicPr>
                      <p:cNvPr id="0" name="Picture 3075"/>
                      <p:cNvPicPr/>
                      <p:nvPr/>
                    </p:nvPicPr>
                    <p:blipFill>
                      <a:blip r:embed="rId4"/>
                      <a:stretch>
                        <a:fillRect/>
                      </a:stretch>
                    </p:blipFill>
                    <p:spPr>
                      <a:xfrm>
                        <a:off x="4608513" y="2401888"/>
                        <a:ext cx="3228975" cy="4456112"/>
                      </a:xfrm>
                      <a:prstGeom prst="rect">
                        <a:avLst/>
                      </a:prstGeom>
                      <a:noFill/>
                      <a:ln w="38100">
                        <a:noFill/>
                        <a:miter/>
                      </a:ln>
                    </p:spPr>
                  </p:pic>
                </p:oleObj>
              </mc:Fallback>
            </mc:AlternateContent>
          </a:graphicData>
        </a:graphic>
      </p:graphicFrame>
      <p:sp>
        <p:nvSpPr>
          <p:cNvPr id="133153" name="Line 33"/>
          <p:cNvSpPr/>
          <p:nvPr/>
        </p:nvSpPr>
        <p:spPr>
          <a:xfrm flipV="1">
            <a:off x="3492500" y="4005263"/>
            <a:ext cx="2232025" cy="71437"/>
          </a:xfrm>
          <a:prstGeom prst="line">
            <a:avLst/>
          </a:prstGeom>
          <a:ln w="57150" cap="flat" cmpd="thickThin">
            <a:solidFill>
              <a:srgbClr val="003300"/>
            </a:solidFill>
            <a:prstDash val="solid"/>
            <a:headEnd type="none" w="med" len="med"/>
            <a:tailEnd type="triangle" w="med" len="med"/>
          </a:ln>
        </p:spPr>
      </p:sp>
      <p:sp>
        <p:nvSpPr>
          <p:cNvPr id="133154" name="Line 34"/>
          <p:cNvSpPr/>
          <p:nvPr/>
        </p:nvSpPr>
        <p:spPr>
          <a:xfrm flipH="1">
            <a:off x="6153150" y="2024063"/>
            <a:ext cx="363538" cy="1584325"/>
          </a:xfrm>
          <a:prstGeom prst="line">
            <a:avLst/>
          </a:prstGeom>
          <a:ln w="57150" cap="flat" cmpd="thickThin">
            <a:solidFill>
              <a:srgbClr val="003300"/>
            </a:solidFill>
            <a:prstDash val="solid"/>
            <a:headEnd type="none" w="med" len="med"/>
            <a:tailEnd type="triangle" w="med" len="med"/>
          </a:ln>
        </p:spPr>
      </p:sp>
      <p:sp>
        <p:nvSpPr>
          <p:cNvPr id="133155" name="Rectangle 35"/>
          <p:cNvSpPr/>
          <p:nvPr/>
        </p:nvSpPr>
        <p:spPr>
          <a:xfrm>
            <a:off x="5808663" y="1524000"/>
            <a:ext cx="1963737" cy="477838"/>
          </a:xfrm>
          <a:prstGeom prst="rect">
            <a:avLst/>
          </a:prstGeom>
          <a:no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Mình trống</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
        <p:nvSpPr>
          <p:cNvPr id="133156" name="Line 36"/>
          <p:cNvSpPr/>
          <p:nvPr/>
        </p:nvSpPr>
        <p:spPr>
          <a:xfrm flipH="1" flipV="1">
            <a:off x="7239000" y="3962400"/>
            <a:ext cx="720725" cy="1295400"/>
          </a:xfrm>
          <a:prstGeom prst="line">
            <a:avLst/>
          </a:prstGeom>
          <a:ln w="57150" cap="flat" cmpd="thickThin">
            <a:solidFill>
              <a:srgbClr val="003300"/>
            </a:solidFill>
            <a:prstDash val="solid"/>
            <a:headEnd type="none" w="med" len="med"/>
            <a:tailEnd type="triangle" w="med" len="med"/>
          </a:ln>
        </p:spPr>
      </p:sp>
      <p:sp>
        <p:nvSpPr>
          <p:cNvPr id="133157" name="Rectangle 37"/>
          <p:cNvSpPr/>
          <p:nvPr/>
        </p:nvSpPr>
        <p:spPr>
          <a:xfrm>
            <a:off x="1066800" y="3783013"/>
            <a:ext cx="2538413" cy="523875"/>
          </a:xfrm>
          <a:prstGeom prst="rect">
            <a:avLst/>
          </a:prstGeom>
          <a:no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Ngang lưng trống</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
        <p:nvSpPr>
          <p:cNvPr id="133158" name="Rectangle 38"/>
          <p:cNvSpPr/>
          <p:nvPr/>
        </p:nvSpPr>
        <p:spPr>
          <a:xfrm>
            <a:off x="7848600" y="5257800"/>
            <a:ext cx="1228725" cy="942975"/>
          </a:xfrm>
          <a:prstGeom prst="rect">
            <a:avLst/>
          </a:prstGeom>
          <a:no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Đầu trống</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1"/>
                                        </p:tgtEl>
                                        <p:attrNameLst>
                                          <p:attrName>style.visibility</p:attrName>
                                        </p:attrNameLst>
                                      </p:cBhvr>
                                      <p:to>
                                        <p:strVal val="visible"/>
                                      </p:to>
                                    </p:set>
                                    <p:animEffect transition="in" filter="fade">
                                      <p:cBhvr>
                                        <p:cTn id="17" dur="500"/>
                                        <p:tgtEl>
                                          <p:spTgt spid="56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54"/>
                                        </p:tgtEl>
                                        <p:attrNameLst>
                                          <p:attrName>style.visibility</p:attrName>
                                        </p:attrNameLst>
                                      </p:cBhvr>
                                      <p:to>
                                        <p:strVal val="visible"/>
                                      </p:to>
                                    </p:set>
                                    <p:animEffect transition="in" filter="wipe(down)">
                                      <p:cBhvr>
                                        <p:cTn id="22" dur="500"/>
                                        <p:tgtEl>
                                          <p:spTgt spid="13315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155"/>
                                        </p:tgtEl>
                                        <p:attrNameLst>
                                          <p:attrName>style.visibility</p:attrName>
                                        </p:attrNameLst>
                                      </p:cBhvr>
                                      <p:to>
                                        <p:strVal val="visible"/>
                                      </p:to>
                                    </p:set>
                                    <p:animEffect transition="in" filter="slide(fromBottom)">
                                      <p:cBhvr>
                                        <p:cTn id="27" dur="500"/>
                                        <p:tgtEl>
                                          <p:spTgt spid="1331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3153"/>
                                        </p:tgtEl>
                                        <p:attrNameLst>
                                          <p:attrName>style.visibility</p:attrName>
                                        </p:attrNameLst>
                                      </p:cBhvr>
                                      <p:to>
                                        <p:strVal val="visible"/>
                                      </p:to>
                                    </p:set>
                                    <p:animEffect transition="in" filter="wipe(down)">
                                      <p:cBhvr>
                                        <p:cTn id="32" dur="500"/>
                                        <p:tgtEl>
                                          <p:spTgt spid="13315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157"/>
                                        </p:tgtEl>
                                        <p:attrNameLst>
                                          <p:attrName>style.visibility</p:attrName>
                                        </p:attrNameLst>
                                      </p:cBhvr>
                                      <p:to>
                                        <p:strVal val="visible"/>
                                      </p:to>
                                    </p:set>
                                    <p:animEffect transition="in" filter="slide(fromBottom)">
                                      <p:cBhvr>
                                        <p:cTn id="37" dur="500"/>
                                        <p:tgtEl>
                                          <p:spTgt spid="1331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3156"/>
                                        </p:tgtEl>
                                        <p:attrNameLst>
                                          <p:attrName>style.visibility</p:attrName>
                                        </p:attrNameLst>
                                      </p:cBhvr>
                                      <p:to>
                                        <p:strVal val="visible"/>
                                      </p:to>
                                    </p:set>
                                    <p:animEffect transition="in" filter="wipe(down)">
                                      <p:cBhvr>
                                        <p:cTn id="42" dur="500"/>
                                        <p:tgtEl>
                                          <p:spTgt spid="13315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158"/>
                                        </p:tgtEl>
                                        <p:attrNameLst>
                                          <p:attrName>style.visibility</p:attrName>
                                        </p:attrNameLst>
                                      </p:cBhvr>
                                      <p:to>
                                        <p:strVal val="visible"/>
                                      </p:to>
                                    </p:set>
                                    <p:animEffect transition="in" filter="slide(fromBottom)">
                                      <p:cBhvr>
                                        <p:cTn id="47" dur="500"/>
                                        <p:tgtEl>
                                          <p:spTgt spid="1331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33154"/>
                                        </p:tgtEl>
                                      </p:cBhvr>
                                    </p:animEffect>
                                    <p:set>
                                      <p:cBhvr>
                                        <p:cTn id="52" dur="1" fill="hold">
                                          <p:stCondLst>
                                            <p:cond delay="499"/>
                                          </p:stCondLst>
                                        </p:cTn>
                                        <p:tgtEl>
                                          <p:spTgt spid="13315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3158"/>
                                        </p:tgtEl>
                                      </p:cBhvr>
                                    </p:animEffect>
                                    <p:set>
                                      <p:cBhvr>
                                        <p:cTn id="57" dur="1" fill="hold">
                                          <p:stCondLst>
                                            <p:cond delay="499"/>
                                          </p:stCondLst>
                                        </p:cTn>
                                        <p:tgtEl>
                                          <p:spTgt spid="13315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33157"/>
                                        </p:tgtEl>
                                      </p:cBhvr>
                                    </p:animEffect>
                                    <p:set>
                                      <p:cBhvr>
                                        <p:cTn id="62" dur="1" fill="hold">
                                          <p:stCondLst>
                                            <p:cond delay="499"/>
                                          </p:stCondLst>
                                        </p:cTn>
                                        <p:tgtEl>
                                          <p:spTgt spid="13315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33155"/>
                                        </p:tgtEl>
                                      </p:cBhvr>
                                    </p:animEffect>
                                    <p:set>
                                      <p:cBhvr>
                                        <p:cTn id="67" dur="1" fill="hold">
                                          <p:stCondLst>
                                            <p:cond delay="499"/>
                                          </p:stCondLst>
                                        </p:cTn>
                                        <p:tgtEl>
                                          <p:spTgt spid="13315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33153"/>
                                        </p:tgtEl>
                                      </p:cBhvr>
                                    </p:animEffect>
                                    <p:set>
                                      <p:cBhvr>
                                        <p:cTn id="72" dur="1" fill="hold">
                                          <p:stCondLst>
                                            <p:cond delay="499"/>
                                          </p:stCondLst>
                                        </p:cTn>
                                        <p:tgtEl>
                                          <p:spTgt spid="13315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56321"/>
                                        </p:tgtEl>
                                      </p:cBhvr>
                                    </p:animEffect>
                                    <p:set>
                                      <p:cBhvr>
                                        <p:cTn id="77" dur="1" fill="hold">
                                          <p:stCondLst>
                                            <p:cond delay="499"/>
                                          </p:stCondLst>
                                        </p:cTn>
                                        <p:tgtEl>
                                          <p:spTgt spid="563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33156"/>
                                        </p:tgtEl>
                                      </p:cBhvr>
                                    </p:animEffect>
                                    <p:set>
                                      <p:cBhvr>
                                        <p:cTn id="82" dur="1" fill="hold">
                                          <p:stCondLst>
                                            <p:cond delay="499"/>
                                          </p:stCondLst>
                                        </p:cTn>
                                        <p:tgtEl>
                                          <p:spTgt spid="13315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xEl>
                                              <p:pRg st="0" end="0"/>
                                            </p:txEl>
                                          </p:spTgt>
                                        </p:tgtEl>
                                        <p:attrNameLst>
                                          <p:attrName>style.visibility</p:attrName>
                                        </p:attrNameLst>
                                      </p:cBhvr>
                                      <p:to>
                                        <p:strVal val="visible"/>
                                      </p:to>
                                    </p:set>
                                    <p:animEffect transition="in" filter="fade">
                                      <p:cBhvr>
                                        <p:cTn id="92" dur="500"/>
                                        <p:tgtEl>
                                          <p:spTgt spid="15">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15">
                                            <p:txEl>
                                              <p:pRg st="1" end="1"/>
                                            </p:txEl>
                                          </p:spTgt>
                                        </p:tgtEl>
                                        <p:attrNameLst>
                                          <p:attrName>style.visibility</p:attrName>
                                        </p:attrNameLst>
                                      </p:cBhvr>
                                      <p:to>
                                        <p:strVal val="visible"/>
                                      </p:to>
                                    </p:set>
                                    <p:animEffect transition="in" filter="fade">
                                      <p:cBhvr>
                                        <p:cTn id="97" dur="500"/>
                                        <p:tgtEl>
                                          <p:spTgt spid="15">
                                            <p:txEl>
                                              <p:pRg st="1" end="1"/>
                                            </p:txEl>
                                          </p:spTgt>
                                        </p:tgtEl>
                                      </p:cBhvr>
                                    </p:animEffect>
                                    <p:anim calcmode="lin" valueType="num">
                                      <p:cBhvr>
                                        <p:cTn id="9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9" dur="5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15">
                                            <p:txEl>
                                              <p:pRg st="2" end="2"/>
                                            </p:txEl>
                                          </p:spTgt>
                                        </p:tgtEl>
                                        <p:attrNameLst>
                                          <p:attrName>style.visibility</p:attrName>
                                        </p:attrNameLst>
                                      </p:cBhvr>
                                      <p:to>
                                        <p:strVal val="visible"/>
                                      </p:to>
                                    </p:set>
                                    <p:animEffect transition="in" filter="fade">
                                      <p:cBhvr>
                                        <p:cTn id="104" dur="500"/>
                                        <p:tgtEl>
                                          <p:spTgt spid="15">
                                            <p:txEl>
                                              <p:pRg st="2" end="2"/>
                                            </p:txEl>
                                          </p:spTgt>
                                        </p:tgtEl>
                                      </p:cBhvr>
                                    </p:animEffect>
                                    <p:anim calcmode="lin" valueType="num">
                                      <p:cBhvr>
                                        <p:cTn id="10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06"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15">
                                            <p:txEl>
                                              <p:pRg st="3" end="3"/>
                                            </p:txEl>
                                          </p:spTgt>
                                        </p:tgtEl>
                                        <p:attrNameLst>
                                          <p:attrName>style.visibility</p:attrName>
                                        </p:attrNameLst>
                                      </p:cBhvr>
                                      <p:to>
                                        <p:strVal val="visible"/>
                                      </p:to>
                                    </p:set>
                                    <p:animEffect transition="in" filter="fade">
                                      <p:cBhvr>
                                        <p:cTn id="111" dur="500"/>
                                        <p:tgtEl>
                                          <p:spTgt spid="15">
                                            <p:txEl>
                                              <p:pRg st="3" end="3"/>
                                            </p:txEl>
                                          </p:spTgt>
                                        </p:tgtEl>
                                      </p:cBhvr>
                                    </p:animEffect>
                                    <p:anim calcmode="lin" valueType="num">
                                      <p:cBhvr>
                                        <p:cTn id="11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13"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nodeType="clickEffect">
                                  <p:stCondLst>
                                    <p:cond delay="0"/>
                                  </p:stCondLst>
                                  <p:childTnLst>
                                    <p:set>
                                      <p:cBhvr>
                                        <p:cTn id="117" dur="1" fill="hold">
                                          <p:stCondLst>
                                            <p:cond delay="0"/>
                                          </p:stCondLst>
                                        </p:cTn>
                                        <p:tgtEl>
                                          <p:spTgt spid="15">
                                            <p:txEl>
                                              <p:pRg st="4" end="4"/>
                                            </p:txEl>
                                          </p:spTgt>
                                        </p:tgtEl>
                                        <p:attrNameLst>
                                          <p:attrName>style.visibility</p:attrName>
                                        </p:attrNameLst>
                                      </p:cBhvr>
                                      <p:to>
                                        <p:strVal val="visible"/>
                                      </p:to>
                                    </p:set>
                                    <p:animEffect transition="in" filter="fade">
                                      <p:cBhvr>
                                        <p:cTn id="118" dur="500"/>
                                        <p:tgtEl>
                                          <p:spTgt spid="15">
                                            <p:txEl>
                                              <p:pRg st="4" end="4"/>
                                            </p:txEl>
                                          </p:spTgt>
                                        </p:tgtEl>
                                      </p:cBhvr>
                                    </p:animEffect>
                                    <p:anim calcmode="lin" valueType="num">
                                      <p:cBhvr>
                                        <p:cTn id="1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20"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5">
                                            <p:txEl>
                                              <p:pRg st="5" end="5"/>
                                            </p:txEl>
                                          </p:spTgt>
                                        </p:tgtEl>
                                        <p:attrNameLst>
                                          <p:attrName>style.visibility</p:attrName>
                                        </p:attrNameLst>
                                      </p:cBhvr>
                                      <p:to>
                                        <p:strVal val="visible"/>
                                      </p:to>
                                    </p:set>
                                    <p:animEffect transition="in" filter="fade">
                                      <p:cBhvr>
                                        <p:cTn id="125" dur="500"/>
                                        <p:tgtEl>
                                          <p:spTgt spid="15">
                                            <p:txEl>
                                              <p:pRg st="5" end="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15">
                                            <p:txEl>
                                              <p:pRg st="6" end="6"/>
                                            </p:txEl>
                                          </p:spTgt>
                                        </p:tgtEl>
                                        <p:attrNameLst>
                                          <p:attrName>style.visibility</p:attrName>
                                        </p:attrNameLst>
                                      </p:cBhvr>
                                      <p:to>
                                        <p:strVal val="visible"/>
                                      </p:to>
                                    </p:set>
                                    <p:animEffect transition="in" filter="fade">
                                      <p:cBhvr>
                                        <p:cTn id="130" dur="500"/>
                                        <p:tgtEl>
                                          <p:spTgt spid="15">
                                            <p:txEl>
                                              <p:pRg st="6" end="6"/>
                                            </p:txEl>
                                          </p:spTgt>
                                        </p:tgtEl>
                                      </p:cBhvr>
                                    </p:animEffect>
                                    <p:anim calcmode="lin" valueType="num">
                                      <p:cBhvr>
                                        <p:cTn id="13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2"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nodeType="clickEffect">
                                  <p:stCondLst>
                                    <p:cond delay="0"/>
                                  </p:stCondLst>
                                  <p:childTnLst>
                                    <p:set>
                                      <p:cBhvr>
                                        <p:cTn id="136" dur="1" fill="hold">
                                          <p:stCondLst>
                                            <p:cond delay="0"/>
                                          </p:stCondLst>
                                        </p:cTn>
                                        <p:tgtEl>
                                          <p:spTgt spid="15">
                                            <p:txEl>
                                              <p:pRg st="7" end="7"/>
                                            </p:txEl>
                                          </p:spTgt>
                                        </p:tgtEl>
                                        <p:attrNameLst>
                                          <p:attrName>style.visibility</p:attrName>
                                        </p:attrNameLst>
                                      </p:cBhvr>
                                      <p:to>
                                        <p:strVal val="visible"/>
                                      </p:to>
                                    </p:set>
                                    <p:animEffect transition="in" filter="fade">
                                      <p:cBhvr>
                                        <p:cTn id="137" dur="500"/>
                                        <p:tgtEl>
                                          <p:spTgt spid="15">
                                            <p:txEl>
                                              <p:pRg st="7" end="7"/>
                                            </p:txEl>
                                          </p:spTgt>
                                        </p:tgtEl>
                                      </p:cBhvr>
                                    </p:animEffect>
                                    <p:anim calcmode="lin" valueType="num">
                                      <p:cBhvr>
                                        <p:cTn id="138"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139"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nodeType="clickEffect">
                                  <p:stCondLst>
                                    <p:cond delay="0"/>
                                  </p:stCondLst>
                                  <p:childTnLst>
                                    <p:set>
                                      <p:cBhvr>
                                        <p:cTn id="143" dur="1" fill="hold">
                                          <p:stCondLst>
                                            <p:cond delay="0"/>
                                          </p:stCondLst>
                                        </p:cTn>
                                        <p:tgtEl>
                                          <p:spTgt spid="15">
                                            <p:txEl>
                                              <p:pRg st="8" end="8"/>
                                            </p:txEl>
                                          </p:spTgt>
                                        </p:tgtEl>
                                        <p:attrNameLst>
                                          <p:attrName>style.visibility</p:attrName>
                                        </p:attrNameLst>
                                      </p:cBhvr>
                                      <p:to>
                                        <p:strVal val="visible"/>
                                      </p:to>
                                    </p:set>
                                    <p:animEffect transition="in" filter="fade">
                                      <p:cBhvr>
                                        <p:cTn id="144" dur="500"/>
                                        <p:tgtEl>
                                          <p:spTgt spid="15">
                                            <p:txEl>
                                              <p:pRg st="8" end="8"/>
                                            </p:txEl>
                                          </p:spTgt>
                                        </p:tgtEl>
                                      </p:cBhvr>
                                    </p:animEffect>
                                    <p:anim calcmode="lin" valueType="num">
                                      <p:cBhvr>
                                        <p:cTn id="14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6"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33155" grpId="0" animBg="1"/>
      <p:bldP spid="133155" grpId="1" animBg="1"/>
      <p:bldP spid="133157" grpId="0" animBg="1"/>
      <p:bldP spid="133157" grpId="1" animBg="1"/>
      <p:bldP spid="133158" grpId="0" animBg="1"/>
      <p:bldP spid="13315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3" name="Rectangle 13"/>
          <p:cNvSpPr/>
          <p:nvPr/>
        </p:nvSpPr>
        <p:spPr>
          <a:xfrm>
            <a:off x="381000" y="1371600"/>
            <a:ext cx="3733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Mở b</a:t>
            </a:r>
            <a:r>
              <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i trực tiếp</a:t>
            </a:r>
            <a:endPar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endParaRPr>
          </a:p>
        </p:txBody>
      </p:sp>
      <p:sp>
        <p:nvSpPr>
          <p:cNvPr id="5" name="AutoShape 6"/>
          <p:cNvSpPr/>
          <p:nvPr/>
        </p:nvSpPr>
        <p:spPr>
          <a:xfrm>
            <a:off x="228600" y="363538"/>
            <a:ext cx="8763000" cy="1008062"/>
          </a:xfrm>
          <a:prstGeom prst="flowChartAlternateProcess">
            <a:avLst/>
          </a:prstGeom>
          <a:solidFill>
            <a:schemeClr val="bg1"/>
          </a:solidFill>
          <a:ln w="25400"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None/>
            </a:pPr>
            <a:r>
              <a:rPr lang="en-US" altLang="en-US" sz="2800" dirty="0">
                <a:solidFill>
                  <a:srgbClr val="000000"/>
                </a:solidFill>
                <a:latin typeface="Times New Roman" panose="02020603050405020304" pitchFamily="18" charset="0"/>
                <a:cs typeface="Times New Roman" panose="02020603050405020304" pitchFamily="18" charset="0"/>
              </a:rPr>
              <a:t>d) Viết thêm phần mở b</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i v</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kết b</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i </a:t>
            </a:r>
            <a:r>
              <a:rPr lang="vi-VN" altLang="en-US" sz="2800" dirty="0">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th</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nh </a:t>
            </a:r>
            <a:r>
              <a:rPr lang="vi-VN"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rPr>
              <a:t>b</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i v</a:t>
            </a:r>
            <a:r>
              <a:rPr lang="vi-VN" altLang="en-US" sz="2800" dirty="0">
                <a:solidFill>
                  <a:srgbClr val="000000"/>
                </a:solidFill>
                <a:latin typeface="Times New Roman" panose="02020603050405020304" pitchFamily="18" charset="0"/>
                <a:cs typeface="Times New Roman" panose="02020603050405020304" pitchFamily="18" charset="0"/>
              </a:rPr>
              <a:t>ă</a:t>
            </a:r>
            <a:r>
              <a:rPr lang="en-US" altLang="en-US" sz="2800" dirty="0">
                <a:solidFill>
                  <a:srgbClr val="000000"/>
                </a:solidFill>
                <a:latin typeface="Times New Roman" panose="02020603050405020304" pitchFamily="18" charset="0"/>
                <a:cs typeface="Times New Roman" panose="02020603050405020304" pitchFamily="18" charset="0"/>
              </a:rPr>
              <a:t>n ho</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n</a:t>
            </a:r>
            <a:endParaRPr lang="vi-VN" altLang="en-US" sz="2800" dirty="0">
              <a:solidFill>
                <a:srgbClr val="000000"/>
              </a:solidFill>
              <a:latin typeface="Times New Roman" panose="02020603050405020304" pitchFamily="18" charset="0"/>
              <a:cs typeface="Times New Roman" panose="02020603050405020304" pitchFamily="18" charset="0"/>
            </a:endParaRPr>
          </a:p>
          <a:p>
            <a:pPr marL="342900" lvl="0" indent="-342900" eaLnBrk="1" hangingPunct="1">
              <a:spcBef>
                <a:spcPct val="0"/>
              </a:spcBef>
              <a:buNone/>
            </a:pPr>
            <a:r>
              <a:rPr lang="en-US" altLang="en-US" sz="2800" dirty="0">
                <a:solidFill>
                  <a:srgbClr val="000000"/>
                </a:solidFill>
                <a:latin typeface="Times New Roman" panose="02020603050405020304" pitchFamily="18" charset="0"/>
                <a:cs typeface="Times New Roman" panose="02020603050405020304" pitchFamily="18" charset="0"/>
              </a:rPr>
              <a:t> chỉnh.</a:t>
            </a:r>
            <a:endParaRPr lang="en-US" altLang="en-US" sz="2800" dirty="0">
              <a:solidFill>
                <a:srgbClr val="00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484188" y="2743200"/>
            <a:ext cx="8202612"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Cái tr</a:t>
            </a:r>
            <a:r>
              <a:rPr lang="en-US" altLang="en-US" sz="2400" b="1" dirty="0">
                <a:solidFill>
                  <a:srgbClr val="0000FF"/>
                </a:solidFill>
                <a:latin typeface="Times New Roman" panose="02020603050405020304" pitchFamily="18" charset="0"/>
                <a:cs typeface="Times New Roman" panose="02020603050405020304" pitchFamily="18" charset="0"/>
              </a:rPr>
              <a:t>ố</a:t>
            </a:r>
            <a:r>
              <a:rPr lang="vi-VN" altLang="en-US" sz="2400" b="1" dirty="0">
                <a:solidFill>
                  <a:srgbClr val="0000FF"/>
                </a:solidFill>
                <a:latin typeface="Times New Roman" panose="02020603050405020304" pitchFamily="18" charset="0"/>
                <a:cs typeface="Times New Roman" panose="02020603050405020304" pitchFamily="18" charset="0"/>
              </a:rPr>
              <a:t>ng có m</a:t>
            </a:r>
            <a:r>
              <a:rPr lang="en-US" altLang="en-US" sz="2400" b="1" dirty="0">
                <a:solidFill>
                  <a:srgbClr val="0000FF"/>
                </a:solidFill>
                <a:latin typeface="Times New Roman" panose="02020603050405020304" pitchFamily="18" charset="0"/>
                <a:cs typeface="Times New Roman" panose="02020603050405020304" pitchFamily="18" charset="0"/>
              </a:rPr>
              <a:t>ặ</a:t>
            </a:r>
            <a:r>
              <a:rPr lang="vi-VN" altLang="en-US" sz="2400" b="1" dirty="0">
                <a:solidFill>
                  <a:srgbClr val="0000FF"/>
                </a:solidFill>
                <a:latin typeface="Times New Roman" panose="02020603050405020304" pitchFamily="18" charset="0"/>
                <a:cs typeface="Times New Roman" panose="02020603050405020304" pitchFamily="18" charset="0"/>
              </a:rPr>
              <a:t>t </a:t>
            </a:r>
            <a:r>
              <a:rPr lang="en-US" altLang="en-US" sz="2400" b="1" dirty="0">
                <a:solidFill>
                  <a:srgbClr val="0000FF"/>
                </a:solidFill>
                <a:latin typeface="Times New Roman" panose="02020603050405020304" pitchFamily="18" charset="0"/>
                <a:cs typeface="Times New Roman" panose="02020603050405020304" pitchFamily="18" charset="0"/>
              </a:rPr>
              <a:t>ở</a:t>
            </a:r>
            <a:r>
              <a:rPr lang="vi-VN" altLang="en-US" sz="2400" b="1" dirty="0">
                <a:solidFill>
                  <a:srgbClr val="0000FF"/>
                </a:solidFill>
                <a:latin typeface="Times New Roman" panose="02020603050405020304" pitchFamily="18" charset="0"/>
                <a:cs typeface="Times New Roman" panose="02020603050405020304" pitchFamily="18" charset="0"/>
              </a:rPr>
              <a:t> ngôi trư</a:t>
            </a:r>
            <a:r>
              <a:rPr lang="en-US" altLang="en-US" sz="2400" b="1" dirty="0">
                <a:solidFill>
                  <a:srgbClr val="0000FF"/>
                </a:solidFill>
                <a:latin typeface="Times New Roman" panose="02020603050405020304" pitchFamily="18" charset="0"/>
                <a:cs typeface="Times New Roman" panose="02020603050405020304" pitchFamily="18" charset="0"/>
              </a:rPr>
              <a:t>ờ</a:t>
            </a:r>
            <a:r>
              <a:rPr lang="vi-VN" altLang="en-US" sz="2400" b="1" dirty="0">
                <a:solidFill>
                  <a:srgbClr val="0000FF"/>
                </a:solidFill>
                <a:latin typeface="Times New Roman" panose="02020603050405020304" pitchFamily="18" charset="0"/>
                <a:cs typeface="Times New Roman" panose="02020603050405020304" pitchFamily="18" charset="0"/>
              </a:rPr>
              <a:t>ng em không bi</a:t>
            </a:r>
            <a:r>
              <a:rPr lang="en-US" altLang="en-US" sz="2400" b="1" dirty="0">
                <a:solidFill>
                  <a:srgbClr val="0000FF"/>
                </a:solidFill>
                <a:latin typeface="Times New Roman" panose="02020603050405020304" pitchFamily="18" charset="0"/>
                <a:cs typeface="Times New Roman" panose="02020603050405020304" pitchFamily="18" charset="0"/>
              </a:rPr>
              <a:t>ế</a:t>
            </a:r>
            <a:r>
              <a:rPr lang="vi-VN" altLang="en-US" sz="2400" b="1" dirty="0">
                <a:solidFill>
                  <a:srgbClr val="0000FF"/>
                </a:solidFill>
                <a:latin typeface="Times New Roman" panose="02020603050405020304" pitchFamily="18" charset="0"/>
                <a:cs typeface="Times New Roman" panose="02020603050405020304" pitchFamily="18" charset="0"/>
              </a:rPr>
              <a:t>t đã 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r</a:t>
            </a:r>
            <a:r>
              <a:rPr lang="en-US" altLang="en-US" sz="2400" b="1" dirty="0">
                <a:solidFill>
                  <a:srgbClr val="0000FF"/>
                </a:solidFill>
                <a:latin typeface="Times New Roman" panose="02020603050405020304" pitchFamily="18" charset="0"/>
                <a:cs typeface="Times New Roman" panose="02020603050405020304" pitchFamily="18" charset="0"/>
              </a:rPr>
              <a:t>ồ</a:t>
            </a:r>
            <a:r>
              <a:rPr lang="vi-VN" altLang="en-US" sz="2400" b="1" dirty="0">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a:solidFill>
                  <a:srgbClr val="0000FF"/>
                </a:solidFill>
                <a:latin typeface="Times New Roman" panose="02020603050405020304" pitchFamily="18" charset="0"/>
                <a:cs typeface="Times New Roman" panose="02020603050405020304" pitchFamily="18" charset="0"/>
              </a:rPr>
              <a:t>ầ</a:t>
            </a:r>
            <a:r>
              <a:rPr lang="vi-VN" altLang="en-US" sz="2400" b="1" dirty="0">
                <a:solidFill>
                  <a:srgbClr val="0000FF"/>
                </a:solidFill>
                <a:latin typeface="Times New Roman" panose="02020603050405020304" pitchFamily="18" charset="0"/>
                <a:cs typeface="Times New Roman" panose="02020603050405020304" pitchFamily="18" charset="0"/>
              </a:rPr>
              <a:t>y b</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o: “</a:t>
            </a:r>
            <a:r>
              <a:rPr lang="en-US" altLang="en-US" sz="2400" b="1" dirty="0">
                <a:solidFill>
                  <a:srgbClr val="0000FF"/>
                </a:solidFill>
                <a:latin typeface="Times New Roman" panose="02020603050405020304" pitchFamily="18" charset="0"/>
                <a:cs typeface="Times New Roman" panose="02020603050405020304" pitchFamily="18" charset="0"/>
              </a:rPr>
              <a:t>í</a:t>
            </a:r>
            <a:r>
              <a:rPr lang="vi-VN" altLang="en-US" sz="2400" b="1" dirty="0">
                <a:solidFill>
                  <a:srgbClr val="0000FF"/>
                </a:solidFill>
                <a:latin typeface="Times New Roman" panose="02020603050405020304" pitchFamily="18" charset="0"/>
                <a:cs typeface="Times New Roman" panose="02020603050405020304" pitchFamily="18" charset="0"/>
              </a:rPr>
              <a:t>t nh</a:t>
            </a:r>
            <a:r>
              <a:rPr lang="en-US" altLang="en-US" sz="2400" b="1" dirty="0">
                <a:solidFill>
                  <a:srgbClr val="0000FF"/>
                </a:solidFill>
                <a:latin typeface="Times New Roman" panose="02020603050405020304" pitchFamily="18" charset="0"/>
                <a:cs typeface="Times New Roman" panose="02020603050405020304" pitchFamily="18" charset="0"/>
              </a:rPr>
              <a:t>ấ</a:t>
            </a:r>
            <a:r>
              <a:rPr lang="vi-VN" altLang="en-US" sz="2400" b="1" dirty="0">
                <a:solidFill>
                  <a:srgbClr val="0000FF"/>
                </a:solidFill>
                <a:latin typeface="Times New Roman" panose="02020603050405020304" pitchFamily="18" charset="0"/>
                <a:cs typeface="Times New Roman" panose="02020603050405020304" pitchFamily="18" charset="0"/>
              </a:rPr>
              <a:t>t c</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ng trên ch</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c năm r</a:t>
            </a:r>
            <a:r>
              <a:rPr lang="en-US" altLang="en-US" sz="2400" b="1" dirty="0">
                <a:solidFill>
                  <a:srgbClr val="0000FF"/>
                </a:solidFill>
                <a:latin typeface="Times New Roman" panose="02020603050405020304" pitchFamily="18" charset="0"/>
                <a:cs typeface="Times New Roman" panose="02020603050405020304" pitchFamily="18" charset="0"/>
              </a:rPr>
              <a:t>ồi</a:t>
            </a:r>
            <a:r>
              <a:rPr lang="vi-VN"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a:solidFill>
                  <a:srgbClr val="0000FF"/>
                </a:solidFill>
                <a:latin typeface="Times New Roman" panose="02020603050405020304" pitchFamily="18" charset="0"/>
                <a:cs typeface="Times New Roman" panose="02020603050405020304" pitchFamily="18" charset="0"/>
              </a:rPr>
              <a:t>ế</a:t>
            </a:r>
            <a:r>
              <a:rPr lang="vi-VN" altLang="en-US" sz="2400" b="1" dirty="0">
                <a:solidFill>
                  <a:srgbClr val="0000FF"/>
                </a:solidFill>
                <a:latin typeface="Times New Roman" panose="02020603050405020304" pitchFamily="18" charset="0"/>
                <a:cs typeface="Times New Roman" panose="02020603050405020304" pitchFamily="18" charset="0"/>
              </a:rPr>
              <a:t> m</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tr</a:t>
            </a:r>
            <a:r>
              <a:rPr lang="en-US" altLang="en-US" sz="2400" b="1" dirty="0">
                <a:solidFill>
                  <a:srgbClr val="0000FF"/>
                </a:solidFill>
                <a:latin typeface="Times New Roman" panose="02020603050405020304" pitchFamily="18" charset="0"/>
                <a:cs typeface="Times New Roman" panose="02020603050405020304" pitchFamily="18" charset="0"/>
              </a:rPr>
              <a:t>ố</a:t>
            </a:r>
            <a:r>
              <a:rPr lang="vi-VN" altLang="en-US" sz="2400" b="1" dirty="0">
                <a:solidFill>
                  <a:srgbClr val="0000FF"/>
                </a:solidFill>
                <a:latin typeface="Times New Roman" panose="02020603050405020304" pitchFamily="18" charset="0"/>
                <a:cs typeface="Times New Roman" panose="02020603050405020304" pitchFamily="18" charset="0"/>
              </a:rPr>
              <a:t>ng v</a:t>
            </a:r>
            <a:r>
              <a:rPr lang="en-US" altLang="en-US" sz="2400" b="1" dirty="0">
                <a:solidFill>
                  <a:srgbClr val="0000FF"/>
                </a:solidFill>
                <a:latin typeface="Times New Roman" panose="02020603050405020304" pitchFamily="18" charset="0"/>
                <a:cs typeface="Times New Roman" panose="02020603050405020304" pitchFamily="18" charset="0"/>
              </a:rPr>
              <a:t>ẫ</a:t>
            </a:r>
            <a:r>
              <a:rPr lang="vi-VN" altLang="en-US" sz="2400" b="1" dirty="0">
                <a:solidFill>
                  <a:srgbClr val="0000FF"/>
                </a:solidFill>
                <a:latin typeface="Times New Roman" panose="02020603050405020304" pitchFamily="18" charset="0"/>
                <a:cs typeface="Times New Roman" panose="02020603050405020304" pitchFamily="18" charset="0"/>
              </a:rPr>
              <a:t>n còn t</a:t>
            </a:r>
            <a:r>
              <a:rPr lang="en-US" altLang="en-US" sz="2400" b="1" dirty="0">
                <a:solidFill>
                  <a:srgbClr val="0000FF"/>
                </a:solidFill>
                <a:latin typeface="Times New Roman" panose="02020603050405020304" pitchFamily="18" charset="0"/>
                <a:cs typeface="Times New Roman" panose="02020603050405020304" pitchFamily="18" charset="0"/>
              </a:rPr>
              <a:t>ố</a:t>
            </a:r>
            <a:r>
              <a:rPr lang="vi-VN" altLang="en-US" sz="2400" b="1" dirty="0">
                <a:solidFill>
                  <a:srgbClr val="0000FF"/>
                </a:solidFill>
                <a:latin typeface="Times New Roman" panose="02020603050405020304" pitchFamily="18" charset="0"/>
                <a:cs typeface="Times New Roman" panose="02020603050405020304" pitchFamily="18" charset="0"/>
              </a:rPr>
              <a:t>t, v</a:t>
            </a:r>
            <a:r>
              <a:rPr lang="en-US" altLang="en-US" sz="2400" b="1" dirty="0">
                <a:solidFill>
                  <a:srgbClr val="0000FF"/>
                </a:solidFill>
                <a:latin typeface="Times New Roman" panose="02020603050405020304" pitchFamily="18" charset="0"/>
                <a:cs typeface="Times New Roman" panose="02020603050405020304" pitchFamily="18" charset="0"/>
              </a:rPr>
              <a:t>ẫ</a:t>
            </a:r>
            <a:r>
              <a:rPr lang="vi-VN" altLang="en-US" sz="2400" b="1" dirty="0">
                <a:solidFill>
                  <a:srgbClr val="0000FF"/>
                </a:solidFill>
                <a:latin typeface="Times New Roman" panose="02020603050405020304" pitchFamily="18" charset="0"/>
                <a:cs typeface="Times New Roman" panose="02020603050405020304" pitchFamily="18" charset="0"/>
              </a:rPr>
              <a:t>n còn sang s</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ng g</a:t>
            </a:r>
            <a:r>
              <a:rPr lang="en-US" altLang="en-US" sz="2400" b="1" dirty="0">
                <a:solidFill>
                  <a:srgbClr val="0000FF"/>
                </a:solidFill>
                <a:latin typeface="Times New Roman" panose="02020603050405020304" pitchFamily="18" charset="0"/>
                <a:cs typeface="Times New Roman" panose="02020603050405020304" pitchFamily="18" charset="0"/>
              </a:rPr>
              <a:t>ọ</a:t>
            </a:r>
            <a:r>
              <a:rPr lang="vi-VN" altLang="en-US" sz="2400" b="1" dirty="0">
                <a:solidFill>
                  <a:srgbClr val="0000FF"/>
                </a:solidFill>
                <a:latin typeface="Times New Roman" panose="02020603050405020304" pitchFamily="18" charset="0"/>
                <a:cs typeface="Times New Roman" panose="02020603050405020304" pitchFamily="18" charset="0"/>
              </a:rPr>
              <a:t>i chúng em nhanh chân v</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o l</a:t>
            </a:r>
            <a:r>
              <a:rPr lang="en-US" altLang="en-US" sz="2400" b="1" dirty="0">
                <a:solidFill>
                  <a:srgbClr val="0000FF"/>
                </a:solidFill>
                <a:latin typeface="Times New Roman" panose="02020603050405020304" pitchFamily="18" charset="0"/>
                <a:cs typeface="Times New Roman" panose="02020603050405020304" pitchFamily="18" charset="0"/>
              </a:rPr>
              <a:t>ớ</a:t>
            </a:r>
            <a:r>
              <a:rPr lang="vi-VN" altLang="en-US" sz="2400" b="1" dirty="0">
                <a:solidFill>
                  <a:srgbClr val="0000FF"/>
                </a:solidFill>
                <a:latin typeface="Times New Roman" panose="02020603050405020304" pitchFamily="18" charset="0"/>
                <a:cs typeface="Times New Roman" panose="02020603050405020304" pitchFamily="18" charset="0"/>
              </a:rPr>
              <a:t>p m</a:t>
            </a:r>
            <a:r>
              <a:rPr lang="en-US" altLang="en-US" sz="2400" b="1" dirty="0">
                <a:solidFill>
                  <a:srgbClr val="0000FF"/>
                </a:solidFill>
                <a:latin typeface="Times New Roman" panose="02020603050405020304" pitchFamily="18" charset="0"/>
                <a:cs typeface="Times New Roman" panose="02020603050405020304" pitchFamily="18" charset="0"/>
              </a:rPr>
              <a:t>ỗ</a:t>
            </a:r>
            <a:r>
              <a:rPr lang="vi-VN" altLang="en-US" sz="2400" b="1" dirty="0">
                <a:solidFill>
                  <a:srgbClr val="0000FF"/>
                </a:solidFill>
                <a:latin typeface="Times New Roman" panose="02020603050405020304" pitchFamily="18" charset="0"/>
                <a:cs typeface="Times New Roman" panose="02020603050405020304" pitchFamily="18" charset="0"/>
              </a:rPr>
              <a:t>i ng</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y.</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81000" y="4267200"/>
            <a:ext cx="2819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sz="2800" b="1" dirty="0">
                <a:solidFill>
                  <a:srgbClr val="FF0000"/>
                </a:solidFill>
                <a:latin typeface="Times New Roman" panose="02020603050405020304" pitchFamily="18" charset="0"/>
                <a:cs typeface="Times New Roman" panose="02020603050405020304" pitchFamily="18" charset="0"/>
              </a:rPr>
              <a:t>Mở b</a:t>
            </a:r>
            <a:r>
              <a:rPr lang="en-GB" altLang="en-US" sz="2800" b="1" dirty="0">
                <a:solidFill>
                  <a:srgbClr val="FF0000"/>
                </a:solidFill>
                <a:latin typeface="Times New Roman" panose="02020603050405020304" pitchFamily="18" charset="0"/>
                <a:ea typeface="Times New Roman" panose="02020603050405020304" pitchFamily="18" charset="0"/>
              </a:rPr>
              <a:t>à</a:t>
            </a:r>
            <a:r>
              <a:rPr lang="en-GB" altLang="en-US" sz="2800" b="1" dirty="0">
                <a:solidFill>
                  <a:srgbClr val="FF0000"/>
                </a:solidFill>
                <a:latin typeface="Times New Roman" panose="02020603050405020304" pitchFamily="18" charset="0"/>
                <a:cs typeface="Times New Roman" panose="02020603050405020304" pitchFamily="18" charset="0"/>
              </a:rPr>
              <a:t>i gián tiếp</a:t>
            </a:r>
            <a:endParaRPr lang="en-GB" altLang="en-US" sz="2800" b="1"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28600" y="4876800"/>
            <a:ext cx="84582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sz="2400" b="1" dirty="0">
                <a:solidFill>
                  <a:srgbClr val="0000FF"/>
                </a:solidFill>
                <a:latin typeface="Times New Roman" panose="02020603050405020304" pitchFamily="18" charset="0"/>
                <a:cs typeface="Times New Roman" panose="02020603050405020304" pitchFamily="18" charset="0"/>
              </a:rPr>
              <a:t>  Kỉ niệm của những ng</a:t>
            </a:r>
            <a:r>
              <a:rPr lang="en-GB" altLang="en-US" sz="2400" b="1" dirty="0">
                <a:solidFill>
                  <a:srgbClr val="0000FF"/>
                </a:solidFill>
                <a:latin typeface="Times New Roman" panose="02020603050405020304" pitchFamily="18" charset="0"/>
                <a:ea typeface="Times New Roman" panose="02020603050405020304" pitchFamily="18" charset="0"/>
              </a:rPr>
              <a:t>à</a:t>
            </a:r>
            <a:r>
              <a:rPr lang="en-GB" altLang="en-US" sz="2400" b="1" dirty="0">
                <a:solidFill>
                  <a:srgbClr val="0000FF"/>
                </a:solidFill>
                <a:latin typeface="Times New Roman" panose="02020603050405020304" pitchFamily="18" charset="0"/>
                <a:cs typeface="Times New Roman" panose="02020603050405020304" pitchFamily="18" charset="0"/>
              </a:rPr>
              <a:t>y đầu đi học l</a:t>
            </a:r>
            <a:r>
              <a:rPr lang="en-GB" altLang="en-US" sz="2400" b="1" dirty="0">
                <a:solidFill>
                  <a:srgbClr val="0000FF"/>
                </a:solidFill>
                <a:latin typeface="Times New Roman" panose="02020603050405020304" pitchFamily="18" charset="0"/>
                <a:ea typeface="Times New Roman" panose="02020603050405020304" pitchFamily="18" charset="0"/>
              </a:rPr>
              <a:t>à</a:t>
            </a:r>
            <a:r>
              <a:rPr lang="en-GB" altLang="en-US" sz="2400" b="1" dirty="0">
                <a:solidFill>
                  <a:srgbClr val="0000FF"/>
                </a:solidFill>
                <a:latin typeface="Times New Roman" panose="02020603050405020304" pitchFamily="18" charset="0"/>
                <a:cs typeface="Times New Roman" panose="02020603050405020304" pitchFamily="18" charset="0"/>
              </a:rPr>
              <a:t> kỉ niệm m</a:t>
            </a:r>
            <a:r>
              <a:rPr lang="en-GB" altLang="en-US" sz="2400" b="1" dirty="0">
                <a:solidFill>
                  <a:srgbClr val="0000FF"/>
                </a:solidFill>
                <a:latin typeface="Times New Roman" panose="02020603050405020304" pitchFamily="18" charset="0"/>
                <a:ea typeface="Times New Roman" panose="02020603050405020304" pitchFamily="18" charset="0"/>
              </a:rPr>
              <a:t>à</a:t>
            </a:r>
            <a:r>
              <a:rPr lang="en-GB" altLang="en-US" sz="2400" b="1" dirty="0">
                <a:solidFill>
                  <a:srgbClr val="0000FF"/>
                </a:solidFill>
                <a:latin typeface="Times New Roman" panose="02020603050405020304" pitchFamily="18" charset="0"/>
                <a:cs typeface="Times New Roman" panose="02020603050405020304" pitchFamily="18" charset="0"/>
              </a:rPr>
              <a:t> mỗi người không bao giờ quên. Kỉ niệm ấy luôn gắn với những đồ vật v</a:t>
            </a:r>
            <a:r>
              <a:rPr lang="en-GB" altLang="en-US" sz="2400" b="1" dirty="0">
                <a:solidFill>
                  <a:srgbClr val="0000FF"/>
                </a:solidFill>
                <a:latin typeface="Times New Roman" panose="02020603050405020304" pitchFamily="18" charset="0"/>
                <a:ea typeface="Times New Roman" panose="02020603050405020304" pitchFamily="18" charset="0"/>
              </a:rPr>
              <a:t>à</a:t>
            </a:r>
            <a:r>
              <a:rPr lang="en-GB" altLang="en-US" sz="2400" b="1" dirty="0">
                <a:solidFill>
                  <a:srgbClr val="0000FF"/>
                </a:solidFill>
                <a:latin typeface="Times New Roman" panose="02020603050405020304" pitchFamily="18" charset="0"/>
                <a:cs typeface="Times New Roman" panose="02020603050405020304" pitchFamily="18" charset="0"/>
              </a:rPr>
              <a:t> con người. Nhớ những ng</a:t>
            </a:r>
            <a:r>
              <a:rPr lang="en-GB" altLang="en-US" sz="2400" b="1" dirty="0">
                <a:solidFill>
                  <a:srgbClr val="0000FF"/>
                </a:solidFill>
                <a:latin typeface="Times New Roman" panose="02020603050405020304" pitchFamily="18" charset="0"/>
                <a:ea typeface="Times New Roman" panose="02020603050405020304" pitchFamily="18" charset="0"/>
              </a:rPr>
              <a:t>à</a:t>
            </a:r>
            <a:r>
              <a:rPr lang="en-GB" altLang="en-US" sz="2400" b="1" dirty="0">
                <a:solidFill>
                  <a:srgbClr val="0000FF"/>
                </a:solidFill>
                <a:latin typeface="Times New Roman" panose="02020603050405020304" pitchFamily="18" charset="0"/>
                <a:cs typeface="Times New Roman" panose="02020603050405020304" pitchFamily="18" charset="0"/>
              </a:rPr>
              <a:t>y đầu đi học, tôi luôn nhớ tới chếc trống trường tôi, nhớ những âm thanh rộn rã, náo nức của nó.  </a:t>
            </a:r>
            <a:endParaRPr lang="en-GB" altLang="en-US" sz="2400" b="1" dirty="0">
              <a:solidFill>
                <a:srgbClr val="0000FF"/>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457200" y="1890713"/>
            <a:ext cx="8077200" cy="830263"/>
          </a:xfrm>
          <a:prstGeom prst="rect">
            <a:avLst/>
          </a:prstGeom>
          <a:noFill/>
        </p:spPr>
        <p:txBody>
          <a:bodyPr>
            <a:spAutoFit/>
          </a:bodyPr>
          <a:lstStyle/>
          <a:p>
            <a:pPr eaLnBrk="1" hangingPunct="1">
              <a:buNone/>
            </a:pPr>
            <a:r>
              <a:rPr sz="24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Những ng</a:t>
            </a:r>
            <a:r>
              <a:rPr sz="24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y đầu cắp sách đến trường, có một đồ vật gây cho tôi ấn tượng nhất, đó l</a:t>
            </a:r>
            <a:r>
              <a:rPr sz="24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chiếc trống trường.</a:t>
            </a:r>
            <a:endParaRPr sz="24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92173"/>
                                        </p:tgtEl>
                                        <p:attrNameLst>
                                          <p:attrName>style.visibility</p:attrName>
                                        </p:attrNameLst>
                                      </p:cBhvr>
                                      <p:to>
                                        <p:strVal val="visible"/>
                                      </p:to>
                                    </p:set>
                                    <p:animEffect transition="in" filter="fade">
                                      <p:cBhvr>
                                        <p:cTn id="13" dur="770" decel="100000"/>
                                        <p:tgtEl>
                                          <p:spTgt spid="92173"/>
                                        </p:tgtEl>
                                      </p:cBhvr>
                                    </p:animEffect>
                                    <p:animScale>
                                      <p:cBhvr>
                                        <p:cTn id="14" dur="770" decel="100000"/>
                                        <p:tgtEl>
                                          <p:spTgt spid="92173"/>
                                        </p:tgtEl>
                                      </p:cBhvr>
                                      <p:from x="10000" y="10000"/>
                                      <p:to x="200000" y="450000"/>
                                    </p:animScale>
                                    <p:animScale>
                                      <p:cBhvr>
                                        <p:cTn id="15" dur="1230" accel="100000" fill="hold">
                                          <p:stCondLst>
                                            <p:cond delay="770"/>
                                          </p:stCondLst>
                                        </p:cTn>
                                        <p:tgtEl>
                                          <p:spTgt spid="92173"/>
                                        </p:tgtEl>
                                      </p:cBhvr>
                                      <p:from x="200000" y="450000"/>
                                      <p:to x="100000" y="100000"/>
                                    </p:animScale>
                                    <p:set>
                                      <p:cBhvr>
                                        <p:cTn id="16" dur="770" fill="hold"/>
                                        <p:tgtEl>
                                          <p:spTgt spid="92173"/>
                                        </p:tgtEl>
                                        <p:attrNameLst>
                                          <p:attrName>ppt_x</p:attrName>
                                        </p:attrNameLst>
                                      </p:cBhvr>
                                      <p:to>
                                        <p:strVal val="(0.5)"/>
                                      </p:to>
                                    </p:set>
                                    <p:anim from="(0.5)" to="(#ppt_x)" calcmode="lin" valueType="num">
                                      <p:cBhvr>
                                        <p:cTn id="17" dur="1230" accel="100000" fill="hold">
                                          <p:stCondLst>
                                            <p:cond delay="770"/>
                                          </p:stCondLst>
                                        </p:cTn>
                                        <p:tgtEl>
                                          <p:spTgt spid="92173"/>
                                        </p:tgtEl>
                                        <p:attrNameLst>
                                          <p:attrName>ppt_x</p:attrName>
                                        </p:attrNameLst>
                                      </p:cBhvr>
                                    </p:anim>
                                    <p:set>
                                      <p:cBhvr>
                                        <p:cTn id="18" dur="770" fill="hold"/>
                                        <p:tgtEl>
                                          <p:spTgt spid="92173"/>
                                        </p:tgtEl>
                                        <p:attrNameLst>
                                          <p:attrName>ppt_y</p:attrName>
                                        </p:attrNameLst>
                                      </p:cBhvr>
                                      <p:to>
                                        <p:strVal val="(#ppt_y+0.4)"/>
                                      </p:to>
                                    </p:set>
                                    <p:anim from="(#ppt_y+0.4)" to="(#ppt_y)" calcmode="lin" valueType="num">
                                      <p:cBhvr>
                                        <p:cTn id="19" dur="1230" accel="100000" fill="hold">
                                          <p:stCondLst>
                                            <p:cond delay="770"/>
                                          </p:stCondLst>
                                        </p:cTn>
                                        <p:tgtEl>
                                          <p:spTgt spid="92173"/>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p:bldP spid="5" grpId="0" animBg="1"/>
      <p:bldP spid="2" grpId="0"/>
      <p:bldP spid="3" grpId="0"/>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1" name="Rectangle 9"/>
          <p:cNvSpPr/>
          <p:nvPr/>
        </p:nvSpPr>
        <p:spPr>
          <a:xfrm>
            <a:off x="990600" y="304800"/>
            <a:ext cx="2971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Kết b</a:t>
            </a:r>
            <a:r>
              <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i mở rộng:</a:t>
            </a:r>
            <a:endPar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endParaRPr>
          </a:p>
        </p:txBody>
      </p:sp>
      <p:sp>
        <p:nvSpPr>
          <p:cNvPr id="5" name="Text Box 15"/>
          <p:cNvSpPr txBox="1">
            <a:spLocks noChangeArrowheads="1"/>
          </p:cNvSpPr>
          <p:nvPr/>
        </p:nvSpPr>
        <p:spPr bwMode="auto">
          <a:xfrm>
            <a:off x="381000" y="5029200"/>
            <a:ext cx="8542338" cy="830263"/>
          </a:xfrm>
          <a:prstGeom prst="rect">
            <a:avLst/>
          </a:prstGeom>
          <a:noFill/>
          <a:ln>
            <a:noFill/>
          </a:ln>
        </p:spPr>
        <p:txBody>
          <a:bodyPr>
            <a:spAutoFit/>
          </a:bodyPr>
          <a:lstStyle/>
          <a:p>
            <a:pPr algn="just">
              <a:spcBef>
                <a:spcPct val="50000"/>
              </a:spcBef>
              <a:buNone/>
            </a:pPr>
            <a:r>
              <a:rPr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Tạm biệt anh trống. Ng</a:t>
            </a:r>
            <a:r>
              <a:rPr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y mai anh nhớ "tùng, tùng, tùng, ..." gọi chúng tôi đến trường nhé!</a:t>
            </a:r>
            <a:endParaRPr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6630" name="Rectangle 13"/>
          <p:cNvSpPr/>
          <p:nvPr/>
        </p:nvSpPr>
        <p:spPr>
          <a:xfrm>
            <a:off x="533400" y="4495800"/>
            <a:ext cx="331628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Kết b</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i không mở rộng:</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533400" y="838200"/>
            <a:ext cx="8001000" cy="18161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Tr</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ng đã tr</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 th</a:t>
            </a:r>
            <a:r>
              <a:rPr lang="vi-VN" altLang="en-US" sz="2800" b="1" dirty="0">
                <a:solidFill>
                  <a:srgbClr val="0000FF"/>
                </a:solidFill>
                <a:latin typeface="Times New Roman" panose="02020603050405020304" pitchFamily="18" charset="0"/>
                <a:ea typeface="Times New Roman" panose="02020603050405020304" pitchFamily="18" charset="0"/>
              </a:rPr>
              <a:t>à</a:t>
            </a:r>
            <a:r>
              <a:rPr lang="vi-VN" altLang="en-US" sz="2800" b="1" dirty="0">
                <a:solidFill>
                  <a:srgbClr val="0000FF"/>
                </a:solidFill>
                <a:latin typeface="Times New Roman" panose="02020603050405020304" pitchFamily="18" charset="0"/>
                <a:cs typeface="Times New Roman" panose="02020603050405020304" pitchFamily="18" charset="0"/>
              </a:rPr>
              <a:t>nh ngư</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i b</a:t>
            </a:r>
            <a:r>
              <a:rPr lang="en-US" altLang="en-US" sz="2800" b="1" dirty="0">
                <a:solidFill>
                  <a:srgbClr val="0000FF"/>
                </a:solidFill>
                <a:latin typeface="Times New Roman" panose="02020603050405020304" pitchFamily="18" charset="0"/>
                <a:cs typeface="Times New Roman" panose="02020603050405020304" pitchFamily="18" charset="0"/>
              </a:rPr>
              <a:t>ạ</a:t>
            </a:r>
            <a:r>
              <a:rPr lang="vi-VN" altLang="en-US" sz="2800" b="1" dirty="0">
                <a:solidFill>
                  <a:srgbClr val="0000FF"/>
                </a:solidFill>
                <a:latin typeface="Times New Roman" panose="02020603050405020304" pitchFamily="18" charset="0"/>
                <a:cs typeface="Times New Roman" panose="02020603050405020304" pitchFamily="18" charset="0"/>
              </a:rPr>
              <a:t>n đ</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ng h</a:t>
            </a:r>
            <a:r>
              <a:rPr lang="vi-VN" altLang="en-US" sz="2800" b="1" dirty="0">
                <a:solidFill>
                  <a:srgbClr val="0000FF"/>
                </a:solidFill>
                <a:latin typeface="Times New Roman" panose="02020603050405020304" pitchFamily="18" charset="0"/>
                <a:ea typeface="Times New Roman" panose="02020603050405020304" pitchFamily="18" charset="0"/>
              </a:rPr>
              <a:t>à</a:t>
            </a:r>
            <a:r>
              <a:rPr lang="vi-VN" altLang="en-US" sz="2800" b="1" dirty="0">
                <a:solidFill>
                  <a:srgbClr val="0000FF"/>
                </a:solidFill>
                <a:latin typeface="Times New Roman" panose="02020603050405020304" pitchFamily="18" charset="0"/>
                <a:cs typeface="Times New Roman" panose="02020603050405020304" pitchFamily="18" charset="0"/>
              </a:rPr>
              <a:t>nh v</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i chúng 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Mai đây, khi l</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n lên, dù có đi đ</a:t>
            </a:r>
            <a:r>
              <a:rPr lang="en-US" altLang="en-US" sz="2800" b="1" dirty="0">
                <a:solidFill>
                  <a:srgbClr val="0000FF"/>
                </a:solidFill>
                <a:latin typeface="Times New Roman" panose="02020603050405020304" pitchFamily="18" charset="0"/>
                <a:cs typeface="Times New Roman" panose="02020603050405020304" pitchFamily="18" charset="0"/>
              </a:rPr>
              <a:t>ế</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a:solidFill>
                  <a:srgbClr val="0000FF"/>
                </a:solidFill>
                <a:latin typeface="Times New Roman" panose="02020603050405020304" pitchFamily="18" charset="0"/>
                <a:cs typeface="Times New Roman" panose="02020603050405020304" pitchFamily="18" charset="0"/>
              </a:rPr>
              <a:t>ấ</a:t>
            </a:r>
            <a:r>
              <a:rPr lang="vi-VN" altLang="en-US" sz="2800" b="1" dirty="0">
                <a:solidFill>
                  <a:srgbClr val="0000FF"/>
                </a:solidFill>
                <a:latin typeface="Times New Roman" panose="02020603050405020304" pitchFamily="18" charset="0"/>
                <a:cs typeface="Times New Roman" panose="02020603050405020304" pitchFamily="18" charset="0"/>
              </a:rPr>
              <a:t>t c</a:t>
            </a:r>
            <a:r>
              <a:rPr lang="en-US" altLang="en-US" sz="2800" b="1" dirty="0">
                <a:solidFill>
                  <a:srgbClr val="0000FF"/>
                </a:solidFill>
                <a:latin typeface="Times New Roman" panose="02020603050405020304" pitchFamily="18" charset="0"/>
                <a:cs typeface="Times New Roman" panose="02020603050405020304" pitchFamily="18" charset="0"/>
              </a:rPr>
              <a:t>ứ</a:t>
            </a:r>
            <a:r>
              <a:rPr lang="vi-VN" altLang="en-US" sz="2800" b="1" dirty="0">
                <a:solidFill>
                  <a:srgbClr val="0000FF"/>
                </a:solidFill>
                <a:latin typeface="Times New Roman" panose="02020603050405020304" pitchFamily="18" charset="0"/>
                <a:cs typeface="Times New Roman" panose="02020603050405020304" pitchFamily="18" charset="0"/>
              </a:rPr>
              <a:t> nơi n</a:t>
            </a:r>
            <a:r>
              <a:rPr lang="vi-VN" altLang="en-US" sz="2800" b="1" dirty="0">
                <a:solidFill>
                  <a:srgbClr val="0000FF"/>
                </a:solidFill>
                <a:latin typeface="Times New Roman" panose="02020603050405020304" pitchFamily="18" charset="0"/>
                <a:ea typeface="Times New Roman" panose="02020603050405020304" pitchFamily="18" charset="0"/>
              </a:rPr>
              <a:t>à</a:t>
            </a:r>
            <a:r>
              <a:rPr lang="vi-VN" altLang="en-US" sz="2800" b="1" dirty="0">
                <a:solidFill>
                  <a:srgbClr val="0000FF"/>
                </a:solidFill>
                <a:latin typeface="Times New Roman" panose="02020603050405020304" pitchFamily="18" charset="0"/>
                <a:cs typeface="Times New Roman" panose="02020603050405020304" pitchFamily="18" charset="0"/>
              </a:rPr>
              <a:t>o c</a:t>
            </a:r>
            <a:r>
              <a:rPr lang="en-US" altLang="en-US" sz="2800" b="1" dirty="0">
                <a:solidFill>
                  <a:srgbClr val="0000FF"/>
                </a:solidFill>
                <a:latin typeface="Times New Roman" panose="02020603050405020304" pitchFamily="18" charset="0"/>
                <a:cs typeface="Times New Roman" panose="02020603050405020304" pitchFamily="18" charset="0"/>
              </a:rPr>
              <a:t>ủ</a:t>
            </a:r>
            <a:r>
              <a:rPr lang="vi-VN" altLang="en-US" sz="2800" b="1" dirty="0">
                <a:solidFill>
                  <a:srgbClr val="0000FF"/>
                </a:solidFill>
                <a:latin typeface="Times New Roman" panose="02020603050405020304" pitchFamily="18" charset="0"/>
                <a:cs typeface="Times New Roman" panose="02020603050405020304" pitchFamily="18" charset="0"/>
              </a:rPr>
              <a:t>a T</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 qu</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c song ti</a:t>
            </a:r>
            <a:r>
              <a:rPr lang="en-US" altLang="en-US" sz="2800" b="1" dirty="0">
                <a:solidFill>
                  <a:srgbClr val="0000FF"/>
                </a:solidFill>
                <a:latin typeface="Times New Roman" panose="02020603050405020304" pitchFamily="18" charset="0"/>
                <a:cs typeface="Times New Roman" panose="02020603050405020304" pitchFamily="18" charset="0"/>
              </a:rPr>
              <a:t>ế</a:t>
            </a:r>
            <a:r>
              <a:rPr lang="vi-VN" altLang="en-US" sz="2800" b="1" dirty="0">
                <a:solidFill>
                  <a:srgbClr val="0000FF"/>
                </a:solidFill>
                <a:latin typeface="Times New Roman" panose="02020603050405020304" pitchFamily="18" charset="0"/>
                <a:cs typeface="Times New Roman" panose="02020603050405020304" pitchFamily="18" charset="0"/>
              </a:rPr>
              <a:t>ng tr</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ng mãi mãi v</a:t>
            </a:r>
            <a:r>
              <a:rPr lang="en-US" altLang="en-US" sz="2800" b="1" dirty="0">
                <a:solidFill>
                  <a:srgbClr val="0000FF"/>
                </a:solidFill>
                <a:latin typeface="Times New Roman" panose="02020603050405020304" pitchFamily="18" charset="0"/>
                <a:cs typeface="Times New Roman" panose="02020603050405020304" pitchFamily="18" charset="0"/>
              </a:rPr>
              <a:t>ẫ</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a:solidFill>
                  <a:srgbClr val="0000FF"/>
                </a:solidFill>
                <a:latin typeface="Times New Roman" panose="02020603050405020304" pitchFamily="18" charset="0"/>
                <a:cs typeface="Times New Roman" panose="02020603050405020304" pitchFamily="18" charset="0"/>
              </a:rPr>
              <a:t>ậ</a:t>
            </a:r>
            <a:r>
              <a:rPr lang="vi-VN" altLang="en-US" sz="2800" b="1" dirty="0">
                <a:solidFill>
                  <a:srgbClr val="0000FF"/>
                </a:solidFill>
                <a:latin typeface="Times New Roman" panose="02020603050405020304" pitchFamily="18" charset="0"/>
                <a:cs typeface="Times New Roman" panose="02020603050405020304" pitchFamily="18" charset="0"/>
              </a:rPr>
              <a:t>p bùng bao </a:t>
            </a:r>
            <a:r>
              <a:rPr lang="en-US" altLang="en-US" sz="2800" b="1" dirty="0">
                <a:solidFill>
                  <a:srgbClr val="0000FF"/>
                </a:solidFill>
                <a:latin typeface="Times New Roman" panose="02020603050405020304" pitchFamily="18" charset="0"/>
                <a:cs typeface="Times New Roman" panose="02020603050405020304" pitchFamily="18" charset="0"/>
              </a:rPr>
              <a:t>kỉ</a:t>
            </a:r>
            <a:r>
              <a:rPr lang="vi-VN" altLang="en-US" sz="2800" b="1" dirty="0">
                <a:solidFill>
                  <a:srgbClr val="0000FF"/>
                </a:solidFill>
                <a:latin typeface="Times New Roman" panose="02020603050405020304" pitchFamily="18" charset="0"/>
                <a:cs typeface="Times New Roman" panose="02020603050405020304" pitchFamily="18" charset="0"/>
              </a:rPr>
              <a:t> ni</a:t>
            </a:r>
            <a:r>
              <a:rPr lang="en-US" altLang="en-US" sz="2800" b="1" dirty="0">
                <a:solidFill>
                  <a:srgbClr val="0000FF"/>
                </a:solidFill>
                <a:latin typeface="Times New Roman" panose="02020603050405020304" pitchFamily="18" charset="0"/>
                <a:cs typeface="Times New Roman" panose="02020603050405020304" pitchFamily="18" charset="0"/>
              </a:rPr>
              <a:t>ệ</a:t>
            </a:r>
            <a:r>
              <a:rPr lang="vi-VN" altLang="en-US" sz="2800" b="1" dirty="0">
                <a:solidFill>
                  <a:srgbClr val="0000FF"/>
                </a:solidFill>
                <a:latin typeface="Times New Roman" panose="02020603050405020304" pitchFamily="18" charset="0"/>
                <a:cs typeface="Times New Roman" panose="02020603050405020304" pitchFamily="18" charset="0"/>
              </a:rPr>
              <a:t>m.</a:t>
            </a:r>
            <a:endParaRPr lang="vi-VN" altLang="en-US" sz="2800" b="1" dirty="0">
              <a:solidFill>
                <a:srgbClr val="0000FF"/>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457200" y="2590800"/>
            <a:ext cx="8153400" cy="1814830"/>
          </a:xfrm>
          <a:prstGeom prst="rect">
            <a:avLst/>
          </a:prstGeom>
          <a:noFill/>
        </p:spPr>
        <p:txBody>
          <a:bodyPr>
            <a:spAutoFit/>
          </a:bodyPr>
          <a:lstStyle/>
          <a:p>
            <a:pPr eaLnBrk="1" hangingPunct="1">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Rồi mai đây, chúng tôi sẽ phải rời xa mái trường </a:t>
            </a:r>
            <a:r>
              <a:rPr lang="vi-VN" altLang="x-none"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thân thương nhưng âm thanh thôi thúc, rộn r</a:t>
            </a:r>
            <a:r>
              <a:rPr sz="2800" b="1" dirty="0">
                <a:solidFill>
                  <a:srgbClr val="7030A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ng của tiếng trống trường th</a:t>
            </a:r>
            <a:r>
              <a:rPr lang="vi-VN" altLang="x-none"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u</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ở ấu thơ vẫn vang vọng mãi trong tâm trí tôi.</a:t>
            </a:r>
            <a:endParaRPr sz="2800" b="1" dirty="0">
              <a:solidFill>
                <a:srgbClr val="7030A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0841"/>
                                        </p:tgtEl>
                                        <p:attrNameLst>
                                          <p:attrName>style.visibility</p:attrName>
                                        </p:attrNameLst>
                                      </p:cBhvr>
                                      <p:to>
                                        <p:strVal val="visible"/>
                                      </p:to>
                                    </p:set>
                                    <p:animEffect transition="in" filter="fade">
                                      <p:cBhvr>
                                        <p:cTn id="7" dur="770" decel="100000"/>
                                        <p:tgtEl>
                                          <p:spTgt spid="120841"/>
                                        </p:tgtEl>
                                      </p:cBhvr>
                                    </p:animEffect>
                                    <p:animScale>
                                      <p:cBhvr>
                                        <p:cTn id="8" dur="770" decel="100000"/>
                                        <p:tgtEl>
                                          <p:spTgt spid="120841"/>
                                        </p:tgtEl>
                                      </p:cBhvr>
                                      <p:from x="10000" y="10000"/>
                                      <p:to x="200000" y="450000"/>
                                    </p:animScale>
                                    <p:animScale>
                                      <p:cBhvr>
                                        <p:cTn id="9" dur="1230" accel="100000" fill="hold">
                                          <p:stCondLst>
                                            <p:cond delay="770"/>
                                          </p:stCondLst>
                                        </p:cTn>
                                        <p:tgtEl>
                                          <p:spTgt spid="120841"/>
                                        </p:tgtEl>
                                      </p:cBhvr>
                                      <p:from x="200000" y="450000"/>
                                      <p:to x="100000" y="100000"/>
                                    </p:animScale>
                                    <p:set>
                                      <p:cBhvr>
                                        <p:cTn id="10" dur="770" fill="hold"/>
                                        <p:tgtEl>
                                          <p:spTgt spid="120841"/>
                                        </p:tgtEl>
                                        <p:attrNameLst>
                                          <p:attrName>ppt_x</p:attrName>
                                        </p:attrNameLst>
                                      </p:cBhvr>
                                      <p:to>
                                        <p:strVal val="(0.5)"/>
                                      </p:to>
                                    </p:set>
                                    <p:anim from="(0.5)" to="(#ppt_x)" calcmode="lin" valueType="num">
                                      <p:cBhvr>
                                        <p:cTn id="11" dur="1230" accel="100000" fill="hold">
                                          <p:stCondLst>
                                            <p:cond delay="770"/>
                                          </p:stCondLst>
                                        </p:cTn>
                                        <p:tgtEl>
                                          <p:spTgt spid="120841"/>
                                        </p:tgtEl>
                                        <p:attrNameLst>
                                          <p:attrName>ppt_x</p:attrName>
                                        </p:attrNameLst>
                                      </p:cBhvr>
                                    </p:anim>
                                    <p:set>
                                      <p:cBhvr>
                                        <p:cTn id="12" dur="770" fill="hold"/>
                                        <p:tgtEl>
                                          <p:spTgt spid="120841"/>
                                        </p:tgtEl>
                                        <p:attrNameLst>
                                          <p:attrName>ppt_y</p:attrName>
                                        </p:attrNameLst>
                                      </p:cBhvr>
                                      <p:to>
                                        <p:strVal val="(#ppt_y+0.4)"/>
                                      </p:to>
                                    </p:set>
                                    <p:anim from="(#ppt_y+0.4)" to="(#ppt_y)" calcmode="lin" valueType="num">
                                      <p:cBhvr>
                                        <p:cTn id="13" dur="1230" accel="100000" fill="hold">
                                          <p:stCondLst>
                                            <p:cond delay="770"/>
                                          </p:stCondLst>
                                        </p:cTn>
                                        <p:tgtEl>
                                          <p:spTgt spid="12084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630"/>
                                        </p:tgtEl>
                                        <p:attrNameLst>
                                          <p:attrName>style.visibility</p:attrName>
                                        </p:attrNameLst>
                                      </p:cBhvr>
                                      <p:to>
                                        <p:strVal val="visible"/>
                                      </p:to>
                                    </p:set>
                                    <p:anim calcmode="lin" valueType="num">
                                      <p:cBhvr additive="base">
                                        <p:cTn id="30" dur="500" fill="hold"/>
                                        <p:tgtEl>
                                          <p:spTgt spid="26630"/>
                                        </p:tgtEl>
                                        <p:attrNameLst>
                                          <p:attrName>ppt_x</p:attrName>
                                        </p:attrNameLst>
                                      </p:cBhvr>
                                      <p:tavLst>
                                        <p:tav tm="0">
                                          <p:val>
                                            <p:strVal val="#ppt_x"/>
                                          </p:val>
                                        </p:tav>
                                        <p:tav tm="100000">
                                          <p:val>
                                            <p:strVal val="#ppt_x"/>
                                          </p:val>
                                        </p:tav>
                                      </p:tavLst>
                                    </p:anim>
                                    <p:anim calcmode="lin" valueType="num">
                                      <p:cBhvr additive="base">
                                        <p:cTn id="31"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1" grpId="0"/>
      <p:bldP spid="5" grpId="0"/>
      <p:bldP spid="26630"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p:cNvSpPr>
            <a:spLocks noGrp="1" noChangeArrowheads="1"/>
          </p:cNvSpPr>
          <p:nvPr>
            <p:ph idx="1"/>
          </p:nvPr>
        </p:nvSpPr>
        <p:spPr>
          <a:xfrm>
            <a:off x="457200" y="152400"/>
            <a:ext cx="8534400" cy="6629400"/>
          </a:xfrm>
        </p:spPr>
        <p:txBody>
          <a:bodyPr vert="horz" wrap="square" lIns="91440" tIns="45720" rIns="91440" bIns="45720" numCol="1" anchor="t" anchorCtr="0" compatLnSpc="1"/>
          <a:lstStyle/>
          <a:p>
            <a:pPr marL="274955" indent="-274955">
              <a:buNone/>
            </a:pPr>
            <a:r>
              <a:rPr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 dụ: Mở b</a:t>
            </a:r>
            <a:r>
              <a:rPr sz="2800" b="1" dirty="0">
                <a:solidFill>
                  <a:srgbClr val="C0000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i</a:t>
            </a:r>
          </a:p>
          <a:p>
            <a:pPr marL="274955" indent="-274955" algn="just"/>
            <a:r>
              <a:rPr sz="2800" b="1" dirty="0">
                <a:solidFill>
                  <a:srgbClr val="222268"/>
                </a:solidFill>
                <a:latin typeface="Times New Roman" panose="02020603050405020304" pitchFamily="18" charset="0"/>
                <a:cs typeface="Times New Roman" panose="02020603050405020304" pitchFamily="18" charset="0"/>
                <a:sym typeface="Wingdings 2" panose="05020102010507070707" pitchFamily="18" charset="2"/>
              </a:rPr>
              <a:t>   </a:t>
            </a:r>
            <a:r>
              <a:rPr sz="2800" b="1" dirty="0">
                <a:latin typeface="Times New Roman" panose="02020603050405020304" pitchFamily="18" charset="0"/>
                <a:cs typeface="Times New Roman" panose="02020603050405020304" pitchFamily="18" charset="0"/>
                <a:sym typeface="Wingdings 2" panose="05020102010507070707" pitchFamily="18" charset="2"/>
              </a:rPr>
              <a:t>Anh ch</a:t>
            </a:r>
            <a:r>
              <a:rPr sz="2800" b="1" dirty="0">
                <a:latin typeface="Times New Roman" panose="02020603050405020304" pitchFamily="18" charset="0"/>
                <a:ea typeface="Times New Roman" panose="02020603050405020304" pitchFamily="18" charset="0"/>
                <a:sym typeface="Wingdings 2" panose="05020102010507070707" pitchFamily="18" charset="2"/>
              </a:rPr>
              <a:t>à</a:t>
            </a:r>
            <a:r>
              <a:rPr sz="2800" b="1" dirty="0">
                <a:latin typeface="Times New Roman" panose="02020603050405020304" pitchFamily="18" charset="0"/>
                <a:cs typeface="Times New Roman" panose="02020603050405020304" pitchFamily="18" charset="0"/>
                <a:sym typeface="Wingdings 2" panose="05020102010507070707" pitchFamily="18" charset="2"/>
              </a:rPr>
              <a:t>ng trống l</a:t>
            </a:r>
            <a:r>
              <a:rPr sz="2800" b="1" dirty="0">
                <a:latin typeface="Times New Roman" panose="02020603050405020304" pitchFamily="18" charset="0"/>
                <a:ea typeface="Times New Roman" panose="02020603050405020304" pitchFamily="18" charset="0"/>
                <a:sym typeface="Wingdings 2" panose="05020102010507070707" pitchFamily="18" charset="2"/>
              </a:rPr>
              <a:t>à</a:t>
            </a:r>
            <a:r>
              <a:rPr sz="2800" b="1" dirty="0">
                <a:latin typeface="Times New Roman" panose="02020603050405020304" pitchFamily="18" charset="0"/>
                <a:cs typeface="Times New Roman" panose="02020603050405020304" pitchFamily="18" charset="0"/>
                <a:sym typeface="Wingdings 2" panose="05020102010507070707" pitchFamily="18" charset="2"/>
              </a:rPr>
              <a:t> người bạn thân thiết nhất với tôi trong những năm cắp sách đến trường. </a:t>
            </a:r>
          </a:p>
          <a:p>
            <a:pPr marL="274955" indent="-274955" algn="just">
              <a:buNone/>
            </a:pPr>
            <a:r>
              <a:rPr sz="2800" b="1" u="sng" dirty="0">
                <a:latin typeface="Times New Roman" panose="02020603050405020304" pitchFamily="18" charset="0"/>
                <a:cs typeface="Times New Roman" panose="02020603050405020304" pitchFamily="18" charset="0"/>
                <a:sym typeface="Wingdings 2" panose="05020102010507070707" pitchFamily="18" charset="2"/>
              </a:rPr>
              <a:t>Hoặc </a:t>
            </a:r>
          </a:p>
          <a:p>
            <a:pPr marL="274955" indent="-274955" algn="just"/>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Ở trường, cái gì đối với tôi cũng gắn bó thân thương nhưng có lẽ anh ch</a:t>
            </a:r>
            <a:r>
              <a:rPr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 trống l</a:t>
            </a:r>
            <a:r>
              <a:rPr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người bạn m</a:t>
            </a:r>
            <a:r>
              <a:rPr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tôi yêu quý nhất.</a:t>
            </a:r>
            <a:endParaRPr lang="vi-VN" altLang="x-none"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marL="274955" indent="-274955" algn="just"/>
            <a:r>
              <a:rPr lang="vi-VN" altLang="x-none" sz="2800" b="1" dirty="0">
                <a:solidFill>
                  <a:srgbClr val="0000FF"/>
                </a:solidFill>
                <a:latin typeface="Times New Roman" panose="02020603050405020304" pitchFamily="18" charset="0"/>
                <a:cs typeface="Times New Roman" panose="02020603050405020304" pitchFamily="18" charset="0"/>
              </a:rPr>
              <a:t>Mỗi ng</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y đến trường l</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 một ng</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y vui phải không các bạn? Tới trường được gặp thầy, gặp bạn, gặp những cảnh vật thân thương đã gắn bó với em suốt mấy năm qua như: h</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ng cây, ghế đá, </a:t>
            </a:r>
            <a:r>
              <a:rPr lang="vi-VN" altLang="x-none" sz="2800" b="1" dirty="0">
                <a:solidFill>
                  <a:srgbClr val="0000FF"/>
                </a:solidFill>
                <a:latin typeface="Times New Roman" panose="02020603050405020304" pitchFamily="18" charset="0"/>
                <a:ea typeface="Times New Roman" panose="02020603050405020304" pitchFamily="18" charset="0"/>
              </a:rPr>
              <a:t>…</a:t>
            </a:r>
            <a:r>
              <a:rPr lang="vi-VN" altLang="x-none" sz="2800" b="1" dirty="0">
                <a:solidFill>
                  <a:srgbClr val="0000FF"/>
                </a:solidFill>
                <a:latin typeface="Times New Roman" panose="02020603050405020304" pitchFamily="18" charset="0"/>
                <a:cs typeface="Times New Roman" panose="02020603050405020304" pitchFamily="18" charset="0"/>
              </a:rPr>
              <a:t>.V</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 chắc chắn không thể thiếu được một nhân vật vô cùng quan trọng đó l</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 cái trống trường.</a:t>
            </a:r>
            <a:endParaRPr lang="vi-VN" altLang="x-none" sz="2800" b="1" dirty="0">
              <a:solidFill>
                <a:srgbClr val="0000FF"/>
              </a:solidFill>
              <a:latin typeface="Times New Roman" panose="02020603050405020304" pitchFamily="18" charset="0"/>
              <a:cs typeface="Times New Roman" panose="02020603050405020304" pitchFamily="18" charset="0"/>
              <a:sym typeface="Wingdings 2" panose="05020102010507070707" pitchFamily="18" charset="2"/>
            </a:endParaRPr>
          </a:p>
          <a:p>
            <a:pPr marL="274955" indent="-274955">
              <a:spcBef>
                <a:spcPct val="0"/>
              </a:spcBef>
              <a:buNone/>
            </a:pPr>
            <a:r>
              <a:rPr sz="35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endParaRPr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0772">
                                            <p:txEl>
                                              <p:pRg st="1" end="1"/>
                                            </p:txEl>
                                          </p:spTgt>
                                        </p:tgtEl>
                                        <p:attrNameLst>
                                          <p:attrName>style.visibility</p:attrName>
                                        </p:attrNameLst>
                                      </p:cBhvr>
                                      <p:to>
                                        <p:strVal val="visible"/>
                                      </p:to>
                                    </p:set>
                                    <p:animEffect transition="in" filter="box(in)">
                                      <p:cBhvr>
                                        <p:cTn id="7" dur="500"/>
                                        <p:tgtEl>
                                          <p:spTgt spid="1607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0772">
                                            <p:txEl>
                                              <p:pRg st="2" end="2"/>
                                            </p:txEl>
                                          </p:spTgt>
                                        </p:tgtEl>
                                        <p:attrNameLst>
                                          <p:attrName>style.visibility</p:attrName>
                                        </p:attrNameLst>
                                      </p:cBhvr>
                                      <p:to>
                                        <p:strVal val="visible"/>
                                      </p:to>
                                    </p:set>
                                    <p:anim calcmode="lin" valueType="num">
                                      <p:cBhvr additive="base">
                                        <p:cTn id="12" dur="500" fill="hold"/>
                                        <p:tgtEl>
                                          <p:spTgt spid="16077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0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0772">
                                            <p:txEl>
                                              <p:pRg st="3" end="3"/>
                                            </p:txEl>
                                          </p:spTgt>
                                        </p:tgtEl>
                                        <p:attrNameLst>
                                          <p:attrName>style.visibility</p:attrName>
                                        </p:attrNameLst>
                                      </p:cBhvr>
                                      <p:to>
                                        <p:strVal val="visible"/>
                                      </p:to>
                                    </p:set>
                                    <p:anim calcmode="lin" valueType="num">
                                      <p:cBhvr additive="base">
                                        <p:cTn id="18" dur="500" fill="hold"/>
                                        <p:tgtEl>
                                          <p:spTgt spid="16077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07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0772">
                                            <p:txEl>
                                              <p:pRg st="4" end="4"/>
                                            </p:txEl>
                                          </p:spTgt>
                                        </p:tgtEl>
                                        <p:attrNameLst>
                                          <p:attrName>style.visibility</p:attrName>
                                        </p:attrNameLst>
                                      </p:cBhvr>
                                      <p:to>
                                        <p:strVal val="visible"/>
                                      </p:to>
                                    </p:set>
                                    <p:anim calcmode="lin" valueType="num">
                                      <p:cBhvr additive="base">
                                        <p:cTn id="24" dur="500" fill="hold"/>
                                        <p:tgtEl>
                                          <p:spTgt spid="16077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07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190500" y="457200"/>
            <a:ext cx="8763000" cy="6067425"/>
          </a:xfrm>
          <a:prstGeom prst="rect">
            <a:avLst/>
          </a:prstGeom>
          <a:noFill/>
          <a:ln>
            <a:noFill/>
          </a:ln>
        </p:spPr>
        <p:txBody>
          <a:bodyPr lIns="73470" tIns="36735" rIns="73470" bIns="36735">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ts val="440"/>
              </a:spcBef>
              <a:buNone/>
            </a:pPr>
            <a:r>
              <a:rPr lang="en-US" altLang="en-US"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 dụ:  Kết b</a:t>
            </a:r>
            <a:r>
              <a:rPr lang="en-US" altLang="en-US" sz="2800" b="1" dirty="0">
                <a:solidFill>
                  <a:srgbClr val="C0000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i:   </a:t>
            </a:r>
          </a:p>
          <a:p>
            <a:pPr marL="342900" lvl="0" indent="-342900" eaLnBrk="1" hangingPunct="1">
              <a:spcBef>
                <a:spcPts val="440"/>
              </a:spcBef>
              <a:buNone/>
            </a:pPr>
            <a:r>
              <a:rPr lang="en-US" altLang="en-US" sz="2800" b="1" dirty="0">
                <a:solidFill>
                  <a:schemeClr val="accent2"/>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Tạm biệt anh trống, đám học trò chúng tôi ra về.</a:t>
            </a:r>
          </a:p>
          <a:p>
            <a:pPr marL="342900" lvl="0" indent="-342900" algn="just" eaLnBrk="1" hangingPunct="1">
              <a:spcBef>
                <a:spcPts val="440"/>
              </a:spcBef>
              <a:buNone/>
            </a:pPr>
            <a:r>
              <a:rPr lang="en-US" altLang="en-US" sz="2800" b="1" u="sng" dirty="0">
                <a:latin typeface="Times New Roman" panose="02020603050405020304" pitchFamily="18" charset="0"/>
                <a:cs typeface="Times New Roman" panose="02020603050405020304" pitchFamily="18" charset="0"/>
                <a:sym typeface="Wingdings 2" panose="05020102010507070707" pitchFamily="18" charset="2"/>
              </a:rPr>
              <a:t>Hoặc:</a:t>
            </a:r>
          </a:p>
          <a:p>
            <a:pPr marL="342900" lvl="0" indent="-342900" algn="just" eaLnBrk="1" hangingPunct="1">
              <a:spcBef>
                <a:spcPts val="440"/>
              </a:spcBef>
              <a:buNone/>
            </a:pP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Kì nghỉ hè đã đến rồi, phải chia tay với anh trống tôi buồn lắm. Tôi mong mỏi ng</a:t>
            </a:r>
            <a:r>
              <a:rPr lang="en-US" altLang="en-US"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y tựu trường đến nhanh để gặp lại anh trống, người bạn thân yêu của tôi.</a:t>
            </a:r>
            <a:endParaRPr lang="vi-VN"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marL="342900" lvl="0" indent="-342900" algn="just" eaLnBrk="1" hangingPunct="1">
              <a:spcBef>
                <a:spcPts val="440"/>
              </a:spcBef>
              <a:buNone/>
            </a:pPr>
            <a:r>
              <a:rPr lang="vi-VN" altLang="x-none" sz="2800" b="1" dirty="0">
                <a:solidFill>
                  <a:srgbClr val="666633"/>
                </a:solidFill>
                <a:latin typeface="Times New Roman" panose="02020603050405020304" pitchFamily="18" charset="0"/>
                <a:cs typeface="Times New Roman" panose="02020603050405020304" pitchFamily="18" charset="0"/>
              </a:rPr>
              <a:t>    Hình ảnh cái trống trường với những tiếng vang dũng mãnh, mạnh mẽ, giục giã lòng người sẽ mãi đọng lại trong tâm trí tôi. Nó nhắc cho tôi bước chân của thời gian, bước chân hối hả v</a:t>
            </a:r>
            <a:r>
              <a:rPr lang="vi-VN" altLang="x-none" sz="2800" b="1" dirty="0">
                <a:solidFill>
                  <a:srgbClr val="666633"/>
                </a:solidFill>
                <a:latin typeface="Times New Roman" panose="02020603050405020304" pitchFamily="18" charset="0"/>
                <a:ea typeface="Times New Roman" panose="02020603050405020304" pitchFamily="18" charset="0"/>
              </a:rPr>
              <a:t>à</a:t>
            </a:r>
            <a:r>
              <a:rPr lang="vi-VN" altLang="x-none" sz="2800" b="1" dirty="0">
                <a:solidFill>
                  <a:srgbClr val="666633"/>
                </a:solidFill>
                <a:latin typeface="Times New Roman" panose="02020603050405020304" pitchFamily="18" charset="0"/>
                <a:cs typeface="Times New Roman" panose="02020603050405020304" pitchFamily="18" charset="0"/>
              </a:rPr>
              <a:t>o những ng</a:t>
            </a:r>
            <a:r>
              <a:rPr lang="vi-VN" altLang="x-none" sz="2800" b="1" dirty="0">
                <a:solidFill>
                  <a:srgbClr val="666633"/>
                </a:solidFill>
                <a:latin typeface="Times New Roman" panose="02020603050405020304" pitchFamily="18" charset="0"/>
                <a:ea typeface="Times New Roman" panose="02020603050405020304" pitchFamily="18" charset="0"/>
              </a:rPr>
              <a:t>à</a:t>
            </a:r>
            <a:r>
              <a:rPr lang="vi-VN" altLang="x-none" sz="2800" b="1" dirty="0">
                <a:solidFill>
                  <a:srgbClr val="666633"/>
                </a:solidFill>
                <a:latin typeface="Times New Roman" panose="02020603050405020304" pitchFamily="18" charset="0"/>
                <a:cs typeface="Times New Roman" panose="02020603050405020304" pitchFamily="18" charset="0"/>
              </a:rPr>
              <a:t>y đầu thu tháng chín.</a:t>
            </a:r>
            <a:endParaRPr sz="2800" b="1" dirty="0">
              <a:solidFill>
                <a:srgbClr val="666633"/>
              </a:solidFill>
              <a:latin typeface="Times New Roman" panose="02020603050405020304" pitchFamily="18" charset="0"/>
              <a:cs typeface="Times New Roman" panose="02020603050405020304" pitchFamily="18" charset="0"/>
              <a:sym typeface="Wingdings 2" panose="05020102010507070707" pitchFamily="18" charset="2"/>
            </a:endParaRPr>
          </a:p>
          <a:p>
            <a:pPr marL="342900" lvl="0" indent="-342900" algn="just" eaLnBrk="1" hangingPunct="1">
              <a:spcBef>
                <a:spcPts val="440"/>
              </a:spcBef>
              <a:buNone/>
            </a:pPr>
            <a:endParaRPr lang="en-US" altLang="en-US"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Effect transition="in" filter="box(in)">
                                      <p:cBhvr>
                                        <p:cTn id="7" dur="500"/>
                                        <p:tgtEl>
                                          <p:spTgt spid="145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2">
                                            <p:txEl>
                                              <p:pRg st="1" end="1"/>
                                            </p:txEl>
                                          </p:spTgt>
                                        </p:tgtEl>
                                        <p:attrNameLst>
                                          <p:attrName>style.visibility</p:attrName>
                                        </p:attrNameLst>
                                      </p:cBhvr>
                                      <p:to>
                                        <p:strVal val="visible"/>
                                      </p:to>
                                    </p:set>
                                    <p:animEffect transition="in" filter="box(in)">
                                      <p:cBhvr>
                                        <p:cTn id="12" dur="500"/>
                                        <p:tgtEl>
                                          <p:spTgt spid="145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5412">
                                            <p:txEl>
                                              <p:pRg st="2" end="2"/>
                                            </p:txEl>
                                          </p:spTgt>
                                        </p:tgtEl>
                                        <p:attrNameLst>
                                          <p:attrName>style.visibility</p:attrName>
                                        </p:attrNameLst>
                                      </p:cBhvr>
                                      <p:to>
                                        <p:strVal val="visible"/>
                                      </p:to>
                                    </p:set>
                                    <p:animEffect transition="in" filter="box(in)">
                                      <p:cBhvr>
                                        <p:cTn id="17" dur="500"/>
                                        <p:tgtEl>
                                          <p:spTgt spid="145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412">
                                            <p:txEl>
                                              <p:pRg st="3" end="3"/>
                                            </p:txEl>
                                          </p:spTgt>
                                        </p:tgtEl>
                                        <p:attrNameLst>
                                          <p:attrName>style.visibility</p:attrName>
                                        </p:attrNameLst>
                                      </p:cBhvr>
                                      <p:to>
                                        <p:strVal val="visible"/>
                                      </p:to>
                                    </p:set>
                                    <p:anim calcmode="lin" valueType="num">
                                      <p:cBhvr additive="base">
                                        <p:cTn id="22"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54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5412">
                                            <p:txEl>
                                              <p:pRg st="4" end="4"/>
                                            </p:txEl>
                                          </p:spTgt>
                                        </p:tgtEl>
                                        <p:attrNameLst>
                                          <p:attrName>style.visibility</p:attrName>
                                        </p:attrNameLst>
                                      </p:cBhvr>
                                      <p:to>
                                        <p:strVal val="visible"/>
                                      </p:to>
                                    </p:set>
                                    <p:anim calcmode="lin" valueType="num">
                                      <p:cBhvr additive="base">
                                        <p:cTn id="28"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54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008.png"/>
          <p:cNvPicPr/>
          <p:nvPr/>
        </p:nvPicPr>
        <p:blipFill>
          <a:blip r:embed="rId2">
            <a:clrChange>
              <a:clrFrom>
                <a:srgbClr val="000000"/>
              </a:clrFrom>
              <a:clrTo>
                <a:srgbClr val="000000">
                  <a:alpha val="0"/>
                </a:srgbClr>
              </a:clrTo>
            </a:clrChange>
          </a:blip>
          <a:stretch>
            <a:fillRect/>
          </a:stretch>
        </p:blipFill>
        <p:spPr>
          <a:xfrm rot="1178161">
            <a:off x="1219200" y="2895600"/>
            <a:ext cx="2171700" cy="2055813"/>
          </a:xfrm>
          <a:prstGeom prst="rect">
            <a:avLst/>
          </a:prstGeom>
          <a:noFill/>
          <a:ln w="9525">
            <a:noFill/>
          </a:ln>
        </p:spPr>
      </p:pic>
      <p:pic>
        <p:nvPicPr>
          <p:cNvPr id="11" name="Picture 10" descr="image011.png"/>
          <p:cNvPicPr/>
          <p:nvPr/>
        </p:nvPicPr>
        <p:blipFill>
          <a:blip r:embed="rId3">
            <a:clrChange>
              <a:clrFrom>
                <a:srgbClr val="000000"/>
              </a:clrFrom>
              <a:clrTo>
                <a:srgbClr val="000000">
                  <a:alpha val="0"/>
                </a:srgbClr>
              </a:clrTo>
            </a:clrChange>
          </a:blip>
          <a:stretch>
            <a:fillRect/>
          </a:stretch>
        </p:blipFill>
        <p:spPr>
          <a:xfrm rot="1156965">
            <a:off x="271463" y="4103688"/>
            <a:ext cx="1136650" cy="1878012"/>
          </a:xfrm>
          <a:prstGeom prst="rect">
            <a:avLst/>
          </a:prstGeom>
          <a:noFill/>
          <a:ln w="9525">
            <a:noFill/>
          </a:ln>
        </p:spPr>
      </p:pic>
      <p:pic>
        <p:nvPicPr>
          <p:cNvPr id="28" name="Picture 27" descr="image028.png"/>
          <p:cNvPicPr/>
          <p:nvPr/>
        </p:nvPicPr>
        <p:blipFill>
          <a:blip r:embed="rId4">
            <a:clrChange>
              <a:clrFrom>
                <a:srgbClr val="000000"/>
              </a:clrFrom>
              <a:clrTo>
                <a:srgbClr val="000000">
                  <a:alpha val="0"/>
                </a:srgbClr>
              </a:clrTo>
            </a:clrChange>
            <a:lum bright="-79999"/>
          </a:blip>
          <a:stretch>
            <a:fillRect/>
          </a:stretch>
        </p:blipFill>
        <p:spPr>
          <a:xfrm rot="-579450">
            <a:off x="4941888" y="1341438"/>
            <a:ext cx="2555875" cy="847725"/>
          </a:xfrm>
          <a:prstGeom prst="rect">
            <a:avLst/>
          </a:prstGeom>
          <a:noFill/>
          <a:ln w="9525">
            <a:noFill/>
          </a:ln>
        </p:spPr>
      </p:pic>
      <p:pic>
        <p:nvPicPr>
          <p:cNvPr id="29" name="Picture 28" descr="image029.png"/>
          <p:cNvPicPr/>
          <p:nvPr/>
        </p:nvPicPr>
        <p:blipFill>
          <a:blip r:embed="rId5">
            <a:clrChange>
              <a:clrFrom>
                <a:srgbClr val="000000"/>
              </a:clrFrom>
              <a:clrTo>
                <a:srgbClr val="000000">
                  <a:alpha val="0"/>
                </a:srgbClr>
              </a:clrTo>
            </a:clrChange>
            <a:lum bright="-79999" contrast="-60001"/>
          </a:blip>
          <a:stretch>
            <a:fillRect/>
          </a:stretch>
        </p:blipFill>
        <p:spPr>
          <a:xfrm rot="-675215">
            <a:off x="2514600" y="1406525"/>
            <a:ext cx="3008313" cy="912813"/>
          </a:xfrm>
          <a:prstGeom prst="rect">
            <a:avLst/>
          </a:prstGeom>
          <a:noFill/>
          <a:ln w="9525">
            <a:noFill/>
          </a:ln>
        </p:spPr>
      </p:pic>
      <p:sp>
        <p:nvSpPr>
          <p:cNvPr id="78856" name="Cloud"/>
          <p:cNvSpPr>
            <a:spLocks noChangeAspect="1" noEditPoints="1" noChangeArrowheads="1"/>
          </p:cNvSpPr>
          <p:nvPr/>
        </p:nvSpPr>
        <p:spPr bwMode="auto">
          <a:xfrm>
            <a:off x="3132138" y="3068638"/>
            <a:ext cx="2422525" cy="2087563"/>
          </a:xfrm>
          <a:custGeom>
            <a:avLst/>
            <a:gdLst>
              <a:gd name="T0" fmla="*/ 94514925 w 21600"/>
              <a:gd name="T1" fmla="*/ 2147483647 h 21600"/>
              <a:gd name="T2" fmla="*/ 2147483647 w 21600"/>
              <a:gd name="T3" fmla="*/ 2147483647 h 21600"/>
              <a:gd name="T4" fmla="*/ 2147483647 w 21600"/>
              <a:gd name="T5" fmla="*/ 2147483647 h 21600"/>
              <a:gd name="T6" fmla="*/ 2147483647 w 21600"/>
              <a:gd name="T7" fmla="*/ 111486635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lIns="95787" tIns="47894" rIns="95787" bIns="47894"/>
          <a:lstStyle/>
          <a:p>
            <a:pPr algn="ctr" defTabSz="958850" eaLnBrk="1" hangingPunct="1">
              <a:buNone/>
            </a:pPr>
            <a:r>
              <a:rPr sz="2000" b="1" dirty="0">
                <a:solidFill>
                  <a:srgbClr val="000099"/>
                </a:solidFill>
                <a:effectLst>
                  <a:outerShdw blurRad="38100" dist="38100" dir="2700000">
                    <a:srgbClr val="C0C0C0"/>
                  </a:outerShdw>
                </a:effectLst>
                <a:latin typeface="Arial" panose="020B0604020202020204" pitchFamily="34" charset="0"/>
                <a:cs typeface="Times New Roman" panose="02020603050405020304" pitchFamily="18" charset="0"/>
              </a:rPr>
              <a:t> CẤU TẠO BÀI VĂN MIÊU TẢ ĐỒ VẬT</a:t>
            </a:r>
            <a:endParaRPr sz="2000" b="1" dirty="0">
              <a:solidFill>
                <a:srgbClr val="000099"/>
              </a:solidFill>
              <a:effectLst>
                <a:outerShdw blurRad="38100" dist="38100" dir="2700000">
                  <a:srgbClr val="C0C0C0"/>
                </a:outerShdw>
              </a:effectLst>
              <a:latin typeface="Arial" panose="020B0604020202020204" pitchFamily="34" charset="0"/>
              <a:ea typeface="Times New Roman" panose="02020603050405020304" pitchFamily="18" charset="0"/>
            </a:endParaRPr>
          </a:p>
        </p:txBody>
      </p:sp>
      <p:pic>
        <p:nvPicPr>
          <p:cNvPr id="27" name="Picture 26" descr="image027.png">
            <a:hlinkHover r:id="" action="ppaction://hlinkshowjump?jump=nextslide"/>
          </p:cNvPr>
          <p:cNvPicPr>
            <a:picLocks noChangeAspect="1"/>
          </p:cNvPicPr>
          <p:nvPr/>
        </p:nvPicPr>
        <p:blipFill>
          <a:blip r:embed="rId6">
            <a:clrChange>
              <a:clrFrom>
                <a:srgbClr val="000000"/>
              </a:clrFrom>
              <a:clrTo>
                <a:srgbClr val="000000">
                  <a:alpha val="0"/>
                </a:srgbClr>
              </a:clrTo>
            </a:clrChange>
            <a:lum bright="-39999"/>
          </a:blip>
          <a:stretch>
            <a:fillRect/>
          </a:stretch>
        </p:blipFill>
        <p:spPr>
          <a:xfrm>
            <a:off x="3875088" y="1685925"/>
            <a:ext cx="1689100" cy="1724025"/>
          </a:xfrm>
          <a:prstGeom prst="rect">
            <a:avLst/>
          </a:prstGeom>
          <a:noFill/>
          <a:ln w="9525">
            <a:noFill/>
          </a:ln>
        </p:spPr>
      </p:pic>
      <p:sp>
        <p:nvSpPr>
          <p:cNvPr id="55304" name="WordArt 10"/>
          <p:cNvSpPr>
            <a:spLocks noTextEdit="1"/>
          </p:cNvSpPr>
          <p:nvPr/>
        </p:nvSpPr>
        <p:spPr>
          <a:xfrm rot="1124568">
            <a:off x="5157788" y="4502150"/>
            <a:ext cx="1919287" cy="490538"/>
          </a:xfrm>
          <a:prstGeom prst="rect">
            <a:avLst/>
          </a:prstGeom>
        </p:spPr>
        <p:txBody>
          <a:bodyPr wrap="none" fromWordArt="1">
            <a:prstTxWarp prst="textArchUp">
              <a:avLst>
                <a:gd name="adj" fmla="val 12933669"/>
              </a:avLst>
            </a:prstTxWarp>
            <a:normAutofit fontScale="85000" lnSpcReduction="20000"/>
          </a:bodyPr>
          <a:lstStyle/>
          <a:p>
            <a:pPr algn="ctr"/>
            <a:r>
              <a:rPr 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THÂN BÀI</a:t>
            </a:r>
          </a:p>
        </p:txBody>
      </p:sp>
      <p:sp>
        <p:nvSpPr>
          <p:cNvPr id="55305" name="WordArt 11"/>
          <p:cNvSpPr>
            <a:spLocks noTextEdit="1"/>
          </p:cNvSpPr>
          <p:nvPr/>
        </p:nvSpPr>
        <p:spPr>
          <a:xfrm rot="-1076045">
            <a:off x="2157413" y="3544888"/>
            <a:ext cx="1190625" cy="244475"/>
          </a:xfrm>
          <a:prstGeom prst="rect">
            <a:avLst/>
          </a:prstGeom>
        </p:spPr>
        <p:txBody>
          <a:bodyPr wrap="none" fromWordArt="1">
            <a:prstTxWarp prst="textArchUp">
              <a:avLst>
                <a:gd name="adj" fmla="val 10800019"/>
              </a:avLst>
            </a:prstTxWarp>
            <a:normAutofit fontScale="32500" lnSpcReduction="20000"/>
          </a:bodyPr>
          <a:lstStyle/>
          <a:p>
            <a:pPr algn="ctr"/>
            <a:r>
              <a:rPr lang="en-US" sz="32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KẾT BÀI</a:t>
            </a:r>
          </a:p>
        </p:txBody>
      </p:sp>
      <p:sp>
        <p:nvSpPr>
          <p:cNvPr id="78860" name="Text Box 12"/>
          <p:cNvSpPr txBox="1"/>
          <p:nvPr/>
        </p:nvSpPr>
        <p:spPr>
          <a:xfrm rot="-2552216">
            <a:off x="4252913" y="2112963"/>
            <a:ext cx="1676400" cy="71120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58850" eaLnBrk="1" hangingPunct="1">
              <a:spcBef>
                <a:spcPct val="50000"/>
              </a:spcBef>
              <a:buNone/>
            </a:pPr>
            <a:r>
              <a:rPr lang="en-US" altLang="en-US" sz="2000" b="1" dirty="0">
                <a:solidFill>
                  <a:srgbClr val="9900FF"/>
                </a:solidFill>
              </a:rPr>
              <a:t>Giới thiệu đồ vật sẽ  tả</a:t>
            </a:r>
          </a:p>
        </p:txBody>
      </p:sp>
      <p:sp>
        <p:nvSpPr>
          <p:cNvPr id="78861" name="Text Box 13"/>
          <p:cNvSpPr txBox="1"/>
          <p:nvPr/>
        </p:nvSpPr>
        <p:spPr>
          <a:xfrm rot="-593326">
            <a:off x="1841500" y="1481138"/>
            <a:ext cx="2138363" cy="74295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58850" eaLnBrk="1" hangingPunct="1">
              <a:spcBef>
                <a:spcPct val="50000"/>
              </a:spcBef>
              <a:buNone/>
            </a:pPr>
            <a:r>
              <a:rPr lang="en-US" altLang="en-US" sz="2100" b="1" dirty="0">
                <a:solidFill>
                  <a:srgbClr val="9900FF"/>
                </a:solidFill>
              </a:rPr>
              <a:t>MB theo kiểu trực tiếp</a:t>
            </a:r>
          </a:p>
        </p:txBody>
      </p:sp>
      <p:sp>
        <p:nvSpPr>
          <p:cNvPr id="78862" name="Text Box 14"/>
          <p:cNvSpPr txBox="1"/>
          <p:nvPr/>
        </p:nvSpPr>
        <p:spPr>
          <a:xfrm rot="-490207">
            <a:off x="5943600" y="1447800"/>
            <a:ext cx="2174875" cy="73660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58850" eaLnBrk="1" hangingPunct="1">
              <a:spcBef>
                <a:spcPct val="50000"/>
              </a:spcBef>
              <a:buNone/>
            </a:pPr>
            <a:r>
              <a:rPr lang="en-US" altLang="en-US" sz="2100" b="1" dirty="0">
                <a:solidFill>
                  <a:srgbClr val="9900FF"/>
                </a:solidFill>
              </a:rPr>
              <a:t>MB theo kiểu gián tiếp</a:t>
            </a:r>
          </a:p>
        </p:txBody>
      </p:sp>
      <p:sp>
        <p:nvSpPr>
          <p:cNvPr id="78863" name="Text Box 15"/>
          <p:cNvSpPr txBox="1"/>
          <p:nvPr/>
        </p:nvSpPr>
        <p:spPr>
          <a:xfrm rot="785256">
            <a:off x="6731000" y="5221288"/>
            <a:ext cx="2325688" cy="782637"/>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58850" eaLnBrk="1" hangingPunct="1">
              <a:spcBef>
                <a:spcPct val="50000"/>
              </a:spcBef>
              <a:buNone/>
            </a:pPr>
            <a:r>
              <a:rPr lang="en-US" altLang="en-US" sz="1800" b="1" dirty="0">
                <a:solidFill>
                  <a:srgbClr val="9900FF"/>
                </a:solidFill>
              </a:rPr>
              <a:t>Tả những bộ phận </a:t>
            </a:r>
          </a:p>
          <a:p>
            <a:pPr marL="0" lvl="0" indent="0" algn="ctr" defTabSz="958850" eaLnBrk="1" hangingPunct="1">
              <a:spcBef>
                <a:spcPct val="50000"/>
              </a:spcBef>
              <a:buNone/>
            </a:pPr>
            <a:r>
              <a:rPr lang="en-US" altLang="en-US" sz="1800" b="1" dirty="0">
                <a:solidFill>
                  <a:srgbClr val="9900FF"/>
                </a:solidFill>
              </a:rPr>
              <a:t>có đặc điểm nổi bật</a:t>
            </a:r>
          </a:p>
        </p:txBody>
      </p:sp>
      <p:sp>
        <p:nvSpPr>
          <p:cNvPr id="78864" name="Text Box 16"/>
          <p:cNvSpPr txBox="1"/>
          <p:nvPr/>
        </p:nvSpPr>
        <p:spPr>
          <a:xfrm rot="-2038069">
            <a:off x="6843713" y="3981450"/>
            <a:ext cx="1674812" cy="373063"/>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defTabSz="958850" eaLnBrk="1" hangingPunct="1">
              <a:spcBef>
                <a:spcPct val="50000"/>
              </a:spcBef>
              <a:buNone/>
            </a:pPr>
            <a:r>
              <a:rPr lang="en-US" altLang="en-US" sz="1800" b="1" dirty="0">
                <a:solidFill>
                  <a:srgbClr val="9900FF"/>
                </a:solidFill>
              </a:rPr>
              <a:t>Tả bao quát</a:t>
            </a:r>
          </a:p>
        </p:txBody>
      </p:sp>
      <p:sp>
        <p:nvSpPr>
          <p:cNvPr id="78865" name="Text Box 17"/>
          <p:cNvSpPr txBox="1"/>
          <p:nvPr/>
        </p:nvSpPr>
        <p:spPr>
          <a:xfrm rot="2876692">
            <a:off x="-79375" y="3394075"/>
            <a:ext cx="1809750" cy="50165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958850" eaLnBrk="1" hangingPunct="1">
              <a:spcBef>
                <a:spcPct val="50000"/>
              </a:spcBef>
              <a:buNone/>
            </a:pPr>
            <a:r>
              <a:rPr lang="en-US" altLang="en-US" sz="1800" b="1" dirty="0">
                <a:solidFill>
                  <a:srgbClr val="9900FF"/>
                </a:solidFill>
              </a:rPr>
              <a:t>KB theo kiểu mở rộng</a:t>
            </a:r>
            <a:endParaRPr lang="en-US" altLang="en-US" sz="1800" dirty="0"/>
          </a:p>
        </p:txBody>
      </p:sp>
      <p:sp>
        <p:nvSpPr>
          <p:cNvPr id="78866" name="Text Box 18"/>
          <p:cNvSpPr txBox="1"/>
          <p:nvPr/>
        </p:nvSpPr>
        <p:spPr>
          <a:xfrm rot="-1076717">
            <a:off x="1484313" y="3949700"/>
            <a:ext cx="1951037" cy="71120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958850" eaLnBrk="1" hangingPunct="1">
              <a:spcBef>
                <a:spcPct val="50000"/>
              </a:spcBef>
              <a:buNone/>
            </a:pPr>
            <a:r>
              <a:rPr lang="en-US" altLang="en-US" sz="2000" b="1" dirty="0">
                <a:solidFill>
                  <a:srgbClr val="9900FF"/>
                </a:solidFill>
              </a:rPr>
              <a:t>Nêu cảm nghĩ hoặc tình cảm</a:t>
            </a:r>
            <a:endParaRPr lang="en-US" altLang="en-US" sz="2000" b="1" dirty="0"/>
          </a:p>
        </p:txBody>
      </p:sp>
      <p:sp>
        <p:nvSpPr>
          <p:cNvPr id="78867" name="Text Box 19"/>
          <p:cNvSpPr txBox="1"/>
          <p:nvPr/>
        </p:nvSpPr>
        <p:spPr>
          <a:xfrm rot="-3811765">
            <a:off x="168275" y="4616450"/>
            <a:ext cx="1631950" cy="714375"/>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58850" eaLnBrk="1" hangingPunct="1">
              <a:spcBef>
                <a:spcPct val="50000"/>
              </a:spcBef>
              <a:buNone/>
            </a:pPr>
            <a:r>
              <a:rPr lang="en-US" altLang="en-US" sz="1800" b="1" dirty="0">
                <a:solidFill>
                  <a:srgbClr val="9900FF"/>
                </a:solidFill>
              </a:rPr>
              <a:t>KB theo kiểu không mở rộng</a:t>
            </a:r>
            <a:endParaRPr lang="en-US" altLang="en-US" sz="1800" dirty="0"/>
          </a:p>
        </p:txBody>
      </p:sp>
      <p:pic>
        <p:nvPicPr>
          <p:cNvPr id="2" name="Picture 10" descr="image011.png"/>
          <p:cNvPicPr/>
          <p:nvPr/>
        </p:nvPicPr>
        <p:blipFill>
          <a:blip r:embed="rId3">
            <a:clrChange>
              <a:clrFrom>
                <a:srgbClr val="000000"/>
              </a:clrFrom>
              <a:clrTo>
                <a:srgbClr val="000000">
                  <a:alpha val="0"/>
                </a:srgbClr>
              </a:clrTo>
            </a:clrChange>
          </a:blip>
          <a:stretch>
            <a:fillRect/>
          </a:stretch>
        </p:blipFill>
        <p:spPr>
          <a:xfrm rot="7796006">
            <a:off x="485775" y="2886075"/>
            <a:ext cx="982663" cy="1833563"/>
          </a:xfrm>
          <a:prstGeom prst="rect">
            <a:avLst/>
          </a:prstGeom>
          <a:noFill/>
          <a:ln w="9525">
            <a:noFill/>
          </a:ln>
        </p:spPr>
      </p:pic>
      <p:sp>
        <p:nvSpPr>
          <p:cNvPr id="55315" name="WordArt 23"/>
          <p:cNvSpPr>
            <a:spLocks noTextEdit="1"/>
          </p:cNvSpPr>
          <p:nvPr/>
        </p:nvSpPr>
        <p:spPr>
          <a:xfrm rot="-3738457">
            <a:off x="3533775" y="2473325"/>
            <a:ext cx="1565275" cy="315913"/>
          </a:xfrm>
          <a:prstGeom prst="rect">
            <a:avLst/>
          </a:prstGeom>
        </p:spPr>
        <p:txBody>
          <a:bodyPr wrap="none" fromWordArt="1">
            <a:prstTxWarp prst="textArchUp">
              <a:avLst>
                <a:gd name="adj" fmla="val 12309652"/>
              </a:avLst>
            </a:prstTxWarp>
            <a:normAutofit fontScale="47500" lnSpcReduction="20000"/>
          </a:bodyPr>
          <a:lstStyle/>
          <a:p>
            <a:pPr algn="ctr"/>
            <a:r>
              <a:rPr 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MỞ BÀI</a:t>
            </a:r>
          </a:p>
        </p:txBody>
      </p:sp>
      <p:pic>
        <p:nvPicPr>
          <p:cNvPr id="20" name="Picture 19" descr="image020.png"/>
          <p:cNvPicPr/>
          <p:nvPr/>
        </p:nvPicPr>
        <p:blipFill>
          <a:blip r:embed="rId7">
            <a:clrChange>
              <a:clrFrom>
                <a:srgbClr val="000000"/>
              </a:clrFrom>
              <a:clrTo>
                <a:srgbClr val="000000">
                  <a:alpha val="0"/>
                </a:srgbClr>
              </a:clrTo>
            </a:clrChange>
          </a:blip>
          <a:stretch>
            <a:fillRect/>
          </a:stretch>
        </p:blipFill>
        <p:spPr>
          <a:xfrm rot="-3371924">
            <a:off x="6310313" y="4030663"/>
            <a:ext cx="2449512" cy="1017587"/>
          </a:xfrm>
          <a:prstGeom prst="rect">
            <a:avLst/>
          </a:prstGeom>
          <a:noFill/>
          <a:ln w="9525">
            <a:noFill/>
          </a:ln>
        </p:spPr>
      </p:pic>
      <p:pic>
        <p:nvPicPr>
          <p:cNvPr id="3" name="Picture 19" descr="image020.png"/>
          <p:cNvPicPr/>
          <p:nvPr/>
        </p:nvPicPr>
        <p:blipFill>
          <a:blip r:embed="rId7">
            <a:clrChange>
              <a:clrFrom>
                <a:srgbClr val="000000"/>
              </a:clrFrom>
              <a:clrTo>
                <a:srgbClr val="000000">
                  <a:alpha val="0"/>
                </a:srgbClr>
              </a:clrTo>
            </a:clrChange>
          </a:blip>
          <a:stretch>
            <a:fillRect/>
          </a:stretch>
        </p:blipFill>
        <p:spPr>
          <a:xfrm rot="-651868">
            <a:off x="4876800" y="4164013"/>
            <a:ext cx="4038600" cy="2462212"/>
          </a:xfrm>
          <a:prstGeom prst="rect">
            <a:avLst/>
          </a:prstGeom>
          <a:noFill/>
          <a:ln w="9525">
            <a:noFill/>
          </a:ln>
        </p:spPr>
      </p:pic>
      <p:sp>
        <p:nvSpPr>
          <p:cNvPr id="55318" name="TextBox 3"/>
          <p:cNvSpPr txBox="1"/>
          <p:nvPr/>
        </p:nvSpPr>
        <p:spPr>
          <a:xfrm>
            <a:off x="3106738" y="304800"/>
            <a:ext cx="177006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b="1" dirty="0">
                <a:solidFill>
                  <a:srgbClr val="0000FF"/>
                </a:solidFill>
                <a:latin typeface="Times New Roman" panose="02020603050405020304" pitchFamily="18" charset="0"/>
                <a:cs typeface="Times New Roman" panose="02020603050405020304" pitchFamily="18" charset="0"/>
              </a:rPr>
              <a:t>Củng cố</a:t>
            </a:r>
            <a:endParaRPr lang="en-GB"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box(in)">
                                      <p:cBhvr>
                                        <p:cTn id="7" dur="500"/>
                                        <p:tgtEl>
                                          <p:spTgt spid="788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4" presetClass="entr" presetSubtype="16" fill="hold" nodeType="withEffect">
                                  <p:stCondLst>
                                    <p:cond delay="0"/>
                                  </p:stCondLst>
                                  <p:childTnLst>
                                    <p:set>
                                      <p:cBhvr>
                                        <p:cTn id="14" dur="1" fill="hold">
                                          <p:stCondLst>
                                            <p:cond delay="0"/>
                                          </p:stCondLst>
                                        </p:cTn>
                                        <p:tgtEl>
                                          <p:spTgt spid="55315"/>
                                        </p:tgtEl>
                                        <p:attrNameLst>
                                          <p:attrName>style.visibility</p:attrName>
                                        </p:attrNameLst>
                                      </p:cBhvr>
                                      <p:to>
                                        <p:strVal val="visible"/>
                                      </p:to>
                                    </p:set>
                                    <p:animEffect transition="in" filter="box(in)">
                                      <p:cBhvr>
                                        <p:cTn id="15" dur="500"/>
                                        <p:tgtEl>
                                          <p:spTgt spid="553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8860"/>
                                        </p:tgtEl>
                                        <p:attrNameLst>
                                          <p:attrName>style.visibility</p:attrName>
                                        </p:attrNameLst>
                                      </p:cBhvr>
                                      <p:to>
                                        <p:strVal val="visible"/>
                                      </p:to>
                                    </p:set>
                                    <p:animEffect transition="in" filter="box(in)">
                                      <p:cBhvr>
                                        <p:cTn id="18" dur="500"/>
                                        <p:tgtEl>
                                          <p:spTgt spid="7886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par>
                                <p:cTn id="24" presetID="4" presetClass="entr" presetSubtype="16" fill="hold" nodeType="withEffect">
                                  <p:stCondLst>
                                    <p:cond delay="0"/>
                                  </p:stCondLst>
                                  <p:childTnLst>
                                    <p:set>
                                      <p:cBhvr>
                                        <p:cTn id="25" dur="1" fill="hold">
                                          <p:stCondLst>
                                            <p:cond delay="0"/>
                                          </p:stCondLst>
                                        </p:cTn>
                                        <p:tgtEl>
                                          <p:spTgt spid="55304"/>
                                        </p:tgtEl>
                                        <p:attrNameLst>
                                          <p:attrName>style.visibility</p:attrName>
                                        </p:attrNameLst>
                                      </p:cBhvr>
                                      <p:to>
                                        <p:strVal val="visible"/>
                                      </p:to>
                                    </p:set>
                                    <p:animEffect transition="in" filter="box(in)">
                                      <p:cBhvr>
                                        <p:cTn id="26" dur="500"/>
                                        <p:tgtEl>
                                          <p:spTgt spid="5530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down)">
                                      <p:cBhvr>
                                        <p:cTn id="31" dur="500"/>
                                        <p:tgtEl>
                                          <p:spTgt spid="8"/>
                                        </p:tgtEl>
                                      </p:cBhvr>
                                    </p:animEffect>
                                  </p:childTnLst>
                                </p:cTn>
                              </p:par>
                              <p:par>
                                <p:cTn id="32" presetID="4" presetClass="entr" presetSubtype="16" fill="hold" nodeType="withEffect">
                                  <p:stCondLst>
                                    <p:cond delay="0"/>
                                  </p:stCondLst>
                                  <p:childTnLst>
                                    <p:set>
                                      <p:cBhvr>
                                        <p:cTn id="33" dur="1" fill="hold">
                                          <p:stCondLst>
                                            <p:cond delay="0"/>
                                          </p:stCondLst>
                                        </p:cTn>
                                        <p:tgtEl>
                                          <p:spTgt spid="55305"/>
                                        </p:tgtEl>
                                        <p:attrNameLst>
                                          <p:attrName>style.visibility</p:attrName>
                                        </p:attrNameLst>
                                      </p:cBhvr>
                                      <p:to>
                                        <p:strVal val="visible"/>
                                      </p:to>
                                    </p:set>
                                    <p:animEffect transition="in" filter="box(in)">
                                      <p:cBhvr>
                                        <p:cTn id="34" dur="500"/>
                                        <p:tgtEl>
                                          <p:spTgt spid="5530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8866"/>
                                        </p:tgtEl>
                                        <p:attrNameLst>
                                          <p:attrName>style.visibility</p:attrName>
                                        </p:attrNameLst>
                                      </p:cBhvr>
                                      <p:to>
                                        <p:strVal val="visible"/>
                                      </p:to>
                                    </p:set>
                                    <p:animEffect transition="in" filter="box(in)">
                                      <p:cBhvr>
                                        <p:cTn id="37" dur="500"/>
                                        <p:tgtEl>
                                          <p:spTgt spid="7886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par>
                                <p:cTn id="43" presetID="5" presetClass="entr" presetSubtype="5"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down)">
                                      <p:cBhvr>
                                        <p:cTn id="45" dur="500"/>
                                        <p:tgtEl>
                                          <p:spTgt spid="2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8861"/>
                                        </p:tgtEl>
                                        <p:attrNameLst>
                                          <p:attrName>style.visibility</p:attrName>
                                        </p:attrNameLst>
                                      </p:cBhvr>
                                      <p:to>
                                        <p:strVal val="visible"/>
                                      </p:to>
                                    </p:set>
                                    <p:anim calcmode="lin" valueType="num">
                                      <p:cBhvr>
                                        <p:cTn id="48" dur="1000" fill="hold"/>
                                        <p:tgtEl>
                                          <p:spTgt spid="78861"/>
                                        </p:tgtEl>
                                        <p:attrNameLst>
                                          <p:attrName>ppt_w</p:attrName>
                                        </p:attrNameLst>
                                      </p:cBhvr>
                                      <p:tavLst>
                                        <p:tav tm="0">
                                          <p:val>
                                            <p:strVal val="#ppt_w*0.70"/>
                                          </p:val>
                                        </p:tav>
                                        <p:tav tm="100000">
                                          <p:val>
                                            <p:strVal val="#ppt_w"/>
                                          </p:val>
                                        </p:tav>
                                      </p:tavLst>
                                    </p:anim>
                                    <p:anim calcmode="lin" valueType="num">
                                      <p:cBhvr>
                                        <p:cTn id="49" dur="1000" fill="hold"/>
                                        <p:tgtEl>
                                          <p:spTgt spid="78861"/>
                                        </p:tgtEl>
                                        <p:attrNameLst>
                                          <p:attrName>ppt_h</p:attrName>
                                        </p:attrNameLst>
                                      </p:cBhvr>
                                      <p:tavLst>
                                        <p:tav tm="0">
                                          <p:val>
                                            <p:strVal val="#ppt_h"/>
                                          </p:val>
                                        </p:tav>
                                        <p:tav tm="100000">
                                          <p:val>
                                            <p:strVal val="#ppt_h"/>
                                          </p:val>
                                        </p:tav>
                                      </p:tavLst>
                                    </p:anim>
                                    <p:animEffect transition="in" filter="fade">
                                      <p:cBhvr>
                                        <p:cTn id="50" dur="1000"/>
                                        <p:tgtEl>
                                          <p:spTgt spid="78861"/>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8862"/>
                                        </p:tgtEl>
                                        <p:attrNameLst>
                                          <p:attrName>style.visibility</p:attrName>
                                        </p:attrNameLst>
                                      </p:cBhvr>
                                      <p:to>
                                        <p:strVal val="visible"/>
                                      </p:to>
                                    </p:set>
                                    <p:anim calcmode="lin" valueType="num">
                                      <p:cBhvr>
                                        <p:cTn id="53" dur="1000" fill="hold"/>
                                        <p:tgtEl>
                                          <p:spTgt spid="78862"/>
                                        </p:tgtEl>
                                        <p:attrNameLst>
                                          <p:attrName>ppt_w</p:attrName>
                                        </p:attrNameLst>
                                      </p:cBhvr>
                                      <p:tavLst>
                                        <p:tav tm="0">
                                          <p:val>
                                            <p:strVal val="#ppt_w*0.70"/>
                                          </p:val>
                                        </p:tav>
                                        <p:tav tm="100000">
                                          <p:val>
                                            <p:strVal val="#ppt_w"/>
                                          </p:val>
                                        </p:tav>
                                      </p:tavLst>
                                    </p:anim>
                                    <p:anim calcmode="lin" valueType="num">
                                      <p:cBhvr>
                                        <p:cTn id="54" dur="1000" fill="hold"/>
                                        <p:tgtEl>
                                          <p:spTgt spid="78862"/>
                                        </p:tgtEl>
                                        <p:attrNameLst>
                                          <p:attrName>ppt_h</p:attrName>
                                        </p:attrNameLst>
                                      </p:cBhvr>
                                      <p:tavLst>
                                        <p:tav tm="0">
                                          <p:val>
                                            <p:strVal val="#ppt_h"/>
                                          </p:val>
                                        </p:tav>
                                        <p:tav tm="100000">
                                          <p:val>
                                            <p:strVal val="#ppt_h"/>
                                          </p:val>
                                        </p:tav>
                                      </p:tavLst>
                                    </p:anim>
                                    <p:animEffect transition="in" filter="fade">
                                      <p:cBhvr>
                                        <p:cTn id="55" dur="1000"/>
                                        <p:tgtEl>
                                          <p:spTgt spid="78862"/>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78864"/>
                                        </p:tgtEl>
                                        <p:attrNameLst>
                                          <p:attrName>style.visibility</p:attrName>
                                        </p:attrNameLst>
                                      </p:cBhvr>
                                      <p:to>
                                        <p:strVal val="visible"/>
                                      </p:to>
                                    </p:set>
                                    <p:animEffect transition="in" filter="box(in)">
                                      <p:cBhvr>
                                        <p:cTn id="64" dur="500"/>
                                        <p:tgtEl>
                                          <p:spTgt spid="78864"/>
                                        </p:tgtEl>
                                      </p:cBhvr>
                                    </p:animEffec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78863"/>
                                        </p:tgtEl>
                                        <p:attrNameLst>
                                          <p:attrName>style.visibility</p:attrName>
                                        </p:attrNameLst>
                                      </p:cBhvr>
                                      <p:to>
                                        <p:strVal val="visible"/>
                                      </p:to>
                                    </p:set>
                                    <p:animEffect transition="in" filter="box(in)">
                                      <p:cBhvr>
                                        <p:cTn id="68" dur="500"/>
                                        <p:tgtEl>
                                          <p:spTgt spid="7886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5"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checkerboard(down)">
                                      <p:cBhvr>
                                        <p:cTn id="73" dur="500"/>
                                        <p:tgtEl>
                                          <p:spTgt spid="2"/>
                                        </p:tgtEl>
                                      </p:cBhvr>
                                    </p:animEffect>
                                  </p:childTnLst>
                                </p:cTn>
                              </p:par>
                              <p:par>
                                <p:cTn id="74" presetID="5" presetClass="entr" presetSubtype="5"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heckerboard(down)">
                                      <p:cBhvr>
                                        <p:cTn id="76" dur="500"/>
                                        <p:tgtEl>
                                          <p:spTgt spid="11"/>
                                        </p:tgtEl>
                                      </p:cBhvr>
                                    </p:animEffect>
                                  </p:childTnLst>
                                </p:cTn>
                              </p:par>
                            </p:childTnLst>
                          </p:cTn>
                        </p:par>
                        <p:par>
                          <p:cTn id="77" fill="hold">
                            <p:stCondLst>
                              <p:cond delay="500"/>
                            </p:stCondLst>
                            <p:childTnLst>
                              <p:par>
                                <p:cTn id="78" presetID="4" presetClass="entr" presetSubtype="16" fill="hold" grpId="0" nodeType="afterEffect">
                                  <p:stCondLst>
                                    <p:cond delay="0"/>
                                  </p:stCondLst>
                                  <p:childTnLst>
                                    <p:set>
                                      <p:cBhvr>
                                        <p:cTn id="79" dur="1" fill="hold">
                                          <p:stCondLst>
                                            <p:cond delay="0"/>
                                          </p:stCondLst>
                                        </p:cTn>
                                        <p:tgtEl>
                                          <p:spTgt spid="78865"/>
                                        </p:tgtEl>
                                        <p:attrNameLst>
                                          <p:attrName>style.visibility</p:attrName>
                                        </p:attrNameLst>
                                      </p:cBhvr>
                                      <p:to>
                                        <p:strVal val="visible"/>
                                      </p:to>
                                    </p:set>
                                    <p:animEffect transition="in" filter="box(in)">
                                      <p:cBhvr>
                                        <p:cTn id="80" dur="500"/>
                                        <p:tgtEl>
                                          <p:spTgt spid="78865"/>
                                        </p:tgtEl>
                                      </p:cBhvr>
                                    </p:animEffect>
                                  </p:childTnLst>
                                </p:cTn>
                              </p:par>
                            </p:childTnLst>
                          </p:cTn>
                        </p:par>
                        <p:par>
                          <p:cTn id="81" fill="hold">
                            <p:stCondLst>
                              <p:cond delay="1000"/>
                            </p:stCondLst>
                            <p:childTnLst>
                              <p:par>
                                <p:cTn id="82" presetID="4" presetClass="entr" presetSubtype="16" fill="hold" grpId="0" nodeType="afterEffect">
                                  <p:stCondLst>
                                    <p:cond delay="0"/>
                                  </p:stCondLst>
                                  <p:childTnLst>
                                    <p:set>
                                      <p:cBhvr>
                                        <p:cTn id="83" dur="1" fill="hold">
                                          <p:stCondLst>
                                            <p:cond delay="0"/>
                                          </p:stCondLst>
                                        </p:cTn>
                                        <p:tgtEl>
                                          <p:spTgt spid="78867"/>
                                        </p:tgtEl>
                                        <p:attrNameLst>
                                          <p:attrName>style.visibility</p:attrName>
                                        </p:attrNameLst>
                                      </p:cBhvr>
                                      <p:to>
                                        <p:strVal val="visible"/>
                                      </p:to>
                                    </p:set>
                                    <p:animEffect transition="in" filter="box(in)">
                                      <p:cBhvr>
                                        <p:cTn id="84" dur="500"/>
                                        <p:tgtEl>
                                          <p:spTgt spid="78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60" grpId="0"/>
      <p:bldP spid="78861" grpId="0"/>
      <p:bldP spid="78862" grpId="0"/>
      <p:bldP spid="78863" grpId="0"/>
      <p:bldP spid="78864" grpId="0"/>
      <p:bldP spid="78865" grpId="0"/>
      <p:bldP spid="78866" grpId="0"/>
      <p:bldP spid="788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1219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00"/>
                </a:solidFill>
                <a:latin typeface="HP001 4 hàng" panose="020B0603050302020204" pitchFamily="34" charset="0"/>
              </a:rPr>
              <a:t>Tạm biệt các em,</a:t>
            </a:r>
          </a:p>
          <a:p>
            <a:pPr algn="ctr" eaLnBrk="1" hangingPunct="1">
              <a:spcBef>
                <a:spcPct val="50000"/>
              </a:spcBef>
              <a:buFontTx/>
              <a:buNone/>
            </a:pPr>
            <a:r>
              <a:rPr lang="en-US" altLang="en-US" sz="3600" b="1">
                <a:solidFill>
                  <a:srgbClr val="FFFF00"/>
                </a:solidFill>
                <a:latin typeface="HP001 4 hàng" panose="020B0603050302020204" pitchFamily="34" charset="0"/>
              </a:rPr>
              <a:t>hẹn gặp lại!</a:t>
            </a:r>
          </a:p>
        </p:txBody>
      </p:sp>
    </p:spTree>
    <p:extLst>
      <p:ext uri="{BB962C8B-B14F-4D97-AF65-F5344CB8AC3E}">
        <p14:creationId xmlns:p14="http://schemas.microsoft.com/office/powerpoint/2010/main" val="709984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p:nvPr/>
        </p:nvSpPr>
        <p:spPr>
          <a:xfrm>
            <a:off x="263236" y="381000"/>
            <a:ext cx="2133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cs typeface="Times New Roman" panose="02020603050405020304" pitchFamily="18" charset="0"/>
              </a:rPr>
              <a:t>I.Nhận xét</a:t>
            </a:r>
            <a:endParaRPr lang="en-US" altLang="en-US" sz="2800" b="1" dirty="0">
              <a:latin typeface="Times New Roman" panose="02020603050405020304" pitchFamily="18" charset="0"/>
              <a:ea typeface="Times New Roman" panose="02020603050405020304" pitchFamily="18" charset="0"/>
            </a:endParaRPr>
          </a:p>
        </p:txBody>
      </p:sp>
      <p:sp>
        <p:nvSpPr>
          <p:cNvPr id="6149" name="Text Box 8"/>
          <p:cNvSpPr txBox="1"/>
          <p:nvPr/>
        </p:nvSpPr>
        <p:spPr>
          <a:xfrm>
            <a:off x="263236" y="990600"/>
            <a:ext cx="5791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Đọc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i văn</a:t>
            </a:r>
            <a:r>
              <a:rPr lang="vi-VN" altLang="en-US" sz="2800" dirty="0">
                <a:latin typeface="Times New Roman" panose="02020603050405020304" pitchFamily="18" charset="0"/>
                <a:cs typeface="Times New Roman" panose="02020603050405020304" pitchFamily="18" charset="0"/>
              </a:rPr>
              <a:t> sau</a:t>
            </a:r>
            <a:r>
              <a:rPr lang="en-US" altLang="en-US" sz="2800" dirty="0">
                <a:latin typeface="Times New Roman" panose="02020603050405020304" pitchFamily="18" charset="0"/>
                <a:cs typeface="Times New Roman" panose="02020603050405020304" pitchFamily="18" charset="0"/>
              </a:rPr>
              <a:t>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trả lời câu hỏi:</a:t>
            </a:r>
            <a:endParaRPr lang="en-US" altLang="en-US" sz="2800" dirty="0">
              <a:latin typeface="Times New Roman" panose="02020603050405020304" pitchFamily="18" charset="0"/>
              <a:ea typeface="Times New Roman" panose="02020603050405020304" pitchFamily="18" charset="0"/>
            </a:endParaRPr>
          </a:p>
        </p:txBody>
      </p:sp>
      <p:sp>
        <p:nvSpPr>
          <p:cNvPr id="8" name="Text Box 8"/>
          <p:cNvSpPr txBox="1"/>
          <p:nvPr/>
        </p:nvSpPr>
        <p:spPr>
          <a:xfrm>
            <a:off x="2590800" y="1595438"/>
            <a:ext cx="3962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vi-VN" altLang="en-US" sz="2800" b="1" dirty="0">
                <a:latin typeface="Times New Roman" panose="02020603050405020304" pitchFamily="18" charset="0"/>
                <a:cs typeface="Times New Roman" panose="02020603050405020304" pitchFamily="18" charset="0"/>
              </a:rPr>
              <a:t>Cái cối tân</a:t>
            </a:r>
            <a:endParaRPr lang="en-US" altLang="en-US" sz="2800" b="1" dirty="0">
              <a:latin typeface="Times New Roman" panose="02020603050405020304" pitchFamily="18" charset="0"/>
              <a:ea typeface="Times New Roman" panose="02020603050405020304" pitchFamily="18" charset="0"/>
            </a:endParaRPr>
          </a:p>
        </p:txBody>
      </p:sp>
      <p:pic>
        <p:nvPicPr>
          <p:cNvPr id="9" name="Picture 16" descr="untitled"/>
          <p:cNvPicPr>
            <a:picLocks noChangeAspect="1"/>
          </p:cNvPicPr>
          <p:nvPr/>
        </p:nvPicPr>
        <p:blipFill>
          <a:blip r:embed="rId2"/>
          <a:stretch>
            <a:fillRect/>
          </a:stretch>
        </p:blipFill>
        <p:spPr>
          <a:xfrm>
            <a:off x="533400" y="2205038"/>
            <a:ext cx="8305800" cy="46783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linds(horizontal)">
                                      <p:cBhvr>
                                        <p:cTn id="10" dur="500"/>
                                        <p:tgtEl>
                                          <p:spTgt spid="61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1000"/>
                                        <p:tgtEl>
                                          <p:spTgt spid="9"/>
                                        </p:tgtEl>
                                        <p:attrNameLst>
                                          <p:attrName>ppt_w</p:attrName>
                                        </p:attrNameLst>
                                      </p:cBhvr>
                                      <p:tavLst>
                                        <p:tav tm="0">
                                          <p:val>
                                            <p:strVal val="ppt_w"/>
                                          </p:val>
                                        </p:tav>
                                        <p:tav tm="100000">
                                          <p:val>
                                            <p:strVal val="ppt_w*0.70"/>
                                          </p:val>
                                        </p:tav>
                                      </p:tavLst>
                                    </p:anim>
                                    <p:anim calcmode="lin" valueType="num">
                                      <p:cBhvr>
                                        <p:cTn id="21" dur="1000"/>
                                        <p:tgtEl>
                                          <p:spTgt spid="9"/>
                                        </p:tgtEl>
                                        <p:attrNameLst>
                                          <p:attrName>ppt_h</p:attrName>
                                        </p:attrNameLst>
                                      </p:cBhvr>
                                      <p:tavLst>
                                        <p:tav tm="0">
                                          <p:val>
                                            <p:strVal val="ppt_h"/>
                                          </p:val>
                                        </p:tav>
                                        <p:tav tm="100000">
                                          <p:val>
                                            <p:strVal val="ppt_h"/>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p:nvPr/>
        </p:nvSpPr>
        <p:spPr>
          <a:xfrm>
            <a:off x="0" y="381000"/>
            <a:ext cx="914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b="1" dirty="0">
              <a:solidFill>
                <a:srgbClr val="0000CC"/>
              </a:solidFill>
              <a:latin typeface="Times New Roman" panose="02020603050405020304" pitchFamily="18" charset="0"/>
            </a:endParaRPr>
          </a:p>
        </p:txBody>
      </p:sp>
      <p:sp>
        <p:nvSpPr>
          <p:cNvPr id="23555" name="Text Box 14"/>
          <p:cNvSpPr txBox="1"/>
          <p:nvPr/>
        </p:nvSpPr>
        <p:spPr>
          <a:xfrm>
            <a:off x="0" y="14288"/>
            <a:ext cx="9144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0000"/>
                </a:solidFill>
                <a:latin typeface="Times New Roman" panose="02020603050405020304" pitchFamily="18" charset="0"/>
              </a:rPr>
              <a:t>Cái cối tân</a:t>
            </a:r>
            <a:endParaRPr lang="vi-VN" altLang="en-US" sz="2800" b="1" dirty="0">
              <a:solidFill>
                <a:srgbClr val="FF0000"/>
              </a:solidFill>
              <a:latin typeface="Times New Roman" panose="02020603050405020304" pitchFamily="18" charset="0"/>
            </a:endParaRPr>
          </a:p>
        </p:txBody>
      </p:sp>
      <p:sp>
        <p:nvSpPr>
          <p:cNvPr id="23556" name="Text Box 20"/>
          <p:cNvSpPr txBox="1"/>
          <p:nvPr/>
        </p:nvSpPr>
        <p:spPr>
          <a:xfrm>
            <a:off x="0" y="381000"/>
            <a:ext cx="91440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rPr>
              <a:t>	Cái cối </a:t>
            </a:r>
            <a:r>
              <a:rPr lang="vi-VN" altLang="en-US" sz="2000" b="1" dirty="0">
                <a:latin typeface="Times New Roman" panose="02020603050405020304" pitchFamily="18" charset="0"/>
              </a:rPr>
              <a:t>xinh xinh xuất hiện như một giấc mộng, ngồi chễm chệ giữa gian nhà trống.</a:t>
            </a:r>
            <a:endParaRPr lang="vi-VN" altLang="en-US" sz="2000" b="1" dirty="0">
              <a:solidFill>
                <a:srgbClr val="0000CC"/>
              </a:solidFill>
              <a:latin typeface="Times New Roman" panose="02020603050405020304" pitchFamily="18" charset="0"/>
            </a:endParaRPr>
          </a:p>
        </p:txBody>
      </p:sp>
      <p:sp>
        <p:nvSpPr>
          <p:cNvPr id="23557" name="Text Box 21"/>
          <p:cNvSpPr txBox="1"/>
          <p:nvPr/>
        </p:nvSpPr>
        <p:spPr>
          <a:xfrm>
            <a:off x="0" y="990600"/>
            <a:ext cx="9144000" cy="2225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rPr>
              <a:t>	U gọi nó là cái cối tân</a:t>
            </a:r>
            <a:r>
              <a:rPr lang="vi-VN" altLang="en-US" sz="2000" b="1"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b="1" dirty="0">
              <a:solidFill>
                <a:srgbClr val="0000CC"/>
              </a:solidFill>
              <a:latin typeface="Times New Roman" panose="02020603050405020304" pitchFamily="18" charset="0"/>
            </a:endParaRPr>
          </a:p>
        </p:txBody>
      </p:sp>
      <p:sp>
        <p:nvSpPr>
          <p:cNvPr id="23558" name="Text Box 22"/>
          <p:cNvSpPr txBox="1"/>
          <p:nvPr/>
        </p:nvSpPr>
        <p:spPr>
          <a:xfrm>
            <a:off x="0" y="3124200"/>
            <a:ext cx="9144000" cy="1920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rPr>
              <a:t>	Chọn được ngày lành tháng tốt, u đong một gánh thóc vàng ươm về. Đổ vào lòng cối, u xay thử. Từ xung quang cối, gạo lẫn trấu chảy xuống vành rào rào như mưa. U vốc ra một nắm, tải ra, thổi phù phù. Cả vốc gạo chỉ lỏi vài hạt thóc</a:t>
            </a:r>
            <a:r>
              <a:rPr lang="vi-VN" altLang="en-US" sz="2000" b="1"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b="1" dirty="0">
              <a:solidFill>
                <a:srgbClr val="0000CC"/>
              </a:solidFill>
              <a:latin typeface="Times New Roman" panose="02020603050405020304" pitchFamily="18" charset="0"/>
            </a:endParaRPr>
          </a:p>
        </p:txBody>
      </p:sp>
      <p:sp>
        <p:nvSpPr>
          <p:cNvPr id="23559" name="Text Box 23"/>
          <p:cNvSpPr txBox="1"/>
          <p:nvPr/>
        </p:nvSpPr>
        <p:spPr>
          <a:xfrm>
            <a:off x="0" y="4937125"/>
            <a:ext cx="9144000" cy="1616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b="1" dirty="0">
                <a:latin typeface="Times New Roman" panose="02020603050405020304" pitchFamily="18" charset="0"/>
              </a:rPr>
              <a:t>t</a:t>
            </a:r>
            <a:r>
              <a:rPr lang="en-US" altLang="en-US" sz="2000" b="1" dirty="0">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b="1" dirty="0">
              <a:solidFill>
                <a:srgbClr val="0000CC"/>
              </a:solidFill>
              <a:latin typeface="Times New Roman" panose="02020603050405020304" pitchFamily="18" charset="0"/>
            </a:endParaRPr>
          </a:p>
        </p:txBody>
      </p:sp>
      <p:sp>
        <p:nvSpPr>
          <p:cNvPr id="23560" name="Text Box 24"/>
          <p:cNvSpPr txBox="1"/>
          <p:nvPr/>
        </p:nvSpPr>
        <p:spPr>
          <a:xfrm>
            <a:off x="0" y="6461125"/>
            <a:ext cx="91440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dirty="0">
                <a:latin typeface="Times New Roman" panose="02020603050405020304" pitchFamily="18" charset="0"/>
              </a:rPr>
              <a:t>							</a:t>
            </a:r>
            <a:r>
              <a:rPr lang="en-US" altLang="en-US" sz="2000" i="1" dirty="0">
                <a:solidFill>
                  <a:srgbClr val="FF0000"/>
                </a:solidFill>
                <a:latin typeface="Times New Roman" panose="02020603050405020304" pitchFamily="18" charset="0"/>
              </a:rPr>
              <a:t>Theo</a:t>
            </a:r>
            <a:r>
              <a:rPr lang="en-US" altLang="en-US" sz="2000" dirty="0">
                <a:solidFill>
                  <a:srgbClr val="FF0000"/>
                </a:solidFill>
                <a:latin typeface="Times New Roman" panose="02020603050405020304" pitchFamily="18" charset="0"/>
              </a:rPr>
              <a:t> </a:t>
            </a:r>
            <a:r>
              <a:rPr lang="en-US" altLang="en-US" sz="2000" b="1" dirty="0">
                <a:solidFill>
                  <a:srgbClr val="FF0000"/>
                </a:solidFill>
                <a:latin typeface="Times New Roman" panose="02020603050405020304" pitchFamily="18" charset="0"/>
              </a:rPr>
              <a:t>Duy Khán</a:t>
            </a:r>
            <a:endParaRPr lang="vi-VN" altLang="en-US" sz="2000" b="1" dirty="0">
              <a:solidFill>
                <a:srgbClr val="FF0000"/>
              </a:solidFill>
              <a:latin typeface="Times New Roman" panose="02020603050405020304" pitchFamily="18" charset="0"/>
            </a:endParaRPr>
          </a:p>
        </p:txBody>
      </p:sp>
    </p:spTree>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4"/>
          <p:cNvGrpSpPr>
            <a:grpSpLocks noGrp="1"/>
          </p:cNvGrpSpPr>
          <p:nvPr/>
        </p:nvGrpSpPr>
        <p:grpSpPr>
          <a:xfrm>
            <a:off x="911225" y="5486400"/>
            <a:ext cx="2000250" cy="1395413"/>
            <a:chOff x="2256" y="1536"/>
            <a:chExt cx="1176" cy="744"/>
          </a:xfrm>
        </p:grpSpPr>
        <p:pic>
          <p:nvPicPr>
            <p:cNvPr id="24581" name="Picture 5" descr="pretty_flower_purple_hb"/>
            <p:cNvPicPr>
              <a:picLocks noChangeAspect="1"/>
            </p:cNvPicPr>
            <p:nvPr/>
          </p:nvPicPr>
          <p:blipFill>
            <a:blip r:embed="rId2"/>
            <a:stretch>
              <a:fillRect/>
            </a:stretch>
          </p:blipFill>
          <p:spPr>
            <a:xfrm>
              <a:off x="2784" y="1632"/>
              <a:ext cx="648" cy="648"/>
            </a:xfrm>
            <a:prstGeom prst="rect">
              <a:avLst/>
            </a:prstGeom>
            <a:noFill/>
            <a:ln w="9525">
              <a:noFill/>
            </a:ln>
          </p:spPr>
        </p:pic>
        <p:grpSp>
          <p:nvGrpSpPr>
            <p:cNvPr id="24582" name="Group 6"/>
            <p:cNvGrpSpPr/>
            <p:nvPr/>
          </p:nvGrpSpPr>
          <p:grpSpPr>
            <a:xfrm>
              <a:off x="2256" y="1536"/>
              <a:ext cx="864" cy="744"/>
              <a:chOff x="2256" y="1536"/>
              <a:chExt cx="864" cy="744"/>
            </a:xfrm>
          </p:grpSpPr>
          <p:pic>
            <p:nvPicPr>
              <p:cNvPr id="24583" name="Picture 7" descr="pretty_flower_red_hb"/>
              <p:cNvPicPr>
                <a:picLocks noChangeAspect="1"/>
              </p:cNvPicPr>
              <p:nvPr/>
            </p:nvPicPr>
            <p:blipFill>
              <a:blip r:embed="rId3"/>
              <a:stretch>
                <a:fillRect/>
              </a:stretch>
            </p:blipFill>
            <p:spPr>
              <a:xfrm>
                <a:off x="2544" y="1680"/>
                <a:ext cx="576" cy="576"/>
              </a:xfrm>
              <a:prstGeom prst="rect">
                <a:avLst/>
              </a:prstGeom>
              <a:noFill/>
              <a:ln w="9525">
                <a:noFill/>
              </a:ln>
            </p:spPr>
          </p:pic>
          <p:pic>
            <p:nvPicPr>
              <p:cNvPr id="24584" name="Picture 8" descr="pretty_flower_yellow_hb"/>
              <p:cNvPicPr>
                <a:picLocks noChangeAspect="1"/>
              </p:cNvPicPr>
              <p:nvPr/>
            </p:nvPicPr>
            <p:blipFill>
              <a:blip r:embed="rId4"/>
              <a:stretch>
                <a:fillRect/>
              </a:stretch>
            </p:blipFill>
            <p:spPr>
              <a:xfrm>
                <a:off x="2400" y="1536"/>
                <a:ext cx="552" cy="552"/>
              </a:xfrm>
              <a:prstGeom prst="rect">
                <a:avLst/>
              </a:prstGeom>
              <a:noFill/>
              <a:ln w="9525">
                <a:noFill/>
              </a:ln>
            </p:spPr>
          </p:pic>
          <p:pic>
            <p:nvPicPr>
              <p:cNvPr id="24585" name="Picture 9" descr="pretty_flower_orange_hb"/>
              <p:cNvPicPr>
                <a:picLocks noChangeAspect="1"/>
              </p:cNvPicPr>
              <p:nvPr/>
            </p:nvPicPr>
            <p:blipFill>
              <a:blip r:embed="rId5"/>
              <a:stretch>
                <a:fillRect/>
              </a:stretch>
            </p:blipFill>
            <p:spPr>
              <a:xfrm>
                <a:off x="2256" y="1632"/>
                <a:ext cx="648" cy="648"/>
              </a:xfrm>
              <a:prstGeom prst="rect">
                <a:avLst/>
              </a:prstGeom>
              <a:noFill/>
              <a:ln w="9525">
                <a:noFill/>
              </a:ln>
            </p:spPr>
          </p:pic>
        </p:grpSp>
      </p:grpSp>
      <p:pic>
        <p:nvPicPr>
          <p:cNvPr id="24579" name="Picture 5" descr="club%20meeting"/>
          <p:cNvPicPr>
            <a:picLocks noChangeAspect="1"/>
          </p:cNvPicPr>
          <p:nvPr/>
        </p:nvPicPr>
        <p:blipFill>
          <a:blip r:embed="rId6"/>
          <a:stretch>
            <a:fillRect/>
          </a:stretch>
        </p:blipFill>
        <p:spPr>
          <a:xfrm>
            <a:off x="3206750" y="5040313"/>
            <a:ext cx="4641850" cy="1920875"/>
          </a:xfrm>
          <a:prstGeom prst="rect">
            <a:avLst/>
          </a:prstGeom>
          <a:noFill/>
          <a:ln w="9525">
            <a:noFill/>
          </a:ln>
        </p:spPr>
      </p:pic>
      <p:sp>
        <p:nvSpPr>
          <p:cNvPr id="11" name="TextBox 3"/>
          <p:cNvSpPr txBox="1"/>
          <p:nvPr/>
        </p:nvSpPr>
        <p:spPr>
          <a:xfrm>
            <a:off x="342900" y="581025"/>
            <a:ext cx="8458200" cy="3048000"/>
          </a:xfrm>
          <a:prstGeom prst="rect">
            <a:avLst/>
          </a:prstGeom>
          <a:noFill/>
          <a:ln w="9525">
            <a:noFill/>
          </a:ln>
        </p:spPr>
        <p:txBody>
          <a:bodyPr>
            <a:spAutoFit/>
          </a:bodyPr>
          <a:lstStyle/>
          <a:p>
            <a:pPr algn="just" eaLnBrk="1" hangingPunct="1"/>
            <a:r>
              <a:rPr lang="en-GB" altLang="en-US" sz="3200" b="1" dirty="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latin typeface="Times New Roman" panose="02020603050405020304" pitchFamily="18" charset="0"/>
                <a:cs typeface="Times New Roman" panose="02020603050405020304" pitchFamily="18" charset="0"/>
              </a:rPr>
              <a:t>   </a:t>
            </a:r>
            <a:r>
              <a:rPr lang="en-GB" altLang="en-US" sz="3200" b="1" dirty="0">
                <a:solidFill>
                  <a:srgbClr val="0000FF"/>
                </a:solidFill>
                <a:latin typeface="Times New Roman" panose="02020603050405020304" pitchFamily="18" charset="0"/>
                <a:cs typeface="Times New Roman" panose="02020603050405020304" pitchFamily="18" charset="0"/>
              </a:rPr>
              <a:t>Ng</a:t>
            </a:r>
            <a:r>
              <a:rPr lang="en-GB" altLang="en-US" sz="3200" b="1" dirty="0">
                <a:solidFill>
                  <a:srgbClr val="0000FF"/>
                </a:solidFill>
                <a:latin typeface="Times New Roman" panose="02020603050405020304" pitchFamily="18" charset="0"/>
                <a:ea typeface="Times New Roman" panose="02020603050405020304" pitchFamily="18" charset="0"/>
              </a:rPr>
              <a:t>à</a:t>
            </a:r>
            <a:r>
              <a:rPr lang="en-GB" altLang="en-US" sz="3200" b="1" dirty="0">
                <a:solidFill>
                  <a:srgbClr val="0000FF"/>
                </a:solidFill>
                <a:latin typeface="Times New Roman" panose="02020603050405020304" pitchFamily="18" charset="0"/>
                <a:cs typeface="Times New Roman" panose="02020603050405020304" pitchFamily="18" charset="0"/>
              </a:rPr>
              <a:t>y xưa, cách đây hơn bốn chục năm, ở nông thôn chưa có điện, chưa có máy xay xát như hiện nay nên người ta dùng cối xay tre để xay lúa. Hiện nay, một số gia đình nông thôn ở miền Bắc v</a:t>
            </a:r>
            <a:r>
              <a:rPr lang="en-GB" altLang="en-US" sz="3200" b="1" dirty="0">
                <a:solidFill>
                  <a:srgbClr val="0000FF"/>
                </a:solidFill>
                <a:latin typeface="Times New Roman" panose="02020603050405020304" pitchFamily="18" charset="0"/>
                <a:ea typeface="Times New Roman" panose="02020603050405020304" pitchFamily="18" charset="0"/>
              </a:rPr>
              <a:t>à</a:t>
            </a:r>
            <a:r>
              <a:rPr lang="en-GB" altLang="en-US" sz="3200" b="1" dirty="0">
                <a:solidFill>
                  <a:srgbClr val="0000FF"/>
                </a:solidFill>
                <a:latin typeface="Times New Roman" panose="02020603050405020304" pitchFamily="18" charset="0"/>
                <a:cs typeface="Times New Roman" panose="02020603050405020304" pitchFamily="18" charset="0"/>
              </a:rPr>
              <a:t> miền Trung vẫn còn chiếc cối xay bằng tre giống như thế n</a:t>
            </a:r>
            <a:r>
              <a:rPr lang="en-GB" altLang="en-US" sz="3200" b="1" dirty="0">
                <a:solidFill>
                  <a:srgbClr val="0000FF"/>
                </a:solidFill>
                <a:latin typeface="Times New Roman" panose="02020603050405020304" pitchFamily="18" charset="0"/>
                <a:ea typeface="Times New Roman" panose="02020603050405020304" pitchFamily="18" charset="0"/>
              </a:rPr>
              <a:t>à</a:t>
            </a:r>
            <a:r>
              <a:rPr lang="en-GB" altLang="en-US" sz="3200" b="1" dirty="0">
                <a:solidFill>
                  <a:srgbClr val="0000FF"/>
                </a:solidFill>
                <a:latin typeface="Times New Roman" panose="02020603050405020304" pitchFamily="18" charset="0"/>
                <a:cs typeface="Times New Roman" panose="02020603050405020304" pitchFamily="18" charset="0"/>
              </a:rPr>
              <a:t>y.  </a:t>
            </a:r>
            <a:endParaRPr lang="en-GB" altLang="en-US" sz="3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p:cNvSpPr txBox="1"/>
          <p:nvPr/>
        </p:nvSpPr>
        <p:spPr>
          <a:xfrm>
            <a:off x="323056" y="171450"/>
            <a:ext cx="3962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I.Nhận xét</a:t>
            </a:r>
          </a:p>
        </p:txBody>
      </p:sp>
      <p:sp>
        <p:nvSpPr>
          <p:cNvPr id="10243" name="Rectangle 4"/>
          <p:cNvSpPr/>
          <p:nvPr/>
        </p:nvSpPr>
        <p:spPr>
          <a:xfrm>
            <a:off x="381000" y="1388267"/>
            <a:ext cx="7467600" cy="519113"/>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514350" lvl="0" indent="-514350" eaLnBrk="1" hangingPunct="1">
              <a:spcBef>
                <a:spcPct val="0"/>
              </a:spcBef>
              <a:buAutoNum type="alphaLcParenR"/>
            </a:pPr>
            <a:r>
              <a:rPr lang="en-US" altLang="en-US" sz="2800" dirty="0">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i văn tả cái gì?</a:t>
            </a:r>
            <a:r>
              <a:rPr lang="en-US" altLang="en-US" sz="2800" dirty="0">
                <a:latin typeface="VNI-Times" pitchFamily="2" charset="0"/>
              </a:rPr>
              <a:t>     </a:t>
            </a:r>
          </a:p>
        </p:txBody>
      </p:sp>
      <p:sp>
        <p:nvSpPr>
          <p:cNvPr id="25604" name="Text Box 8"/>
          <p:cNvSpPr txBox="1"/>
          <p:nvPr/>
        </p:nvSpPr>
        <p:spPr>
          <a:xfrm>
            <a:off x="323056" y="852487"/>
            <a:ext cx="8915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1.Đọc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i văn</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trả lời câu hỏi:</a:t>
            </a:r>
            <a:endParaRPr lang="en-US" altLang="en-US" sz="2800" dirty="0">
              <a:latin typeface="Times New Roman" panose="02020603050405020304" pitchFamily="18" charset="0"/>
              <a:ea typeface="Times New Roman" panose="02020603050405020304" pitchFamily="18" charset="0"/>
            </a:endParaRPr>
          </a:p>
        </p:txBody>
      </p:sp>
      <p:sp>
        <p:nvSpPr>
          <p:cNvPr id="10245" name="Rectangle 4"/>
          <p:cNvSpPr/>
          <p:nvPr/>
        </p:nvSpPr>
        <p:spPr>
          <a:xfrm>
            <a:off x="350982" y="1952624"/>
            <a:ext cx="6337300" cy="519113"/>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514350" lvl="0" indent="-514350" eaLnBrk="1" hangingPunct="1">
              <a:spcBef>
                <a:spcPct val="0"/>
              </a:spcBef>
              <a:buNone/>
            </a:pPr>
            <a:r>
              <a:rPr lang="en-US" altLang="en-US" sz="2800" b="1" dirty="0">
                <a:latin typeface="VNI-Times" pitchFamily="2" charset="0"/>
              </a:rPr>
              <a:t>	</a:t>
            </a:r>
            <a:r>
              <a:rPr lang="en-US" altLang="en-US" sz="2800" b="1" dirty="0">
                <a:latin typeface="Times New Roman" panose="02020603050405020304" pitchFamily="18" charset="0"/>
                <a:cs typeface="Times New Roman" panose="02020603050405020304" pitchFamily="18" charset="0"/>
              </a:rPr>
              <a:t>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văn tả cái cối</a:t>
            </a:r>
            <a:r>
              <a:rPr lang="vi-VN" altLang="en-US" sz="2800" b="1" dirty="0">
                <a:latin typeface="Times New Roman" panose="02020603050405020304" pitchFamily="18" charset="0"/>
                <a:cs typeface="Times New Roman" panose="02020603050405020304" pitchFamily="18" charset="0"/>
              </a:rPr>
              <a:t> xay gạo bằng tre</a:t>
            </a:r>
            <a:r>
              <a:rPr lang="en-US" altLang="en-US" sz="2800" b="1" dirty="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ea typeface="Times New Roman" panose="02020603050405020304" pitchFamily="18" charset="0"/>
            </a:endParaRPr>
          </a:p>
        </p:txBody>
      </p:sp>
      <p:pic>
        <p:nvPicPr>
          <p:cNvPr id="10249" name="Picture 16" descr="Kết quả hình ảnh cho coi xay lua bang tre"/>
          <p:cNvPicPr>
            <a:picLocks noChangeAspect="1"/>
          </p:cNvPicPr>
          <p:nvPr/>
        </p:nvPicPr>
        <p:blipFill>
          <a:blip r:embed="rId2"/>
          <a:stretch>
            <a:fillRect/>
          </a:stretch>
        </p:blipFill>
        <p:spPr>
          <a:xfrm>
            <a:off x="4648200" y="2667000"/>
            <a:ext cx="4495800" cy="4191000"/>
          </a:xfrm>
          <a:prstGeom prst="rect">
            <a:avLst/>
          </a:prstGeom>
          <a:noFill/>
          <a:ln w="9525">
            <a:noFill/>
          </a:ln>
        </p:spPr>
      </p:pic>
      <p:pic>
        <p:nvPicPr>
          <p:cNvPr id="26" name="Picture 16" descr="untitled"/>
          <p:cNvPicPr>
            <a:picLocks noChangeAspect="1"/>
          </p:cNvPicPr>
          <p:nvPr/>
        </p:nvPicPr>
        <p:blipFill>
          <a:blip r:embed="rId3"/>
          <a:stretch>
            <a:fillRect/>
          </a:stretch>
        </p:blipFill>
        <p:spPr>
          <a:xfrm>
            <a:off x="0" y="2667000"/>
            <a:ext cx="4608513" cy="4191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linds(horizontal)">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par>
                                <p:cTn id="18" presetID="4" presetClass="entr" presetSubtype="16" fill="hold" nodeType="withEffect">
                                  <p:stCondLst>
                                    <p:cond delay="0"/>
                                  </p:stCondLst>
                                  <p:childTnLst>
                                    <p:set>
                                      <p:cBhvr>
                                        <p:cTn id="19" dur="1" fill="hold">
                                          <p:stCondLst>
                                            <p:cond delay="0"/>
                                          </p:stCondLst>
                                        </p:cTn>
                                        <p:tgtEl>
                                          <p:spTgt spid="10249"/>
                                        </p:tgtEl>
                                        <p:attrNameLst>
                                          <p:attrName>style.visibility</p:attrName>
                                        </p:attrNameLst>
                                      </p:cBhvr>
                                      <p:to>
                                        <p:strVal val="visible"/>
                                      </p:to>
                                    </p:set>
                                    <p:animEffect transition="in" filter="box(in)">
                                      <p:cBhvr>
                                        <p:cTn id="20"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p:nvPr/>
        </p:nvSpPr>
        <p:spPr>
          <a:xfrm>
            <a:off x="381000" y="256381"/>
            <a:ext cx="2514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800" b="1" dirty="0">
                <a:solidFill>
                  <a:srgbClr val="0000CC"/>
                </a:solidFill>
                <a:latin typeface="Times New Roman" panose="02020603050405020304" pitchFamily="18" charset="0"/>
              </a:rPr>
              <a:t>I/ </a:t>
            </a:r>
            <a:r>
              <a:rPr lang="vi-VN" altLang="en-US" sz="2800" b="1" u="sng" dirty="0">
                <a:solidFill>
                  <a:srgbClr val="0000CC"/>
                </a:solidFill>
                <a:latin typeface="Times New Roman" panose="02020603050405020304" pitchFamily="18" charset="0"/>
              </a:rPr>
              <a:t>Nhận xét</a:t>
            </a:r>
          </a:p>
        </p:txBody>
      </p:sp>
      <p:sp>
        <p:nvSpPr>
          <p:cNvPr id="3" name="TextBox 2"/>
          <p:cNvSpPr txBox="1"/>
          <p:nvPr/>
        </p:nvSpPr>
        <p:spPr>
          <a:xfrm>
            <a:off x="387927" y="1024732"/>
            <a:ext cx="66294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b="1" dirty="0">
                <a:latin typeface="Times New Roman" panose="02020603050405020304" pitchFamily="18" charset="0"/>
                <a:cs typeface="Times New Roman" panose="02020603050405020304" pitchFamily="18" charset="0"/>
              </a:rPr>
              <a:t>B</a:t>
            </a:r>
            <a:r>
              <a:rPr lang="en-GB" altLang="en-US" b="1" dirty="0">
                <a:latin typeface="Times New Roman" panose="02020603050405020304" pitchFamily="18" charset="0"/>
                <a:ea typeface="Times New Roman" panose="02020603050405020304" pitchFamily="18" charset="0"/>
              </a:rPr>
              <a:t>à</a:t>
            </a:r>
            <a:r>
              <a:rPr lang="en-GB" altLang="en-US" b="1" dirty="0">
                <a:latin typeface="Times New Roman" panose="02020603050405020304" pitchFamily="18" charset="0"/>
                <a:cs typeface="Times New Roman" panose="02020603050405020304" pitchFamily="18" charset="0"/>
              </a:rPr>
              <a:t>i văn được chia l</a:t>
            </a:r>
            <a:r>
              <a:rPr lang="en-GB" altLang="en-US" b="1" dirty="0">
                <a:latin typeface="Times New Roman" panose="02020603050405020304" pitchFamily="18" charset="0"/>
                <a:ea typeface="Times New Roman" panose="02020603050405020304" pitchFamily="18" charset="0"/>
              </a:rPr>
              <a:t>à</a:t>
            </a:r>
            <a:r>
              <a:rPr lang="en-GB" altLang="en-US" b="1" dirty="0">
                <a:latin typeface="Times New Roman" panose="02020603050405020304" pitchFamily="18" charset="0"/>
                <a:cs typeface="Times New Roman" panose="02020603050405020304" pitchFamily="18" charset="0"/>
              </a:rPr>
              <a:t>m mấy đoạn?</a:t>
            </a:r>
            <a:endParaRPr lang="en-GB" altLang="en-US" b="1"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381000" y="2286000"/>
            <a:ext cx="5562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GB" altLang="en-US" b="1" dirty="0">
                <a:solidFill>
                  <a:srgbClr val="0000FF"/>
                </a:solidFill>
                <a:latin typeface="Times New Roman" panose="02020603050405020304" pitchFamily="18" charset="0"/>
                <a:cs typeface="Times New Roman" panose="02020603050405020304" pitchFamily="18" charset="0"/>
              </a:rPr>
              <a:t>B</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i văn được chia l</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m 4 đoạn.</a:t>
            </a:r>
            <a:endParaRPr lang="en-GB" altLang="en-US" b="1" dirty="0">
              <a:solidFill>
                <a:srgbClr val="0000FF"/>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304800" y="2870200"/>
            <a:ext cx="8229600"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Đoạn 1: Cái cối xinh xinh . . . gian nh</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 trống.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304800" y="3473450"/>
            <a:ext cx="8229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00FF"/>
                </a:solidFill>
                <a:latin typeface="Times New Roman" panose="02020603050405020304" pitchFamily="18" charset="0"/>
              </a:rPr>
              <a:t>Đoạn 2: U gọi nó là cái cối tân . . . cối kêu ù ù. </a:t>
            </a:r>
          </a:p>
        </p:txBody>
      </p:sp>
      <p:sp>
        <p:nvSpPr>
          <p:cNvPr id="14" name="TextBox 13"/>
          <p:cNvSpPr txBox="1"/>
          <p:nvPr/>
        </p:nvSpPr>
        <p:spPr>
          <a:xfrm>
            <a:off x="304800" y="4154488"/>
            <a:ext cx="8229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00FF"/>
                </a:solidFill>
                <a:latin typeface="Times New Roman" panose="02020603050405020304" pitchFamily="18" charset="0"/>
              </a:rPr>
              <a:t>Đoạn 3: Chọn được ngày lành . . . vui cả xóm.</a:t>
            </a:r>
            <a:r>
              <a:rPr lang="en-US" altLang="en-US" b="1" dirty="0">
                <a:solidFill>
                  <a:srgbClr val="0000FF"/>
                </a:solidFill>
                <a:latin typeface="HP001 4 hàng" panose="020B0603050302020204" pitchFamily="34" charset="0"/>
              </a:rPr>
              <a:t>  </a:t>
            </a:r>
          </a:p>
        </p:txBody>
      </p:sp>
      <p:sp>
        <p:nvSpPr>
          <p:cNvPr id="15" name="TextBox 14"/>
          <p:cNvSpPr txBox="1"/>
          <p:nvPr/>
        </p:nvSpPr>
        <p:spPr>
          <a:xfrm>
            <a:off x="228600" y="4891088"/>
            <a:ext cx="8763000"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00FF"/>
                </a:solidFill>
                <a:latin typeface="Times New Roman" panose="02020603050405020304" pitchFamily="18" charset="0"/>
                <a:cs typeface="Times New Roman" panose="02020603050405020304" pitchFamily="18" charset="0"/>
              </a:rPr>
              <a:t>Đoạn 4: Cái cối xay . . .theo dõi từng bước anh đi.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4"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p:nvPr/>
        </p:nvSpPr>
        <p:spPr>
          <a:xfrm>
            <a:off x="914400" y="2895600"/>
            <a:ext cx="5940425"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a:solidFill>
                  <a:srgbClr val="FF0000"/>
                </a:solidFill>
                <a:latin typeface="Times New Roman" panose="02020603050405020304" pitchFamily="18" charset="0"/>
                <a:cs typeface="Times New Roman" panose="02020603050405020304" pitchFamily="18" charset="0"/>
              </a:rPr>
              <a:t>Giới thiệu về cái cối xay.</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sp>
        <p:nvSpPr>
          <p:cNvPr id="4" name="Text Box 8"/>
          <p:cNvSpPr txBox="1"/>
          <p:nvPr/>
        </p:nvSpPr>
        <p:spPr>
          <a:xfrm>
            <a:off x="792163" y="6248400"/>
            <a:ext cx="8351837"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Tình cảm của bạn nhỏ với các đồ dùng trong nh</a:t>
            </a:r>
            <a:r>
              <a:rPr lang="en-US" altLang="en-US" sz="2800" b="1" i="1" dirty="0">
                <a:solidFill>
                  <a:srgbClr val="FF00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a:t>
            </a:r>
            <a:endParaRPr lang="en-US" altLang="en-US" sz="2800" b="1" i="1" dirty="0">
              <a:solidFill>
                <a:srgbClr val="002060"/>
              </a:solidFill>
              <a:latin typeface="Times New Roman" panose="02020603050405020304" pitchFamily="18" charset="0"/>
              <a:ea typeface="Times New Roman" panose="02020603050405020304" pitchFamily="18" charset="0"/>
              <a:sym typeface="Euclid Symbol" pitchFamily="18" charset="2"/>
            </a:endParaRPr>
          </a:p>
        </p:txBody>
      </p:sp>
      <p:sp>
        <p:nvSpPr>
          <p:cNvPr id="5" name="Rectangle 10"/>
          <p:cNvSpPr/>
          <p:nvPr/>
        </p:nvSpPr>
        <p:spPr>
          <a:xfrm>
            <a:off x="152400" y="1905000"/>
            <a:ext cx="87630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a:solidFill>
                  <a:srgbClr val="0000FF"/>
                </a:solidFill>
                <a:latin typeface="Times New Roman" panose="02020603050405020304" pitchFamily="18" charset="0"/>
                <a:cs typeface="Times New Roman" panose="02020603050405020304" pitchFamily="18" charset="0"/>
              </a:rPr>
              <a:t>Mở b</a:t>
            </a:r>
            <a:r>
              <a:rPr lang="en-US" altLang="en-US" sz="2800" b="1" u="sng" dirty="0">
                <a:solidFill>
                  <a:srgbClr val="0000FF"/>
                </a:solidFill>
                <a:latin typeface="Times New Roman" panose="02020603050405020304" pitchFamily="18" charset="0"/>
                <a:ea typeface="Times New Roman" panose="02020603050405020304" pitchFamily="18" charset="0"/>
              </a:rPr>
              <a:t>à</a:t>
            </a:r>
            <a:r>
              <a:rPr lang="en-US" altLang="en-US" sz="2800" b="1" u="sng" dirty="0">
                <a:solidFill>
                  <a:srgbClr val="0000FF"/>
                </a:solidFill>
                <a:latin typeface="Times New Roman" panose="02020603050405020304" pitchFamily="18" charset="0"/>
                <a:cs typeface="Times New Roman" panose="02020603050405020304" pitchFamily="18" charset="0"/>
              </a:rPr>
              <a:t>i:(Đoạn 1)</a:t>
            </a:r>
            <a:r>
              <a:rPr lang="en-US" altLang="en-US" sz="2800" dirty="0">
                <a:solidFill>
                  <a:srgbClr val="05050F"/>
                </a:solidFill>
                <a:latin typeface="Times New Roman" panose="02020603050405020304" pitchFamily="18" charset="0"/>
                <a:cs typeface="Times New Roman" panose="02020603050405020304" pitchFamily="18" charset="0"/>
              </a:rPr>
              <a:t> Cái cối xinh xinh xuất hiện như một giấc mộng,</a:t>
            </a:r>
            <a:r>
              <a:rPr lang="vi-VN"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a:solidFill>
                  <a:srgbClr val="05050F"/>
                </a:solidFill>
                <a:latin typeface="Times New Roman" panose="02020603050405020304" pitchFamily="18" charset="0"/>
                <a:cs typeface="Times New Roman" panose="02020603050405020304" pitchFamily="18" charset="0"/>
              </a:rPr>
              <a:t>ngồi chễm chệ giữa gian nh</a:t>
            </a:r>
            <a:r>
              <a:rPr lang="en-US" altLang="en-US" sz="2800" dirty="0">
                <a:solidFill>
                  <a:srgbClr val="05050F"/>
                </a:solidFill>
                <a:latin typeface="Times New Roman" panose="02020603050405020304" pitchFamily="18" charset="0"/>
                <a:ea typeface="Times New Roman" panose="02020603050405020304" pitchFamily="18" charset="0"/>
              </a:rPr>
              <a:t>à</a:t>
            </a:r>
            <a:r>
              <a:rPr lang="en-US" altLang="en-US" sz="2800" dirty="0">
                <a:solidFill>
                  <a:srgbClr val="05050F"/>
                </a:solidFill>
                <a:latin typeface="Times New Roman" panose="02020603050405020304" pitchFamily="18" charset="0"/>
                <a:cs typeface="Times New Roman" panose="02020603050405020304" pitchFamily="18" charset="0"/>
              </a:rPr>
              <a:t> trống.   </a:t>
            </a:r>
            <a:endParaRPr lang="en-US" altLang="en-US" sz="2800" dirty="0">
              <a:solidFill>
                <a:srgbClr val="05050F"/>
              </a:solidFill>
              <a:latin typeface="Times New Roman" panose="02020603050405020304" pitchFamily="18" charset="0"/>
              <a:ea typeface="Times New Roman" panose="02020603050405020304" pitchFamily="18" charset="0"/>
            </a:endParaRPr>
          </a:p>
        </p:txBody>
      </p:sp>
      <p:sp>
        <p:nvSpPr>
          <p:cNvPr id="6" name="Rectangle 11"/>
          <p:cNvSpPr/>
          <p:nvPr/>
        </p:nvSpPr>
        <p:spPr>
          <a:xfrm>
            <a:off x="228600" y="3352800"/>
            <a:ext cx="8686800" cy="3081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a:solidFill>
                  <a:srgbClr val="0000FF"/>
                </a:solidFill>
                <a:latin typeface="Times New Roman" panose="02020603050405020304" pitchFamily="18" charset="0"/>
                <a:cs typeface="Times New Roman" panose="02020603050405020304" pitchFamily="18" charset="0"/>
              </a:rPr>
              <a:t>Kết b</a:t>
            </a:r>
            <a:r>
              <a:rPr lang="en-US" altLang="en-US" sz="2800" b="1" u="sng" dirty="0">
                <a:solidFill>
                  <a:srgbClr val="0000FF"/>
                </a:solidFill>
                <a:latin typeface="Times New Roman" panose="02020603050405020304" pitchFamily="18" charset="0"/>
                <a:ea typeface="Times New Roman" panose="02020603050405020304" pitchFamily="18" charset="0"/>
              </a:rPr>
              <a:t>à</a:t>
            </a:r>
            <a:r>
              <a:rPr lang="en-US" altLang="en-US" sz="2800" b="1" u="sng" dirty="0">
                <a:solidFill>
                  <a:srgbClr val="0000FF"/>
                </a:solidFill>
                <a:latin typeface="Times New Roman" panose="02020603050405020304" pitchFamily="18" charset="0"/>
                <a:cs typeface="Times New Roman" panose="02020603050405020304" pitchFamily="18" charset="0"/>
              </a:rPr>
              <a:t>i</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Đoạn 4)</a:t>
            </a:r>
            <a:r>
              <a:rPr lang="en-US" altLang="en-US" sz="2800" dirty="0">
                <a:solidFill>
                  <a:srgbClr val="05050F"/>
                </a:solidFill>
                <a:latin typeface="Times New Roman" panose="02020603050405020304" pitchFamily="18" charset="0"/>
                <a:cs typeface="Times New Roman" panose="02020603050405020304" pitchFamily="18" charset="0"/>
              </a:rPr>
              <a:t> Cái cối xay cũng như những đồ dùng đã sống cùng tôi</a:t>
            </a:r>
            <a:r>
              <a:rPr lang="vi-VN" altLang="en-US" sz="2800" dirty="0">
                <a:solidFill>
                  <a:srgbClr val="05050F"/>
                </a:solidFill>
                <a:latin typeface="Times New Roman" panose="02020603050405020304" pitchFamily="18" charset="0"/>
                <a:cs typeface="Times New Roman" panose="02020603050405020304" pitchFamily="18" charset="0"/>
              </a:rPr>
              <a:t> - cái võng đay, cái chiếu manh, cái mâm gỗ, cái giỏ cua, cái chạn chén, cái giường nứa,...-tất cả, t</a:t>
            </a:r>
            <a:r>
              <a:rPr lang="en-US" altLang="en-US" sz="2800" dirty="0">
                <a:solidFill>
                  <a:srgbClr val="05050F"/>
                </a:solidFill>
                <a:latin typeface="Times New Roman" panose="02020603050405020304" pitchFamily="18" charset="0"/>
                <a:cs typeface="Times New Roman" panose="02020603050405020304" pitchFamily="18" charset="0"/>
              </a:rPr>
              <a:t>ất cả chúng nó đều cất tiếng nói</a:t>
            </a:r>
            <a:r>
              <a:rPr lang="vi-VN" altLang="en-US" sz="2800" dirty="0">
                <a:solidFill>
                  <a:srgbClr val="05050F"/>
                </a:solidFill>
                <a:latin typeface="Times New Roman" panose="02020603050405020304" pitchFamily="18" charset="0"/>
                <a:cs typeface="Times New Roman" panose="02020603050405020304" pitchFamily="18" charset="0"/>
              </a:rPr>
              <a:t>: “ Chúng tôi được sống cùng với tuổi thơ anh. Chúng tôi ho</a:t>
            </a:r>
            <a:r>
              <a:rPr lang="vi-VN" altLang="en-US" sz="2800" dirty="0">
                <a:solidFill>
                  <a:srgbClr val="05050F"/>
                </a:solidFill>
                <a:latin typeface="Times New Roman" panose="02020603050405020304" pitchFamily="18" charset="0"/>
                <a:ea typeface="Times New Roman" panose="02020603050405020304" pitchFamily="18" charset="0"/>
              </a:rPr>
              <a:t>à</a:t>
            </a:r>
            <a:r>
              <a:rPr lang="vi-VN" altLang="en-US" sz="2800" dirty="0">
                <a:solidFill>
                  <a:srgbClr val="05050F"/>
                </a:solidFill>
                <a:latin typeface="Times New Roman" panose="02020603050405020304" pitchFamily="18" charset="0"/>
                <a:cs typeface="Times New Roman" panose="02020603050405020304" pitchFamily="18" charset="0"/>
              </a:rPr>
              <a:t>n to</a:t>
            </a:r>
            <a:r>
              <a:rPr lang="vi-VN" altLang="en-US" sz="2800" dirty="0">
                <a:solidFill>
                  <a:srgbClr val="05050F"/>
                </a:solidFill>
                <a:latin typeface="Times New Roman" panose="02020603050405020304" pitchFamily="18" charset="0"/>
                <a:ea typeface="Times New Roman" panose="02020603050405020304" pitchFamily="18" charset="0"/>
              </a:rPr>
              <a:t>à</a:t>
            </a:r>
            <a:r>
              <a:rPr lang="vi-VN" altLang="en-US" sz="2800" dirty="0">
                <a:solidFill>
                  <a:srgbClr val="05050F"/>
                </a:solidFill>
                <a:latin typeface="Times New Roman" panose="02020603050405020304" pitchFamily="18" charset="0"/>
                <a:cs typeface="Times New Roman" panose="02020603050405020304" pitchFamily="18" charset="0"/>
              </a:rPr>
              <a:t>n không muốn nhờ vả anh cái gì. Chúng tôi chỉ muốn theo dõi </a:t>
            </a:r>
            <a:r>
              <a:rPr lang="en-US" altLang="en-US" sz="2800" dirty="0">
                <a:solidFill>
                  <a:srgbClr val="05050F"/>
                </a:solidFill>
                <a:latin typeface="Times New Roman" panose="02020603050405020304" pitchFamily="18" charset="0"/>
                <a:cs typeface="Times New Roman" panose="02020603050405020304" pitchFamily="18" charset="0"/>
              </a:rPr>
              <a:t>từng bước anh đi...”</a:t>
            </a:r>
            <a:endParaRPr lang="en-US" altLang="en-US" sz="2800" dirty="0">
              <a:solidFill>
                <a:srgbClr val="05050F"/>
              </a:solidFill>
              <a:latin typeface="Times New Roman" panose="02020603050405020304" pitchFamily="18" charset="0"/>
              <a:ea typeface="Times New Roman" panose="02020603050405020304" pitchFamily="18" charset="0"/>
            </a:endParaRPr>
          </a:p>
        </p:txBody>
      </p:sp>
      <p:sp>
        <p:nvSpPr>
          <p:cNvPr id="9" name="AutoShape 15"/>
          <p:cNvSpPr>
            <a:spLocks noChangeArrowheads="1"/>
          </p:cNvSpPr>
          <p:nvPr/>
        </p:nvSpPr>
        <p:spPr bwMode="auto">
          <a:xfrm>
            <a:off x="0" y="1277938"/>
            <a:ext cx="9144000" cy="855663"/>
          </a:xfrm>
          <a:prstGeom prst="flowChartAlternateProcess">
            <a:avLst/>
          </a:prstGeom>
          <a:noFill/>
          <a:ln w="9525">
            <a:solidFill>
              <a:schemeClr val="bg1"/>
            </a:solidFill>
            <a:miter lim="800000"/>
          </a:ln>
        </p:spPr>
        <p:txBody>
          <a:bodyPr wrap="none" anchor="ctr"/>
          <a:lstStyle/>
          <a:p>
            <a:pPr eaLnBrk="1" hangingPunct="1">
              <a:buNone/>
            </a:pPr>
            <a:r>
              <a:rPr sz="2800" dirty="0">
                <a:solidFill>
                  <a:srgbClr val="05050F"/>
                </a:solidFill>
                <a:latin typeface="Times New Roman" panose="02020603050405020304" pitchFamily="18" charset="0"/>
                <a:cs typeface="Times New Roman" panose="02020603050405020304" pitchFamily="18" charset="0"/>
              </a:rPr>
              <a:t>b) Tìm các phần mở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kết b</a:t>
            </a:r>
            <a:r>
              <a:rPr sz="2800" dirty="0">
                <a:solidFill>
                  <a:srgbClr val="05050F"/>
                </a:solidFill>
                <a:latin typeface="Times New Roman" panose="02020603050405020304" pitchFamily="18" charset="0"/>
                <a:ea typeface="Times New Roman" panose="02020603050405020304" pitchFamily="18" charset="0"/>
              </a:rPr>
              <a:t>à</a:t>
            </a:r>
            <a:r>
              <a:rPr sz="2800" dirty="0">
                <a:solidFill>
                  <a:srgbClr val="05050F"/>
                </a:solidFill>
                <a:latin typeface="Times New Roman" panose="02020603050405020304" pitchFamily="18" charset="0"/>
                <a:cs typeface="Times New Roman" panose="02020603050405020304" pitchFamily="18" charset="0"/>
              </a:rPr>
              <a:t>i. Mỗi phần ấy nói lên đều gì ?</a:t>
            </a:r>
            <a:endParaRPr sz="2800" dirty="0">
              <a:solidFill>
                <a:srgbClr val="05050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2987</Words>
  <Application>Microsoft Office PowerPoint</Application>
  <PresentationFormat>On-screen Show (4:3)</PresentationFormat>
  <Paragraphs>240</Paragraphs>
  <Slides>36</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0</vt:i4>
      </vt:variant>
      <vt:variant>
        <vt:lpstr>Slide Titles</vt:lpstr>
      </vt:variant>
      <vt:variant>
        <vt:i4>36</vt:i4>
      </vt:variant>
    </vt:vector>
  </HeadingPairs>
  <TitlesOfParts>
    <vt:vector size="49" baseType="lpstr">
      <vt:lpstr>Arial</vt:lpstr>
      <vt:lpstr>Calibri</vt:lpstr>
      <vt:lpstr>Calibri Light</vt:lpstr>
      <vt:lpstr>Euclid Symbol</vt:lpstr>
      <vt:lpstr>Garamond</vt:lpstr>
      <vt:lpstr>HP001 4 hàng</vt:lpstr>
      <vt:lpstr>Times New Roman</vt:lpstr>
      <vt:lpstr>VNI-Heather</vt:lpstr>
      <vt:lpstr>VNI-Times</vt:lpstr>
      <vt:lpstr>Wingdings</vt:lpstr>
      <vt:lpstr>Wingdings 2</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THAY SAU</dc:creator>
  <cp:lastModifiedBy>dell</cp:lastModifiedBy>
  <cp:revision>237</cp:revision>
  <dcterms:created xsi:type="dcterms:W3CDTF">2009-11-18T09:04:57Z</dcterms:created>
  <dcterms:modified xsi:type="dcterms:W3CDTF">2022-12-13T07:13:44Z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5369C45EA97640859C4FE41619F4A9E0</vt:lpwstr>
  </property>
  <property fmtid="{D5CDD505-2E9C-101B-9397-08002B2CF9AE}" pid="3" name="KSOProductBuildVer">
    <vt:lpwstr>1033-11.2.0.10443</vt:lpwstr>
  </property>
</Properties>
</file>