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3"/>
  </p:notesMasterIdLst>
  <p:sldIdLst>
    <p:sldId id="513" r:id="rId3"/>
    <p:sldId id="386" r:id="rId4"/>
    <p:sldId id="278" r:id="rId5"/>
    <p:sldId id="447" r:id="rId6"/>
    <p:sldId id="448" r:id="rId7"/>
    <p:sldId id="482" r:id="rId8"/>
    <p:sldId id="483" r:id="rId9"/>
    <p:sldId id="485" r:id="rId10"/>
    <p:sldId id="460" r:id="rId11"/>
    <p:sldId id="495" r:id="rId12"/>
    <p:sldId id="496" r:id="rId13"/>
    <p:sldId id="497" r:id="rId14"/>
    <p:sldId id="498" r:id="rId15"/>
    <p:sldId id="501" r:id="rId16"/>
    <p:sldId id="503" r:id="rId17"/>
    <p:sldId id="504" r:id="rId18"/>
    <p:sldId id="505" r:id="rId19"/>
    <p:sldId id="511" r:id="rId20"/>
    <p:sldId id="512"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6600"/>
    <a:srgbClr val="9900FF"/>
    <a:srgbClr val="00FFCC"/>
    <a:srgbClr val="FF0066"/>
    <a:srgbClr val="FF66CC"/>
    <a:srgbClr val="004DE6"/>
    <a:srgbClr val="DDBA59"/>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70" d="100"/>
          <a:sy n="70" d="100"/>
        </p:scale>
        <p:origin x="-48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12/13/2022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6546" name="Picture 2" desc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5273" y="304801"/>
            <a:ext cx="293142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WordArt 4"/>
          <p:cNvSpPr>
            <a:spLocks noChangeArrowheads="1" noChangeShapeType="1" noTextEdit="1"/>
          </p:cNvSpPr>
          <p:nvPr/>
        </p:nvSpPr>
        <p:spPr bwMode="auto">
          <a:xfrm>
            <a:off x="821182" y="2971800"/>
            <a:ext cx="10465290" cy="1828800"/>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LỚP 4 - LUYỆN </a:t>
            </a:r>
            <a:r>
              <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TỪ VÀ CÂU</a:t>
            </a:r>
          </a:p>
        </p:txBody>
      </p:sp>
      <p:pic>
        <p:nvPicPr>
          <p:cNvPr id="307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214844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0140637" y="5264150"/>
            <a:ext cx="205136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0" y="5329238"/>
            <a:ext cx="238397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398767" y="-266153"/>
            <a:ext cx="1538287" cy="212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1"/>
          <p:cNvSpPr>
            <a:spLocks noChangeArrowheads="1" noChangeShapeType="1" noTextEdit="1"/>
          </p:cNvSpPr>
          <p:nvPr/>
        </p:nvSpPr>
        <p:spPr bwMode="auto">
          <a:xfrm>
            <a:off x="1070372" y="4769370"/>
            <a:ext cx="10057882" cy="1905000"/>
          </a:xfrm>
          <a:prstGeom prst="rect">
            <a:avLst/>
          </a:prstGeom>
        </p:spPr>
        <p:txBody>
          <a:bodyPr wrap="none" fromWordArt="1">
            <a:prstTxWarp prst="textPlain">
              <a:avLst>
                <a:gd name="adj" fmla="val 50000"/>
              </a:avLst>
            </a:prstTxWarp>
          </a:bodyPr>
          <a:lstStyle/>
          <a:p>
            <a:pPr algn="ctr"/>
            <a:r>
              <a:rPr lang="vi-VN"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BÀI:DÙNG CÂU HỎI VÀO MỤC ĐÍCH KHÁC</a:t>
            </a:r>
            <a:endParaRPr lang="vi-VN"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10" name="WordArt 4"/>
          <p:cNvSpPr>
            <a:spLocks noChangeArrowheads="1" noChangeShapeType="1" noTextEdit="1"/>
          </p:cNvSpPr>
          <p:nvPr/>
        </p:nvSpPr>
        <p:spPr bwMode="auto">
          <a:xfrm>
            <a:off x="1359883" y="650875"/>
            <a:ext cx="10465290" cy="1828800"/>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TRƯỜNG TIỂU HỌC ÁI MỘ A</a:t>
            </a:r>
            <a:endPar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794486821"/>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36546"/>
                                        </p:tgtEl>
                                        <p:attrNameLst>
                                          <p:attrName>style.visibility</p:attrName>
                                        </p:attrNameLst>
                                      </p:cBhvr>
                                      <p:to>
                                        <p:strVal val="visible"/>
                                      </p:to>
                                    </p:set>
                                    <p:anim calcmode="lin" valueType="num">
                                      <p:cBhvr additive="base">
                                        <p:cTn id="7" dur="500" fill="hold"/>
                                        <p:tgtEl>
                                          <p:spTgt spid="236546"/>
                                        </p:tgtEl>
                                        <p:attrNameLst>
                                          <p:attrName>ppt_x</p:attrName>
                                        </p:attrNameLst>
                                      </p:cBhvr>
                                      <p:tavLst>
                                        <p:tav tm="0">
                                          <p:val>
                                            <p:strVal val="#ppt_x"/>
                                          </p:val>
                                        </p:tav>
                                        <p:tav tm="100000">
                                          <p:val>
                                            <p:strVal val="#ppt_x"/>
                                          </p:val>
                                        </p:tav>
                                      </p:tavLst>
                                    </p:anim>
                                    <p:anim calcmode="lin" valueType="num">
                                      <p:cBhvr additive="base">
                                        <p:cTn id="8" dur="500" fill="hold"/>
                                        <p:tgtEl>
                                          <p:spTgt spid="236546"/>
                                        </p:tgtEl>
                                        <p:attrNameLst>
                                          <p:attrName>ppt_y</p:attrName>
                                        </p:attrNameLst>
                                      </p:cBhvr>
                                      <p:tavLst>
                                        <p:tav tm="0">
                                          <p:val>
                                            <p:strVal val="1+#ppt_h/2"/>
                                          </p:val>
                                        </p:tav>
                                        <p:tav tm="100000">
                                          <p:val>
                                            <p:strVal val="#ppt_y"/>
                                          </p:val>
                                        </p:tav>
                                      </p:tavLst>
                                    </p:anim>
                                  </p:childTnLst>
                                </p:cTn>
                              </p:par>
                              <p:par>
                                <p:cTn id="9"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10" dur="3000" fill="hold"/>
                                        <p:tgtEl>
                                          <p:spTgt spid="9220"/>
                                        </p:tgtEl>
                                        <p:attrNameLst>
                                          <p:attrName>style.color</p:attrName>
                                        </p:attrNameLst>
                                      </p:cBhvr>
                                      <p:by>
                                        <p:hsl h="10842353" s="0" l="0"/>
                                      </p:by>
                                    </p:animClr>
                                    <p:animClr clrSpc="hsl" dir="cw">
                                      <p:cBhvr>
                                        <p:cTn id="11" dur="3000" fill="hold"/>
                                        <p:tgtEl>
                                          <p:spTgt spid="9220"/>
                                        </p:tgtEl>
                                        <p:attrNameLst>
                                          <p:attrName>fillcolor</p:attrName>
                                        </p:attrNameLst>
                                      </p:cBhvr>
                                      <p:by>
                                        <p:hsl h="10842353" s="0" l="0"/>
                                      </p:by>
                                    </p:animClr>
                                    <p:animClr clrSpc="hsl" dir="cw">
                                      <p:cBhvr>
                                        <p:cTn id="12" dur="3000" fill="hold"/>
                                        <p:tgtEl>
                                          <p:spTgt spid="9220"/>
                                        </p:tgtEl>
                                        <p:attrNameLst>
                                          <p:attrName>stroke.color</p:attrName>
                                        </p:attrNameLst>
                                      </p:cBhvr>
                                      <p:by>
                                        <p:hsl h="10842353" s="0" l="0"/>
                                      </p:by>
                                    </p:animClr>
                                    <p:set>
                                      <p:cBhvr>
                                        <p:cTn id="13" dur="3000" fill="hold"/>
                                        <p:tgtEl>
                                          <p:spTgt spid="9220"/>
                                        </p:tgtEl>
                                        <p:attrNameLst>
                                          <p:attrName>fill.type</p:attrName>
                                        </p:attrNameLst>
                                      </p:cBhvr>
                                      <p:to>
                                        <p:strVal val="solid"/>
                                      </p:to>
                                    </p:set>
                                  </p:childTnLst>
                                </p:cTn>
                              </p:par>
                              <p:par>
                                <p:cTn id="14"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15" dur="3000" fill="hold"/>
                                        <p:tgtEl>
                                          <p:spTgt spid="10"/>
                                        </p:tgtEl>
                                        <p:attrNameLst>
                                          <p:attrName>style.color</p:attrName>
                                        </p:attrNameLst>
                                      </p:cBhvr>
                                      <p:by>
                                        <p:hsl h="10842353" s="0" l="0"/>
                                      </p:by>
                                    </p:animClr>
                                    <p:animClr clrSpc="hsl" dir="cw">
                                      <p:cBhvr>
                                        <p:cTn id="16" dur="3000" fill="hold"/>
                                        <p:tgtEl>
                                          <p:spTgt spid="10"/>
                                        </p:tgtEl>
                                        <p:attrNameLst>
                                          <p:attrName>fillcolor</p:attrName>
                                        </p:attrNameLst>
                                      </p:cBhvr>
                                      <p:by>
                                        <p:hsl h="10842353" s="0" l="0"/>
                                      </p:by>
                                    </p:animClr>
                                    <p:animClr clrSpc="hsl" dir="cw">
                                      <p:cBhvr>
                                        <p:cTn id="17" dur="3000" fill="hold"/>
                                        <p:tgtEl>
                                          <p:spTgt spid="10"/>
                                        </p:tgtEl>
                                        <p:attrNameLst>
                                          <p:attrName>stroke.color</p:attrName>
                                        </p:attrNameLst>
                                      </p:cBhvr>
                                      <p:by>
                                        <p:hsl h="10842353" s="0" l="0"/>
                                      </p:by>
                                    </p:animClr>
                                    <p:set>
                                      <p:cBhvr>
                                        <p:cTn id="18" dur="3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99886" y="690564"/>
            <a:ext cx="10595428"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algn="just" eaLnBrk="1" hangingPunct="1">
              <a:spcBef>
                <a:spcPct val="50000"/>
              </a:spcBef>
              <a:defRPr/>
            </a:pPr>
            <a:r>
              <a:rPr lang="en-US" altLang="en-US" sz="3200" b="1">
                <a:latin typeface="Times New Roman" panose="02020603050405020304" pitchFamily="18" charset="0"/>
                <a:cs typeface="Times New Roman" panose="02020603050405020304" pitchFamily="18" charset="0"/>
              </a:rPr>
              <a:t> Bài 1</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err="1">
                <a:latin typeface="Times New Roman" panose="02020603050405020304" pitchFamily="18" charset="0"/>
                <a:cs typeface="Times New Roman" panose="02020603050405020304" pitchFamily="18" charset="0"/>
              </a:rPr>
              <a:t>được</a:t>
            </a:r>
            <a:r>
              <a:rPr lang="en-US" altLang="en-US" sz="3200" b="1">
                <a:latin typeface="Times New Roman" panose="02020603050405020304" pitchFamily="18" charset="0"/>
                <a:cs typeface="Times New Roman" panose="02020603050405020304" pitchFamily="18" charset="0"/>
              </a:rPr>
              <a:t> dùng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p>
          <a:p>
            <a:pPr marL="514350" indent="-514350" algn="just">
              <a:spcBef>
                <a:spcPct val="50000"/>
              </a:spcBef>
              <a:buFontTx/>
              <a:buAutoNum type="alphaLcPeriod"/>
              <a:defRPr/>
            </a:pPr>
            <a:r>
              <a:rPr lang="en-US" altLang="en-US" sz="3200" dirty="0" err="1">
                <a:solidFill>
                  <a:srgbClr val="0000FF"/>
                </a:solidFill>
                <a:latin typeface="Times New Roman" panose="02020603050405020304" pitchFamily="18" charset="0"/>
                <a:cs typeface="Times New Roman" panose="02020603050405020304" pitchFamily="18" charset="0"/>
              </a:rPr>
              <a:t>Dỗ</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vẫn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bảo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nín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đi</a:t>
            </a:r>
            <a:r>
              <a:rPr lang="en-US" altLang="en-US" sz="3200">
                <a:solidFill>
                  <a:srgbClr val="FF0000"/>
                </a:solidFill>
                <a:latin typeface="Times New Roman" panose="02020603050405020304" pitchFamily="18" charset="0"/>
                <a:cs typeface="Times New Roman" panose="02020603050405020304" pitchFamily="18" charset="0"/>
              </a:rPr>
              <a:t> không?</a:t>
            </a:r>
          </a:p>
          <a:p>
            <a:pPr algn="just">
              <a:spcBef>
                <a:spcPct val="50000"/>
              </a:spcBef>
              <a:defRPr/>
            </a:pPr>
            <a:r>
              <a:rPr lang="en-US" altLang="en-US" sz="3200">
                <a:solidFill>
                  <a:srgbClr val="0000FF"/>
                </a:solidFill>
                <a:latin typeface="Times New Roman" panose="02020603050405020304" pitchFamily="18" charset="0"/>
                <a:cs typeface="Times New Roman" panose="02020603050405020304" pitchFamily="18" charset="0"/>
              </a:rPr>
              <a:t>Các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err="1">
                <a:solidFill>
                  <a:srgbClr val="0000FF"/>
                </a:solidFill>
                <a:latin typeface="Times New Roman" panose="02020603050405020304" pitchFamily="18" charset="0"/>
                <a:cs typeface="Times New Roman" panose="02020603050405020304" pitchFamily="18" charset="0"/>
              </a:rPr>
              <a:t>đây</a:t>
            </a:r>
            <a:r>
              <a:rPr lang="en-US" altLang="en-US" sz="3200">
                <a:solidFill>
                  <a:srgbClr val="0000FF"/>
                </a:solidFill>
                <a:latin typeface="Times New Roman" panose="02020603050405020304" pitchFamily="18" charset="0"/>
                <a:cs typeface="Times New Roman" panose="02020603050405020304" pitchFamily="18" charset="0"/>
              </a:rPr>
              <a:t> này.”</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3200">
                <a:solidFill>
                  <a:srgbClr val="0000FF"/>
                </a:solidFill>
                <a:latin typeface="Times New Roman" panose="02020603050405020304" pitchFamily="18" charset="0"/>
                <a:cs typeface="Times New Roman" panose="02020603050405020304" pitchFamily="18" charset="0"/>
              </a:rPr>
              <a:t>b. Ánh </a:t>
            </a:r>
            <a:r>
              <a:rPr lang="en-US" altLang="en-US" sz="3200" dirty="0" err="1">
                <a:solidFill>
                  <a:srgbClr val="0000FF"/>
                </a:solidFill>
                <a:latin typeface="Times New Roman" panose="02020603050405020304" pitchFamily="18" charset="0"/>
                <a:cs typeface="Times New Roman" panose="02020603050405020304" pitchFamily="18" charset="0"/>
              </a:rPr>
              <a:t>mắt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nhìn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cậu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lòng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vậy</a:t>
            </a:r>
            <a:r>
              <a:rPr lang="en-US" altLang="en-US" sz="3200"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vẽ</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bảo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con </a:t>
            </a:r>
            <a:r>
              <a:rPr lang="en-US" altLang="en-US" sz="3200" dirty="0" err="1">
                <a:solidFill>
                  <a:srgbClr val="FF0000"/>
                </a:solidFill>
                <a:latin typeface="Times New Roman" panose="02020603050405020304" pitchFamily="18" charset="0"/>
                <a:cs typeface="Times New Roman" panose="02020603050405020304" pitchFamily="18" charset="0"/>
              </a:rPr>
              <a:t>ngựa</a:t>
            </a:r>
            <a:r>
              <a:rPr lang="en-US" altLang="en-US" sz="3200" dirty="0">
                <a:solidFill>
                  <a:srgbClr val="FF0000"/>
                </a:solidFill>
                <a:latin typeface="Times New Roman" panose="02020603050405020304" pitchFamily="18" charset="0"/>
                <a:cs typeface="Times New Roman" panose="02020603050405020304" pitchFamily="18" charset="0"/>
              </a:rPr>
              <a:t> à?”</a:t>
            </a:r>
            <a:endParaRPr lang="en-US" altLang="en-US" sz="3200" dirty="0">
              <a:solidFill>
                <a:srgbClr val="FF0000"/>
              </a:solidFill>
              <a:latin typeface=".VnArial" panose="020B7200000000000000" pitchFamily="34" charset="0"/>
            </a:endParaRP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d.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cụ</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đang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vẩn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bến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xe</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Chú</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giúp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mấy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giờ</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VnArial" panose="020B7200000000000000" pitchFamily="34" charset="0"/>
            </a:endParaRPr>
          </a:p>
        </p:txBody>
      </p:sp>
    </p:spTree>
    <p:extLst>
      <p:ext uri="{BB962C8B-B14F-4D97-AF65-F5344CB8AC3E}">
        <p14:creationId xmlns:p14="http://schemas.microsoft.com/office/powerpoint/2010/main" val="413871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19"/>
          <p:cNvGraphicFramePr>
            <a:graphicFrameLocks/>
          </p:cNvGraphicFramePr>
          <p:nvPr>
            <p:extLst>
              <p:ext uri="{D42A27DB-BD31-4B8C-83A1-F6EECF244321}">
                <p14:modId xmlns:p14="http://schemas.microsoft.com/office/powerpoint/2010/main" val="2210708529"/>
              </p:ext>
            </p:extLst>
          </p:nvPr>
        </p:nvGraphicFramePr>
        <p:xfrm>
          <a:off x="901929" y="694750"/>
          <a:ext cx="10506300" cy="5294313"/>
        </p:xfrm>
        <a:graphic>
          <a:graphicData uri="http://schemas.openxmlformats.org/drawingml/2006/table">
            <a:tbl>
              <a:tblPr/>
              <a:tblGrid>
                <a:gridCol w="6225956">
                  <a:extLst>
                    <a:ext uri="{9D8B030D-6E8A-4147-A177-3AD203B41FA5}">
                      <a16:colId xmlns:a16="http://schemas.microsoft.com/office/drawing/2014/main" xmlns="" val="20000"/>
                    </a:ext>
                  </a:extLst>
                </a:gridCol>
                <a:gridCol w="4280344">
                  <a:extLst>
                    <a:ext uri="{9D8B030D-6E8A-4147-A177-3AD203B41FA5}">
                      <a16:colId xmlns:a16="http://schemas.microsoft.com/office/drawing/2014/main" xmlns="" val="20001"/>
                    </a:ext>
                  </a:extLst>
                </a:gridCol>
              </a:tblGrid>
              <a:tr h="1179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9529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277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69138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Rectangle 79"/>
          <p:cNvSpPr>
            <a:spLocks noChangeArrowheads="1"/>
          </p:cNvSpPr>
          <p:nvPr/>
        </p:nvSpPr>
        <p:spPr bwMode="auto">
          <a:xfrm>
            <a:off x="957491" y="694750"/>
            <a:ext cx="605018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a:solidFill>
                  <a:srgbClr val="0000FF"/>
                </a:solidFill>
                <a:latin typeface="Times New Roman" panose="02020603050405020304" pitchFamily="18" charset="0"/>
                <a:cs typeface="Times New Roman" panose="02020603050405020304" pitchFamily="18" charset="0"/>
              </a:rPr>
              <a:t>a. Dỗ mãi mà em bé vẫn khóc, mẹ bảo: “</a:t>
            </a:r>
            <a:r>
              <a:rPr lang="vi-VN" altLang="en-US" sz="2600">
                <a:solidFill>
                  <a:srgbClr val="FF0000"/>
                </a:solidFill>
                <a:latin typeface="Times New Roman" panose="02020603050405020304" pitchFamily="18" charset="0"/>
                <a:cs typeface="Times New Roman" panose="02020603050405020304" pitchFamily="18" charset="0"/>
              </a:rPr>
              <a:t>Có nín đi không?</a:t>
            </a:r>
            <a:r>
              <a:rPr lang="vi-VN" altLang="en-US" sz="2600">
                <a:solidFill>
                  <a:srgbClr val="0000FF"/>
                </a:solidFill>
                <a:latin typeface="Times New Roman" panose="02020603050405020304" pitchFamily="18" charset="0"/>
                <a:cs typeface="Times New Roman" panose="02020603050405020304" pitchFamily="18" charset="0"/>
              </a:rPr>
              <a:t> Các chị ấy cười cho đây này</a:t>
            </a:r>
            <a:r>
              <a:rPr lang="vi-VN" altLang="en-US" sz="2600"/>
              <a:t>.”</a:t>
            </a:r>
          </a:p>
        </p:txBody>
      </p:sp>
      <p:sp>
        <p:nvSpPr>
          <p:cNvPr id="7" name="Rectangle 81"/>
          <p:cNvSpPr>
            <a:spLocks noChangeArrowheads="1"/>
          </p:cNvSpPr>
          <p:nvPr/>
        </p:nvSpPr>
        <p:spPr bwMode="auto">
          <a:xfrm>
            <a:off x="7200673" y="874784"/>
            <a:ext cx="4310743"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600">
                <a:solidFill>
                  <a:srgbClr val="004DE6"/>
                </a:solidFill>
                <a:latin typeface="Times New Roman" panose="02020603050405020304" pitchFamily="18" charset="0"/>
                <a:cs typeface="Times New Roman" panose="02020603050405020304" pitchFamily="18" charset="0"/>
              </a:rPr>
              <a:t>Mẹ </a:t>
            </a:r>
            <a:r>
              <a:rPr lang="pt-BR" sz="2600">
                <a:solidFill>
                  <a:srgbClr val="FF0000"/>
                </a:solidFill>
                <a:latin typeface="Times New Roman" panose="02020603050405020304" pitchFamily="18" charset="0"/>
                <a:cs typeface="Times New Roman" panose="02020603050405020304" pitchFamily="18" charset="0"/>
              </a:rPr>
              <a:t>yêu cầu </a:t>
            </a:r>
            <a:r>
              <a:rPr lang="pt-BR" sz="2600">
                <a:solidFill>
                  <a:srgbClr val="004DE6"/>
                </a:solidFill>
                <a:latin typeface="Times New Roman" panose="02020603050405020304" pitchFamily="18" charset="0"/>
                <a:cs typeface="Times New Roman" panose="02020603050405020304" pitchFamily="18" charset="0"/>
              </a:rPr>
              <a:t>em bé nín khóc. </a:t>
            </a:r>
          </a:p>
        </p:txBody>
      </p:sp>
      <p:sp>
        <p:nvSpPr>
          <p:cNvPr id="8" name="Rectangle 89"/>
          <p:cNvSpPr>
            <a:spLocks noChangeArrowheads="1"/>
          </p:cNvSpPr>
          <p:nvPr/>
        </p:nvSpPr>
        <p:spPr bwMode="auto">
          <a:xfrm>
            <a:off x="922905" y="1930494"/>
            <a:ext cx="611935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600">
                <a:solidFill>
                  <a:srgbClr val="003FBC"/>
                </a:solidFill>
                <a:latin typeface="Times New Roman" panose="02020603050405020304" pitchFamily="18" charset="0"/>
                <a:cs typeface="Times New Roman" panose="02020603050405020304" pitchFamily="18" charset="0"/>
              </a:rPr>
              <a:t>b</a:t>
            </a:r>
            <a:r>
              <a:rPr lang="en-US" altLang="en-US" sz="2600">
                <a:solidFill>
                  <a:srgbClr val="0000FF"/>
                </a:solidFill>
              </a:rPr>
              <a:t>. </a:t>
            </a:r>
            <a:r>
              <a:rPr lang="en-US" altLang="en-US" sz="2600">
                <a:solidFill>
                  <a:srgbClr val="0000FF"/>
                </a:solidFill>
                <a:latin typeface="Times New Roman" panose="02020603050405020304" pitchFamily="18" charset="0"/>
                <a:cs typeface="Times New Roman" panose="02020603050405020304" pitchFamily="18" charset="0"/>
              </a:rPr>
              <a:t>Ánh mắt các bạn nhìn tôi như trách móc: </a:t>
            </a:r>
            <a:r>
              <a:rPr lang="en-US" altLang="en-US" sz="2600">
                <a:solidFill>
                  <a:srgbClr val="FF0000"/>
                </a:solidFill>
                <a:latin typeface="Times New Roman" panose="02020603050405020304" pitchFamily="18" charset="0"/>
                <a:cs typeface="Times New Roman" panose="02020603050405020304" pitchFamily="18" charset="0"/>
              </a:rPr>
              <a:t>“Vì sao cậu lại làm phiền lòng cô như vậy?”</a:t>
            </a:r>
          </a:p>
        </p:txBody>
      </p:sp>
      <p:sp>
        <p:nvSpPr>
          <p:cNvPr id="10" name="Rectangle 91"/>
          <p:cNvSpPr>
            <a:spLocks noChangeArrowheads="1"/>
          </p:cNvSpPr>
          <p:nvPr/>
        </p:nvSpPr>
        <p:spPr bwMode="auto">
          <a:xfrm>
            <a:off x="7200673" y="1940967"/>
            <a:ext cx="3143250"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Thể hiện ý </a:t>
            </a:r>
            <a:r>
              <a:rPr lang="en-US" altLang="en-US" sz="2600">
                <a:solidFill>
                  <a:srgbClr val="FF0000"/>
                </a:solidFill>
                <a:latin typeface="Times New Roman" panose="02020603050405020304" pitchFamily="18" charset="0"/>
                <a:cs typeface="Times New Roman" panose="02020603050405020304" pitchFamily="18" charset="0"/>
              </a:rPr>
              <a:t>chê trách.</a:t>
            </a:r>
          </a:p>
        </p:txBody>
      </p:sp>
      <p:sp>
        <p:nvSpPr>
          <p:cNvPr id="11" name="Rectangle 102"/>
          <p:cNvSpPr>
            <a:spLocks noChangeArrowheads="1"/>
          </p:cNvSpPr>
          <p:nvPr/>
        </p:nvSpPr>
        <p:spPr bwMode="auto">
          <a:xfrm>
            <a:off x="922905" y="3160270"/>
            <a:ext cx="5849709"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c. Chị tôi cười: “ </a:t>
            </a:r>
            <a:r>
              <a:rPr lang="en-US" altLang="en-US" sz="2600">
                <a:solidFill>
                  <a:srgbClr val="FF0000"/>
                </a:solidFill>
                <a:latin typeface="Times New Roman" panose="02020603050405020304" pitchFamily="18" charset="0"/>
                <a:cs typeface="Times New Roman" panose="02020603050405020304" pitchFamily="18" charset="0"/>
              </a:rPr>
              <a:t>Em vẽ thế này mà bảo  là con ngựa à? </a:t>
            </a:r>
            <a:r>
              <a:rPr lang="en-US" altLang="en-US" sz="2600">
                <a:solidFill>
                  <a:srgbClr val="0000FF"/>
                </a:solidFill>
                <a:latin typeface="Times New Roman" panose="02020603050405020304" pitchFamily="18" charset="0"/>
                <a:cs typeface="Times New Roman" panose="02020603050405020304" pitchFamily="18" charset="0"/>
              </a:rPr>
              <a:t>”</a:t>
            </a:r>
            <a:endParaRPr lang="en-US" altLang="en-US" sz="2600">
              <a:solidFill>
                <a:srgbClr val="0000FF"/>
              </a:solidFill>
              <a:latin typeface=".VnArial" panose="020B7200000000000000" pitchFamily="34" charset="0"/>
            </a:endParaRPr>
          </a:p>
        </p:txBody>
      </p:sp>
      <p:sp>
        <p:nvSpPr>
          <p:cNvPr id="12" name="Rectangle 105"/>
          <p:cNvSpPr>
            <a:spLocks noChangeArrowheads="1"/>
          </p:cNvSpPr>
          <p:nvPr/>
        </p:nvSpPr>
        <p:spPr bwMode="auto">
          <a:xfrm>
            <a:off x="7167222" y="3144083"/>
            <a:ext cx="4025900" cy="12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Chị </a:t>
            </a:r>
            <a:r>
              <a:rPr lang="en-US" altLang="en-US" sz="2600">
                <a:solidFill>
                  <a:srgbClr val="FF0000"/>
                </a:solidFill>
                <a:latin typeface="Times New Roman" panose="02020603050405020304" pitchFamily="18" charset="0"/>
                <a:cs typeface="Times New Roman" panose="02020603050405020304" pitchFamily="18" charset="0"/>
              </a:rPr>
              <a:t>chê</a:t>
            </a:r>
            <a:r>
              <a:rPr lang="en-US" altLang="en-US" sz="2600">
                <a:solidFill>
                  <a:srgbClr val="0000FF"/>
                </a:solidFill>
                <a:latin typeface="Times New Roman" panose="02020603050405020304" pitchFamily="18" charset="0"/>
                <a:cs typeface="Times New Roman" panose="02020603050405020304" pitchFamily="18" charset="0"/>
              </a:rPr>
              <a:t> em vẽ không giống con ngựa. </a:t>
            </a:r>
            <a:r>
              <a:rPr lang="en-US" altLang="en-US" sz="2600"/>
              <a:t>	</a:t>
            </a:r>
          </a:p>
          <a:p>
            <a:pPr eaLnBrk="1" hangingPunct="1"/>
            <a:endParaRPr lang="en-US" altLang="en-US" sz="2600">
              <a:solidFill>
                <a:srgbClr val="0000FF"/>
              </a:solidFill>
              <a:latin typeface=".VnTime" panose="020B7200000000000000" pitchFamily="34" charset="0"/>
            </a:endParaRPr>
          </a:p>
        </p:txBody>
      </p:sp>
      <p:sp>
        <p:nvSpPr>
          <p:cNvPr id="13" name="Text Box 112"/>
          <p:cNvSpPr txBox="1">
            <a:spLocks noChangeArrowheads="1"/>
          </p:cNvSpPr>
          <p:nvPr/>
        </p:nvSpPr>
        <p:spPr bwMode="auto">
          <a:xfrm>
            <a:off x="901929" y="4312038"/>
            <a:ext cx="6050187" cy="18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600">
                <a:solidFill>
                  <a:srgbClr val="0000FF"/>
                </a:solidFill>
                <a:latin typeface="Times New Roman" panose="02020603050405020304" pitchFamily="18" charset="0"/>
                <a:cs typeface="Times New Roman" panose="02020603050405020304" pitchFamily="18" charset="0"/>
              </a:rPr>
              <a:t>d. Bà cụ hỏi một người đang đứng vơ vẩn trước bến xe: “</a:t>
            </a:r>
            <a:r>
              <a:rPr lang="vi-VN" altLang="en-US" sz="2600">
                <a:solidFill>
                  <a:srgbClr val="FF0000"/>
                </a:solidFill>
                <a:latin typeface="Times New Roman" panose="02020603050405020304" pitchFamily="18" charset="0"/>
                <a:cs typeface="Times New Roman" panose="02020603050405020304" pitchFamily="18" charset="0"/>
              </a:rPr>
              <a:t>Chú có thể xem giúp tôi mấy giờ có xe đi miền Đông không? </a:t>
            </a:r>
            <a:r>
              <a:rPr lang="vi-VN" altLang="en-US" sz="260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pPr>
            <a:endParaRPr lang="en-US" altLang="en-US" sz="2600">
              <a:solidFill>
                <a:srgbClr val="0000FF"/>
              </a:solidFill>
              <a:latin typeface=".VnTime" panose="020B7200000000000000" pitchFamily="34" charset="0"/>
            </a:endParaRPr>
          </a:p>
        </p:txBody>
      </p:sp>
      <p:sp>
        <p:nvSpPr>
          <p:cNvPr id="14" name="Rectangle 114"/>
          <p:cNvSpPr>
            <a:spLocks noChangeArrowheads="1"/>
          </p:cNvSpPr>
          <p:nvPr/>
        </p:nvSpPr>
        <p:spPr bwMode="auto">
          <a:xfrm>
            <a:off x="7219722" y="4375313"/>
            <a:ext cx="3869191"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Bà cụ </a:t>
            </a:r>
            <a:r>
              <a:rPr lang="en-US" altLang="en-US" sz="2600">
                <a:solidFill>
                  <a:srgbClr val="FF0000"/>
                </a:solidFill>
                <a:latin typeface="Times New Roman" panose="02020603050405020304" pitchFamily="18" charset="0"/>
                <a:cs typeface="Times New Roman" panose="02020603050405020304" pitchFamily="18" charset="0"/>
              </a:rPr>
              <a:t>nhờ cậy </a:t>
            </a:r>
            <a:r>
              <a:rPr lang="en-US" altLang="en-US" sz="2600">
                <a:solidFill>
                  <a:srgbClr val="0000FF"/>
                </a:solidFill>
                <a:latin typeface="Times New Roman" panose="02020603050405020304" pitchFamily="18" charset="0"/>
                <a:cs typeface="Times New Roman" panose="02020603050405020304" pitchFamily="18" charset="0"/>
              </a:rPr>
              <a:t>giúp đỡ.</a:t>
            </a:r>
            <a:r>
              <a:rPr lang="en-US" altLang="en-US" sz="2600">
                <a:solidFill>
                  <a:srgbClr val="0000FF"/>
                </a:solidFill>
                <a:latin typeface=".VnTime" panose="020B7200000000000000" pitchFamily="34" charset="0"/>
              </a:rPr>
              <a:t>	</a:t>
            </a:r>
          </a:p>
        </p:txBody>
      </p:sp>
    </p:spTree>
    <p:extLst>
      <p:ext uri="{BB962C8B-B14F-4D97-AF65-F5344CB8AC3E}">
        <p14:creationId xmlns:p14="http://schemas.microsoft.com/office/powerpoint/2010/main" val="18870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7"/>
          <p:cNvSpPr txBox="1">
            <a:spLocks noChangeArrowheads="1"/>
          </p:cNvSpPr>
          <p:nvPr/>
        </p:nvSpPr>
        <p:spPr bwMode="auto">
          <a:xfrm>
            <a:off x="1153884" y="651061"/>
            <a:ext cx="9804401" cy="55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pPr>
            <a:r>
              <a:rPr lang="en-US" altLang="en-US" sz="2600" b="1">
                <a:latin typeface="Times New Roman" panose="02020603050405020304" pitchFamily="18" charset="0"/>
                <a:cs typeface="Times New Roman" panose="02020603050405020304" pitchFamily="18" charset="0"/>
              </a:rPr>
              <a:t>Bài 2: Đặt câu phù hợp với các tình huống cho sau đây:</a:t>
            </a:r>
          </a:p>
          <a:p>
            <a:pPr algn="just" eaLnBrk="1" hangingPunct="1">
              <a:lnSpc>
                <a:spcPct val="114000"/>
              </a:lnSpc>
            </a:pPr>
            <a:r>
              <a:rPr lang="vi-VN" altLang="en-US" sz="26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a:p>
            <a:pPr algn="just" eaLnBrk="1" hangingPunct="1">
              <a:lnSpc>
                <a:spcPct val="114000"/>
              </a:lnSpc>
            </a:pPr>
            <a:r>
              <a:rPr lang="en-US" altLang="en-US" sz="2600">
                <a:solidFill>
                  <a:srgbClr val="006600"/>
                </a:solidFill>
                <a:latin typeface="Times New Roman" panose="02020603050405020304" pitchFamily="18" charset="0"/>
                <a:cs typeface="Times New Roman" panose="02020603050405020304" pitchFamily="18" charset="0"/>
              </a:rPr>
              <a:t>b. Đến nhà  một bạn cùng lớp, em thấy nhà rất sạch sẽ, đồ đạc sắp xếp gọn gàng, ngăn nắp. Hãy dùng hình thức câu hỏi để khen bạn.</a:t>
            </a:r>
          </a:p>
          <a:p>
            <a:pPr algn="just" eaLnBrk="1" hangingPunct="1">
              <a:lnSpc>
                <a:spcPct val="114000"/>
              </a:lnSpc>
            </a:pPr>
            <a:r>
              <a:rPr lang="vi-VN" altLang="en-US" sz="2600">
                <a:solidFill>
                  <a:srgbClr val="FF0066"/>
                </a:solidFill>
                <a:latin typeface="Times New Roman" panose="02020603050405020304" pitchFamily="18" charset="0"/>
                <a:cs typeface="Times New Roman" panose="02020603050405020304" pitchFamily="18" charset="0"/>
              </a:rPr>
              <a:t>c. Trong giờ kiểm tra, em làm sai một bài tập, mãi đến khi về nhà em mới nghĩ ra. Em có thể tự trách mình bằng câu hỏi như thế nào?</a:t>
            </a:r>
          </a:p>
          <a:p>
            <a:pPr algn="just" eaLnBrk="1" hangingPunct="1">
              <a:lnSpc>
                <a:spcPct val="114000"/>
              </a:lnSpc>
            </a:pPr>
            <a:r>
              <a:rPr lang="vi-VN" altLang="en-US" sz="2600">
                <a:solidFill>
                  <a:srgbClr val="9900FF"/>
                </a:solidFill>
                <a:latin typeface="Times New Roman" panose="02020603050405020304" pitchFamily="18" charset="0"/>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p>
        </p:txBody>
      </p:sp>
    </p:spTree>
    <p:extLst>
      <p:ext uri="{BB962C8B-B14F-4D97-AF65-F5344CB8AC3E}">
        <p14:creationId xmlns:p14="http://schemas.microsoft.com/office/powerpoint/2010/main" val="15269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70113" y="524825"/>
            <a:ext cx="9834109" cy="23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vi-VN" altLang="en-US" sz="3200" dirty="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p:txBody>
      </p:sp>
      <p:sp>
        <p:nvSpPr>
          <p:cNvPr id="3" name="Text Box 11"/>
          <p:cNvSpPr txBox="1">
            <a:spLocks noChangeArrowheads="1"/>
          </p:cNvSpPr>
          <p:nvPr/>
        </p:nvSpPr>
        <p:spPr bwMode="auto">
          <a:xfrm>
            <a:off x="1958067" y="2777146"/>
            <a:ext cx="8458200" cy="1077212"/>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solidFill>
                  <a:srgbClr val="FF0000"/>
                </a:solidFill>
                <a:latin typeface="Times New Roman" panose="02020603050405020304" pitchFamily="18" charset="0"/>
                <a:cs typeface="Times New Roman" panose="02020603050405020304" pitchFamily="18" charset="0"/>
              </a:rPr>
              <a:t>Bạn có thể chờ hết giờ sinh hoạt, chúng mình cùng nói chuyện được không?</a:t>
            </a:r>
          </a:p>
        </p:txBody>
      </p:sp>
      <p:sp>
        <p:nvSpPr>
          <p:cNvPr id="4" name="Rectangle 3">
            <a:extLst>
              <a:ext uri="{FF2B5EF4-FFF2-40B4-BE49-F238E27FC236}">
                <a16:creationId xmlns:a16="http://schemas.microsoft.com/office/drawing/2014/main" xmlns="" id="{34A0F7F9-5B6A-4CA2-A644-A8F7904E5E70}"/>
              </a:ext>
            </a:extLst>
          </p:cNvPr>
          <p:cNvSpPr/>
          <p:nvPr/>
        </p:nvSpPr>
        <p:spPr>
          <a:xfrm>
            <a:off x="1451427" y="3761973"/>
            <a:ext cx="9274630" cy="1732334"/>
          </a:xfrm>
          <a:prstGeom prst="rect">
            <a:avLst/>
          </a:prstGeom>
        </p:spPr>
        <p:txBody>
          <a:bodyPr wrap="square">
            <a:spAutoFit/>
          </a:bodyPr>
          <a:lstStyle/>
          <a:p>
            <a:pPr algn="just">
              <a:lnSpc>
                <a:spcPct val="114000"/>
              </a:lnSpc>
            </a:pPr>
            <a:r>
              <a:rPr lang="en-US" altLang="en-US" sz="3200" dirty="0">
                <a:solidFill>
                  <a:srgbClr val="006600"/>
                </a:solidFill>
                <a:latin typeface="Times New Roman" panose="02020603050405020304" pitchFamily="18" charset="0"/>
                <a:cs typeface="Times New Roman" panose="02020603050405020304" pitchFamily="18" charset="0"/>
              </a:rPr>
              <a:t>b. </a:t>
            </a:r>
            <a:r>
              <a:rPr lang="en-US" altLang="en-US" sz="3200" dirty="0" err="1">
                <a:solidFill>
                  <a:srgbClr val="006600"/>
                </a:solidFill>
                <a:latin typeface="Times New Roman" panose="02020603050405020304" pitchFamily="18" charset="0"/>
                <a:cs typeface="Times New Roman" panose="02020603050405020304" pitchFamily="18" charset="0"/>
              </a:rPr>
              <a:t>Đến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nhà</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một</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bạn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cùng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lớp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em</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thấy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nhà</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rất</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sạch</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sẽ</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đồ</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đạc</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sắp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xếp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gọn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gàng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ngăn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nắp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Hãy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dùng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hình</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thức</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câu</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hỏi</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để</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khen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bạn</a:t>
            </a:r>
            <a:r>
              <a:rPr lang="en-US" altLang="en-US" sz="3200" dirty="0">
                <a:solidFill>
                  <a:srgbClr val="006600"/>
                </a:solidFill>
                <a:latin typeface="Times New Roman" panose="02020603050405020304" pitchFamily="18" charset="0"/>
                <a:cs typeface="Times New Roman" panose="02020603050405020304" pitchFamily="18" charset="0"/>
              </a:rPr>
              <a:t>.</a:t>
            </a:r>
          </a:p>
        </p:txBody>
      </p:sp>
      <p:sp>
        <p:nvSpPr>
          <p:cNvPr id="5" name="Text Box 11">
            <a:extLst>
              <a:ext uri="{FF2B5EF4-FFF2-40B4-BE49-F238E27FC236}">
                <a16:creationId xmlns:a16="http://schemas.microsoft.com/office/drawing/2014/main" xmlns="" id="{856D2071-4E0F-4E24-96F9-ACB2474234C5}"/>
              </a:ext>
            </a:extLst>
          </p:cNvPr>
          <p:cNvSpPr txBox="1">
            <a:spLocks noChangeArrowheads="1"/>
          </p:cNvSpPr>
          <p:nvPr/>
        </p:nvSpPr>
        <p:spPr bwMode="auto">
          <a:xfrm>
            <a:off x="2133600" y="5540482"/>
            <a:ext cx="8305800" cy="646325"/>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Sao </a:t>
            </a: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sạch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sẽ</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nắp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thế</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93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27" y="546833"/>
            <a:ext cx="9274630" cy="1732334"/>
          </a:xfrm>
          <a:prstGeom prst="rect">
            <a:avLst/>
          </a:prstGeom>
        </p:spPr>
        <p:txBody>
          <a:bodyPr wrap="square">
            <a:spAutoFit/>
          </a:bodyPr>
          <a:lstStyle/>
          <a:p>
            <a:pPr algn="just">
              <a:lnSpc>
                <a:spcPct val="114000"/>
              </a:lnSpc>
            </a:pPr>
            <a:r>
              <a:rPr lang="vi-VN" altLang="en-US" sz="3200" dirty="0">
                <a:solidFill>
                  <a:srgbClr val="FF0066"/>
                </a:solidFill>
                <a:cs typeface="Times New Roman" panose="02020603050405020304" pitchFamily="18" charset="0"/>
              </a:rPr>
              <a:t>c. Trong giờ kiểm tra, em làm sai một bài tập, mãi đến khi về nhà em mới nghĩ ra. Em có thể tự trách mình bằng câu hỏi như thế nào?</a:t>
            </a:r>
          </a:p>
        </p:txBody>
      </p:sp>
      <p:sp>
        <p:nvSpPr>
          <p:cNvPr id="3" name="Text Box 11"/>
          <p:cNvSpPr txBox="1">
            <a:spLocks noChangeArrowheads="1"/>
          </p:cNvSpPr>
          <p:nvPr/>
        </p:nvSpPr>
        <p:spPr bwMode="auto">
          <a:xfrm>
            <a:off x="1719941" y="2322518"/>
            <a:ext cx="8737602"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toán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khó</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mình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vậy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nhỉ</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54C3A9FA-F40D-408F-AD81-4CA88EE587DF}"/>
              </a:ext>
            </a:extLst>
          </p:cNvPr>
          <p:cNvSpPr/>
          <p:nvPr/>
        </p:nvSpPr>
        <p:spPr>
          <a:xfrm>
            <a:off x="1451427" y="2980312"/>
            <a:ext cx="9274630" cy="2293705"/>
          </a:xfrm>
          <a:prstGeom prst="rect">
            <a:avLst/>
          </a:prstGeom>
        </p:spPr>
        <p:txBody>
          <a:bodyPr wrap="square">
            <a:spAutoFit/>
          </a:bodyPr>
          <a:lstStyle/>
          <a:p>
            <a:pPr algn="just">
              <a:lnSpc>
                <a:spcPct val="114000"/>
              </a:lnSpc>
            </a:pPr>
            <a:r>
              <a:rPr lang="vi-VN" altLang="en-US" sz="3200" dirty="0">
                <a:solidFill>
                  <a:srgbClr val="9900FF"/>
                </a:solidFill>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p>
        </p:txBody>
      </p:sp>
      <p:sp>
        <p:nvSpPr>
          <p:cNvPr id="5" name="Text Box 11">
            <a:extLst>
              <a:ext uri="{FF2B5EF4-FFF2-40B4-BE49-F238E27FC236}">
                <a16:creationId xmlns:a16="http://schemas.microsoft.com/office/drawing/2014/main" xmlns="" id="{A6D70D1E-23A9-4414-8C29-C17B496AD271}"/>
              </a:ext>
            </a:extLst>
          </p:cNvPr>
          <p:cNvSpPr txBox="1">
            <a:spLocks noChangeArrowheads="1"/>
          </p:cNvSpPr>
          <p:nvPr/>
        </p:nvSpPr>
        <p:spPr bwMode="auto">
          <a:xfrm>
            <a:off x="2641598" y="5444030"/>
            <a:ext cx="6894287" cy="64632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Chơi diều cũng thú vị đấy chứ?</a:t>
            </a:r>
          </a:p>
        </p:txBody>
      </p:sp>
    </p:spTree>
    <p:extLst>
      <p:ext uri="{BB962C8B-B14F-4D97-AF65-F5344CB8AC3E}">
        <p14:creationId xmlns:p14="http://schemas.microsoft.com/office/powerpoint/2010/main" val="27557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0" y="2667000"/>
            <a:ext cx="7543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aphicFrame>
        <p:nvGraphicFramePr>
          <p:cNvPr id="3" name="Group 9"/>
          <p:cNvGraphicFramePr>
            <a:graphicFrameLocks noGrp="1"/>
          </p:cNvGraphicFramePr>
          <p:nvPr>
            <p:extLst>
              <p:ext uri="{D42A27DB-BD31-4B8C-83A1-F6EECF244321}">
                <p14:modId xmlns:p14="http://schemas.microsoft.com/office/powerpoint/2010/main" val="4249822883"/>
              </p:ext>
            </p:extLst>
          </p:nvPr>
        </p:nvGraphicFramePr>
        <p:xfrm>
          <a:off x="986972" y="2357283"/>
          <a:ext cx="10058400" cy="3543300"/>
        </p:xfrm>
        <a:graphic>
          <a:graphicData uri="http://schemas.openxmlformats.org/drawingml/2006/table">
            <a:tbl>
              <a:tblPr/>
              <a:tblGrid>
                <a:gridCol w="738231">
                  <a:extLst>
                    <a:ext uri="{9D8B030D-6E8A-4147-A177-3AD203B41FA5}">
                      <a16:colId xmlns:a16="http://schemas.microsoft.com/office/drawing/2014/main" xmlns="" val="20000"/>
                    </a:ext>
                  </a:extLst>
                </a:gridCol>
                <a:gridCol w="9320169">
                  <a:extLst>
                    <a:ext uri="{9D8B030D-6E8A-4147-A177-3AD203B41FA5}">
                      <a16:colId xmlns:a16="http://schemas.microsoft.com/office/drawing/2014/main" xmlns="" val="20001"/>
                    </a:ext>
                  </a:extLst>
                </a:gridCol>
              </a:tblGrid>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xmlns="" val="10000"/>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xmlns="" val="10001"/>
                  </a:ext>
                </a:extLst>
              </a:tr>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xmlns="" val="10002"/>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xmlns="" val="10003"/>
                  </a:ext>
                </a:extLst>
              </a:tr>
            </a:tbl>
          </a:graphicData>
        </a:graphic>
      </p:graphicFrame>
      <p:sp>
        <p:nvSpPr>
          <p:cNvPr id="4" name="Text Box 26"/>
          <p:cNvSpPr txBox="1">
            <a:spLocks noChangeArrowheads="1"/>
          </p:cNvSpPr>
          <p:nvPr/>
        </p:nvSpPr>
        <p:spPr bwMode="auto">
          <a:xfrm>
            <a:off x="2075542" y="2412056"/>
            <a:ext cx="8969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Bạn chờ hết giờ sinh hoạt rồi hãy nói chuyện có được không?</a:t>
            </a:r>
          </a:p>
        </p:txBody>
      </p:sp>
      <p:sp>
        <p:nvSpPr>
          <p:cNvPr id="5" name="Text Box 27"/>
          <p:cNvSpPr txBox="1">
            <a:spLocks noChangeArrowheads="1"/>
          </p:cNvSpPr>
          <p:nvPr/>
        </p:nvSpPr>
        <p:spPr bwMode="auto">
          <a:xfrm>
            <a:off x="2075542" y="3367087"/>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Sao nhà bạn sạch sẽ, gọn gàng và ngăn nắp thế?</a:t>
            </a:r>
            <a:endParaRPr lang="en-US" altLang="en-US" sz="2800">
              <a:latin typeface="Times New Roman" panose="02020603050405020304" pitchFamily="18" charset="0"/>
              <a:cs typeface="Times New Roman" panose="02020603050405020304" pitchFamily="18" charset="0"/>
            </a:endParaRPr>
          </a:p>
        </p:txBody>
      </p:sp>
      <p:sp>
        <p:nvSpPr>
          <p:cNvPr id="6" name="Text Box 28"/>
          <p:cNvSpPr txBox="1">
            <a:spLocks noChangeArrowheads="1"/>
          </p:cNvSpPr>
          <p:nvPr/>
        </p:nvSpPr>
        <p:spPr bwMode="auto">
          <a:xfrm>
            <a:off x="2075542" y="4219576"/>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Bài toán dễ vậy, sao mình lại không làm được nhỉ?</a:t>
            </a:r>
            <a:endParaRPr lang="en-US" altLang="en-US" sz="2800">
              <a:latin typeface="Times New Roman" panose="02020603050405020304" pitchFamily="18" charset="0"/>
              <a:cs typeface="Times New Roman" panose="02020603050405020304" pitchFamily="18" charset="0"/>
            </a:endParaRPr>
          </a:p>
        </p:txBody>
      </p:sp>
      <p:sp>
        <p:nvSpPr>
          <p:cNvPr id="7" name="Text Box 29"/>
          <p:cNvSpPr txBox="1">
            <a:spLocks noChangeArrowheads="1"/>
          </p:cNvSpPr>
          <p:nvPr/>
        </p:nvSpPr>
        <p:spPr bwMode="auto">
          <a:xfrm>
            <a:off x="2075542" y="5093609"/>
            <a:ext cx="739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Chơi diều cũng thú vị đấy chứ?</a:t>
            </a:r>
          </a:p>
        </p:txBody>
      </p:sp>
      <p:sp>
        <p:nvSpPr>
          <p:cNvPr id="8" name="Text Box 33"/>
          <p:cNvSpPr txBox="1">
            <a:spLocks noChangeArrowheads="1"/>
          </p:cNvSpPr>
          <p:nvPr/>
        </p:nvSpPr>
        <p:spPr bwMode="auto">
          <a:xfrm>
            <a:off x="986972" y="1719107"/>
            <a:ext cx="8668657" cy="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hợp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huống</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84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28915" y="2000278"/>
            <a:ext cx="106534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3. </a:t>
            </a:r>
            <a:r>
              <a:rPr lang="en-US" altLang="en-US" sz="3200" b="1" dirty="0" err="1">
                <a:latin typeface="Times New Roman" panose="02020603050405020304" pitchFamily="18" charset="0"/>
                <a:cs typeface="Times New Roman" panose="02020603050405020304" pitchFamily="18" charset="0"/>
              </a:rPr>
              <a:t>Hãy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huống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a. </a:t>
            </a:r>
            <a:r>
              <a:rPr lang="en-US" altLang="en-US" sz="3200" dirty="0" err="1">
                <a:latin typeface="Times New Roman" panose="02020603050405020304" pitchFamily="18" charset="0"/>
                <a:cs typeface="Times New Roman" panose="02020603050405020304" pitchFamily="18" charset="0"/>
              </a:rPr>
              <a:t>Tỏ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chê</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b. </a:t>
            </a:r>
            <a:r>
              <a:rPr lang="en-US" altLang="en-US" sz="3200" dirty="0" err="1">
                <a:latin typeface="Times New Roman" panose="02020603050405020304" pitchFamily="18" charset="0"/>
                <a:cs typeface="Times New Roman" panose="02020603050405020304" pitchFamily="18" charset="0"/>
              </a:rPr>
              <a:t>Khẳng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c.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yêu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muốn</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327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50686" y="771978"/>
            <a:ext cx="104865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a) Tỏ thái độ khen, chê:</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Tối qua, bé rất nghịch, bôi mực hết sách của em. Em tức quá, kêu lên: “</a:t>
            </a:r>
            <a:r>
              <a:rPr lang="en-US" altLang="en-US" sz="2800" b="1">
                <a:solidFill>
                  <a:srgbClr val="FF3300"/>
                </a:solidFill>
                <a:latin typeface="Times New Roman" panose="02020603050405020304" pitchFamily="18" charset="0"/>
                <a:cs typeface="Times New Roman" panose="02020603050405020304" pitchFamily="18" charset="0"/>
              </a:rPr>
              <a:t>Sao em hư thế nhỉ?</a:t>
            </a:r>
            <a:r>
              <a:rPr lang="en-US" altLang="en-US" sz="2800" b="1">
                <a:solidFill>
                  <a:srgbClr val="0000FF"/>
                </a:solidFill>
                <a:latin typeface="Times New Roman" panose="02020603050405020304" pitchFamily="18" charset="0"/>
                <a:cs typeface="Times New Roman" panose="02020603050405020304" pitchFamily="18" charset="0"/>
              </a:rPr>
              <a:t> Anh không chơi với em nữa”.</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gái em học mẫu giáo chiều qua mang về phiếu bé ngoan. Em khen bé: </a:t>
            </a:r>
            <a:r>
              <a:rPr lang="en-US" altLang="en-US" sz="2800" b="1">
                <a:solidFill>
                  <a:srgbClr val="FF3300"/>
                </a:solidFill>
                <a:latin typeface="Times New Roman" panose="02020603050405020304" pitchFamily="18" charset="0"/>
                <a:cs typeface="Times New Roman" panose="02020603050405020304" pitchFamily="18" charset="0"/>
              </a:rPr>
              <a:t>“Sao bé ngoan thế nhỉ?”</a:t>
            </a:r>
          </a:p>
          <a:p>
            <a:pPr algn="just" eaLnBrk="1" hangingPunct="1"/>
            <a:r>
              <a:rPr lang="en-US" altLang="en-US" sz="2800" b="1">
                <a:latin typeface="Times New Roman" panose="02020603050405020304" pitchFamily="18" charset="0"/>
                <a:cs typeface="Times New Roman" panose="02020603050405020304" pitchFamily="18" charset="0"/>
              </a:rPr>
              <a:t>b) Khẳng định, phủ định:</a:t>
            </a:r>
          </a:p>
          <a:p>
            <a:pPr algn="just" eaLnBrk="1" hangingPunct="1"/>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Một bạn chỉ thích ăn táo. Em nói với bạn: </a:t>
            </a:r>
            <a:r>
              <a:rPr lang="en-US" altLang="en-US" sz="2800" b="1">
                <a:solidFill>
                  <a:srgbClr val="FF3300"/>
                </a:solidFill>
                <a:latin typeface="Times New Roman" panose="02020603050405020304" pitchFamily="18" charset="0"/>
                <a:cs typeface="Times New Roman" panose="02020603050405020304" pitchFamily="18" charset="0"/>
              </a:rPr>
              <a:t>“Ăn mận cũng hay chứ?”</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Bạn thấy em nói vậy thì bĩu môi: </a:t>
            </a:r>
            <a:r>
              <a:rPr lang="en-US" altLang="en-US" sz="2800" b="1">
                <a:solidFill>
                  <a:srgbClr val="FF3300"/>
                </a:solidFill>
                <a:latin typeface="Times New Roman" panose="02020603050405020304" pitchFamily="18" charset="0"/>
                <a:cs typeface="Times New Roman" panose="02020603050405020304" pitchFamily="18" charset="0"/>
              </a:rPr>
              <a:t>“Ăn mận cho hỏng răng à?”</a:t>
            </a:r>
          </a:p>
          <a:p>
            <a:pPr algn="just" eaLnBrk="1" hangingPunct="1"/>
            <a:r>
              <a:rPr lang="en-US" altLang="en-US" sz="2800" b="1">
                <a:latin typeface="Times New Roman" panose="02020603050405020304" pitchFamily="18" charset="0"/>
                <a:cs typeface="Times New Roman" panose="02020603050405020304" pitchFamily="18" charset="0"/>
              </a:rPr>
              <a:t>c) Thể hiện yêu cầu, mong muốn</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trai em nhảy nhót trên giường huỳnh huỵch lúc em đang chăm chú học bài. Em bảo: </a:t>
            </a:r>
            <a:r>
              <a:rPr lang="en-US" altLang="en-US" sz="2800" b="1">
                <a:solidFill>
                  <a:srgbClr val="FF3300"/>
                </a:solidFill>
                <a:latin typeface="Times New Roman" panose="02020603050405020304" pitchFamily="18" charset="0"/>
                <a:cs typeface="Times New Roman" panose="02020603050405020304" pitchFamily="18" charset="0"/>
              </a:rPr>
              <a:t>“Em ra ngoài cho chị học bài được không?”</a:t>
            </a:r>
          </a:p>
        </p:txBody>
      </p:sp>
    </p:spTree>
    <p:extLst>
      <p:ext uri="{BB962C8B-B14F-4D97-AF65-F5344CB8AC3E}">
        <p14:creationId xmlns:p14="http://schemas.microsoft.com/office/powerpoint/2010/main" val="333629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908629" y="758371"/>
            <a:ext cx="86868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Arial" panose="020B0604020202020204" pitchFamily="34" charset="0"/>
              </a:rPr>
              <a:t>Trò chơi: “AI NHANH, AI ĐÚNG”</a:t>
            </a:r>
          </a:p>
          <a:p>
            <a:pPr eaLnBrk="1" hangingPunct="1"/>
            <a:endParaRPr lang="en-US" altLang="en-US" sz="2600" i="1">
              <a:solidFill>
                <a:srgbClr val="FF0000"/>
              </a:solidFill>
              <a:cs typeface="Arial" panose="020B0604020202020204" pitchFamily="34" charset="0"/>
            </a:endParaRPr>
          </a:p>
          <a:p>
            <a:pPr eaLnBrk="1" hangingPunct="1"/>
            <a:r>
              <a:rPr lang="en-US" altLang="en-US" sz="2600" i="1">
                <a:solidFill>
                  <a:srgbClr val="FF0000"/>
                </a:solidFill>
                <a:cs typeface="Arial" panose="020B0604020202020204" pitchFamily="34" charset="0"/>
              </a:rPr>
              <a:t> </a:t>
            </a:r>
            <a:r>
              <a:rPr lang="en-US" altLang="en-US" sz="2600" i="1">
                <a:solidFill>
                  <a:srgbClr val="FF00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 Các câu hỏi sau được dùng để làm gì?</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Con mèo nhà em hay ăn vụng. Em mắng nó </a:t>
            </a:r>
            <a:r>
              <a:rPr lang="en-US" altLang="en-US" sz="2600">
                <a:solidFill>
                  <a:srgbClr val="FF3300"/>
                </a:solidFill>
                <a:latin typeface="Times New Roman" panose="02020603050405020304" pitchFamily="18" charset="0"/>
                <a:cs typeface="Times New Roman" panose="02020603050405020304" pitchFamily="18" charset="0"/>
              </a:rPr>
              <a:t>“Sao mày hư thế?”</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Khẳng định,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nuốn.</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 Một bạn thích học tiếng Pháp. Em nói với bạn: </a:t>
            </a:r>
            <a:r>
              <a:rPr lang="en-US" altLang="en-US" sz="2600">
                <a:solidFill>
                  <a:srgbClr val="FF3300"/>
                </a:solidFill>
                <a:latin typeface="Times New Roman" panose="02020603050405020304" pitchFamily="18" charset="0"/>
                <a:cs typeface="Times New Roman" panose="02020603050405020304" pitchFamily="18" charset="0"/>
              </a:rPr>
              <a:t>“ Tiếng Anh cũng hay chứ?”</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muốn</a:t>
            </a:r>
            <a:r>
              <a:rPr lang="en-US" altLang="en-US" sz="2600">
                <a:cs typeface="Arial" panose="020B0604020202020204" pitchFamily="34" charset="0"/>
              </a:rPr>
              <a:t>     </a:t>
            </a:r>
            <a:endParaRPr lang="en-US" altLang="en-US" sz="2600">
              <a:solidFill>
                <a:srgbClr val="0000CC"/>
              </a:solidFill>
              <a:cs typeface="Arial" panose="020B0604020202020204" pitchFamily="34" charset="0"/>
            </a:endParaRPr>
          </a:p>
        </p:txBody>
      </p:sp>
      <p:sp>
        <p:nvSpPr>
          <p:cNvPr id="5" name="Oval 7"/>
          <p:cNvSpPr>
            <a:spLocks noChangeArrowheads="1"/>
          </p:cNvSpPr>
          <p:nvPr/>
        </p:nvSpPr>
        <p:spPr bwMode="auto">
          <a:xfrm>
            <a:off x="2061029" y="5177971"/>
            <a:ext cx="4953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p>
        </p:txBody>
      </p:sp>
      <p:sp>
        <p:nvSpPr>
          <p:cNvPr id="7" name="Oval 8"/>
          <p:cNvSpPr>
            <a:spLocks noChangeArrowheads="1"/>
          </p:cNvSpPr>
          <p:nvPr/>
        </p:nvSpPr>
        <p:spPr bwMode="auto">
          <a:xfrm>
            <a:off x="2061030" y="2739571"/>
            <a:ext cx="481013"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A</a:t>
            </a:r>
          </a:p>
        </p:txBody>
      </p:sp>
    </p:spTree>
    <p:extLst>
      <p:ext uri="{BB962C8B-B14F-4D97-AF65-F5344CB8AC3E}">
        <p14:creationId xmlns:p14="http://schemas.microsoft.com/office/powerpoint/2010/main" val="26525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edge">
                                      <p:cBhvr>
                                        <p:cTn id="14" dur="2000"/>
                                        <p:tgtEl>
                                          <p:spTgt spid="4">
                                            <p:txEl>
                                              <p:pRg st="3" end="3"/>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2"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4" dur="80"/>
                                        <p:tgtEl>
                                          <p:spTgt spid="4">
                                            <p:txEl>
                                              <p:pRg st="5" end="5"/>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9"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1" dur="80"/>
                                        <p:tgtEl>
                                          <p:spTgt spid="4">
                                            <p:txEl>
                                              <p:pRg st="6" end="6"/>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6"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8" dur="80"/>
                                        <p:tgtEl>
                                          <p:spTgt spid="4">
                                            <p:txEl>
                                              <p:pRg st="7" end="7"/>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edge">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8"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50" dur="80"/>
                                        <p:tgtEl>
                                          <p:spTgt spid="4">
                                            <p:txEl>
                                              <p:pRg st="8" end="8"/>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55"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7" dur="80"/>
                                        <p:tgtEl>
                                          <p:spTgt spid="4">
                                            <p:txEl>
                                              <p:pRg st="9" end="9"/>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62"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64" dur="80"/>
                                        <p:tgtEl>
                                          <p:spTgt spid="4">
                                            <p:txEl>
                                              <p:pRg st="10" end="1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69"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71" dur="80"/>
                                        <p:tgtEl>
                                          <p:spTgt spid="4">
                                            <p:txEl>
                                              <p:pRg st="11" end="11"/>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edge">
                                      <p:cBhvr>
                                        <p:cTn id="7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411085" y="707573"/>
            <a:ext cx="5576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Arial" panose="020B0604020202020204" pitchFamily="34" charset="0"/>
              </a:rPr>
              <a:t>Trò chơi: “AI NHANH, AI ĐÚNG”</a:t>
            </a:r>
          </a:p>
        </p:txBody>
      </p:sp>
      <p:sp>
        <p:nvSpPr>
          <p:cNvPr id="8" name="Rectangle 7"/>
          <p:cNvSpPr>
            <a:spLocks noChangeArrowheads="1"/>
          </p:cNvSpPr>
          <p:nvPr/>
        </p:nvSpPr>
        <p:spPr bwMode="auto">
          <a:xfrm>
            <a:off x="2006147" y="1317172"/>
            <a:ext cx="85058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3300"/>
                </a:solidFill>
                <a:cs typeface="Arial" panose="020B0604020202020204" pitchFamily="34" charset="0"/>
              </a:rPr>
              <a:t>       </a:t>
            </a:r>
            <a:r>
              <a:rPr lang="en-US" altLang="en-US" sz="2800">
                <a:solidFill>
                  <a:srgbClr val="FF33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 Các câu hỏi sau được dùng làm gì?</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Tôi đang học bài, bé Lan đến ôm cổ tôi. Tôi bảo: </a:t>
            </a:r>
            <a:r>
              <a:rPr lang="en-US" altLang="en-US" sz="2800">
                <a:solidFill>
                  <a:srgbClr val="FF0000"/>
                </a:solidFill>
                <a:latin typeface="Times New Roman" panose="02020603050405020304" pitchFamily="18" charset="0"/>
                <a:cs typeface="Times New Roman" panose="02020603050405020304" pitchFamily="18" charset="0"/>
              </a:rPr>
              <a:t>“Em ra ngoài cho chị học bài được không?”</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    Thể hiện yêu cầu, mong muốn.</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C .     Khẳng đinh, phủ định.</a:t>
            </a:r>
          </a:p>
        </p:txBody>
      </p:sp>
      <p:sp>
        <p:nvSpPr>
          <p:cNvPr id="9" name="Oval 8"/>
          <p:cNvSpPr>
            <a:spLocks noChangeArrowheads="1"/>
          </p:cNvSpPr>
          <p:nvPr/>
        </p:nvSpPr>
        <p:spPr bwMode="auto">
          <a:xfrm>
            <a:off x="2206171" y="4288972"/>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p>
        </p:txBody>
      </p:sp>
    </p:spTree>
    <p:extLst>
      <p:ext uri="{BB962C8B-B14F-4D97-AF65-F5344CB8AC3E}">
        <p14:creationId xmlns:p14="http://schemas.microsoft.com/office/powerpoint/2010/main" val="13956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7"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14"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4" end="4"/>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6" end="6"/>
                                            </p:txEl>
                                          </p:spTgt>
                                        </p:tgtEl>
                                        <p:attrNameLst>
                                          <p:attrName>style.visibility</p:attrName>
                                        </p:attrNameLst>
                                      </p:cBhvr>
                                      <p:to>
                                        <p:strVal val="visible"/>
                                      </p:to>
                                    </p:set>
                                    <p:anim calcmode="discrete" valueType="clr">
                                      <p:cBhvr override="childStyle">
                                        <p:cTn id="21" dur="80"/>
                                        <p:tgtEl>
                                          <p:spTgt spid="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6" end="6"/>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6" end="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8" end="8"/>
                                            </p:txEl>
                                          </p:spTgt>
                                        </p:tgtEl>
                                        <p:attrNameLst>
                                          <p:attrName>style.visibility</p:attrName>
                                        </p:attrNameLst>
                                      </p:cBhvr>
                                      <p:to>
                                        <p:strVal val="visible"/>
                                      </p:to>
                                    </p:set>
                                    <p:anim calcmode="discrete" valueType="clr">
                                      <p:cBhvr override="childStyle">
                                        <p:cTn id="28" dur="80"/>
                                        <p:tgtEl>
                                          <p:spTgt spid="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8" end="8"/>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8" end="8"/>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edge">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262743" y="1814864"/>
            <a:ext cx="949234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1. </a:t>
            </a:r>
            <a:r>
              <a:rPr lang="en-US" altLang="en-US" sz="2800" b="1" dirty="0" err="1">
                <a:solidFill>
                  <a:srgbClr val="FF0000"/>
                </a:solidFill>
                <a:latin typeface="Times New Roman" panose="02020603050405020304" pitchFamily="18" charset="0"/>
                <a:cs typeface="Times New Roman" panose="02020603050405020304" pitchFamily="18" charset="0"/>
              </a:rPr>
              <a:t>Tìm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từ</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vấn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b)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2.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được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dấu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chấm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thích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b. </a:t>
            </a:r>
            <a:r>
              <a:rPr lang="en-US" altLang="en-US" sz="2800" dirty="0" err="1">
                <a:solidFill>
                  <a:srgbClr val="0000FF"/>
                </a:solidFill>
                <a:latin typeface="Times New Roman" panose="02020603050405020304" pitchFamily="18" charset="0"/>
                <a:cs typeface="Times New Roman" panose="02020603050405020304" pitchFamily="18" charset="0"/>
              </a:rPr>
              <a:t>Thử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cs typeface="Times New Roman" panose="02020603050405020304" pitchFamily="18" charset="0"/>
              </a:rPr>
              <a:t> ai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     </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cs typeface="Times New Roman" panose="02020603050405020304" pitchFamily="18" charset="0"/>
              </a:rPr>
              <a:t> ai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3.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Câu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dùng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chưa</a:t>
            </a:r>
            <a:r>
              <a:rPr lang="en-US" altLang="en-US" sz="2800" dirty="0">
                <a:solidFill>
                  <a:srgbClr val="0000FF"/>
                </a:solidFill>
                <a:latin typeface="Times New Roman" panose="02020603050405020304" pitchFamily="18" charset="0"/>
                <a:cs typeface="Times New Roman" panose="02020603050405020304" pitchFamily="18" charset="0"/>
              </a:rPr>
              <a:t> biết.</a:t>
            </a:r>
          </a:p>
        </p:txBody>
      </p:sp>
      <p:sp>
        <p:nvSpPr>
          <p:cNvPr id="7" name="Line 13"/>
          <p:cNvSpPr>
            <a:spLocks noChangeShapeType="1"/>
          </p:cNvSpPr>
          <p:nvPr/>
        </p:nvSpPr>
        <p:spPr bwMode="auto">
          <a:xfrm>
            <a:off x="2164218" y="2713647"/>
            <a:ext cx="990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8258629" y="2727934"/>
            <a:ext cx="95794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5"/>
          <p:cNvSpPr>
            <a:spLocks noChangeShapeType="1"/>
          </p:cNvSpPr>
          <p:nvPr/>
        </p:nvSpPr>
        <p:spPr bwMode="auto">
          <a:xfrm>
            <a:off x="7397524" y="3142272"/>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17"/>
          <p:cNvSpPr>
            <a:spLocks noChangeArrowheads="1"/>
          </p:cNvSpPr>
          <p:nvPr/>
        </p:nvSpPr>
        <p:spPr bwMode="auto">
          <a:xfrm>
            <a:off x="1536701" y="4432909"/>
            <a:ext cx="533400" cy="533400"/>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latin typeface=".VnTime" panose="020B7200000000000000" pitchFamily="34" charset="0"/>
              </a:rPr>
              <a:t>b</a:t>
            </a:r>
          </a:p>
        </p:txBody>
      </p:sp>
      <p:sp>
        <p:nvSpPr>
          <p:cNvPr id="13" name="Line 18"/>
          <p:cNvSpPr>
            <a:spLocks noChangeShapeType="1"/>
          </p:cNvSpPr>
          <p:nvPr/>
        </p:nvSpPr>
        <p:spPr bwMode="auto">
          <a:xfrm>
            <a:off x="2158774" y="5125966"/>
            <a:ext cx="533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plus(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par>
                                <p:cTn id="61" presetID="24"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to="" calcmode="lin" valueType="num">
                                      <p:cBhvr>
                                        <p:cTn id="63" dur="1" fill="hold"/>
                                        <p:tgtEl>
                                          <p:spTgt spid="6">
                                            <p:txEl>
                                              <p:pRg st="6" end="6"/>
                                            </p:txEl>
                                          </p:spTgt>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 to="" calcmode="lin" valueType="num">
                                      <p:cBhvr>
                                        <p:cTn id="68" dur="1" fill="hold"/>
                                        <p:tgtEl>
                                          <p:spTgt spid="6">
                                            <p:txEl>
                                              <p:pRg st="7" end="7"/>
                                            </p:txEl>
                                          </p:spTgt>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73"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75" dur="80"/>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Ngoài mục đích hỏi, câu hỏi còn được dùng để làm gì?</a:t>
            </a:r>
            <a:endParaRPr lang="en-US" sz="3200" dirty="0">
              <a:solidFill>
                <a:schemeClr val="tx1"/>
              </a:solidFill>
            </a:endParaRPr>
          </a:p>
        </p:txBody>
      </p:sp>
      <p:sp>
        <p:nvSpPr>
          <p:cNvPr id="6" name="Double Wave 5"/>
          <p:cNvSpPr/>
          <p:nvPr/>
        </p:nvSpPr>
        <p:spPr>
          <a:xfrm>
            <a:off x="113211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2244910"/>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5853" y="3289573"/>
            <a:ext cx="10668809" cy="1005680"/>
            <a:chOff x="-8052" y="1699617"/>
            <a:chExt cx="9408277"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93643" y="4751089"/>
            <a:ext cx="10691019" cy="1505694"/>
            <a:chOff x="-26657" y="1747250"/>
            <a:chExt cx="8955744" cy="1506557"/>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dirty="0">
                  <a:solidFill>
                    <a:schemeClr val="tx1"/>
                  </a:solidFill>
                  <a:latin typeface="Times New Roman" panose="02020603050405020304" pitchFamily="18" charset="0"/>
                  <a:cs typeface="Times New Roman" panose="02020603050405020304" pitchFamily="18" charset="0"/>
                </a:rPr>
                <a:t>Biết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huống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4" name="Oval 13">
              <a:extLst>
                <a:ext uri="{FF2B5EF4-FFF2-40B4-BE49-F238E27FC236}">
                  <a16:creationId xmlns:a16="http://schemas.microsoft.com/office/drawing/2014/main" xmlns="" id="{1CC2396C-46DF-4CA0-86ED-4BF9BDDE7B02}"/>
                </a:ext>
              </a:extLst>
            </p:cNvPr>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46394" y="1502117"/>
            <a:ext cx="9898742"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r>
              <a:rPr lang="vi-VN" altLang="en-US" sz="3200" dirty="0">
                <a:latin typeface="Times New Roman" panose="02020603050405020304" pitchFamily="18" charset="0"/>
                <a:cs typeface="Times New Roman" panose="02020603050405020304" pitchFamily="18" charset="0"/>
              </a:rPr>
              <a:t>Ông Hòn Rấm cười bảo:</a:t>
            </a:r>
          </a:p>
          <a:p>
            <a:pPr algn="just" eaLnBrk="1" hangingPunct="1"/>
            <a:r>
              <a:rPr lang="en-US" altLang="en-US" sz="3200" dirty="0">
                <a:latin typeface="Times New Roman" panose="02020603050405020304" pitchFamily="18" charset="0"/>
                <a:cs typeface="Times New Roman" panose="02020603050405020304" pitchFamily="18" charset="0"/>
              </a:rPr>
              <a:t>- Sao </a:t>
            </a:r>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kia </a:t>
            </a:r>
            <a:r>
              <a:rPr lang="en-US" altLang="en-US" sz="3200" dirty="0" err="1">
                <a:latin typeface="Times New Roman" panose="02020603050405020304" pitchFamily="18" charset="0"/>
                <a:cs typeface="Times New Roman" panose="02020603050405020304" pitchFamily="18" charset="0"/>
              </a:rPr>
              <a:t>mà</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lại</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ấy</a:t>
            </a:r>
            <a:r>
              <a:rPr lang="en-US" altLang="en-US" sz="3200" dirty="0">
                <a:latin typeface="Times New Roman" panose="02020603050405020304" pitchFamily="18" charset="0"/>
                <a:cs typeface="Times New Roman" panose="02020603050405020304" pitchFamily="18" charset="0"/>
              </a:rPr>
              <a:t> ạ? </a:t>
            </a:r>
          </a:p>
          <a:p>
            <a:pPr algn="just" eaLnBrk="1" hangingPunct="1"/>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Chứ sao? Đã là người thì phải dám xông pha, làm được nhiều việc có ích.</a:t>
            </a: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a:t>
            </a:r>
          </a:p>
          <a:p>
            <a:pPr algn="just" eaLnBrk="1" hangingPunct="1">
              <a:spcBef>
                <a:spcPct val="50000"/>
              </a:spcBef>
            </a:pPr>
            <a:endParaRPr lang="en-US" altLang="en-US" sz="3200" dirty="0">
              <a:solidFill>
                <a:srgbClr val="FF0000"/>
              </a:solidFill>
              <a:latin typeface=".VnArial" panose="020B7200000000000000" pitchFamily="34" charset="0"/>
            </a:endParaRPr>
          </a:p>
        </p:txBody>
      </p:sp>
      <p:sp>
        <p:nvSpPr>
          <p:cNvPr id="5" name="Line 3"/>
          <p:cNvSpPr>
            <a:spLocks noChangeShapeType="1"/>
          </p:cNvSpPr>
          <p:nvPr/>
        </p:nvSpPr>
        <p:spPr bwMode="auto">
          <a:xfrm flipV="1">
            <a:off x="1458686" y="3445932"/>
            <a:ext cx="3505199" cy="952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6" name="Line 4"/>
          <p:cNvSpPr>
            <a:spLocks noChangeShapeType="1"/>
          </p:cNvSpPr>
          <p:nvPr/>
        </p:nvSpPr>
        <p:spPr bwMode="auto">
          <a:xfrm>
            <a:off x="1510621" y="4408378"/>
            <a:ext cx="17006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7" name="Line 5"/>
          <p:cNvSpPr>
            <a:spLocks noChangeShapeType="1"/>
          </p:cNvSpPr>
          <p:nvPr/>
        </p:nvSpPr>
        <p:spPr bwMode="auto">
          <a:xfrm>
            <a:off x="1556540" y="4920097"/>
            <a:ext cx="140437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8" name="Text Box 6"/>
          <p:cNvSpPr txBox="1">
            <a:spLocks noChangeArrowheads="1"/>
          </p:cNvSpPr>
          <p:nvPr/>
        </p:nvSpPr>
        <p:spPr bwMode="auto">
          <a:xfrm>
            <a:off x="1146394" y="2960637"/>
            <a:ext cx="4143375" cy="132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 Sao </a:t>
            </a:r>
            <a:r>
              <a:rPr lang="en-US" altLang="en-US" sz="3200" dirty="0" err="1">
                <a:solidFill>
                  <a:srgbClr val="0000FF"/>
                </a:solidFill>
                <a:latin typeface="Times New Roman" panose="02020603050405020304" pitchFamily="18" charset="0"/>
                <a:cs typeface="Times New Roman" panose="02020603050405020304" pitchFamily="18" charset="0"/>
              </a:rPr>
              <a:t>chú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p>
          <a:p>
            <a:pPr algn="just" eaLnBrk="1" hangingPunct="1">
              <a:spcBef>
                <a:spcPct val="50000"/>
              </a:spcBef>
            </a:pPr>
            <a:endParaRPr lang="en-US" altLang="en-US" sz="3200" dirty="0">
              <a:latin typeface=".VnTime" panose="020B7200000000000000" pitchFamily="34" charset="0"/>
            </a:endParaRPr>
          </a:p>
        </p:txBody>
      </p:sp>
      <p:sp>
        <p:nvSpPr>
          <p:cNvPr id="10" name="Text Box 8"/>
          <p:cNvSpPr txBox="1">
            <a:spLocks noChangeArrowheads="1"/>
          </p:cNvSpPr>
          <p:nvPr/>
        </p:nvSpPr>
        <p:spPr bwMode="auto">
          <a:xfrm>
            <a:off x="1206149" y="4425859"/>
            <a:ext cx="2760211" cy="58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1158647" y="3940751"/>
            <a:ext cx="2971800" cy="5847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003FBC"/>
                </a:solidFill>
                <a:latin typeface="Times New Roman" panose="02020603050405020304" pitchFamily="18" charset="0"/>
                <a:cs typeface="Times New Roman" panose="02020603050405020304" pitchFamily="18" charset="0"/>
              </a:rPr>
              <a:t>- </a:t>
            </a:r>
            <a:r>
              <a:rPr lang="en-US" altLang="en-US" sz="3200" dirty="0" err="1">
                <a:solidFill>
                  <a:srgbClr val="003FBC"/>
                </a:solidFill>
                <a:latin typeface="Times New Roman" panose="02020603050405020304" pitchFamily="18" charset="0"/>
                <a:cs typeface="Times New Roman" panose="02020603050405020304" pitchFamily="18" charset="0"/>
              </a:rPr>
              <a:t>Nung</a:t>
            </a:r>
            <a:r>
              <a:rPr lang="en-US" altLang="en-US" sz="3200" dirty="0">
                <a:solidFill>
                  <a:srgbClr val="003FBC"/>
                </a:solidFill>
                <a:latin typeface="Times New Roman" panose="02020603050405020304" pitchFamily="18" charset="0"/>
                <a:cs typeface="Times New Roman" panose="02020603050405020304" pitchFamily="18" charset="0"/>
              </a:rPr>
              <a:t> </a:t>
            </a:r>
            <a:r>
              <a:rPr lang="en-US" altLang="en-US" sz="3200" dirty="0" err="1">
                <a:solidFill>
                  <a:srgbClr val="003FBC"/>
                </a:solidFill>
                <a:latin typeface="Times New Roman" panose="02020603050405020304" pitchFamily="18" charset="0"/>
                <a:cs typeface="Times New Roman" panose="02020603050405020304" pitchFamily="18" charset="0"/>
              </a:rPr>
              <a:t>ấy</a:t>
            </a:r>
            <a:r>
              <a:rPr lang="en-US" altLang="en-US" sz="3200" dirty="0">
                <a:solidFill>
                  <a:srgbClr val="003FBC"/>
                </a:solidFill>
                <a:latin typeface="Times New Roman" panose="02020603050405020304" pitchFamily="18" charset="0"/>
                <a:cs typeface="Times New Roman" panose="02020603050405020304" pitchFamily="18" charset="0"/>
              </a:rPr>
              <a:t> ạ?</a:t>
            </a:r>
          </a:p>
        </p:txBody>
      </p:sp>
      <p:sp>
        <p:nvSpPr>
          <p:cNvPr id="2" name="Rectangle 1"/>
          <p:cNvSpPr/>
          <p:nvPr/>
        </p:nvSpPr>
        <p:spPr>
          <a:xfrm>
            <a:off x="1158647" y="1556680"/>
            <a:ext cx="10002839" cy="1077218"/>
          </a:xfrm>
          <a:prstGeom prst="rect">
            <a:avLst/>
          </a:prstGeom>
        </p:spPr>
        <p:txBody>
          <a:bodyPr wrap="square">
            <a:spAutoFit/>
          </a:bodyPr>
          <a:lstStyle/>
          <a:p>
            <a:pPr algn="just"/>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Đọc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thoại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giữa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Hòn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chú</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truyện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Chú</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Đất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Nung</a:t>
            </a:r>
            <a:r>
              <a:rPr lang="en-US" alt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588759"/>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a:graphicFrameLocks/>
          </p:cNvGraphicFramePr>
          <p:nvPr>
            <p:extLst>
              <p:ext uri="{D42A27DB-BD31-4B8C-83A1-F6EECF244321}">
                <p14:modId xmlns:p14="http://schemas.microsoft.com/office/powerpoint/2010/main" val="4198682655"/>
              </p:ext>
            </p:extLst>
          </p:nvPr>
        </p:nvGraphicFramePr>
        <p:xfrm>
          <a:off x="1345065" y="2186668"/>
          <a:ext cx="9526135" cy="3744705"/>
        </p:xfrm>
        <a:graphic>
          <a:graphicData uri="http://schemas.openxmlformats.org/drawingml/2006/table">
            <a:tbl>
              <a:tblPr/>
              <a:tblGrid>
                <a:gridCol w="4441349">
                  <a:extLst>
                    <a:ext uri="{9D8B030D-6E8A-4147-A177-3AD203B41FA5}">
                      <a16:colId xmlns:a16="http://schemas.microsoft.com/office/drawing/2014/main" xmlns="" val="20000"/>
                    </a:ext>
                  </a:extLst>
                </a:gridCol>
                <a:gridCol w="5084786">
                  <a:extLst>
                    <a:ext uri="{9D8B030D-6E8A-4147-A177-3AD203B41FA5}">
                      <a16:colId xmlns:a16="http://schemas.microsoft.com/office/drawing/2014/main" xmlns="" val="20001"/>
                    </a:ext>
                  </a:extLst>
                </a:gridCol>
              </a:tblGrid>
              <a:tr h="4781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25706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7" name="Text Box 48"/>
          <p:cNvSpPr txBox="1">
            <a:spLocks noChangeArrowheads="1"/>
          </p:cNvSpPr>
          <p:nvPr/>
        </p:nvSpPr>
        <p:spPr bwMode="auto">
          <a:xfrm>
            <a:off x="1527627" y="2955471"/>
            <a:ext cx="4250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Sao chú mày nhát thế?</a:t>
            </a:r>
          </a:p>
        </p:txBody>
      </p:sp>
      <p:sp>
        <p:nvSpPr>
          <p:cNvPr id="8" name="Text Box 49"/>
          <p:cNvSpPr txBox="1">
            <a:spLocks noChangeArrowheads="1"/>
          </p:cNvSpPr>
          <p:nvPr/>
        </p:nvSpPr>
        <p:spPr bwMode="auto">
          <a:xfrm>
            <a:off x="6108132" y="2998817"/>
            <a:ext cx="4433321"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chê</a:t>
            </a:r>
            <a:r>
              <a:rPr lang="en-US" altLang="en-US" sz="3200">
                <a:solidFill>
                  <a:srgbClr val="0000FF"/>
                </a:solidFill>
                <a:latin typeface="Times New Roman" panose="02020603050405020304" pitchFamily="18" charset="0"/>
                <a:cs typeface="Times New Roman" panose="02020603050405020304" pitchFamily="18" charset="0"/>
              </a:rPr>
              <a:t> chú bé Đất nhát.</a:t>
            </a:r>
          </a:p>
        </p:txBody>
      </p:sp>
      <p:sp>
        <p:nvSpPr>
          <p:cNvPr id="10" name="Rectangle 72"/>
          <p:cNvSpPr>
            <a:spLocks noChangeArrowheads="1"/>
          </p:cNvSpPr>
          <p:nvPr/>
        </p:nvSpPr>
        <p:spPr bwMode="auto">
          <a:xfrm>
            <a:off x="1527628" y="4637768"/>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Chứ sao?</a:t>
            </a:r>
          </a:p>
        </p:txBody>
      </p:sp>
      <p:sp>
        <p:nvSpPr>
          <p:cNvPr id="11" name="Rectangle 78"/>
          <p:cNvSpPr>
            <a:spLocks noChangeArrowheads="1"/>
          </p:cNvSpPr>
          <p:nvPr/>
        </p:nvSpPr>
        <p:spPr bwMode="auto">
          <a:xfrm>
            <a:off x="6076892" y="4614405"/>
            <a:ext cx="449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khẳng định </a:t>
            </a:r>
            <a:r>
              <a:rPr lang="en-US" altLang="en-US" sz="3200">
                <a:solidFill>
                  <a:srgbClr val="0000FF"/>
                </a:solidFill>
                <a:latin typeface="Times New Roman" panose="02020603050405020304" pitchFamily="18" charset="0"/>
                <a:cs typeface="Times New Roman" panose="02020603050405020304" pitchFamily="18" charset="0"/>
              </a:rPr>
              <a:t>đất có thể nung trong lửa.</a:t>
            </a:r>
          </a:p>
        </p:txBody>
      </p:sp>
      <p:sp>
        <p:nvSpPr>
          <p:cNvPr id="13" name="Text Box 92"/>
          <p:cNvSpPr txBox="1">
            <a:spLocks noChangeArrowheads="1"/>
          </p:cNvSpPr>
          <p:nvPr/>
        </p:nvSpPr>
        <p:spPr bwMode="auto">
          <a:xfrm>
            <a:off x="1246641" y="504371"/>
            <a:ext cx="9624559" cy="2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2. Theo em các câu hỏi của ông Hòn Rấm  có dùng để hỏi về điều chưa biết không? Nếu không chúng được dùng làm gì?</a:t>
            </a:r>
          </a:p>
          <a:p>
            <a:pPr algn="just" eaLnBrk="1" hangingPunct="1">
              <a:spcBef>
                <a:spcPct val="50000"/>
              </a:spcBef>
            </a:pPr>
            <a:endParaRPr lang="en-US" altLang="en-US" sz="2800" b="1">
              <a:solidFill>
                <a:srgbClr val="0000FF"/>
              </a:solidFill>
              <a:latin typeface=".VnArial" panose="020B7200000000000000" pitchFamily="34" charset="0"/>
            </a:endParaRPr>
          </a:p>
        </p:txBody>
      </p:sp>
      <p:cxnSp>
        <p:nvCxnSpPr>
          <p:cNvPr id="15" name="Straight Connector 14"/>
          <p:cNvCxnSpPr/>
          <p:nvPr/>
        </p:nvCxnSpPr>
        <p:spPr>
          <a:xfrm flipV="1">
            <a:off x="1345065" y="4320274"/>
            <a:ext cx="9526135" cy="724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704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1919514" y="4625023"/>
            <a:ext cx="8617858"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 </a:t>
            </a:r>
            <a:r>
              <a:rPr lang="vi-VN" altLang="en-US" sz="3200" b="1">
                <a:solidFill>
                  <a:srgbClr val="FF0000"/>
                </a:solidFill>
                <a:latin typeface="Times New Roman" panose="02020603050405020304" pitchFamily="18" charset="0"/>
                <a:cs typeface="Times New Roman" panose="02020603050405020304" pitchFamily="18" charset="0"/>
              </a:rPr>
              <a:t>Yêu cầu, mong muốn các cháu hãy nói nhỏ hơn</a:t>
            </a:r>
          </a:p>
        </p:txBody>
      </p:sp>
      <p:sp>
        <p:nvSpPr>
          <p:cNvPr id="16" name="Text Box 12"/>
          <p:cNvSpPr txBox="1">
            <a:spLocks noChangeArrowheads="1"/>
          </p:cNvSpPr>
          <p:nvPr/>
        </p:nvSpPr>
        <p:spPr bwMode="auto">
          <a:xfrm>
            <a:off x="932543" y="2114051"/>
            <a:ext cx="10591800" cy="20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3. Trong Nhà văn hoá, em và bạn say sưa trao đổi với nhau về bộ phim đang xem. Bỗng có người bên cạnh bảo: “</a:t>
            </a:r>
            <a:r>
              <a:rPr lang="vi-VN" altLang="en-US" sz="3200" b="1" dirty="0">
                <a:solidFill>
                  <a:srgbClr val="FF0000"/>
                </a:solidFill>
                <a:latin typeface="Times New Roman" panose="02020603050405020304" pitchFamily="18" charset="0"/>
                <a:cs typeface="Times New Roman" panose="02020603050405020304" pitchFamily="18" charset="0"/>
              </a:rPr>
              <a:t>Các cháu có thể nói nhỏ hơn không?</a:t>
            </a:r>
            <a:r>
              <a:rPr lang="vi-VN" altLang="en-US" sz="3200" b="1" dirty="0">
                <a:latin typeface="Times New Roman" panose="02020603050405020304" pitchFamily="18" charset="0"/>
                <a:cs typeface="Times New Roman" panose="02020603050405020304" pitchFamily="18" charset="0"/>
              </a:rPr>
              <a:t>”</a:t>
            </a:r>
            <a:r>
              <a:rPr lang="vi-VN"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Em hiểu câu hỏi ấy có ý nghĩa gì? </a:t>
            </a:r>
          </a:p>
        </p:txBody>
      </p:sp>
    </p:spTree>
    <p:extLst>
      <p:ext uri="{BB962C8B-B14F-4D97-AF65-F5344CB8AC3E}">
        <p14:creationId xmlns:p14="http://schemas.microsoft.com/office/powerpoint/2010/main" val="12840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480457" y="1720453"/>
            <a:ext cx="9615714" cy="216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Hôm nay, Lan được điểm 10 môn Toán. Lan khoe với mẹ, mẹ phấn khởi nói:</a:t>
            </a:r>
          </a:p>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Sao con </a:t>
            </a:r>
            <a:r>
              <a:rPr lang="en-US" altLang="en-US" sz="3200" b="1" dirty="0" err="1">
                <a:solidFill>
                  <a:srgbClr val="FF0000"/>
                </a:solidFill>
                <a:latin typeface="Times New Roman" panose="02020603050405020304" pitchFamily="18" charset="0"/>
                <a:cs typeface="Times New Roman" panose="02020603050405020304" pitchFamily="18" charset="0"/>
              </a:rPr>
              <a:t>mẹ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giỏi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thế</a:t>
            </a:r>
            <a:r>
              <a:rPr lang="en-US" altLang="en-US" sz="3200" b="1"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2400" b="1" dirty="0">
              <a:solidFill>
                <a:srgbClr val="0000FF"/>
              </a:solidFill>
              <a:latin typeface=".VnArial" panose="020B7200000000000000" pitchFamily="34" charset="0"/>
            </a:endParaRPr>
          </a:p>
        </p:txBody>
      </p:sp>
      <p:sp>
        <p:nvSpPr>
          <p:cNvPr id="5" name="Text Box 13"/>
          <p:cNvSpPr txBox="1">
            <a:spLocks noChangeArrowheads="1"/>
          </p:cNvSpPr>
          <p:nvPr/>
        </p:nvSpPr>
        <p:spPr bwMode="auto">
          <a:xfrm>
            <a:off x="4526437" y="3486124"/>
            <a:ext cx="2901044"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200" b="1" dirty="0">
                <a:solidFill>
                  <a:srgbClr val="FF0000"/>
                </a:solidFill>
                <a:latin typeface="Times New Roman" panose="02020603050405020304" pitchFamily="18" charset="0"/>
                <a:cs typeface="Times New Roman" panose="02020603050405020304" pitchFamily="18" charset="0"/>
              </a:rPr>
              <a:t>Khen Lan giỏi</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 Box 15">
            <a:extLst>
              <a:ext uri="{FF2B5EF4-FFF2-40B4-BE49-F238E27FC236}">
                <a16:creationId xmlns:a16="http://schemas.microsoft.com/office/drawing/2014/main" xmlns="" id="{C7B78B68-AF3A-4E99-8E07-AC58C34466DB}"/>
              </a:ext>
            </a:extLst>
          </p:cNvPr>
          <p:cNvSpPr txBox="1">
            <a:spLocks noChangeArrowheads="1"/>
          </p:cNvSpPr>
          <p:nvPr/>
        </p:nvSpPr>
        <p:spPr bwMode="auto">
          <a:xfrm>
            <a:off x="1676400" y="4138970"/>
            <a:ext cx="9223828" cy="181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Lan và Hoa cùng xem một bộ phim. Lan bảo phim đó hay nhưng Hoa lại bảo: “</a:t>
            </a:r>
            <a:r>
              <a:rPr lang="vi-VN" altLang="en-US" sz="3200" b="1" dirty="0">
                <a:solidFill>
                  <a:srgbClr val="FF0000"/>
                </a:solidFill>
                <a:latin typeface="Times New Roman" panose="02020603050405020304" pitchFamily="18" charset="0"/>
                <a:cs typeface="Times New Roman" panose="02020603050405020304" pitchFamily="18" charset="0"/>
              </a:rPr>
              <a:t>Phim đó mà hay à?</a:t>
            </a:r>
            <a:r>
              <a:rPr lang="vi-VN" altLang="en-US" sz="3200" b="1" dirty="0">
                <a:latin typeface="Times New Roman" panose="02020603050405020304" pitchFamily="18" charset="0"/>
                <a:cs typeface="Times New Roman" panose="02020603050405020304" pitchFamily="18" charset="0"/>
              </a:rPr>
              <a:t>” </a:t>
            </a:r>
          </a:p>
          <a:p>
            <a:pPr algn="just" eaLnBrk="1" hangingPunct="1">
              <a:spcBef>
                <a:spcPct val="50000"/>
              </a:spcBef>
            </a:pPr>
            <a:endParaRPr lang="en-US" altLang="en-US" sz="3200" b="1" dirty="0">
              <a:solidFill>
                <a:srgbClr val="0000FF"/>
              </a:solidFill>
              <a:latin typeface=".VnArial" panose="020B7200000000000000" pitchFamily="34" charset="0"/>
            </a:endParaRPr>
          </a:p>
        </p:txBody>
      </p:sp>
      <p:sp>
        <p:nvSpPr>
          <p:cNvPr id="7" name="TextBox 1">
            <a:extLst>
              <a:ext uri="{FF2B5EF4-FFF2-40B4-BE49-F238E27FC236}">
                <a16:creationId xmlns:a16="http://schemas.microsoft.com/office/drawing/2014/main" xmlns="" id="{8816CC3A-AED6-448C-AF16-007E9A25441E}"/>
              </a:ext>
            </a:extLst>
          </p:cNvPr>
          <p:cNvSpPr txBox="1">
            <a:spLocks noChangeArrowheads="1"/>
          </p:cNvSpPr>
          <p:nvPr/>
        </p:nvSpPr>
        <p:spPr bwMode="auto">
          <a:xfrm>
            <a:off x="3128531" y="5500494"/>
            <a:ext cx="5696857"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err="1">
                <a:solidFill>
                  <a:srgbClr val="FF0000"/>
                </a:solidFill>
                <a:latin typeface="Times New Roman" panose="02020603050405020304" pitchFamily="18" charset="0"/>
                <a:cs typeface="Times New Roman" panose="02020603050405020304" pitchFamily="18" charset="0"/>
              </a:rPr>
              <a:t>Hoa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phủ</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định</a:t>
            </a:r>
            <a:r>
              <a:rPr lang="en-US" altLang="en-US" sz="3200" b="1" dirty="0">
                <a:solidFill>
                  <a:srgbClr val="FF0000"/>
                </a:solidFill>
                <a:latin typeface="Times New Roman" panose="02020603050405020304" pitchFamily="18" charset="0"/>
                <a:cs typeface="Times New Roman" panose="02020603050405020304" pitchFamily="18" charset="0"/>
              </a:rPr>
              <a:t> ý </a:t>
            </a:r>
            <a:r>
              <a:rPr lang="en-US" altLang="en-US" sz="3200" b="1" dirty="0" err="1">
                <a:solidFill>
                  <a:srgbClr val="FF0000"/>
                </a:solidFill>
                <a:latin typeface="Times New Roman" panose="02020603050405020304" pitchFamily="18" charset="0"/>
                <a:cs typeface="Times New Roman" panose="02020603050405020304" pitchFamily="18" charset="0"/>
              </a:rPr>
              <a:t>kiến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Lan.</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5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914400" y="2312988"/>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graphicFrame>
        <p:nvGraphicFramePr>
          <p:cNvPr id="9" name="Group 77"/>
          <p:cNvGraphicFramePr>
            <a:graphicFrameLocks/>
          </p:cNvGraphicFramePr>
          <p:nvPr>
            <p:extLst>
              <p:ext uri="{D42A27DB-BD31-4B8C-83A1-F6EECF244321}">
                <p14:modId xmlns:p14="http://schemas.microsoft.com/office/powerpoint/2010/main" val="3996946772"/>
              </p:ext>
            </p:extLst>
          </p:nvPr>
        </p:nvGraphicFramePr>
        <p:xfrm>
          <a:off x="546100" y="522513"/>
          <a:ext cx="11152414" cy="5815134"/>
        </p:xfrm>
        <a:graphic>
          <a:graphicData uri="http://schemas.openxmlformats.org/drawingml/2006/table">
            <a:tbl>
              <a:tblPr/>
              <a:tblGrid>
                <a:gridCol w="5040033">
                  <a:extLst>
                    <a:ext uri="{9D8B030D-6E8A-4147-A177-3AD203B41FA5}">
                      <a16:colId xmlns:a16="http://schemas.microsoft.com/office/drawing/2014/main" xmlns="" val="20000"/>
                    </a:ext>
                  </a:extLst>
                </a:gridCol>
                <a:gridCol w="6112381">
                  <a:extLst>
                    <a:ext uri="{9D8B030D-6E8A-4147-A177-3AD203B41FA5}">
                      <a16:colId xmlns:a16="http://schemas.microsoft.com/office/drawing/2014/main" xmlns="" val="20001"/>
                    </a:ext>
                  </a:extLst>
                </a:gridCol>
              </a:tblGrid>
              <a:tr h="4942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9696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Sao con </a:t>
                      </a:r>
                      <a:r>
                        <a:rPr lang="en-US" altLang="en-US" sz="2800" dirty="0" err="1">
                          <a:solidFill>
                            <a:schemeClr val="tx1"/>
                          </a:solidFill>
                          <a:latin typeface="Times New Roman" panose="02020603050405020304" pitchFamily="18" charset="0"/>
                          <a:cs typeface="Times New Roman" panose="02020603050405020304" pitchFamily="18" charset="0"/>
                        </a:rPr>
                        <a:t>mẹ</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giỏi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thế</a:t>
                      </a:r>
                      <a:r>
                        <a:rPr lang="en-US" altLang="en-US" sz="28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342900" indent="-342900">
                        <a:buFontTx/>
                        <a:buChar char="-"/>
                      </a:pPr>
                      <a:r>
                        <a:rPr lang="vi-VN" sz="2800" dirty="0">
                          <a:solidFill>
                            <a:schemeClr val="tx1"/>
                          </a:solidFill>
                          <a:latin typeface="Times New Roman" panose="02020603050405020304" pitchFamily="18" charset="0"/>
                          <a:cs typeface="Times New Roman" panose="02020603050405020304" pitchFamily="18" charset="0"/>
                        </a:rPr>
                        <a:t>“Các cháu có thể nói nhỏ hơ</a:t>
                      </a:r>
                      <a:r>
                        <a:rPr lang="en-US" sz="2800" dirty="0">
                          <a:solidFill>
                            <a:schemeClr val="tx1"/>
                          </a:solidFill>
                          <a:latin typeface="Times New Roman" panose="02020603050405020304" pitchFamily="18" charset="0"/>
                          <a:cs typeface="Times New Roman" panose="02020603050405020304" pitchFamily="18" charset="0"/>
                        </a:rPr>
                        <a:t>n </a:t>
                      </a:r>
                      <a:r>
                        <a:rPr lang="vi-VN" sz="2800" dirty="0">
                          <a:solidFill>
                            <a:schemeClr val="tx1"/>
                          </a:solidFill>
                          <a:latin typeface="Times New Roman" panose="02020603050405020304" pitchFamily="18" charset="0"/>
                          <a:cs typeface="Times New Roman" panose="02020603050405020304" pitchFamily="18" charset="0"/>
                        </a:rPr>
                        <a:t>không?”</a:t>
                      </a:r>
                      <a:endParaRPr lang="en-US" sz="2800"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endParaRPr lang="en-US" sz="2800" dirty="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en-US" sz="2800" dirty="0" err="1">
                          <a:solidFill>
                            <a:srgbClr val="0000FF"/>
                          </a:solidFill>
                          <a:latin typeface="Times New Roman" panose="02020603050405020304" pitchFamily="18" charset="0"/>
                          <a:cs typeface="Times New Roman" panose="02020603050405020304" pitchFamily="18" charset="0"/>
                        </a:rPr>
                        <a:t>Phim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mà</a:t>
                      </a:r>
                      <a:r>
                        <a:rPr lang="en-US" sz="2800" dirty="0">
                          <a:solidFill>
                            <a:srgbClr val="0000FF"/>
                          </a:solidFill>
                          <a:latin typeface="Times New Roman" panose="02020603050405020304" pitchFamily="18" charset="0"/>
                          <a:cs typeface="Times New Roman" panose="02020603050405020304" pitchFamily="18" charset="0"/>
                        </a:rPr>
                        <a:t> hay </a:t>
                      </a:r>
                      <a:r>
                        <a:rPr lang="en-US" sz="2800">
                          <a:solidFill>
                            <a:srgbClr val="0000FF"/>
                          </a:solidFill>
                          <a:latin typeface="Times New Roman" panose="02020603050405020304" pitchFamily="18" charset="0"/>
                          <a:cs typeface="Times New Roman" panose="02020603050405020304" pitchFamily="18" charset="0"/>
                        </a:rPr>
                        <a:t>à?</a:t>
                      </a:r>
                      <a:endParaRPr lang="vi-VN" sz="2800" dirty="0">
                        <a:solidFill>
                          <a:srgbClr val="0000FF"/>
                        </a:solidFill>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a:solidFill>
                            <a:srgbClr val="0000FF"/>
                          </a:solidFill>
                          <a:latin typeface="Times New Roman" panose="02020603050405020304" pitchFamily="18" charset="0"/>
                          <a:cs typeface="Times New Roman" panose="02020603050405020304" pitchFamily="18" charset="0"/>
                        </a:rPr>
                        <a:t>   Mẹ </a:t>
                      </a:r>
                      <a:r>
                        <a:rPr lang="en-US" altLang="en-US" sz="2800" dirty="0" err="1">
                          <a:solidFill>
                            <a:srgbClr val="FF0000"/>
                          </a:solidFill>
                          <a:latin typeface="Times New Roman" panose="02020603050405020304" pitchFamily="18" charset="0"/>
                          <a:cs typeface="Times New Roman" panose="02020603050405020304" pitchFamily="18" charset="0"/>
                        </a:rPr>
                        <a:t>khen</a:t>
                      </a:r>
                      <a:r>
                        <a:rPr lang="en-US" altLang="en-US" sz="2800" dirty="0">
                          <a:solidFill>
                            <a:srgbClr val="0000FF"/>
                          </a:solidFill>
                          <a:latin typeface="Times New Roman" panose="02020603050405020304" pitchFamily="18" charset="0"/>
                          <a:cs typeface="Times New Roman" panose="02020603050405020304" pitchFamily="18" charset="0"/>
                        </a:rPr>
                        <a:t> Lan </a:t>
                      </a:r>
                      <a:r>
                        <a:rPr lang="en-US" altLang="en-US" sz="2800" dirty="0" err="1">
                          <a:solidFill>
                            <a:srgbClr val="0000FF"/>
                          </a:solidFill>
                          <a:latin typeface="Times New Roman" panose="02020603050405020304" pitchFamily="18" charset="0"/>
                          <a:cs typeface="Times New Roman" panose="02020603050405020304" pitchFamily="18" charset="0"/>
                        </a:rPr>
                        <a:t>giỏi</a:t>
                      </a:r>
                      <a:r>
                        <a:rPr lang="en-US" altLang="en-US" sz="2800" dirty="0">
                          <a:solidFill>
                            <a:srgbClr val="0000FF"/>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Câu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hỏi</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dùng</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nêu</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yêu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cầu</a:t>
                      </a: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mong</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muốn</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Hoa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phủ</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ý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kiến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Lan</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0" name="Text Box 48"/>
          <p:cNvSpPr txBox="1">
            <a:spLocks noChangeArrowheads="1"/>
          </p:cNvSpPr>
          <p:nvPr/>
        </p:nvSpPr>
        <p:spPr bwMode="auto">
          <a:xfrm>
            <a:off x="546100" y="1120775"/>
            <a:ext cx="41420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 Sao chú mày nhát thế?</a:t>
            </a:r>
          </a:p>
        </p:txBody>
      </p:sp>
      <p:sp>
        <p:nvSpPr>
          <p:cNvPr id="11" name="Text Box 49"/>
          <p:cNvSpPr txBox="1">
            <a:spLocks noChangeArrowheads="1"/>
          </p:cNvSpPr>
          <p:nvPr/>
        </p:nvSpPr>
        <p:spPr bwMode="auto">
          <a:xfrm>
            <a:off x="5893706" y="1081088"/>
            <a:ext cx="5398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Ông Hòn Rấm </a:t>
            </a:r>
            <a:r>
              <a:rPr lang="en-US" altLang="en-US" sz="2800">
                <a:solidFill>
                  <a:srgbClr val="FF0000"/>
                </a:solidFill>
                <a:latin typeface="Times New Roman" panose="02020603050405020304" pitchFamily="18" charset="0"/>
                <a:cs typeface="Times New Roman" panose="02020603050405020304" pitchFamily="18" charset="0"/>
              </a:rPr>
              <a:t>chê</a:t>
            </a:r>
            <a:r>
              <a:rPr lang="en-US" altLang="en-US" sz="2800">
                <a:solidFill>
                  <a:srgbClr val="0000FF"/>
                </a:solidFill>
                <a:latin typeface="Times New Roman" panose="02020603050405020304" pitchFamily="18" charset="0"/>
                <a:cs typeface="Times New Roman" panose="02020603050405020304" pitchFamily="18" charset="0"/>
              </a:rPr>
              <a:t> chú bé Đất nhát.</a:t>
            </a:r>
          </a:p>
        </p:txBody>
      </p:sp>
      <p:sp>
        <p:nvSpPr>
          <p:cNvPr id="12" name="Rectangle 72"/>
          <p:cNvSpPr>
            <a:spLocks noChangeArrowheads="1"/>
          </p:cNvSpPr>
          <p:nvPr/>
        </p:nvSpPr>
        <p:spPr bwMode="auto">
          <a:xfrm>
            <a:off x="546100" y="2949093"/>
            <a:ext cx="198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 Chứ sao?</a:t>
            </a:r>
          </a:p>
        </p:txBody>
      </p:sp>
      <p:sp>
        <p:nvSpPr>
          <p:cNvPr id="13" name="Rectangle 78"/>
          <p:cNvSpPr>
            <a:spLocks noChangeArrowheads="1"/>
          </p:cNvSpPr>
          <p:nvPr/>
        </p:nvSpPr>
        <p:spPr bwMode="auto">
          <a:xfrm>
            <a:off x="5893705" y="2917739"/>
            <a:ext cx="539840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Ông Hòn Rấm </a:t>
            </a:r>
            <a:r>
              <a:rPr lang="en-US" altLang="en-US" sz="2800">
                <a:solidFill>
                  <a:srgbClr val="FF0000"/>
                </a:solidFill>
                <a:latin typeface="Times New Roman" panose="02020603050405020304" pitchFamily="18" charset="0"/>
                <a:cs typeface="Times New Roman" panose="02020603050405020304" pitchFamily="18" charset="0"/>
              </a:rPr>
              <a:t>khẳng định </a:t>
            </a:r>
            <a:r>
              <a:rPr lang="en-US" altLang="en-US" sz="2800">
                <a:solidFill>
                  <a:srgbClr val="0000FF"/>
                </a:solidFill>
                <a:latin typeface="Times New Roman" panose="02020603050405020304" pitchFamily="18" charset="0"/>
                <a:cs typeface="Times New Roman" panose="02020603050405020304" pitchFamily="18" charset="0"/>
              </a:rPr>
              <a:t>đất có thể nung trong lửa.</a:t>
            </a:r>
          </a:p>
        </p:txBody>
      </p:sp>
    </p:spTree>
    <p:extLst>
      <p:ext uri="{BB962C8B-B14F-4D97-AF65-F5344CB8AC3E}">
        <p14:creationId xmlns:p14="http://schemas.microsoft.com/office/powerpoint/2010/main" val="396988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751983" y="2460274"/>
            <a:ext cx="8763000" cy="2800767"/>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en-US" sz="3200" dirty="0" err="1">
                <a:latin typeface="Times New Roman" pitchFamily="18" charset="0"/>
              </a:rPr>
              <a:t>Nhiều</a:t>
            </a:r>
            <a:r>
              <a:rPr lang="en-US" sz="3200" dirty="0">
                <a:latin typeface="Times New Roman" pitchFamily="18" charset="0"/>
              </a:rPr>
              <a:t> </a:t>
            </a:r>
            <a:r>
              <a:rPr lang="en-US" sz="3200" dirty="0" err="1">
                <a:latin typeface="Times New Roman" pitchFamily="18" charset="0"/>
              </a:rPr>
              <a:t>khi</a:t>
            </a:r>
            <a:r>
              <a:rPr lang="en-US" sz="3200" dirty="0">
                <a:latin typeface="Times New Roman" pitchFamily="18" charset="0"/>
              </a:rPr>
              <a:t> ta </a:t>
            </a:r>
            <a:r>
              <a:rPr lang="en-US" sz="3200" dirty="0" err="1">
                <a:latin typeface="Times New Roman" pitchFamily="18" charset="0"/>
              </a:rPr>
              <a:t>có</a:t>
            </a:r>
            <a:r>
              <a:rPr lang="en-US" sz="3200" dirty="0">
                <a:latin typeface="Times New Roman" pitchFamily="18" charset="0"/>
              </a:rPr>
              <a:t> </a:t>
            </a:r>
            <a:r>
              <a:rPr lang="en-US" sz="3200" dirty="0" err="1">
                <a:latin typeface="Times New Roman" pitchFamily="18" charset="0"/>
              </a:rPr>
              <a:t>thể</a:t>
            </a:r>
            <a:r>
              <a:rPr lang="en-US" sz="3200" dirty="0">
                <a:latin typeface="Times New Roman" pitchFamily="18" charset="0"/>
              </a:rPr>
              <a:t> </a:t>
            </a:r>
            <a:r>
              <a:rPr lang="en-US" sz="3200" dirty="0" err="1">
                <a:latin typeface="Times New Roman" pitchFamily="18" charset="0"/>
              </a:rPr>
              <a:t>dùng</a:t>
            </a:r>
            <a:r>
              <a:rPr lang="en-US" sz="3200" dirty="0">
                <a:latin typeface="Times New Roman" pitchFamily="18" charset="0"/>
              </a:rPr>
              <a:t> </a:t>
            </a:r>
            <a:r>
              <a:rPr lang="en-US" sz="3200" dirty="0" err="1">
                <a:latin typeface="Times New Roman" pitchFamily="18" charset="0"/>
              </a:rPr>
              <a:t>câu</a:t>
            </a:r>
            <a:r>
              <a:rPr lang="en-US" sz="3200" dirty="0">
                <a:latin typeface="Times New Roman" pitchFamily="18" charset="0"/>
              </a:rPr>
              <a:t> </a:t>
            </a:r>
            <a:r>
              <a:rPr lang="en-US" sz="3200" dirty="0" err="1">
                <a:latin typeface="Times New Roman" pitchFamily="18" charset="0"/>
              </a:rPr>
              <a:t>hỏi</a:t>
            </a:r>
            <a:r>
              <a:rPr lang="en-US" sz="3200" dirty="0">
                <a:latin typeface="Times New Roman" pitchFamily="18" charset="0"/>
              </a:rPr>
              <a:t> </a:t>
            </a:r>
            <a:r>
              <a:rPr lang="en-US" sz="3200" dirty="0" err="1">
                <a:latin typeface="Times New Roman" pitchFamily="18" charset="0"/>
              </a:rPr>
              <a:t>để</a:t>
            </a:r>
            <a:r>
              <a:rPr lang="en-US" sz="3200" dirty="0">
                <a:latin typeface="Times New Roman" pitchFamily="18" charset="0"/>
              </a:rPr>
              <a:t> </a:t>
            </a:r>
            <a:r>
              <a:rPr lang="en-US" sz="3200" dirty="0" err="1">
                <a:latin typeface="Times New Roman" pitchFamily="18" charset="0"/>
              </a:rPr>
              <a:t>thể</a:t>
            </a:r>
            <a:r>
              <a:rPr lang="en-US" sz="3200" dirty="0">
                <a:latin typeface="Times New Roman" pitchFamily="18" charset="0"/>
              </a:rPr>
              <a:t> </a:t>
            </a:r>
            <a:r>
              <a:rPr lang="en-US" sz="3200" dirty="0" err="1">
                <a:latin typeface="Times New Roman" pitchFamily="18" charset="0"/>
              </a:rPr>
              <a:t>hiện</a:t>
            </a:r>
            <a:r>
              <a:rPr lang="en-US" sz="3200" dirty="0">
                <a:latin typeface="Times New Roman" pitchFamily="18" charset="0"/>
              </a:rPr>
              <a:t>:</a:t>
            </a:r>
          </a:p>
          <a:p>
            <a:pPr marL="0" indent="0" algn="just">
              <a:spcBef>
                <a:spcPct val="50000"/>
              </a:spcBef>
            </a:pPr>
            <a:r>
              <a:rPr lang="en-US" sz="3200" dirty="0">
                <a:latin typeface="Times New Roman" pitchFamily="18" charset="0"/>
              </a:rPr>
              <a:t>1. </a:t>
            </a:r>
            <a:r>
              <a:rPr lang="en-US" sz="3200" dirty="0" err="1">
                <a:latin typeface="Times New Roman" pitchFamily="18" charset="0"/>
              </a:rPr>
              <a:t>Thái</a:t>
            </a:r>
            <a:r>
              <a:rPr lang="en-US" sz="3200" dirty="0">
                <a:latin typeface="Times New Roman" pitchFamily="18" charset="0"/>
              </a:rPr>
              <a:t> </a:t>
            </a:r>
            <a:r>
              <a:rPr lang="en-US" sz="3200" dirty="0" err="1">
                <a:latin typeface="Times New Roman" pitchFamily="18" charset="0"/>
              </a:rPr>
              <a:t>độ</a:t>
            </a:r>
            <a:r>
              <a:rPr lang="en-US" sz="3200" dirty="0">
                <a:latin typeface="Times New Roman" pitchFamily="18" charset="0"/>
              </a:rPr>
              <a:t> </a:t>
            </a:r>
            <a:r>
              <a:rPr lang="en-US" sz="3200" dirty="0" err="1">
                <a:latin typeface="Times New Roman" pitchFamily="18" charset="0"/>
              </a:rPr>
              <a:t>khen</a:t>
            </a:r>
            <a:r>
              <a:rPr lang="en-US" sz="3200" dirty="0">
                <a:latin typeface="Times New Roman" pitchFamily="18" charset="0"/>
              </a:rPr>
              <a:t>, </a:t>
            </a:r>
            <a:r>
              <a:rPr lang="en-US" sz="3200" dirty="0" err="1">
                <a:latin typeface="Times New Roman" pitchFamily="18" charset="0"/>
              </a:rPr>
              <a:t>chê</a:t>
            </a:r>
            <a:r>
              <a:rPr lang="en-US" sz="3200" dirty="0">
                <a:latin typeface="Times New Roman" pitchFamily="18" charset="0"/>
              </a:rPr>
              <a:t>.</a:t>
            </a:r>
          </a:p>
          <a:p>
            <a:pPr marL="0" indent="0" algn="just">
              <a:spcBef>
                <a:spcPct val="50000"/>
              </a:spcBef>
            </a:pPr>
            <a:r>
              <a:rPr lang="en-US" sz="3200" dirty="0">
                <a:latin typeface="Times New Roman" pitchFamily="18" charset="0"/>
              </a:rPr>
              <a:t>2. </a:t>
            </a:r>
            <a:r>
              <a:rPr lang="en-US" sz="3200" dirty="0" err="1">
                <a:latin typeface="Times New Roman" pitchFamily="18" charset="0"/>
              </a:rPr>
              <a:t>Sự</a:t>
            </a:r>
            <a:r>
              <a:rPr lang="en-US" sz="3200" dirty="0">
                <a:latin typeface="Times New Roman" pitchFamily="18" charset="0"/>
              </a:rPr>
              <a:t> </a:t>
            </a:r>
            <a:r>
              <a:rPr lang="en-US" sz="3200" dirty="0" err="1">
                <a:latin typeface="Times New Roman" pitchFamily="18" charset="0"/>
              </a:rPr>
              <a:t>khẳng</a:t>
            </a:r>
            <a:r>
              <a:rPr lang="en-US" sz="3200" dirty="0">
                <a:latin typeface="Times New Roman" pitchFamily="18" charset="0"/>
              </a:rPr>
              <a:t> </a:t>
            </a:r>
            <a:r>
              <a:rPr lang="en-US" sz="3200" dirty="0" err="1">
                <a:latin typeface="Times New Roman" pitchFamily="18" charset="0"/>
              </a:rPr>
              <a:t>định</a:t>
            </a:r>
            <a:r>
              <a:rPr lang="en-US" sz="3200" dirty="0">
                <a:latin typeface="Times New Roman" pitchFamily="18" charset="0"/>
              </a:rPr>
              <a:t>, </a:t>
            </a:r>
            <a:r>
              <a:rPr lang="en-US" sz="3200" dirty="0" err="1">
                <a:latin typeface="Times New Roman" pitchFamily="18" charset="0"/>
              </a:rPr>
              <a:t>phủ</a:t>
            </a:r>
            <a:r>
              <a:rPr lang="en-US" sz="3200" dirty="0">
                <a:latin typeface="Times New Roman" pitchFamily="18" charset="0"/>
              </a:rPr>
              <a:t> </a:t>
            </a:r>
            <a:r>
              <a:rPr lang="en-US" sz="3200" dirty="0" err="1">
                <a:latin typeface="Times New Roman" pitchFamily="18" charset="0"/>
              </a:rPr>
              <a:t>định</a:t>
            </a:r>
            <a:r>
              <a:rPr lang="en-US" sz="3200" dirty="0">
                <a:latin typeface="Times New Roman" pitchFamily="18" charset="0"/>
              </a:rPr>
              <a:t>.</a:t>
            </a:r>
          </a:p>
          <a:p>
            <a:pPr marL="0" indent="0" algn="just">
              <a:spcBef>
                <a:spcPct val="50000"/>
              </a:spcBef>
            </a:pPr>
            <a:r>
              <a:rPr lang="en-US" sz="3200" dirty="0">
                <a:latin typeface="Times New Roman" pitchFamily="18" charset="0"/>
              </a:rPr>
              <a:t>3. </a:t>
            </a:r>
            <a:r>
              <a:rPr lang="en-US" sz="3200" dirty="0" err="1">
                <a:latin typeface="Times New Roman" pitchFamily="18" charset="0"/>
              </a:rPr>
              <a:t>Yêu</a:t>
            </a:r>
            <a:r>
              <a:rPr lang="en-US" sz="3200" dirty="0">
                <a:latin typeface="Times New Roman" pitchFamily="18" charset="0"/>
              </a:rPr>
              <a:t> </a:t>
            </a:r>
            <a:r>
              <a:rPr lang="en-US" sz="3200" dirty="0" err="1">
                <a:latin typeface="Times New Roman" pitchFamily="18" charset="0"/>
              </a:rPr>
              <a:t>cầu</a:t>
            </a:r>
            <a:r>
              <a:rPr lang="en-US" sz="3200" dirty="0">
                <a:latin typeface="Times New Roman" pitchFamily="18" charset="0"/>
              </a:rPr>
              <a:t>, </a:t>
            </a:r>
            <a:r>
              <a:rPr lang="en-US" sz="3200" dirty="0" err="1">
                <a:latin typeface="Times New Roman" pitchFamily="18" charset="0"/>
              </a:rPr>
              <a:t>mong</a:t>
            </a:r>
            <a:r>
              <a:rPr lang="en-US" sz="3200" dirty="0">
                <a:latin typeface="Times New Roman" pitchFamily="18" charset="0"/>
              </a:rPr>
              <a:t> </a:t>
            </a:r>
            <a:r>
              <a:rPr lang="en-US" sz="3200" dirty="0" err="1">
                <a:latin typeface="Times New Roman" pitchFamily="18" charset="0"/>
              </a:rPr>
              <a:t>muốn</a:t>
            </a:r>
            <a:r>
              <a:rPr lang="en-US" sz="3200" dirty="0">
                <a:latin typeface="Times New Roman" pitchFamily="18" charset="0"/>
              </a:rPr>
              <a:t>..</a:t>
            </a:r>
          </a:p>
        </p:txBody>
      </p:sp>
      <p:sp>
        <p:nvSpPr>
          <p:cNvPr id="4" name="TextBox 4"/>
          <p:cNvSpPr txBox="1">
            <a:spLocks noChangeArrowheads="1"/>
          </p:cNvSpPr>
          <p:nvPr/>
        </p:nvSpPr>
        <p:spPr bwMode="auto">
          <a:xfrm>
            <a:off x="1153203" y="1831116"/>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8" name="TextBox 4">
            <a:extLst>
              <a:ext uri="{FF2B5EF4-FFF2-40B4-BE49-F238E27FC236}">
                <a16:creationId xmlns:a16="http://schemas.microsoft.com/office/drawing/2014/main" xmlns="" id="{37160F01-58D4-4C03-8583-B29462FC4DF6}"/>
              </a:ext>
            </a:extLst>
          </p:cNvPr>
          <p:cNvSpPr txBox="1">
            <a:spLocks noChangeArrowheads="1"/>
          </p:cNvSpPr>
          <p:nvPr/>
        </p:nvSpPr>
        <p:spPr bwMode="auto">
          <a:xfrm>
            <a:off x="1153203" y="530542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III. </a:t>
            </a:r>
            <a:r>
              <a:rPr lang="en-US" sz="3200" b="1" dirty="0" err="1">
                <a:solidFill>
                  <a:srgbClr val="FF0000"/>
                </a:solidFill>
                <a:latin typeface="Times New Roman" pitchFamily="18" charset="0"/>
                <a:cs typeface="Times New Roman" pitchFamily="18" charset="0"/>
              </a:rPr>
              <a:t>Luyện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1962</TotalTime>
  <Words>1776</Words>
  <Application>Microsoft Office PowerPoint</Application>
  <PresentationFormat>Custom</PresentationFormat>
  <Paragraphs>164</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Administrator</cp:lastModifiedBy>
  <cp:revision>226</cp:revision>
  <dcterms:created xsi:type="dcterms:W3CDTF">2021-08-04T18:52:07Z</dcterms:created>
  <dcterms:modified xsi:type="dcterms:W3CDTF">2022-12-13T05:23:09Z</dcterms:modified>
</cp:coreProperties>
</file>