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42"/>
  </p:notesMasterIdLst>
  <p:sldIdLst>
    <p:sldId id="470" r:id="rId10"/>
    <p:sldId id="494" r:id="rId11"/>
    <p:sldId id="496" r:id="rId12"/>
    <p:sldId id="533" r:id="rId13"/>
    <p:sldId id="497" r:id="rId14"/>
    <p:sldId id="520" r:id="rId15"/>
    <p:sldId id="498" r:id="rId16"/>
    <p:sldId id="517" r:id="rId17"/>
    <p:sldId id="499" r:id="rId18"/>
    <p:sldId id="518" r:id="rId19"/>
    <p:sldId id="519" r:id="rId20"/>
    <p:sldId id="521" r:id="rId21"/>
    <p:sldId id="522" r:id="rId22"/>
    <p:sldId id="523" r:id="rId23"/>
    <p:sldId id="524" r:id="rId24"/>
    <p:sldId id="525" r:id="rId25"/>
    <p:sldId id="526" r:id="rId26"/>
    <p:sldId id="528" r:id="rId27"/>
    <p:sldId id="527" r:id="rId28"/>
    <p:sldId id="530" r:id="rId29"/>
    <p:sldId id="529" r:id="rId30"/>
    <p:sldId id="514" r:id="rId31"/>
    <p:sldId id="534" r:id="rId32"/>
    <p:sldId id="531" r:id="rId33"/>
    <p:sldId id="532" r:id="rId34"/>
    <p:sldId id="509" r:id="rId35"/>
    <p:sldId id="535" r:id="rId36"/>
    <p:sldId id="513" r:id="rId37"/>
    <p:sldId id="510" r:id="rId38"/>
    <p:sldId id="516" r:id="rId39"/>
    <p:sldId id="512" r:id="rId40"/>
    <p:sldId id="297" r:id="rId41"/>
  </p:sldIdLst>
  <p:sldSz cx="12190413" cy="6859588"/>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1FD"/>
    <a:srgbClr val="FF9C98"/>
    <a:srgbClr val="FB3BE3"/>
    <a:srgbClr val="00B49C"/>
    <a:srgbClr val="97B47A"/>
    <a:srgbClr val="F1780B"/>
    <a:srgbClr val="CEA757"/>
    <a:srgbClr val="8AAA6A"/>
    <a:srgbClr val="7B9D59"/>
    <a:srgbClr val="668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9" autoAdjust="0"/>
    <p:restoredTop sz="95878" autoAdjust="0"/>
  </p:normalViewPr>
  <p:slideViewPr>
    <p:cSldViewPr snapToGrid="0" showGuides="1">
      <p:cViewPr>
        <p:scale>
          <a:sx n="117" d="100"/>
          <a:sy n="117" d="100"/>
        </p:scale>
        <p:origin x="-108" y="-18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2021/12/10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0BE416B-59DD-40CC-B6FF-BD387E0AD9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6" name="图片 5">
            <a:extLst>
              <a:ext uri="{FF2B5EF4-FFF2-40B4-BE49-F238E27FC236}">
                <a16:creationId xmlns="" xmlns:a16="http://schemas.microsoft.com/office/drawing/2014/main" id="{BCD04322-4021-4363-8BB9-79211952F77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5723" y="-14153"/>
            <a:ext cx="3570518" cy="1609340"/>
          </a:xfrm>
          <a:prstGeom prst="rect">
            <a:avLst/>
          </a:prstGeom>
        </p:spPr>
      </p:pic>
      <p:pic>
        <p:nvPicPr>
          <p:cNvPr id="11" name="图片 10">
            <a:extLst>
              <a:ext uri="{FF2B5EF4-FFF2-40B4-BE49-F238E27FC236}">
                <a16:creationId xmlns="" xmlns:a16="http://schemas.microsoft.com/office/drawing/2014/main" id="{07ECB175-98D5-4FFE-93D2-13D0A43E79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089248"/>
            <a:ext cx="1877285" cy="846149"/>
          </a:xfrm>
          <a:prstGeom prst="rect">
            <a:avLst/>
          </a:prstGeom>
        </p:spPr>
      </p:pic>
      <p:sp>
        <p:nvSpPr>
          <p:cNvPr id="16" name="文本框 7">
            <a:extLst>
              <a:ext uri="{FF2B5EF4-FFF2-40B4-BE49-F238E27FC236}">
                <a16:creationId xmlns="" xmlns:a16="http://schemas.microsoft.com/office/drawing/2014/main" id="{D8C8129F-49A1-43DB-B019-651ADBA8FCFC}"/>
              </a:ext>
            </a:extLst>
          </p:cNvPr>
          <p:cNvSpPr txBox="1">
            <a:spLocks noChangeArrowheads="1"/>
          </p:cNvSpPr>
          <p:nvPr/>
        </p:nvSpPr>
        <p:spPr bwMode="auto">
          <a:xfrm>
            <a:off x="2717252" y="2045740"/>
            <a:ext cx="758855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11500" dirty="0" err="1" smtClean="0">
                <a:solidFill>
                  <a:srgbClr val="FF0000"/>
                </a:solidFill>
                <a:latin typeface="UTM Edwardian" panose="02040603050506020204" pitchFamily="18" charset="0"/>
                <a:ea typeface="华文琥珀" panose="02010800040101010101" pitchFamily="2" charset="-122"/>
              </a:rPr>
              <a:t>Tập</a:t>
            </a:r>
            <a:r>
              <a:rPr lang="en-US" altLang="zh-CN" sz="11500" dirty="0" smtClean="0">
                <a:solidFill>
                  <a:srgbClr val="FF0000"/>
                </a:solidFill>
                <a:latin typeface="UTM Edwardian" panose="02040603050506020204" pitchFamily="18" charset="0"/>
                <a:ea typeface="华文琥珀" panose="02010800040101010101" pitchFamily="2" charset="-122"/>
              </a:rPr>
              <a:t> </a:t>
            </a:r>
            <a:r>
              <a:rPr lang="en-US" altLang="zh-CN" sz="11500" dirty="0" err="1">
                <a:solidFill>
                  <a:srgbClr val="FF0000"/>
                </a:solidFill>
                <a:latin typeface="UTM Edwardian" panose="02040603050506020204" pitchFamily="18" charset="0"/>
                <a:ea typeface="华文琥珀" panose="02010800040101010101" pitchFamily="2" charset="-122"/>
              </a:rPr>
              <a:t>làm</a:t>
            </a:r>
            <a:r>
              <a:rPr lang="en-US" altLang="zh-CN" sz="11500" dirty="0">
                <a:solidFill>
                  <a:srgbClr val="FF0000"/>
                </a:solidFill>
                <a:latin typeface="UTM Edwardian" panose="02040603050506020204" pitchFamily="18" charset="0"/>
                <a:ea typeface="华文琥珀" panose="02010800040101010101" pitchFamily="2" charset="-122"/>
              </a:rPr>
              <a:t> </a:t>
            </a:r>
            <a:r>
              <a:rPr lang="en-US" altLang="zh-CN" sz="11500" dirty="0" err="1">
                <a:solidFill>
                  <a:srgbClr val="FF0000"/>
                </a:solidFill>
                <a:latin typeface="UTM Edwardian" panose="02040603050506020204" pitchFamily="18" charset="0"/>
                <a:ea typeface="华文琥珀" panose="02010800040101010101" pitchFamily="2" charset="-122"/>
              </a:rPr>
              <a:t>văn</a:t>
            </a:r>
            <a:endParaRPr lang="en-US" altLang="zh-CN" sz="11500" dirty="0">
              <a:solidFill>
                <a:srgbClr val="FF0000"/>
              </a:solidFill>
              <a:latin typeface="UTM Edwardian" panose="02040603050506020204" pitchFamily="18" charset="0"/>
              <a:ea typeface="华文琥珀" panose="02010800040101010101" pitchFamily="2" charset="-122"/>
            </a:endParaRPr>
          </a:p>
        </p:txBody>
      </p:sp>
      <p:pic>
        <p:nvPicPr>
          <p:cNvPr id="9" name="图片 8">
            <a:extLst>
              <a:ext uri="{FF2B5EF4-FFF2-40B4-BE49-F238E27FC236}">
                <a16:creationId xmlns="" xmlns:a16="http://schemas.microsoft.com/office/drawing/2014/main" id="{D58BEFF5-A443-44AC-A6C3-75B26F3B27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6182" y="854308"/>
            <a:ext cx="1252212" cy="1619122"/>
          </a:xfrm>
          <a:prstGeom prst="rect">
            <a:avLst/>
          </a:prstGeom>
        </p:spPr>
      </p:pic>
      <p:pic>
        <p:nvPicPr>
          <p:cNvPr id="15" name="图片 14">
            <a:extLst>
              <a:ext uri="{FF2B5EF4-FFF2-40B4-BE49-F238E27FC236}">
                <a16:creationId xmlns="" xmlns:a16="http://schemas.microsoft.com/office/drawing/2014/main" id="{7460DA41-291B-44FB-AC4D-AD1A7C8E1B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3795" y="258545"/>
            <a:ext cx="2169914" cy="2700201"/>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 xmlns:a16="http://schemas.microsoft.com/office/drawing/2014/main" id="{2C9CE922-E0E7-4A44-A0C4-7323411C930B}"/>
              </a:ext>
            </a:extLst>
          </p:cNvPr>
          <p:cNvSpPr txBox="1">
            <a:spLocks noChangeArrowheads="1"/>
          </p:cNvSpPr>
          <p:nvPr/>
        </p:nvSpPr>
        <p:spPr bwMode="auto">
          <a:xfrm>
            <a:off x="2438400" y="1958902"/>
            <a:ext cx="5940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rPr>
              <a:t>Giới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về</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cối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xay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 name="Text Box 8">
            <a:extLst>
              <a:ext uri="{FF2B5EF4-FFF2-40B4-BE49-F238E27FC236}">
                <a16:creationId xmlns="" xmlns:a16="http://schemas.microsoft.com/office/drawing/2014/main" id="{206A43F4-24A0-0742-8734-16CD3977023A}"/>
              </a:ext>
            </a:extLst>
          </p:cNvPr>
          <p:cNvSpPr txBox="1">
            <a:spLocks noChangeArrowheads="1"/>
          </p:cNvSpPr>
          <p:nvPr/>
        </p:nvSpPr>
        <p:spPr bwMode="auto">
          <a:xfrm>
            <a:off x="2316163" y="5400910"/>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Tình</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cảm</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của</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bạn</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nhỏ</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với</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các</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đồ</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dùng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trong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nhà</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a:t>
            </a:r>
          </a:p>
        </p:txBody>
      </p:sp>
      <p:sp>
        <p:nvSpPr>
          <p:cNvPr id="4" name="Rectangle 10">
            <a:extLst>
              <a:ext uri="{FF2B5EF4-FFF2-40B4-BE49-F238E27FC236}">
                <a16:creationId xmlns="" xmlns:a16="http://schemas.microsoft.com/office/drawing/2014/main" id="{28B6F8B0-E897-2C4B-B049-D94CE245C88B}"/>
              </a:ext>
            </a:extLst>
          </p:cNvPr>
          <p:cNvSpPr>
            <a:spLocks noChangeArrowheads="1"/>
          </p:cNvSpPr>
          <p:nvPr/>
        </p:nvSpPr>
        <p:spPr bwMode="auto">
          <a:xfrm>
            <a:off x="1676400" y="105751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5050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Mở bài:(Đoạn 1)</a:t>
            </a:r>
            <a:r>
              <a:rPr lang="en-US" altLang="en-US" sz="2800">
                <a:solidFill>
                  <a:srgbClr val="05050F"/>
                </a:solidFill>
                <a:latin typeface="Times New Roman" panose="02020603050405020304" pitchFamily="18" charset="0"/>
                <a:cs typeface="Times New Roman" panose="02020603050405020304" pitchFamily="18" charset="0"/>
              </a:rPr>
              <a:t> Cái cối xinh xinh xuất hiện như một giấc mộng,</a:t>
            </a:r>
            <a:r>
              <a:rPr lang="vi-VN" altLang="en-US" sz="2800">
                <a:solidFill>
                  <a:srgbClr val="05050F"/>
                </a:solidFill>
                <a:latin typeface="Times New Roman" panose="02020603050405020304" pitchFamily="18" charset="0"/>
                <a:cs typeface="Times New Roman" panose="02020603050405020304" pitchFamily="18" charset="0"/>
              </a:rPr>
              <a:t> </a:t>
            </a:r>
            <a:r>
              <a:rPr lang="en-US" altLang="en-US" sz="2800">
                <a:solidFill>
                  <a:srgbClr val="05050F"/>
                </a:solidFill>
                <a:latin typeface="Times New Roman" panose="02020603050405020304" pitchFamily="18" charset="0"/>
                <a:cs typeface="Times New Roman" panose="02020603050405020304" pitchFamily="18" charset="0"/>
              </a:rPr>
              <a:t>ngồi chễm chệ giữa gian nhà trống.   </a:t>
            </a:r>
          </a:p>
        </p:txBody>
      </p:sp>
      <p:sp>
        <p:nvSpPr>
          <p:cNvPr id="5" name="Rectangle 11">
            <a:extLst>
              <a:ext uri="{FF2B5EF4-FFF2-40B4-BE49-F238E27FC236}">
                <a16:creationId xmlns="" xmlns:a16="http://schemas.microsoft.com/office/drawing/2014/main" id="{7C59229C-36D4-DC48-97F1-AB1FEF7D0A8E}"/>
              </a:ext>
            </a:extLst>
          </p:cNvPr>
          <p:cNvSpPr>
            <a:spLocks noChangeArrowheads="1"/>
          </p:cNvSpPr>
          <p:nvPr/>
        </p:nvSpPr>
        <p:spPr bwMode="auto">
          <a:xfrm>
            <a:off x="1752600" y="2683726"/>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 </a:t>
            </a:r>
            <a:r>
              <a:rPr lang="en-US" altLang="en-US" sz="2800" b="1" u="sng" dirty="0" err="1">
                <a:solidFill>
                  <a:srgbClr val="0000FF"/>
                </a:solidFill>
                <a:latin typeface="Times New Roman" panose="02020603050405020304" pitchFamily="18" charset="0"/>
                <a:cs typeface="Times New Roman" panose="02020603050405020304" pitchFamily="18" charset="0"/>
                <a:sym typeface="Wingdings" pitchFamily="2" charset="2"/>
              </a:rPr>
              <a:t>Đoạn</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4)</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xay</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cũng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những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đồ</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dùng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sống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tôi</a:t>
            </a:r>
            <a:r>
              <a:rPr lang="vi-VN" altLang="en-US" sz="2800"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dirty="0" err="1">
                <a:solidFill>
                  <a:srgbClr val="05050F"/>
                </a:solidFill>
                <a:latin typeface="Times New Roman" panose="02020603050405020304" pitchFamily="18" charset="0"/>
                <a:cs typeface="Times New Roman" panose="02020603050405020304" pitchFamily="18" charset="0"/>
              </a:rPr>
              <a:t>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chúng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đều</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tiếng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nói</a:t>
            </a:r>
            <a:r>
              <a:rPr lang="vi-VN" altLang="en-US" sz="2800"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hoàn toàn không muốn nhờ vả anh cái gì. Chúng tôi chỉ muốn theo dõi </a:t>
            </a:r>
            <a:r>
              <a:rPr lang="en-US" altLang="en-US" sz="2800" dirty="0" err="1">
                <a:solidFill>
                  <a:srgbClr val="05050F"/>
                </a:solidFill>
                <a:latin typeface="Times New Roman" panose="02020603050405020304" pitchFamily="18" charset="0"/>
                <a:cs typeface="Times New Roman" panose="02020603050405020304" pitchFamily="18" charset="0"/>
              </a:rPr>
              <a:t>từng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bước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anh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đi</a:t>
            </a:r>
            <a:r>
              <a:rPr lang="en-US" altLang="en-US" sz="2800" dirty="0">
                <a:solidFill>
                  <a:srgbClr val="05050F"/>
                </a:solidFill>
                <a:latin typeface="Times New Roman" panose="02020603050405020304" pitchFamily="18" charset="0"/>
                <a:cs typeface="Times New Roman" panose="02020603050405020304" pitchFamily="18" charset="0"/>
              </a:rPr>
              <a:t>...”</a:t>
            </a:r>
          </a:p>
        </p:txBody>
      </p:sp>
      <p:sp>
        <p:nvSpPr>
          <p:cNvPr id="6" name="AutoShape 15">
            <a:extLst>
              <a:ext uri="{FF2B5EF4-FFF2-40B4-BE49-F238E27FC236}">
                <a16:creationId xmlns="" xmlns:a16="http://schemas.microsoft.com/office/drawing/2014/main" id="{2F13B50F-2025-BE4B-9B81-8650914FE938}"/>
              </a:ext>
            </a:extLst>
          </p:cNvPr>
          <p:cNvSpPr>
            <a:spLocks noChangeArrowheads="1"/>
          </p:cNvSpPr>
          <p:nvPr/>
        </p:nvSpPr>
        <p:spPr bwMode="auto">
          <a:xfrm>
            <a:off x="1524000" y="430448"/>
            <a:ext cx="9144000" cy="855662"/>
          </a:xfrm>
          <a:prstGeom prst="flowChartAlternateProcess">
            <a:avLst/>
          </a:prstGeom>
          <a:noFill/>
          <a:ln w="9525">
            <a:noFill/>
            <a:miter lim="800000"/>
            <a:headEnd/>
            <a:tailEnd/>
          </a:ln>
        </p:spPr>
        <p:txBody>
          <a:bodyPr wrap="none" anchor="ctr"/>
          <a:lstStyle/>
          <a:p>
            <a:pPr eaLnBrk="1" hangingPunct="1">
              <a:spcBef>
                <a:spcPts val="0"/>
              </a:spcBef>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pic>
        <p:nvPicPr>
          <p:cNvPr id="7" name="Google Shape;228;p17">
            <a:extLst>
              <a:ext uri="{FF2B5EF4-FFF2-40B4-BE49-F238E27FC236}">
                <a16:creationId xmlns="" xmlns:a16="http://schemas.microsoft.com/office/drawing/2014/main" id="{AC59E018-3BB2-074C-96D2-9369282065A4}"/>
              </a:ext>
            </a:extLst>
          </p:cNvPr>
          <p:cNvPicPr preferRelativeResize="0"/>
          <p:nvPr/>
        </p:nvPicPr>
        <p:blipFill rotWithShape="1">
          <a:blip r:embed="rId2">
            <a:alphaModFix/>
          </a:blip>
          <a:srcRect b="15236"/>
          <a:stretch/>
        </p:blipFill>
        <p:spPr>
          <a:xfrm>
            <a:off x="10300015" y="4349828"/>
            <a:ext cx="2146785" cy="2498378"/>
          </a:xfrm>
          <a:prstGeom prst="rect">
            <a:avLst/>
          </a:prstGeom>
          <a:noFill/>
          <a:ln>
            <a:noFill/>
          </a:ln>
        </p:spPr>
      </p:pic>
      <p:pic>
        <p:nvPicPr>
          <p:cNvPr id="8" name="Google Shape;230;p17">
            <a:extLst>
              <a:ext uri="{FF2B5EF4-FFF2-40B4-BE49-F238E27FC236}">
                <a16:creationId xmlns="" xmlns:a16="http://schemas.microsoft.com/office/drawing/2014/main" id="{58A2F5F3-C254-FD4B-8C47-39DDBC68980A}"/>
              </a:ext>
            </a:extLst>
          </p:cNvPr>
          <p:cNvPicPr preferRelativeResize="0"/>
          <p:nvPr/>
        </p:nvPicPr>
        <p:blipFill rotWithShape="1">
          <a:blip r:embed="rId3">
            <a:alphaModFix/>
          </a:blip>
          <a:srcRect t="63870" r="26742"/>
          <a:stretch/>
        </p:blipFill>
        <p:spPr>
          <a:xfrm>
            <a:off x="-468281" y="2468220"/>
            <a:ext cx="2146785" cy="4379986"/>
          </a:xfrm>
          <a:prstGeom prst="rect">
            <a:avLst/>
          </a:prstGeom>
          <a:noFill/>
          <a:ln>
            <a:noFill/>
          </a:ln>
        </p:spPr>
      </p:pic>
    </p:spTree>
    <p:extLst>
      <p:ext uri="{BB962C8B-B14F-4D97-AF65-F5344CB8AC3E}">
        <p14:creationId xmlns:p14="http://schemas.microsoft.com/office/powerpoint/2010/main" val="366994712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a:extLst>
              <a:ext uri="{FF2B5EF4-FFF2-40B4-BE49-F238E27FC236}">
                <a16:creationId xmlns="" xmlns:a16="http://schemas.microsoft.com/office/drawing/2014/main" id="{14FAB593-B637-F449-AA6C-DBD13EF2917C}"/>
              </a:ext>
            </a:extLst>
          </p:cNvPr>
          <p:cNvSpPr>
            <a:spLocks noChangeArrowheads="1"/>
          </p:cNvSpPr>
          <p:nvPr/>
        </p:nvSpPr>
        <p:spPr bwMode="auto">
          <a:xfrm>
            <a:off x="825189" y="1724728"/>
            <a:ext cx="10540033" cy="10080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c) </a:t>
            </a:r>
            <a:r>
              <a:rPr lang="en-US" sz="3200" dirty="0" err="1">
                <a:solidFill>
                  <a:schemeClr val="accent2">
                    <a:lumMod val="10000"/>
                  </a:schemeClr>
                </a:solidFill>
                <a:latin typeface="Times New Roman" pitchFamily="18" charset="0"/>
                <a:cs typeface="Times New Roman" pitchFamily="18" charset="0"/>
              </a:rPr>
              <a:t>Các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phần</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đó</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giống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với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những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cách</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a:t>
            </a:r>
          </a:p>
          <a:p>
            <a:pPr marL="342900" indent="-342900" eaLnBrk="1" hangingPunct="1">
              <a:spcBef>
                <a:spcPts val="0"/>
              </a:spcBef>
              <a:defRPr/>
            </a:pPr>
            <a:r>
              <a:rPr lang="en-GB"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đã</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học</a:t>
            </a:r>
            <a:r>
              <a:rPr lang="en-US" sz="3200" dirty="0">
                <a:solidFill>
                  <a:schemeClr val="accent2">
                    <a:lumMod val="10000"/>
                  </a:schemeClr>
                </a:solidFill>
                <a:latin typeface="Times New Roman" pitchFamily="18" charset="0"/>
                <a:cs typeface="Times New Roman" pitchFamily="18" charset="0"/>
              </a:rPr>
              <a:t> ?</a:t>
            </a:r>
          </a:p>
        </p:txBody>
      </p:sp>
      <p:sp>
        <p:nvSpPr>
          <p:cNvPr id="3" name="Text Box 19">
            <a:extLst>
              <a:ext uri="{FF2B5EF4-FFF2-40B4-BE49-F238E27FC236}">
                <a16:creationId xmlns="" xmlns:a16="http://schemas.microsoft.com/office/drawing/2014/main" id="{CE1DB24A-B8EC-EA41-AE9B-5BA69E5873A0}"/>
              </a:ext>
            </a:extLst>
          </p:cNvPr>
          <p:cNvSpPr txBox="1">
            <a:spLocks noChangeArrowheads="1"/>
          </p:cNvSpPr>
          <p:nvPr/>
        </p:nvSpPr>
        <p:spPr bwMode="auto">
          <a:xfrm>
            <a:off x="825188" y="2706034"/>
            <a:ext cx="105400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dirty="0">
                <a:solidFill>
                  <a:srgbClr val="FF3300"/>
                </a:solidFill>
                <a:latin typeface="Times New Roman" panose="02020603050405020304" pitchFamily="18" charset="0"/>
                <a:cs typeface="Times New Roman" panose="02020603050405020304" pitchFamily="18" charset="0"/>
                <a:sym typeface="Euclid Symbol" pitchFamily="18" charset="2"/>
              </a:rPr>
              <a:t>-&gt;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Giống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kiểu</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trực</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tiếp</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và</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kết</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rộng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trong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văn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kể</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chuyện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a:t>
            </a:r>
          </a:p>
        </p:txBody>
      </p:sp>
      <p:sp>
        <p:nvSpPr>
          <p:cNvPr id="4" name="TextBox 3">
            <a:extLst>
              <a:ext uri="{FF2B5EF4-FFF2-40B4-BE49-F238E27FC236}">
                <a16:creationId xmlns="" xmlns:a16="http://schemas.microsoft.com/office/drawing/2014/main" id="{B0C7AE92-0C4E-3E42-96C4-11D8D69F69AE}"/>
              </a:ext>
            </a:extLst>
          </p:cNvPr>
          <p:cNvSpPr txBox="1">
            <a:spLocks noChangeArrowheads="1"/>
          </p:cNvSpPr>
          <p:nvPr/>
        </p:nvSpPr>
        <p:spPr bwMode="auto">
          <a:xfrm>
            <a:off x="825190" y="149004"/>
            <a:ext cx="107497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mở</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dùng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giới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thiệu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được</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miêu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tả</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kết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thường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nói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đến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tình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cảm</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sự</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gắn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bó</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thân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người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đó</a:t>
            </a:r>
            <a:r>
              <a:rPr lang="en-GB" altLang="en-US" dirty="0">
                <a:solidFill>
                  <a:srgbClr val="0000FF"/>
                </a:solidFill>
                <a:latin typeface="Times New Roman" panose="02020603050405020304" pitchFamily="18" charset="0"/>
                <a:cs typeface="Times New Roman" panose="02020603050405020304" pitchFamily="18" charset="0"/>
              </a:rPr>
              <a:t> hay </a:t>
            </a:r>
            <a:r>
              <a:rPr lang="en-GB" altLang="en-US" dirty="0" err="1">
                <a:solidFill>
                  <a:srgbClr val="0000FF"/>
                </a:solidFill>
                <a:latin typeface="Times New Roman" panose="02020603050405020304" pitchFamily="18" charset="0"/>
                <a:cs typeface="Times New Roman" panose="02020603050405020304" pitchFamily="18" charset="0"/>
              </a:rPr>
              <a:t>ích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lợi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ấy</a:t>
            </a:r>
            <a:r>
              <a:rPr lang="en-GB" altLang="en-US" dirty="0">
                <a:solidFill>
                  <a:srgbClr val="0000FF"/>
                </a:solidFill>
                <a:latin typeface="Times New Roman" panose="02020603050405020304" pitchFamily="18" charset="0"/>
                <a:cs typeface="Times New Roman" panose="02020603050405020304" pitchFamily="18" charset="0"/>
              </a:rPr>
              <a:t>.</a:t>
            </a:r>
          </a:p>
        </p:txBody>
      </p:sp>
      <p:sp>
        <p:nvSpPr>
          <p:cNvPr id="5" name="AutoShape 16">
            <a:extLst>
              <a:ext uri="{FF2B5EF4-FFF2-40B4-BE49-F238E27FC236}">
                <a16:creationId xmlns="" xmlns:a16="http://schemas.microsoft.com/office/drawing/2014/main" id="{A2B4D6FE-2690-EC42-AC19-AD8F17AA43F0}"/>
              </a:ext>
            </a:extLst>
          </p:cNvPr>
          <p:cNvSpPr>
            <a:spLocks noChangeArrowheads="1"/>
          </p:cNvSpPr>
          <p:nvPr/>
        </p:nvSpPr>
        <p:spPr bwMode="auto">
          <a:xfrm>
            <a:off x="2113579" y="3781389"/>
            <a:ext cx="4465637" cy="474662"/>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trực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tiếp</a:t>
            </a:r>
            <a:r>
              <a:rPr lang="en-US" sz="3200" dirty="0">
                <a:solidFill>
                  <a:schemeClr val="accent2">
                    <a:lumMod val="10000"/>
                  </a:schemeClr>
                </a:solidFill>
                <a:latin typeface="Times New Roman" pitchFamily="18" charset="0"/>
                <a:cs typeface="Times New Roman" pitchFamily="18" charset="0"/>
              </a:rPr>
              <a:t>?</a:t>
            </a:r>
          </a:p>
        </p:txBody>
      </p:sp>
      <p:sp>
        <p:nvSpPr>
          <p:cNvPr id="6" name="AutoShape 16">
            <a:extLst>
              <a:ext uri="{FF2B5EF4-FFF2-40B4-BE49-F238E27FC236}">
                <a16:creationId xmlns="" xmlns:a16="http://schemas.microsoft.com/office/drawing/2014/main" id="{2C51B819-1F77-6F46-BAB6-D71C14B40319}"/>
              </a:ext>
            </a:extLst>
          </p:cNvPr>
          <p:cNvSpPr>
            <a:spLocks noChangeArrowheads="1"/>
          </p:cNvSpPr>
          <p:nvPr/>
        </p:nvSpPr>
        <p:spPr bwMode="auto">
          <a:xfrm>
            <a:off x="1141140" y="4233749"/>
            <a:ext cx="89154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ngay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tân</a:t>
            </a:r>
            <a:r>
              <a:rPr lang="en-US" altLang="en-US" dirty="0">
                <a:solidFill>
                  <a:srgbClr val="0000FF"/>
                </a:solidFill>
                <a:latin typeface="Times New Roman" panose="02020603050405020304" pitchFamily="18" charset="0"/>
                <a:cs typeface="Times New Roman" panose="02020603050405020304" pitchFamily="18" charset="0"/>
              </a:rPr>
              <a:t>. </a:t>
            </a:r>
          </a:p>
        </p:txBody>
      </p:sp>
      <p:sp>
        <p:nvSpPr>
          <p:cNvPr id="7" name="AutoShape 16">
            <a:extLst>
              <a:ext uri="{FF2B5EF4-FFF2-40B4-BE49-F238E27FC236}">
                <a16:creationId xmlns="" xmlns:a16="http://schemas.microsoft.com/office/drawing/2014/main" id="{656D137D-AC60-2646-828A-1CDAA469D7D9}"/>
              </a:ext>
            </a:extLst>
          </p:cNvPr>
          <p:cNvSpPr>
            <a:spLocks noChangeArrowheads="1"/>
          </p:cNvSpPr>
          <p:nvPr/>
        </p:nvSpPr>
        <p:spPr bwMode="auto">
          <a:xfrm>
            <a:off x="2113579" y="4858607"/>
            <a:ext cx="4465637" cy="4746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rộng</a:t>
            </a:r>
            <a:r>
              <a:rPr lang="en-US" sz="3200" dirty="0">
                <a:solidFill>
                  <a:schemeClr val="accent2">
                    <a:lumMod val="10000"/>
                  </a:schemeClr>
                </a:solidFill>
                <a:latin typeface="Times New Roman" pitchFamily="18" charset="0"/>
                <a:cs typeface="Times New Roman" pitchFamily="18" charset="0"/>
              </a:rPr>
              <a:t>?</a:t>
            </a:r>
          </a:p>
        </p:txBody>
      </p:sp>
      <p:sp>
        <p:nvSpPr>
          <p:cNvPr id="8" name="AutoShape 16">
            <a:extLst>
              <a:ext uri="{FF2B5EF4-FFF2-40B4-BE49-F238E27FC236}">
                <a16:creationId xmlns="" xmlns:a16="http://schemas.microsoft.com/office/drawing/2014/main" id="{FF722F3C-1815-CE4F-9AB8-219FDF852857}"/>
              </a:ext>
            </a:extLst>
          </p:cNvPr>
          <p:cNvSpPr>
            <a:spLocks noChangeArrowheads="1"/>
          </p:cNvSpPr>
          <p:nvPr/>
        </p:nvSpPr>
        <p:spPr bwMode="auto">
          <a:xfrm>
            <a:off x="1466813" y="5399791"/>
            <a:ext cx="67056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thêm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a:t>
            </a:r>
          </a:p>
        </p:txBody>
      </p:sp>
      <p:pic>
        <p:nvPicPr>
          <p:cNvPr id="9" name="Google Shape;192;p12">
            <a:extLst>
              <a:ext uri="{FF2B5EF4-FFF2-40B4-BE49-F238E27FC236}">
                <a16:creationId xmlns="" xmlns:a16="http://schemas.microsoft.com/office/drawing/2014/main" id="{52AEE893-A14D-1A43-B79F-C37254860479}"/>
              </a:ext>
            </a:extLst>
          </p:cNvPr>
          <p:cNvPicPr preferRelativeResize="0"/>
          <p:nvPr/>
        </p:nvPicPr>
        <p:blipFill rotWithShape="1">
          <a:blip r:embed="rId2">
            <a:alphaModFix/>
          </a:blip>
          <a:srcRect t="42716" r="54005" b="6903"/>
          <a:stretch/>
        </p:blipFill>
        <p:spPr>
          <a:xfrm>
            <a:off x="9433964" y="4858607"/>
            <a:ext cx="2579272" cy="2191475"/>
          </a:xfrm>
          <a:prstGeom prst="rect">
            <a:avLst/>
          </a:prstGeom>
          <a:noFill/>
          <a:ln>
            <a:noFill/>
          </a:ln>
        </p:spPr>
      </p:pic>
    </p:spTree>
    <p:extLst>
      <p:ext uri="{BB962C8B-B14F-4D97-AF65-F5344CB8AC3E}">
        <p14:creationId xmlns:p14="http://schemas.microsoft.com/office/powerpoint/2010/main" val="399869365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 xmlns:a16="http://schemas.microsoft.com/office/drawing/2014/main" id="{1B42269A-F805-EE46-9EA6-8C5C70C1D7CC}"/>
              </a:ext>
            </a:extLst>
          </p:cNvPr>
          <p:cNvSpPr>
            <a:spLocks noChangeArrowheads="1"/>
          </p:cNvSpPr>
          <p:nvPr/>
        </p:nvSpPr>
        <p:spPr bwMode="auto">
          <a:xfrm>
            <a:off x="592874" y="534988"/>
            <a:ext cx="10937488" cy="622610"/>
          </a:xfrm>
          <a:prstGeom prst="flowChartAlternateProcess">
            <a:avLst/>
          </a:prstGeom>
          <a:noFill/>
          <a:ln w="9525">
            <a:solidFill>
              <a:schemeClr val="bg1"/>
            </a:solidFill>
            <a:miter lim="800000"/>
            <a:headEnd/>
            <a:tailEnd/>
          </a:ln>
        </p:spPr>
        <p:txBody>
          <a:bodyPr wrap="none" anchor="ctr"/>
          <a:lstStyle/>
          <a:p>
            <a:pPr marL="342900" indent="-342900" eaLnBrk="1" hangingPunct="1">
              <a:defRPr/>
            </a:pPr>
            <a:r>
              <a:rPr lang="en-US" sz="4000" dirty="0">
                <a:solidFill>
                  <a:schemeClr val="accent2">
                    <a:lumMod val="10000"/>
                  </a:schemeClr>
                </a:solidFill>
                <a:latin typeface="Times New Roman" pitchFamily="18" charset="0"/>
                <a:cs typeface="Times New Roman" pitchFamily="18" charset="0"/>
              </a:rPr>
              <a:t>d) </a:t>
            </a:r>
            <a:r>
              <a:rPr lang="en-US" sz="4000" dirty="0" err="1">
                <a:solidFill>
                  <a:schemeClr val="accent2">
                    <a:lumMod val="10000"/>
                  </a:schemeClr>
                </a:solidFill>
                <a:latin typeface="Times New Roman" pitchFamily="18" charset="0"/>
                <a:cs typeface="Times New Roman" pitchFamily="18" charset="0"/>
              </a:rPr>
              <a:t>Phần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thân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bài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tả</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cái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cối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theo</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trình</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tự</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như</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thế</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nào</a:t>
            </a:r>
            <a:r>
              <a:rPr lang="en-US" sz="4000" dirty="0">
                <a:solidFill>
                  <a:schemeClr val="accent2">
                    <a:lumMod val="10000"/>
                  </a:schemeClr>
                </a:solidFill>
                <a:latin typeface="Times New Roman" pitchFamily="18" charset="0"/>
                <a:cs typeface="Times New Roman" pitchFamily="18" charset="0"/>
              </a:rPr>
              <a:t> ?</a:t>
            </a:r>
          </a:p>
        </p:txBody>
      </p:sp>
      <p:sp>
        <p:nvSpPr>
          <p:cNvPr id="4" name="TextBox 3">
            <a:extLst>
              <a:ext uri="{FF2B5EF4-FFF2-40B4-BE49-F238E27FC236}">
                <a16:creationId xmlns="" xmlns:a16="http://schemas.microsoft.com/office/drawing/2014/main" id="{CAA316DB-B8B3-8741-B407-5B990691E5D4}"/>
              </a:ext>
            </a:extLst>
          </p:cNvPr>
          <p:cNvSpPr txBox="1"/>
          <p:nvPr/>
        </p:nvSpPr>
        <p:spPr>
          <a:xfrm>
            <a:off x="949712" y="1371710"/>
            <a:ext cx="10402229" cy="4062651"/>
          </a:xfrm>
          <a:prstGeom prst="rect">
            <a:avLst/>
          </a:prstGeom>
          <a:noFill/>
        </p:spPr>
        <p:txBody>
          <a:bodyPr wrap="square" rtlCol="0">
            <a:spAutoFit/>
          </a:bodyPr>
          <a:lstStyle/>
          <a:p>
            <a:pPr lvl="0" fontAlgn="base">
              <a:spcBef>
                <a:spcPct val="0"/>
              </a:spcBef>
              <a:spcAft>
                <a:spcPct val="0"/>
              </a:spcAft>
            </a:pP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theo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tự</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lớn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nhỏ</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ngoài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trong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chính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phụ</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hai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tai, </a:t>
            </a:r>
            <a:r>
              <a:rPr lang="en-US" altLang="en-US" sz="4000" dirty="0" err="1">
                <a:solidFill>
                  <a:srgbClr val="0000FF"/>
                </a:solidFill>
                <a:latin typeface="Times New Roman" panose="02020603050405020304" pitchFamily="18" charset="0"/>
                <a:cs typeface="Times New Roman" panose="02020603050405020304" pitchFamily="18" charset="0"/>
              </a:rPr>
              <a:t>hàng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răng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đầu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chốt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dây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thừng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buộc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dụng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của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dùng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đẻ</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xay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lúa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tiếng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làm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vui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xóm</a:t>
            </a:r>
            <a:r>
              <a:rPr lang="en-US" altLang="en-US" sz="4000" dirty="0">
                <a:solidFill>
                  <a:srgbClr val="0000FF"/>
                </a:solidFill>
                <a:latin typeface="Times New Roman" panose="02020603050405020304" pitchFamily="18" charset="0"/>
                <a:cs typeface="Times New Roman" panose="02020603050405020304" pitchFamily="18" charset="0"/>
              </a:rPr>
              <a:t>.</a:t>
            </a:r>
          </a:p>
          <a:p>
            <a:endParaRPr lang="x-none" dirty="0"/>
          </a:p>
        </p:txBody>
      </p:sp>
      <p:pic>
        <p:nvPicPr>
          <p:cNvPr id="5" name="Google Shape;228;p17">
            <a:extLst>
              <a:ext uri="{FF2B5EF4-FFF2-40B4-BE49-F238E27FC236}">
                <a16:creationId xmlns="" xmlns:a16="http://schemas.microsoft.com/office/drawing/2014/main" id="{AF169FCA-B52A-DB43-B76C-94487AD01B76}"/>
              </a:ext>
            </a:extLst>
          </p:cNvPr>
          <p:cNvPicPr preferRelativeResize="0"/>
          <p:nvPr/>
        </p:nvPicPr>
        <p:blipFill rotWithShape="1">
          <a:blip r:embed="rId2">
            <a:alphaModFix/>
          </a:blip>
          <a:srcRect b="15236"/>
          <a:stretch/>
        </p:blipFill>
        <p:spPr>
          <a:xfrm>
            <a:off x="7021558" y="5084954"/>
            <a:ext cx="1944022" cy="1787371"/>
          </a:xfrm>
          <a:prstGeom prst="rect">
            <a:avLst/>
          </a:prstGeom>
          <a:noFill/>
          <a:ln>
            <a:noFill/>
          </a:ln>
        </p:spPr>
      </p:pic>
      <p:pic>
        <p:nvPicPr>
          <p:cNvPr id="6" name="Google Shape;228;p17">
            <a:extLst>
              <a:ext uri="{FF2B5EF4-FFF2-40B4-BE49-F238E27FC236}">
                <a16:creationId xmlns="" xmlns:a16="http://schemas.microsoft.com/office/drawing/2014/main" id="{B15227DA-6B98-744A-8E43-B50B7E72FE7F}"/>
              </a:ext>
            </a:extLst>
          </p:cNvPr>
          <p:cNvPicPr preferRelativeResize="0"/>
          <p:nvPr/>
        </p:nvPicPr>
        <p:blipFill rotWithShape="1">
          <a:blip r:embed="rId2">
            <a:alphaModFix/>
          </a:blip>
          <a:srcRect b="15236"/>
          <a:stretch/>
        </p:blipFill>
        <p:spPr>
          <a:xfrm>
            <a:off x="3671720" y="5487878"/>
            <a:ext cx="1207206" cy="1409784"/>
          </a:xfrm>
          <a:prstGeom prst="rect">
            <a:avLst/>
          </a:prstGeom>
          <a:noFill/>
          <a:ln>
            <a:noFill/>
          </a:ln>
        </p:spPr>
      </p:pic>
    </p:spTree>
    <p:extLst>
      <p:ext uri="{BB962C8B-B14F-4D97-AF65-F5344CB8AC3E}">
        <p14:creationId xmlns:p14="http://schemas.microsoft.com/office/powerpoint/2010/main" val="3092012556"/>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a:extLst>
              <a:ext uri="{FF2B5EF4-FFF2-40B4-BE49-F238E27FC236}">
                <a16:creationId xmlns="" xmlns:a16="http://schemas.microsoft.com/office/drawing/2014/main" id="{BD952434-8F0E-FE4F-8E3D-E1D0E022AE17}"/>
              </a:ext>
            </a:extLst>
          </p:cNvPr>
          <p:cNvSpPr txBox="1">
            <a:spLocks noChangeArrowheads="1"/>
          </p:cNvSpPr>
          <p:nvPr/>
        </p:nvSpPr>
        <p:spPr bwMode="auto">
          <a:xfrm>
            <a:off x="1733165" y="755727"/>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Đoạn</a:t>
            </a:r>
            <a:r>
              <a:rPr lang="en-US" altLang="en-US" sz="2800" b="1" dirty="0">
                <a:latin typeface="Times New Roman" panose="02020603050405020304" pitchFamily="18" charset="0"/>
              </a:rPr>
              <a:t> 2.</a:t>
            </a:r>
          </a:p>
        </p:txBody>
      </p:sp>
      <p:sp>
        <p:nvSpPr>
          <p:cNvPr id="3" name="Rectangle 6">
            <a:extLst>
              <a:ext uri="{FF2B5EF4-FFF2-40B4-BE49-F238E27FC236}">
                <a16:creationId xmlns="" xmlns:a16="http://schemas.microsoft.com/office/drawing/2014/main" id="{4F1883CB-E83C-6346-AB4C-BF7320F09BEA}"/>
              </a:ext>
            </a:extLst>
          </p:cNvPr>
          <p:cNvSpPr>
            <a:spLocks noChangeArrowheads="1"/>
          </p:cNvSpPr>
          <p:nvPr/>
        </p:nvSpPr>
        <p:spPr bwMode="auto">
          <a:xfrm>
            <a:off x="9940783" y="4461000"/>
            <a:ext cx="25733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dây thừng</a:t>
            </a:r>
          </a:p>
        </p:txBody>
      </p:sp>
      <p:sp>
        <p:nvSpPr>
          <p:cNvPr id="4" name="Line 14">
            <a:extLst>
              <a:ext uri="{FF2B5EF4-FFF2-40B4-BE49-F238E27FC236}">
                <a16:creationId xmlns="" xmlns:a16="http://schemas.microsoft.com/office/drawing/2014/main" id="{F0AD1EEF-5458-8743-84F4-B4C6C9E2C267}"/>
              </a:ext>
            </a:extLst>
          </p:cNvPr>
          <p:cNvSpPr>
            <a:spLocks noChangeShapeType="1"/>
          </p:cNvSpPr>
          <p:nvPr/>
        </p:nvSpPr>
        <p:spPr bwMode="auto">
          <a:xfrm>
            <a:off x="6767682" y="4726343"/>
            <a:ext cx="887413"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5" name="Line 15">
            <a:extLst>
              <a:ext uri="{FF2B5EF4-FFF2-40B4-BE49-F238E27FC236}">
                <a16:creationId xmlns="" xmlns:a16="http://schemas.microsoft.com/office/drawing/2014/main" id="{E90BA466-0FE2-E94A-B9C5-829EA76CF38C}"/>
              </a:ext>
            </a:extLst>
          </p:cNvPr>
          <p:cNvSpPr>
            <a:spLocks noChangeShapeType="1"/>
          </p:cNvSpPr>
          <p:nvPr/>
        </p:nvSpPr>
        <p:spPr bwMode="auto">
          <a:xfrm>
            <a:off x="5059759" y="3339022"/>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6" name="Line 16">
            <a:extLst>
              <a:ext uri="{FF2B5EF4-FFF2-40B4-BE49-F238E27FC236}">
                <a16:creationId xmlns="" xmlns:a16="http://schemas.microsoft.com/office/drawing/2014/main" id="{ABAD830D-585C-B147-BCF1-ADA46065B42C}"/>
              </a:ext>
            </a:extLst>
          </p:cNvPr>
          <p:cNvSpPr>
            <a:spLocks noChangeShapeType="1"/>
          </p:cNvSpPr>
          <p:nvPr/>
        </p:nvSpPr>
        <p:spPr bwMode="auto">
          <a:xfrm>
            <a:off x="9085432" y="4718175"/>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7" name="Rectangle 23">
            <a:extLst>
              <a:ext uri="{FF2B5EF4-FFF2-40B4-BE49-F238E27FC236}">
                <a16:creationId xmlns="" xmlns:a16="http://schemas.microsoft.com/office/drawing/2014/main" id="{57738560-8159-C549-B696-D63FA684F714}"/>
              </a:ext>
            </a:extLst>
          </p:cNvPr>
          <p:cNvSpPr>
            <a:spLocks noChangeArrowheads="1"/>
          </p:cNvSpPr>
          <p:nvPr/>
        </p:nvSpPr>
        <p:spPr bwMode="auto">
          <a:xfrm>
            <a:off x="3223022" y="46375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cần cối</a:t>
            </a:r>
          </a:p>
        </p:txBody>
      </p:sp>
      <p:sp>
        <p:nvSpPr>
          <p:cNvPr id="8" name="Rectangle 25">
            <a:extLst>
              <a:ext uri="{FF2B5EF4-FFF2-40B4-BE49-F238E27FC236}">
                <a16:creationId xmlns="" xmlns:a16="http://schemas.microsoft.com/office/drawing/2014/main" id="{BCA7E729-34BF-8F4D-A3FB-C3E6D79C9214}"/>
              </a:ext>
            </a:extLst>
          </p:cNvPr>
          <p:cNvSpPr>
            <a:spLocks noChangeArrowheads="1"/>
          </p:cNvSpPr>
          <p:nvPr/>
        </p:nvSpPr>
        <p:spPr bwMode="auto">
          <a:xfrm>
            <a:off x="5356622" y="4420110"/>
            <a:ext cx="1511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đầu cần</a:t>
            </a:r>
          </a:p>
        </p:txBody>
      </p:sp>
      <p:sp>
        <p:nvSpPr>
          <p:cNvPr id="9" name="Rectangle 26">
            <a:extLst>
              <a:ext uri="{FF2B5EF4-FFF2-40B4-BE49-F238E27FC236}">
                <a16:creationId xmlns="" xmlns:a16="http://schemas.microsoft.com/office/drawing/2014/main" id="{623F0B50-1599-9D47-AB64-CCA92ED86A69}"/>
              </a:ext>
            </a:extLst>
          </p:cNvPr>
          <p:cNvSpPr>
            <a:spLocks noChangeArrowheads="1"/>
          </p:cNvSpPr>
          <p:nvPr/>
        </p:nvSpPr>
        <p:spPr bwMode="auto">
          <a:xfrm>
            <a:off x="7672784" y="4415116"/>
            <a:ext cx="1370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cái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chốt</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0" name="Rectangle 42">
            <a:extLst>
              <a:ext uri="{FF2B5EF4-FFF2-40B4-BE49-F238E27FC236}">
                <a16:creationId xmlns="" xmlns:a16="http://schemas.microsoft.com/office/drawing/2014/main" id="{9108CFBA-9C45-8D47-8E3B-84A03AFDE2E4}"/>
              </a:ext>
            </a:extLst>
          </p:cNvPr>
          <p:cNvSpPr>
            <a:spLocks noChangeArrowheads="1"/>
          </p:cNvSpPr>
          <p:nvPr/>
        </p:nvSpPr>
        <p:spPr bwMode="auto">
          <a:xfrm>
            <a:off x="1552190" y="1535190"/>
            <a:ext cx="371475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a:t>
            </a:r>
            <a:r>
              <a:rPr lang="en-US" b="1" dirty="0">
                <a:solidFill>
                  <a:srgbClr val="000000"/>
                </a:solidFill>
                <a:effectLst>
                  <a:outerShdw blurRad="38100" dist="38100" dir="2700000" algn="tl">
                    <a:srgbClr val="000000">
                      <a:alpha val="43137"/>
                    </a:srgbClr>
                  </a:outerShdw>
                </a:effectLst>
                <a:latin typeface="Arial"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Tả</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hình</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dáng</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cái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cối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p>
        </p:txBody>
      </p:sp>
      <p:grpSp>
        <p:nvGrpSpPr>
          <p:cNvPr id="11" name="Group 55">
            <a:extLst>
              <a:ext uri="{FF2B5EF4-FFF2-40B4-BE49-F238E27FC236}">
                <a16:creationId xmlns="" xmlns:a16="http://schemas.microsoft.com/office/drawing/2014/main" id="{E32E4B09-6E46-A94E-AE6C-5996A57C982D}"/>
              </a:ext>
            </a:extLst>
          </p:cNvPr>
          <p:cNvGrpSpPr>
            <a:grpSpLocks/>
          </p:cNvGrpSpPr>
          <p:nvPr/>
        </p:nvGrpSpPr>
        <p:grpSpPr bwMode="auto">
          <a:xfrm>
            <a:off x="5946390" y="2279727"/>
            <a:ext cx="4310063" cy="522288"/>
            <a:chOff x="2632" y="1866"/>
            <a:chExt cx="2741" cy="439"/>
          </a:xfrm>
        </p:grpSpPr>
        <p:sp>
          <p:nvSpPr>
            <p:cNvPr id="12" name="Rectangle 50">
              <a:extLst>
                <a:ext uri="{FF2B5EF4-FFF2-40B4-BE49-F238E27FC236}">
                  <a16:creationId xmlns="" xmlns:a16="http://schemas.microsoft.com/office/drawing/2014/main" id="{EC7E5974-9B7F-B940-A936-5FC350922C34}"/>
                </a:ext>
              </a:extLst>
            </p:cNvPr>
            <p:cNvSpPr>
              <a:spLocks noChangeArrowheads="1"/>
            </p:cNvSpPr>
            <p:nvPr/>
          </p:nvSpPr>
          <p:spPr bwMode="auto">
            <a:xfrm>
              <a:off x="2632" y="1866"/>
              <a:ext cx="2741" cy="439"/>
            </a:xfrm>
            <a:prstGeom prst="rect">
              <a:avLst/>
            </a:prstGeom>
            <a:solidFill>
              <a:srgbClr val="FF99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Euclid Symbol" pitchFamily="18" charset="2"/>
                <a:buNone/>
              </a:pPr>
              <a:r>
                <a:rPr lang="en-US" altLang="en-US" sz="2800" b="1">
                  <a:solidFill>
                    <a:srgbClr val="000000"/>
                  </a:solidFill>
                  <a:latin typeface="Times New Roman" panose="02020603050405020304" pitchFamily="18" charset="0"/>
                  <a:cs typeface="Times New Roman" panose="02020603050405020304" pitchFamily="18" charset="0"/>
                  <a:sym typeface="Euclid Symbol" pitchFamily="18" charset="2"/>
                </a:rPr>
                <a:t>phần chính          phần phụ</a:t>
              </a:r>
            </a:p>
          </p:txBody>
        </p:sp>
        <p:sp>
          <p:nvSpPr>
            <p:cNvPr id="13" name="Line 51">
              <a:extLst>
                <a:ext uri="{FF2B5EF4-FFF2-40B4-BE49-F238E27FC236}">
                  <a16:creationId xmlns="" xmlns:a16="http://schemas.microsoft.com/office/drawing/2014/main" id="{47F50EAA-09B3-9040-A6C5-C6D51EFB4A6B}"/>
                </a:ext>
              </a:extLst>
            </p:cNvPr>
            <p:cNvSpPr>
              <a:spLocks noChangeShapeType="1"/>
            </p:cNvSpPr>
            <p:nvPr/>
          </p:nvSpPr>
          <p:spPr bwMode="auto">
            <a:xfrm>
              <a:off x="3944" y="2120"/>
              <a:ext cx="296"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4" name="Group 53">
            <a:extLst>
              <a:ext uri="{FF2B5EF4-FFF2-40B4-BE49-F238E27FC236}">
                <a16:creationId xmlns="" xmlns:a16="http://schemas.microsoft.com/office/drawing/2014/main" id="{BDF2A71B-E281-B745-969C-C0A08BE106B4}"/>
              </a:ext>
            </a:extLst>
          </p:cNvPr>
          <p:cNvGrpSpPr>
            <a:grpSpLocks/>
          </p:cNvGrpSpPr>
          <p:nvPr/>
        </p:nvGrpSpPr>
        <p:grpSpPr bwMode="auto">
          <a:xfrm>
            <a:off x="5946192" y="836698"/>
            <a:ext cx="4610298" cy="522684"/>
            <a:chOff x="2651" y="942"/>
            <a:chExt cx="2724" cy="439"/>
          </a:xfrm>
          <a:solidFill>
            <a:schemeClr val="tx2">
              <a:lumMod val="20000"/>
              <a:lumOff val="80000"/>
            </a:schemeClr>
          </a:solidFill>
        </p:grpSpPr>
        <p:sp>
          <p:nvSpPr>
            <p:cNvPr id="15" name="Rectangle 48">
              <a:extLst>
                <a:ext uri="{FF2B5EF4-FFF2-40B4-BE49-F238E27FC236}">
                  <a16:creationId xmlns="" xmlns:a16="http://schemas.microsoft.com/office/drawing/2014/main" id="{F53EC618-604D-DF49-8B73-4FA18E1ED3A9}"/>
                </a:ext>
              </a:extLst>
            </p:cNvPr>
            <p:cNvSpPr>
              <a:spLocks noChangeArrowheads="1"/>
            </p:cNvSpPr>
            <p:nvPr/>
          </p:nvSpPr>
          <p:spPr bwMode="auto">
            <a:xfrm>
              <a:off x="2651" y="942"/>
              <a:ext cx="2724" cy="439"/>
            </a:xfrm>
            <a:prstGeom prst="rect">
              <a:avLst/>
            </a:prstGeom>
            <a:solidFill>
              <a:srgbClr val="CCFF99"/>
            </a:solidFill>
            <a:ln w="9525">
              <a:solidFill>
                <a:srgbClr val="000000"/>
              </a:solidFill>
              <a:miter lim="800000"/>
              <a:headEnd/>
              <a:tailEnd/>
            </a:ln>
            <a:effectLst/>
          </p:spPr>
          <p:txBody>
            <a:bodyPr>
              <a:spAutoFit/>
            </a:bodyPr>
            <a:lstStyle/>
            <a:p>
              <a:pPr algn="ctr">
                <a:spcBef>
                  <a:spcPct val="50000"/>
                </a:spcBef>
                <a:buFont typeface="Euclid Symbol" pitchFamily="18" charset="2"/>
                <a:buNone/>
                <a:defRPr/>
              </a:pP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lớn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nhỏ</a:t>
              </a:r>
              <a:endPar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endParaRPr>
            </a:p>
          </p:txBody>
        </p:sp>
        <p:sp>
          <p:nvSpPr>
            <p:cNvPr id="16" name="Line 52">
              <a:extLst>
                <a:ext uri="{FF2B5EF4-FFF2-40B4-BE49-F238E27FC236}">
                  <a16:creationId xmlns="" xmlns:a16="http://schemas.microsoft.com/office/drawing/2014/main" id="{E6914BAD-B375-DF42-8069-28BCFF564284}"/>
                </a:ext>
              </a:extLst>
            </p:cNvPr>
            <p:cNvSpPr>
              <a:spLocks noChangeShapeType="1"/>
            </p:cNvSpPr>
            <p:nvPr/>
          </p:nvSpPr>
          <p:spPr bwMode="auto">
            <a:xfrm>
              <a:off x="3859" y="1185"/>
              <a:ext cx="296" cy="0"/>
            </a:xfrm>
            <a:prstGeom prst="line">
              <a:avLst/>
            </a:prstGeom>
            <a:grpFill/>
            <a:ln w="38100" cmpd="dbl">
              <a:solidFill>
                <a:srgbClr val="000000"/>
              </a:solidFill>
              <a:round/>
              <a:headEnd/>
              <a:tailEnd type="triangle" w="med" len="med"/>
            </a:ln>
            <a:effectLst/>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7" name="Group 62">
            <a:extLst>
              <a:ext uri="{FF2B5EF4-FFF2-40B4-BE49-F238E27FC236}">
                <a16:creationId xmlns="" xmlns:a16="http://schemas.microsoft.com/office/drawing/2014/main" id="{2A54772C-8444-E447-93F6-606F59DE6632}"/>
              </a:ext>
            </a:extLst>
          </p:cNvPr>
          <p:cNvGrpSpPr>
            <a:grpSpLocks/>
          </p:cNvGrpSpPr>
          <p:nvPr/>
        </p:nvGrpSpPr>
        <p:grpSpPr bwMode="auto">
          <a:xfrm>
            <a:off x="5949565" y="1557415"/>
            <a:ext cx="4373563" cy="523875"/>
            <a:chOff x="2783" y="2160"/>
            <a:chExt cx="2541" cy="439"/>
          </a:xfrm>
        </p:grpSpPr>
        <p:sp>
          <p:nvSpPr>
            <p:cNvPr id="18" name="Rectangle 57">
              <a:extLst>
                <a:ext uri="{FF2B5EF4-FFF2-40B4-BE49-F238E27FC236}">
                  <a16:creationId xmlns="" xmlns:a16="http://schemas.microsoft.com/office/drawing/2014/main" id="{DEB5317A-EAF2-694A-90D3-9CFCDD205F78}"/>
                </a:ext>
              </a:extLst>
            </p:cNvPr>
            <p:cNvSpPr>
              <a:spLocks noChangeArrowheads="1"/>
            </p:cNvSpPr>
            <p:nvPr/>
          </p:nvSpPr>
          <p:spPr bwMode="auto">
            <a:xfrm>
              <a:off x="2783" y="2160"/>
              <a:ext cx="2541" cy="439"/>
            </a:xfrm>
            <a:prstGeom prst="rect">
              <a:avLst/>
            </a:prstGeom>
            <a:solidFill>
              <a:srgbClr val="FFC000"/>
            </a:solidFill>
            <a:ln w="9525">
              <a:solidFill>
                <a:srgbClr val="000000"/>
              </a:solidFill>
              <a:miter lim="800000"/>
              <a:headEnd/>
              <a:tailEnd/>
            </a:ln>
            <a:effectLst/>
          </p:spPr>
          <p:txBody>
            <a:bodyPr>
              <a:spAutoFit/>
            </a:bodyPr>
            <a:lstStyle/>
            <a:p>
              <a:pPr algn="ctr">
                <a:buFont typeface="Euclid Symbol" pitchFamily="18" charset="2"/>
                <a:buNone/>
                <a:defRPr/>
              </a:pP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từ</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ngoài</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vào</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trong</a:t>
              </a:r>
              <a:endPar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endParaRPr>
            </a:p>
          </p:txBody>
        </p:sp>
        <p:sp>
          <p:nvSpPr>
            <p:cNvPr id="19" name="Line 58">
              <a:extLst>
                <a:ext uri="{FF2B5EF4-FFF2-40B4-BE49-F238E27FC236}">
                  <a16:creationId xmlns="" xmlns:a16="http://schemas.microsoft.com/office/drawing/2014/main" id="{BF16F6EF-C0AC-C44B-BE14-4FC127A4B03B}"/>
                </a:ext>
              </a:extLst>
            </p:cNvPr>
            <p:cNvSpPr>
              <a:spLocks noChangeShapeType="1"/>
            </p:cNvSpPr>
            <p:nvPr/>
          </p:nvSpPr>
          <p:spPr bwMode="auto">
            <a:xfrm>
              <a:off x="3870" y="2391"/>
              <a:ext cx="292"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sp>
        <p:nvSpPr>
          <p:cNvPr id="20" name="Line 59">
            <a:extLst>
              <a:ext uri="{FF2B5EF4-FFF2-40B4-BE49-F238E27FC236}">
                <a16:creationId xmlns="" xmlns:a16="http://schemas.microsoft.com/office/drawing/2014/main" id="{3DF0C82A-EA51-5D4E-9733-9D102C6A42FC}"/>
              </a:ext>
            </a:extLst>
          </p:cNvPr>
          <p:cNvSpPr>
            <a:spLocks noChangeShapeType="1"/>
          </p:cNvSpPr>
          <p:nvPr/>
        </p:nvSpPr>
        <p:spPr bwMode="auto">
          <a:xfrm>
            <a:off x="5266940" y="1863802"/>
            <a:ext cx="725488" cy="0"/>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1" name="Line 60">
            <a:extLst>
              <a:ext uri="{FF2B5EF4-FFF2-40B4-BE49-F238E27FC236}">
                <a16:creationId xmlns="" xmlns:a16="http://schemas.microsoft.com/office/drawing/2014/main" id="{418D681F-A125-D74C-A620-836BBAAE2C6D}"/>
              </a:ext>
            </a:extLst>
          </p:cNvPr>
          <p:cNvSpPr>
            <a:spLocks noChangeShapeType="1"/>
          </p:cNvSpPr>
          <p:nvPr/>
        </p:nvSpPr>
        <p:spPr bwMode="auto">
          <a:xfrm flipV="1">
            <a:off x="5301865" y="1119265"/>
            <a:ext cx="635000" cy="4032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2" name="Line 61">
            <a:extLst>
              <a:ext uri="{FF2B5EF4-FFF2-40B4-BE49-F238E27FC236}">
                <a16:creationId xmlns="" xmlns:a16="http://schemas.microsoft.com/office/drawing/2014/main" id="{3EA40051-C243-4743-A1AA-A4B0C6B029B9}"/>
              </a:ext>
            </a:extLst>
          </p:cNvPr>
          <p:cNvSpPr>
            <a:spLocks noChangeShapeType="1"/>
          </p:cNvSpPr>
          <p:nvPr/>
        </p:nvSpPr>
        <p:spPr bwMode="auto">
          <a:xfrm>
            <a:off x="5228840" y="2059065"/>
            <a:ext cx="717550" cy="5048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3" name="Line 15">
            <a:extLst>
              <a:ext uri="{FF2B5EF4-FFF2-40B4-BE49-F238E27FC236}">
                <a16:creationId xmlns="" xmlns:a16="http://schemas.microsoft.com/office/drawing/2014/main" id="{9F25D6A1-978D-F546-898D-160427E28025}"/>
              </a:ext>
            </a:extLst>
          </p:cNvPr>
          <p:cNvSpPr>
            <a:spLocks noChangeShapeType="1"/>
          </p:cNvSpPr>
          <p:nvPr/>
        </p:nvSpPr>
        <p:spPr bwMode="auto">
          <a:xfrm>
            <a:off x="5059759" y="3807335"/>
            <a:ext cx="738188"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24" name="Rectangle 23">
            <a:extLst>
              <a:ext uri="{FF2B5EF4-FFF2-40B4-BE49-F238E27FC236}">
                <a16:creationId xmlns="" xmlns:a16="http://schemas.microsoft.com/office/drawing/2014/main" id="{F0D28350-36CA-684D-879C-298094804F22}"/>
              </a:ext>
            </a:extLst>
          </p:cNvPr>
          <p:cNvSpPr>
            <a:spLocks noChangeArrowheads="1"/>
          </p:cNvSpPr>
          <p:nvPr/>
        </p:nvSpPr>
        <p:spPr bwMode="auto">
          <a:xfrm>
            <a:off x="3273822" y="31770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vành</a:t>
            </a:r>
          </a:p>
        </p:txBody>
      </p:sp>
      <p:sp>
        <p:nvSpPr>
          <p:cNvPr id="25" name="Rectangle 23">
            <a:extLst>
              <a:ext uri="{FF2B5EF4-FFF2-40B4-BE49-F238E27FC236}">
                <a16:creationId xmlns="" xmlns:a16="http://schemas.microsoft.com/office/drawing/2014/main" id="{901C3D43-6431-894A-AB09-D0DF6E39A710}"/>
              </a:ext>
            </a:extLst>
          </p:cNvPr>
          <p:cNvSpPr>
            <a:spLocks noChangeArrowheads="1"/>
          </p:cNvSpPr>
          <p:nvPr/>
        </p:nvSpPr>
        <p:spPr bwMode="auto">
          <a:xfrm>
            <a:off x="6151959" y="3108835"/>
            <a:ext cx="16843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áo</a:t>
            </a:r>
          </a:p>
        </p:txBody>
      </p:sp>
      <p:sp>
        <p:nvSpPr>
          <p:cNvPr id="26" name="Rectangle 23">
            <a:extLst>
              <a:ext uri="{FF2B5EF4-FFF2-40B4-BE49-F238E27FC236}">
                <a16:creationId xmlns="" xmlns:a16="http://schemas.microsoft.com/office/drawing/2014/main" id="{ECE439BD-4CA8-C046-8A9E-4CAD84788B87}"/>
              </a:ext>
            </a:extLst>
          </p:cNvPr>
          <p:cNvSpPr>
            <a:spLocks noChangeArrowheads="1"/>
          </p:cNvSpPr>
          <p:nvPr/>
        </p:nvSpPr>
        <p:spPr bwMode="auto">
          <a:xfrm>
            <a:off x="3273822" y="3653347"/>
            <a:ext cx="2266950"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a:t>
            </a:r>
          </a:p>
        </p:txBody>
      </p:sp>
      <p:sp>
        <p:nvSpPr>
          <p:cNvPr id="27" name="Rectangle 23">
            <a:extLst>
              <a:ext uri="{FF2B5EF4-FFF2-40B4-BE49-F238E27FC236}">
                <a16:creationId xmlns="" xmlns:a16="http://schemas.microsoft.com/office/drawing/2014/main" id="{1C5359D8-9C51-4F42-B5FC-A8E3553EB80B}"/>
              </a:ext>
            </a:extLst>
          </p:cNvPr>
          <p:cNvSpPr>
            <a:spLocks noChangeArrowheads="1"/>
          </p:cNvSpPr>
          <p:nvPr/>
        </p:nvSpPr>
        <p:spPr bwMode="auto">
          <a:xfrm>
            <a:off x="6094809" y="3689860"/>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lỗ</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 </a:t>
            </a:r>
          </a:p>
        </p:txBody>
      </p:sp>
      <p:sp>
        <p:nvSpPr>
          <p:cNvPr id="28" name="Rectangle 23">
            <a:extLst>
              <a:ext uri="{FF2B5EF4-FFF2-40B4-BE49-F238E27FC236}">
                <a16:creationId xmlns="" xmlns:a16="http://schemas.microsoft.com/office/drawing/2014/main" id="{8B2C3650-FB3B-224B-8AC6-46D926DA63B3}"/>
              </a:ext>
            </a:extLst>
          </p:cNvPr>
          <p:cNvSpPr>
            <a:spLocks noChangeArrowheads="1"/>
          </p:cNvSpPr>
          <p:nvPr/>
        </p:nvSpPr>
        <p:spPr bwMode="auto">
          <a:xfrm>
            <a:off x="3273822" y="4140710"/>
            <a:ext cx="2371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hàm răng cối</a:t>
            </a:r>
          </a:p>
        </p:txBody>
      </p:sp>
      <p:sp>
        <p:nvSpPr>
          <p:cNvPr id="29" name="Line 15">
            <a:extLst>
              <a:ext uri="{FF2B5EF4-FFF2-40B4-BE49-F238E27FC236}">
                <a16:creationId xmlns="" xmlns:a16="http://schemas.microsoft.com/office/drawing/2014/main" id="{A150CE44-2669-9E4B-B180-FE0DFA422F98}"/>
              </a:ext>
            </a:extLst>
          </p:cNvPr>
          <p:cNvSpPr>
            <a:spLocks noChangeShapeType="1"/>
          </p:cNvSpPr>
          <p:nvPr/>
        </p:nvSpPr>
        <p:spPr bwMode="auto">
          <a:xfrm>
            <a:off x="5570934" y="4302635"/>
            <a:ext cx="75565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0" name="Line 15">
            <a:extLst>
              <a:ext uri="{FF2B5EF4-FFF2-40B4-BE49-F238E27FC236}">
                <a16:creationId xmlns="" xmlns:a16="http://schemas.microsoft.com/office/drawing/2014/main" id="{99FFC239-6180-DA40-BD54-0CF46FC9A384}"/>
              </a:ext>
            </a:extLst>
          </p:cNvPr>
          <p:cNvSpPr>
            <a:spLocks noChangeShapeType="1"/>
          </p:cNvSpPr>
          <p:nvPr/>
        </p:nvSpPr>
        <p:spPr bwMode="auto">
          <a:xfrm>
            <a:off x="4437384" y="4726343"/>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1" name="Rectangle 23">
            <a:extLst>
              <a:ext uri="{FF2B5EF4-FFF2-40B4-BE49-F238E27FC236}">
                <a16:creationId xmlns="" xmlns:a16="http://schemas.microsoft.com/office/drawing/2014/main" id="{1166404D-5E0B-DA47-88E7-C1E83D05F9CE}"/>
              </a:ext>
            </a:extLst>
          </p:cNvPr>
          <p:cNvSpPr>
            <a:spLocks noChangeArrowheads="1"/>
          </p:cNvSpPr>
          <p:nvPr/>
        </p:nvSpPr>
        <p:spPr bwMode="auto">
          <a:xfrm>
            <a:off x="6409134" y="4207385"/>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dăm</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cối</a:t>
            </a:r>
            <a:endPar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2" name="Rectangle 3">
            <a:extLst>
              <a:ext uri="{FF2B5EF4-FFF2-40B4-BE49-F238E27FC236}">
                <a16:creationId xmlns="" xmlns:a16="http://schemas.microsoft.com/office/drawing/2014/main" id="{D5A4471C-0BE5-FA4D-B3DC-926C0391F552}"/>
              </a:ext>
            </a:extLst>
          </p:cNvPr>
          <p:cNvSpPr>
            <a:spLocks noChangeArrowheads="1"/>
          </p:cNvSpPr>
          <p:nvPr/>
        </p:nvSpPr>
        <p:spPr bwMode="auto">
          <a:xfrm>
            <a:off x="1487103" y="147715"/>
            <a:ext cx="9144000" cy="501650"/>
          </a:xfrm>
          <a:prstGeom prst="rect">
            <a:avLst/>
          </a:prstGeom>
          <a:solidFill>
            <a:srgbClr val="FFFFCC"/>
          </a:solidFill>
          <a:ln w="9525">
            <a:solidFill>
              <a:schemeClr val="folHlink"/>
            </a:solidFill>
            <a:miter lim="800000"/>
            <a:headEnd/>
            <a:tailEnd/>
          </a:ln>
        </p:spPr>
        <p:txBody>
          <a:bodyPr lIns="69056" tIns="34529" rIns="69056" bIns="34529">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d) Phần thân bài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ả cái cối theo trình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ự</a:t>
            </a:r>
            <a:r>
              <a:rPr lang="vi-VN" altLang="en-US" sz="2800" b="1">
                <a:latin typeface="Times New Roman" panose="02020603050405020304" pitchFamily="18" charset="0"/>
                <a:cs typeface="Times New Roman" panose="02020603050405020304" pitchFamily="18" charset="0"/>
              </a:rPr>
              <a:t> như th</a:t>
            </a:r>
            <a:r>
              <a:rPr lang="en-US" altLang="en-US" sz="2800" b="1">
                <a:latin typeface="Times New Roman" panose="02020603050405020304" pitchFamily="18" charset="0"/>
                <a:cs typeface="Times New Roman" panose="02020603050405020304" pitchFamily="18" charset="0"/>
              </a:rPr>
              <a:t>ế</a:t>
            </a:r>
            <a:r>
              <a:rPr lang="vi-VN" altLang="en-US" sz="2800" b="1">
                <a:latin typeface="Times New Roman" panose="02020603050405020304" pitchFamily="18" charset="0"/>
                <a:cs typeface="Times New Roman" panose="02020603050405020304" pitchFamily="18" charset="0"/>
              </a:rPr>
              <a:t> nào?</a:t>
            </a:r>
          </a:p>
        </p:txBody>
      </p:sp>
      <p:sp>
        <p:nvSpPr>
          <p:cNvPr id="34" name="Text Box 6">
            <a:extLst>
              <a:ext uri="{FF2B5EF4-FFF2-40B4-BE49-F238E27FC236}">
                <a16:creationId xmlns="" xmlns:a16="http://schemas.microsoft.com/office/drawing/2014/main" id="{36276F21-8A0D-D44B-8CD0-75FA31AB1A6D}"/>
              </a:ext>
            </a:extLst>
          </p:cNvPr>
          <p:cNvSpPr txBox="1">
            <a:spLocks noChangeArrowheads="1"/>
          </p:cNvSpPr>
          <p:nvPr/>
        </p:nvSpPr>
        <p:spPr bwMode="auto">
          <a:xfrm>
            <a:off x="1885565" y="5003809"/>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latin typeface="Times New Roman" panose="02020603050405020304" pitchFamily="18" charset="0"/>
              </a:rPr>
              <a:t>Đoạn</a:t>
            </a:r>
            <a:r>
              <a:rPr lang="en-US" altLang="en-US" b="1" dirty="0">
                <a:latin typeface="Times New Roman" panose="02020603050405020304" pitchFamily="18" charset="0"/>
              </a:rPr>
              <a:t> 3.</a:t>
            </a:r>
          </a:p>
        </p:txBody>
      </p:sp>
      <p:sp>
        <p:nvSpPr>
          <p:cNvPr id="35" name="Rectangle 43">
            <a:extLst>
              <a:ext uri="{FF2B5EF4-FFF2-40B4-BE49-F238E27FC236}">
                <a16:creationId xmlns="" xmlns:a16="http://schemas.microsoft.com/office/drawing/2014/main" id="{662A2387-678C-E14E-B284-3BED2F8B4C97}"/>
              </a:ext>
            </a:extLst>
          </p:cNvPr>
          <p:cNvSpPr>
            <a:spLocks noChangeArrowheads="1"/>
          </p:cNvSpPr>
          <p:nvPr/>
        </p:nvSpPr>
        <p:spPr bwMode="auto">
          <a:xfrm>
            <a:off x="1861148" y="5639283"/>
            <a:ext cx="45720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800"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Tả</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công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dụng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của</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cái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cối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p>
        </p:txBody>
      </p:sp>
      <p:pic>
        <p:nvPicPr>
          <p:cNvPr id="36" name="Google Shape;154;p8">
            <a:extLst>
              <a:ext uri="{FF2B5EF4-FFF2-40B4-BE49-F238E27FC236}">
                <a16:creationId xmlns="" xmlns:a16="http://schemas.microsoft.com/office/drawing/2014/main" id="{52E13039-8BAE-964A-9C22-568DD215D046}"/>
              </a:ext>
            </a:extLst>
          </p:cNvPr>
          <p:cNvPicPr preferRelativeResize="0"/>
          <p:nvPr/>
        </p:nvPicPr>
        <p:blipFill rotWithShape="1">
          <a:blip r:embed="rId2">
            <a:alphaModFix/>
          </a:blip>
          <a:srcRect/>
          <a:stretch/>
        </p:blipFill>
        <p:spPr>
          <a:xfrm>
            <a:off x="-146778" y="2114077"/>
            <a:ext cx="2144249" cy="2945795"/>
          </a:xfrm>
          <a:prstGeom prst="rect">
            <a:avLst/>
          </a:prstGeom>
          <a:noFill/>
          <a:ln>
            <a:noFill/>
          </a:ln>
        </p:spPr>
      </p:pic>
    </p:spTree>
    <p:extLst>
      <p:ext uri="{BB962C8B-B14F-4D97-AF65-F5344CB8AC3E}">
        <p14:creationId xmlns:p14="http://schemas.microsoft.com/office/powerpoint/2010/main" val="197607488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additive="base">
                                        <p:cTn id="113" dur="500" fill="hold"/>
                                        <p:tgtEl>
                                          <p:spTgt spid="14"/>
                                        </p:tgtEl>
                                        <p:attrNameLst>
                                          <p:attrName>ppt_x</p:attrName>
                                        </p:attrNameLst>
                                      </p:cBhvr>
                                      <p:tavLst>
                                        <p:tav tm="0">
                                          <p:val>
                                            <p:strVal val="#ppt_x"/>
                                          </p:val>
                                        </p:tav>
                                        <p:tav tm="100000">
                                          <p:val>
                                            <p:strVal val="#ppt_x"/>
                                          </p:val>
                                        </p:tav>
                                      </p:tavLst>
                                    </p:anim>
                                    <p:anim calcmode="lin" valueType="num">
                                      <p:cBhvr additive="base">
                                        <p:cTn id="1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ppt_x"/>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ppt_x"/>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additive="base">
                                        <p:cTn id="133" dur="500" fill="hold"/>
                                        <p:tgtEl>
                                          <p:spTgt spid="11"/>
                                        </p:tgtEl>
                                        <p:attrNameLst>
                                          <p:attrName>ppt_x</p:attrName>
                                        </p:attrNameLst>
                                      </p:cBhvr>
                                      <p:tavLst>
                                        <p:tav tm="0">
                                          <p:val>
                                            <p:strVal val="#ppt_x"/>
                                          </p:val>
                                        </p:tav>
                                        <p:tav tm="100000">
                                          <p:val>
                                            <p:strVal val="#ppt_x"/>
                                          </p:val>
                                        </p:tav>
                                      </p:tavLst>
                                    </p:anim>
                                    <p:anim calcmode="lin" valueType="num">
                                      <p:cBhvr additive="base">
                                        <p:cTn id="1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animBg="1"/>
      <p:bldP spid="24" grpId="0"/>
      <p:bldP spid="25" grpId="0"/>
      <p:bldP spid="26" grpId="0"/>
      <p:bldP spid="27" grpId="0"/>
      <p:bldP spid="28" grpId="0"/>
      <p:bldP spid="31"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 xmlns:a16="http://schemas.microsoft.com/office/drawing/2014/main" id="{1A5FBD9C-E3E3-9C49-BB66-EA7143726C62}"/>
              </a:ext>
            </a:extLst>
          </p:cNvPr>
          <p:cNvSpPr txBox="1">
            <a:spLocks noChangeArrowheads="1"/>
          </p:cNvSpPr>
          <p:nvPr/>
        </p:nvSpPr>
        <p:spPr bwMode="auto">
          <a:xfrm>
            <a:off x="1524000" y="3074757"/>
            <a:ext cx="2590800" cy="601662"/>
          </a:xfrm>
          <a:prstGeom prst="rect">
            <a:avLst/>
          </a:prstGeom>
          <a:solidFill>
            <a:srgbClr val="FF9C98"/>
          </a:solidFill>
          <a:ln w="19050" algn="ctr">
            <a:solidFill>
              <a:srgbClr val="000080"/>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a:effectLst>
                  <a:outerShdw blurRad="38100" dist="38100" dir="2700000" algn="tl">
                    <a:srgbClr val="000000">
                      <a:alpha val="43137"/>
                    </a:srgbClr>
                  </a:outerShdw>
                </a:effectLst>
                <a:cs typeface="Times New Roman" pitchFamily="18" charset="0"/>
              </a:rPr>
              <a:t>Thân bài</a:t>
            </a:r>
          </a:p>
        </p:txBody>
      </p:sp>
      <p:sp>
        <p:nvSpPr>
          <p:cNvPr id="3" name="Text Box 16">
            <a:extLst>
              <a:ext uri="{FF2B5EF4-FFF2-40B4-BE49-F238E27FC236}">
                <a16:creationId xmlns="" xmlns:a16="http://schemas.microsoft.com/office/drawing/2014/main" id="{FA99741D-9810-ED47-A6FD-5636D763D519}"/>
              </a:ext>
            </a:extLst>
          </p:cNvPr>
          <p:cNvSpPr txBox="1">
            <a:spLocks noChangeArrowheads="1"/>
          </p:cNvSpPr>
          <p:nvPr/>
        </p:nvSpPr>
        <p:spPr bwMode="auto">
          <a:xfrm>
            <a:off x="2819400" y="999894"/>
            <a:ext cx="1447800" cy="1089025"/>
          </a:xfrm>
          <a:prstGeom prst="rect">
            <a:avLst/>
          </a:prstGeom>
          <a:noFill/>
          <a:ln w="19050" algn="ctr">
            <a:solidFill>
              <a:srgbClr val="0000FF"/>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Hình</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dáng</a:t>
            </a:r>
            <a:endParaRPr lang="en-US" sz="3200" dirty="0">
              <a:effectLst>
                <a:outerShdw blurRad="38100" dist="38100" dir="2700000" algn="tl">
                  <a:srgbClr val="000000">
                    <a:alpha val="43137"/>
                  </a:srgbClr>
                </a:outerShdw>
              </a:effectLst>
              <a:cs typeface="Times New Roman" pitchFamily="18" charset="0"/>
            </a:endParaRPr>
          </a:p>
        </p:txBody>
      </p:sp>
      <p:sp>
        <p:nvSpPr>
          <p:cNvPr id="4" name="Text Box 18">
            <a:extLst>
              <a:ext uri="{FF2B5EF4-FFF2-40B4-BE49-F238E27FC236}">
                <a16:creationId xmlns="" xmlns:a16="http://schemas.microsoft.com/office/drawing/2014/main" id="{F9DB56A3-E22A-F74C-B4B3-1AF7E7B28606}"/>
              </a:ext>
            </a:extLst>
          </p:cNvPr>
          <p:cNvSpPr txBox="1">
            <a:spLocks noChangeArrowheads="1"/>
          </p:cNvSpPr>
          <p:nvPr/>
        </p:nvSpPr>
        <p:spPr bwMode="auto">
          <a:xfrm>
            <a:off x="2590800" y="5495694"/>
            <a:ext cx="1447800" cy="1089025"/>
          </a:xfrm>
          <a:prstGeom prst="rect">
            <a:avLst/>
          </a:prstGeom>
          <a:ln>
            <a:solidFill>
              <a:srgbClr val="1421FD"/>
            </a:solidFill>
            <a:headEnd/>
            <a:tailEnd/>
          </a:ln>
        </p:spPr>
        <p:style>
          <a:lnRef idx="2">
            <a:schemeClr val="accent1"/>
          </a:lnRef>
          <a:fillRef idx="1">
            <a:schemeClr val="lt1"/>
          </a:fillRef>
          <a:effectRef idx="0">
            <a:schemeClr val="accent1"/>
          </a:effectRef>
          <a:fontRef idx="minor">
            <a:schemeClr val="dk1"/>
          </a:fontRef>
        </p:style>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Công</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dụng</a:t>
            </a:r>
            <a:endParaRPr lang="en-US" sz="3200" dirty="0">
              <a:effectLst>
                <a:outerShdw blurRad="38100" dist="38100" dir="2700000" algn="tl">
                  <a:srgbClr val="000000">
                    <a:alpha val="43137"/>
                  </a:srgbClr>
                </a:outerShdw>
              </a:effectLst>
              <a:cs typeface="Times New Roman" pitchFamily="18" charset="0"/>
            </a:endParaRPr>
          </a:p>
        </p:txBody>
      </p:sp>
      <p:sp>
        <p:nvSpPr>
          <p:cNvPr id="5" name="Rectangle 21">
            <a:extLst>
              <a:ext uri="{FF2B5EF4-FFF2-40B4-BE49-F238E27FC236}">
                <a16:creationId xmlns="" xmlns:a16="http://schemas.microsoft.com/office/drawing/2014/main" id="{B775571C-3272-E045-8661-8D1DD11B5925}"/>
              </a:ext>
            </a:extLst>
          </p:cNvPr>
          <p:cNvSpPr>
            <a:spLocks noChangeArrowheads="1"/>
          </p:cNvSpPr>
          <p:nvPr/>
        </p:nvSpPr>
        <p:spPr bwMode="auto">
          <a:xfrm>
            <a:off x="4800600" y="85494"/>
            <a:ext cx="2590800" cy="588963"/>
          </a:xfrm>
          <a:prstGeom prst="rect">
            <a:avLst/>
          </a:prstGeom>
          <a:solidFill>
            <a:srgbClr val="FFFFFF"/>
          </a:solid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vành</a:t>
            </a:r>
          </a:p>
        </p:txBody>
      </p:sp>
      <p:sp>
        <p:nvSpPr>
          <p:cNvPr id="6" name="Rectangle 22">
            <a:extLst>
              <a:ext uri="{FF2B5EF4-FFF2-40B4-BE49-F238E27FC236}">
                <a16:creationId xmlns="" xmlns:a16="http://schemas.microsoft.com/office/drawing/2014/main" id="{385252FB-F27E-4048-BF5C-8143F79F800B}"/>
              </a:ext>
            </a:extLst>
          </p:cNvPr>
          <p:cNvSpPr>
            <a:spLocks noChangeArrowheads="1"/>
          </p:cNvSpPr>
          <p:nvPr/>
        </p:nvSpPr>
        <p:spPr bwMode="auto">
          <a:xfrm>
            <a:off x="8077200" y="161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áo</a:t>
            </a:r>
          </a:p>
        </p:txBody>
      </p:sp>
      <p:sp>
        <p:nvSpPr>
          <p:cNvPr id="7" name="Rectangle 23">
            <a:extLst>
              <a:ext uri="{FF2B5EF4-FFF2-40B4-BE49-F238E27FC236}">
                <a16:creationId xmlns="" xmlns:a16="http://schemas.microsoft.com/office/drawing/2014/main" id="{D1D2928E-8B78-C64C-A72A-67C9FF9BA707}"/>
              </a:ext>
            </a:extLst>
          </p:cNvPr>
          <p:cNvSpPr>
            <a:spLocks noChangeArrowheads="1"/>
          </p:cNvSpPr>
          <p:nvPr/>
        </p:nvSpPr>
        <p:spPr bwMode="auto">
          <a:xfrm>
            <a:off x="8077200" y="923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Lỗ tai</a:t>
            </a:r>
          </a:p>
        </p:txBody>
      </p:sp>
      <p:sp>
        <p:nvSpPr>
          <p:cNvPr id="8" name="Rectangle 24">
            <a:extLst>
              <a:ext uri="{FF2B5EF4-FFF2-40B4-BE49-F238E27FC236}">
                <a16:creationId xmlns="" xmlns:a16="http://schemas.microsoft.com/office/drawing/2014/main" id="{3D70D187-E7A0-0B43-A0B5-862B0C515E32}"/>
              </a:ext>
            </a:extLst>
          </p:cNvPr>
          <p:cNvSpPr>
            <a:spLocks noChangeArrowheads="1"/>
          </p:cNvSpPr>
          <p:nvPr/>
        </p:nvSpPr>
        <p:spPr bwMode="auto">
          <a:xfrm>
            <a:off x="4800600" y="895119"/>
            <a:ext cx="2514600" cy="588963"/>
          </a:xfrm>
          <a:prstGeom prst="rect">
            <a:avLst/>
          </a:prstGeom>
          <a:noFill/>
          <a:ln w="28575" algn="ctr">
            <a:solidFill>
              <a:srgbClr val="002060"/>
            </a:solidFill>
            <a:miter lim="800000"/>
            <a:headEnd/>
            <a:tailEnd/>
          </a:ln>
        </p:spPr>
        <p:txBody>
          <a:bodyPr lIns="95787" tIns="47894" rIns="95787" bIns="47894" anchor="ctr">
            <a:spAutoFit/>
          </a:bodyPr>
          <a:lstStyle/>
          <a:p>
            <a:pPr algn="ctr" eaLnBrk="1" hangingPunct="1">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a:t>
            </a:r>
          </a:p>
        </p:txBody>
      </p:sp>
      <p:sp>
        <p:nvSpPr>
          <p:cNvPr id="9" name="Rectangle 25">
            <a:extLst>
              <a:ext uri="{FF2B5EF4-FFF2-40B4-BE49-F238E27FC236}">
                <a16:creationId xmlns="" xmlns:a16="http://schemas.microsoft.com/office/drawing/2014/main" id="{FFFF89C3-421A-1D45-B70C-FBFBDA6A76A1}"/>
              </a:ext>
            </a:extLst>
          </p:cNvPr>
          <p:cNvSpPr>
            <a:spLocks noChangeArrowheads="1"/>
          </p:cNvSpPr>
          <p:nvPr/>
        </p:nvSpPr>
        <p:spPr bwMode="auto">
          <a:xfrm>
            <a:off x="4790922" y="5806074"/>
            <a:ext cx="4808692" cy="588963"/>
          </a:xfrm>
          <a:prstGeom prst="rect">
            <a:avLst/>
          </a:prstGeom>
          <a:noFill/>
          <a:ln w="19050" algn="ctr">
            <a:solidFill>
              <a:srgbClr val="CC0000"/>
            </a:solidFill>
            <a:miter lim="800000"/>
            <a:headEnd/>
            <a:tailEnd/>
          </a:ln>
        </p:spPr>
        <p:txBody>
          <a:bodyPr wrap="square"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vui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xóm</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26">
            <a:extLst>
              <a:ext uri="{FF2B5EF4-FFF2-40B4-BE49-F238E27FC236}">
                <a16:creationId xmlns="" xmlns:a16="http://schemas.microsoft.com/office/drawing/2014/main" id="{AFF987E1-4A08-1447-988F-03B782F6ACD8}"/>
              </a:ext>
            </a:extLst>
          </p:cNvPr>
          <p:cNvSpPr>
            <a:spLocks noChangeArrowheads="1"/>
          </p:cNvSpPr>
          <p:nvPr/>
        </p:nvSpPr>
        <p:spPr bwMode="auto">
          <a:xfrm>
            <a:off x="4953000" y="1931757"/>
            <a:ext cx="2590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Hàm răng cối</a:t>
            </a:r>
          </a:p>
        </p:txBody>
      </p:sp>
      <p:sp>
        <p:nvSpPr>
          <p:cNvPr id="11" name="Rectangle 27">
            <a:extLst>
              <a:ext uri="{FF2B5EF4-FFF2-40B4-BE49-F238E27FC236}">
                <a16:creationId xmlns="" xmlns:a16="http://schemas.microsoft.com/office/drawing/2014/main" id="{A0C21FFD-333D-5B4D-A6A3-9704992BBFA1}"/>
              </a:ext>
            </a:extLst>
          </p:cNvPr>
          <p:cNvSpPr>
            <a:spLocks noChangeArrowheads="1"/>
          </p:cNvSpPr>
          <p:nvPr/>
        </p:nvSpPr>
        <p:spPr bwMode="auto">
          <a:xfrm>
            <a:off x="4953000" y="3362094"/>
            <a:ext cx="2590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cần</a:t>
            </a:r>
          </a:p>
        </p:txBody>
      </p:sp>
      <p:sp>
        <p:nvSpPr>
          <p:cNvPr id="12" name="Rectangle 28">
            <a:extLst>
              <a:ext uri="{FF2B5EF4-FFF2-40B4-BE49-F238E27FC236}">
                <a16:creationId xmlns="" xmlns:a16="http://schemas.microsoft.com/office/drawing/2014/main" id="{6A055C9D-63AF-8C4B-9303-5C4ED2B67C2C}"/>
              </a:ext>
            </a:extLst>
          </p:cNvPr>
          <p:cNvSpPr>
            <a:spLocks noChangeArrowheads="1"/>
          </p:cNvSpPr>
          <p:nvPr/>
        </p:nvSpPr>
        <p:spPr bwMode="auto">
          <a:xfrm>
            <a:off x="4764088" y="4923578"/>
            <a:ext cx="2286000" cy="588963"/>
          </a:xfrm>
          <a:prstGeom prst="rect">
            <a:avLst/>
          </a:prstGeom>
          <a:noFill/>
          <a:ln w="19050" algn="ctr">
            <a:solidFill>
              <a:srgbClr val="CC000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Xay lúa</a:t>
            </a:r>
          </a:p>
        </p:txBody>
      </p:sp>
      <p:sp>
        <p:nvSpPr>
          <p:cNvPr id="13" name="Rectangle 29">
            <a:extLst>
              <a:ext uri="{FF2B5EF4-FFF2-40B4-BE49-F238E27FC236}">
                <a16:creationId xmlns="" xmlns:a16="http://schemas.microsoft.com/office/drawing/2014/main" id="{616F7E73-5D8E-2F43-980D-193843DC84C0}"/>
              </a:ext>
            </a:extLst>
          </p:cNvPr>
          <p:cNvSpPr>
            <a:spLocks noChangeArrowheads="1"/>
          </p:cNvSpPr>
          <p:nvPr/>
        </p:nvSpPr>
        <p:spPr bwMode="auto">
          <a:xfrm>
            <a:off x="8229600" y="3611332"/>
            <a:ext cx="2209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chốt</a:t>
            </a:r>
          </a:p>
        </p:txBody>
      </p:sp>
      <p:sp>
        <p:nvSpPr>
          <p:cNvPr id="14" name="Rectangle 30">
            <a:extLst>
              <a:ext uri="{FF2B5EF4-FFF2-40B4-BE49-F238E27FC236}">
                <a16:creationId xmlns="" xmlns:a16="http://schemas.microsoft.com/office/drawing/2014/main" id="{D5BC5A32-3F21-6645-8C86-7A61846EE603}"/>
              </a:ext>
            </a:extLst>
          </p:cNvPr>
          <p:cNvSpPr>
            <a:spLocks noChangeArrowheads="1"/>
          </p:cNvSpPr>
          <p:nvPr/>
        </p:nvSpPr>
        <p:spPr bwMode="auto">
          <a:xfrm>
            <a:off x="8305800" y="2828694"/>
            <a:ext cx="21336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Đầu cần</a:t>
            </a:r>
          </a:p>
        </p:txBody>
      </p:sp>
      <p:sp>
        <p:nvSpPr>
          <p:cNvPr id="15" name="Rectangle 31">
            <a:extLst>
              <a:ext uri="{FF2B5EF4-FFF2-40B4-BE49-F238E27FC236}">
                <a16:creationId xmlns="" xmlns:a16="http://schemas.microsoft.com/office/drawing/2014/main" id="{142C3503-3332-FA4A-9284-8985A3FB5F2F}"/>
              </a:ext>
            </a:extLst>
          </p:cNvPr>
          <p:cNvSpPr>
            <a:spLocks noChangeArrowheads="1"/>
          </p:cNvSpPr>
          <p:nvPr/>
        </p:nvSpPr>
        <p:spPr bwMode="auto">
          <a:xfrm>
            <a:off x="8153400" y="1914294"/>
            <a:ext cx="2209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Dăm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32">
            <a:extLst>
              <a:ext uri="{FF2B5EF4-FFF2-40B4-BE49-F238E27FC236}">
                <a16:creationId xmlns="" xmlns:a16="http://schemas.microsoft.com/office/drawing/2014/main" id="{196B31ED-16F5-4446-AE07-40BCD09E6314}"/>
              </a:ext>
            </a:extLst>
          </p:cNvPr>
          <p:cNvSpPr>
            <a:spLocks noChangeArrowheads="1"/>
          </p:cNvSpPr>
          <p:nvPr/>
        </p:nvSpPr>
        <p:spPr bwMode="auto">
          <a:xfrm>
            <a:off x="8229600" y="4522557"/>
            <a:ext cx="2133600" cy="1082675"/>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thừng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buộc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Line 33">
            <a:extLst>
              <a:ext uri="{FF2B5EF4-FFF2-40B4-BE49-F238E27FC236}">
                <a16:creationId xmlns="" xmlns:a16="http://schemas.microsoft.com/office/drawing/2014/main" id="{96806505-2581-7D43-8AB7-91E80E38A979}"/>
              </a:ext>
            </a:extLst>
          </p:cNvPr>
          <p:cNvSpPr>
            <a:spLocks noChangeShapeType="1"/>
          </p:cNvSpPr>
          <p:nvPr/>
        </p:nvSpPr>
        <p:spPr bwMode="auto">
          <a:xfrm flipV="1">
            <a:off x="1981200" y="1990494"/>
            <a:ext cx="914400" cy="1066800"/>
          </a:xfrm>
          <a:prstGeom prst="line">
            <a:avLst/>
          </a:prstGeom>
          <a:noFill/>
          <a:ln w="571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18" name="Line 34">
            <a:extLst>
              <a:ext uri="{FF2B5EF4-FFF2-40B4-BE49-F238E27FC236}">
                <a16:creationId xmlns="" xmlns:a16="http://schemas.microsoft.com/office/drawing/2014/main" id="{2D34C0D6-3ED4-8645-86DE-23805ED17732}"/>
              </a:ext>
            </a:extLst>
          </p:cNvPr>
          <p:cNvSpPr>
            <a:spLocks noChangeShapeType="1"/>
          </p:cNvSpPr>
          <p:nvPr/>
        </p:nvSpPr>
        <p:spPr bwMode="auto">
          <a:xfrm>
            <a:off x="1981200" y="3657369"/>
            <a:ext cx="685801" cy="1838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19" name="Line 38">
            <a:extLst>
              <a:ext uri="{FF2B5EF4-FFF2-40B4-BE49-F238E27FC236}">
                <a16:creationId xmlns="" xmlns:a16="http://schemas.microsoft.com/office/drawing/2014/main" id="{ABFAB142-9CAD-3A4D-8B38-45D36C533EC8}"/>
              </a:ext>
            </a:extLst>
          </p:cNvPr>
          <p:cNvSpPr>
            <a:spLocks noChangeShapeType="1"/>
          </p:cNvSpPr>
          <p:nvPr/>
        </p:nvSpPr>
        <p:spPr bwMode="auto">
          <a:xfrm flipV="1">
            <a:off x="4267200" y="466494"/>
            <a:ext cx="533400" cy="8763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0" name="Line 39">
            <a:extLst>
              <a:ext uri="{FF2B5EF4-FFF2-40B4-BE49-F238E27FC236}">
                <a16:creationId xmlns="" xmlns:a16="http://schemas.microsoft.com/office/drawing/2014/main" id="{C624B6E5-3A43-1B4D-91A0-B595CAEFB808}"/>
              </a:ext>
            </a:extLst>
          </p:cNvPr>
          <p:cNvSpPr>
            <a:spLocks noChangeShapeType="1"/>
          </p:cNvSpPr>
          <p:nvPr/>
        </p:nvSpPr>
        <p:spPr bwMode="auto">
          <a:xfrm flipV="1">
            <a:off x="4267200" y="1304694"/>
            <a:ext cx="5334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1" name="Line 40">
            <a:extLst>
              <a:ext uri="{FF2B5EF4-FFF2-40B4-BE49-F238E27FC236}">
                <a16:creationId xmlns="" xmlns:a16="http://schemas.microsoft.com/office/drawing/2014/main" id="{3D596B1F-95B2-E143-B395-E9297C9F4E2B}"/>
              </a:ext>
            </a:extLst>
          </p:cNvPr>
          <p:cNvSpPr>
            <a:spLocks noChangeShapeType="1"/>
          </p:cNvSpPr>
          <p:nvPr/>
        </p:nvSpPr>
        <p:spPr bwMode="auto">
          <a:xfrm>
            <a:off x="4267200" y="1457094"/>
            <a:ext cx="685800" cy="652463"/>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2" name="Line 41">
            <a:extLst>
              <a:ext uri="{FF2B5EF4-FFF2-40B4-BE49-F238E27FC236}">
                <a16:creationId xmlns="" xmlns:a16="http://schemas.microsoft.com/office/drawing/2014/main" id="{9FDF6145-C8C9-C344-9279-2D5FDAE6DB7C}"/>
              </a:ext>
            </a:extLst>
          </p:cNvPr>
          <p:cNvSpPr>
            <a:spLocks noChangeShapeType="1"/>
          </p:cNvSpPr>
          <p:nvPr/>
        </p:nvSpPr>
        <p:spPr bwMode="auto">
          <a:xfrm>
            <a:off x="4267200" y="1533294"/>
            <a:ext cx="685800" cy="19050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3" name="Line 42">
            <a:extLst>
              <a:ext uri="{FF2B5EF4-FFF2-40B4-BE49-F238E27FC236}">
                <a16:creationId xmlns="" xmlns:a16="http://schemas.microsoft.com/office/drawing/2014/main" id="{CD3C4F26-52D8-E64B-8DBF-0295C356501B}"/>
              </a:ext>
            </a:extLst>
          </p:cNvPr>
          <p:cNvSpPr>
            <a:spLocks noChangeShapeType="1"/>
          </p:cNvSpPr>
          <p:nvPr/>
        </p:nvSpPr>
        <p:spPr bwMode="auto">
          <a:xfrm>
            <a:off x="7391400" y="390294"/>
            <a:ext cx="685800"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4" name="Line 43">
            <a:extLst>
              <a:ext uri="{FF2B5EF4-FFF2-40B4-BE49-F238E27FC236}">
                <a16:creationId xmlns="" xmlns:a16="http://schemas.microsoft.com/office/drawing/2014/main" id="{7B2F4CAB-0726-2848-98F4-ACACA9F9F4E0}"/>
              </a:ext>
            </a:extLst>
          </p:cNvPr>
          <p:cNvSpPr>
            <a:spLocks noChangeShapeType="1"/>
          </p:cNvSpPr>
          <p:nvPr/>
        </p:nvSpPr>
        <p:spPr bwMode="auto">
          <a:xfrm flipV="1">
            <a:off x="7356475" y="1228494"/>
            <a:ext cx="720725" cy="9525"/>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5" name="Line 44">
            <a:extLst>
              <a:ext uri="{FF2B5EF4-FFF2-40B4-BE49-F238E27FC236}">
                <a16:creationId xmlns="" xmlns:a16="http://schemas.microsoft.com/office/drawing/2014/main" id="{CB03CFBB-D849-3048-8F5F-EFDD7A5B4D55}"/>
              </a:ext>
            </a:extLst>
          </p:cNvPr>
          <p:cNvSpPr>
            <a:spLocks noChangeShapeType="1"/>
          </p:cNvSpPr>
          <p:nvPr/>
        </p:nvSpPr>
        <p:spPr bwMode="auto">
          <a:xfrm>
            <a:off x="7464425" y="2209568"/>
            <a:ext cx="765175" cy="1666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26" name="Line 45">
            <a:extLst>
              <a:ext uri="{FF2B5EF4-FFF2-40B4-BE49-F238E27FC236}">
                <a16:creationId xmlns="" xmlns:a16="http://schemas.microsoft.com/office/drawing/2014/main" id="{E11D7FCF-3337-9443-B5AE-AA77CEAAC313}"/>
              </a:ext>
            </a:extLst>
          </p:cNvPr>
          <p:cNvSpPr>
            <a:spLocks noChangeShapeType="1"/>
          </p:cNvSpPr>
          <p:nvPr/>
        </p:nvSpPr>
        <p:spPr bwMode="auto">
          <a:xfrm flipV="1">
            <a:off x="7543800" y="3285894"/>
            <a:ext cx="685800" cy="3048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7" name="Line 46">
            <a:extLst>
              <a:ext uri="{FF2B5EF4-FFF2-40B4-BE49-F238E27FC236}">
                <a16:creationId xmlns="" xmlns:a16="http://schemas.microsoft.com/office/drawing/2014/main" id="{03C72338-F806-554D-9AD9-972F189DF051}"/>
              </a:ext>
            </a:extLst>
          </p:cNvPr>
          <p:cNvSpPr>
            <a:spLocks noChangeShapeType="1"/>
          </p:cNvSpPr>
          <p:nvPr/>
        </p:nvSpPr>
        <p:spPr bwMode="auto">
          <a:xfrm>
            <a:off x="7543800" y="3743094"/>
            <a:ext cx="6858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8" name="Line 47">
            <a:extLst>
              <a:ext uri="{FF2B5EF4-FFF2-40B4-BE49-F238E27FC236}">
                <a16:creationId xmlns="" xmlns:a16="http://schemas.microsoft.com/office/drawing/2014/main" id="{C7942F6F-09EC-4B47-8D52-D0DECAFFA913}"/>
              </a:ext>
            </a:extLst>
          </p:cNvPr>
          <p:cNvSpPr>
            <a:spLocks noChangeShapeType="1"/>
          </p:cNvSpPr>
          <p:nvPr/>
        </p:nvSpPr>
        <p:spPr bwMode="auto">
          <a:xfrm>
            <a:off x="7543800" y="3778019"/>
            <a:ext cx="685800" cy="1219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9" name="Line 48">
            <a:extLst>
              <a:ext uri="{FF2B5EF4-FFF2-40B4-BE49-F238E27FC236}">
                <a16:creationId xmlns="" xmlns:a16="http://schemas.microsoft.com/office/drawing/2014/main" id="{FB44BA11-90F2-EE45-B3C2-B127DFC620B5}"/>
              </a:ext>
            </a:extLst>
          </p:cNvPr>
          <p:cNvSpPr>
            <a:spLocks noChangeShapeType="1"/>
          </p:cNvSpPr>
          <p:nvPr/>
        </p:nvSpPr>
        <p:spPr bwMode="auto">
          <a:xfrm flipV="1">
            <a:off x="4038599" y="5402494"/>
            <a:ext cx="752321" cy="5504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30" name="Line 49">
            <a:extLst>
              <a:ext uri="{FF2B5EF4-FFF2-40B4-BE49-F238E27FC236}">
                <a16:creationId xmlns="" xmlns:a16="http://schemas.microsoft.com/office/drawing/2014/main" id="{B0DBC49C-4503-DB4C-BB6A-F599D1A25118}"/>
              </a:ext>
            </a:extLst>
          </p:cNvPr>
          <p:cNvSpPr>
            <a:spLocks noChangeShapeType="1"/>
          </p:cNvSpPr>
          <p:nvPr/>
        </p:nvSpPr>
        <p:spPr bwMode="auto">
          <a:xfrm>
            <a:off x="4038600" y="6029094"/>
            <a:ext cx="725488" cy="3640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Tree>
    <p:extLst>
      <p:ext uri="{BB962C8B-B14F-4D97-AF65-F5344CB8AC3E}">
        <p14:creationId xmlns:p14="http://schemas.microsoft.com/office/powerpoint/2010/main" val="19630740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ox(i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0" dur="1000" fill="hold"/>
                                        <p:tgtEl>
                                          <p:spTgt spid="2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2" dur="1000" fill="hold"/>
                                        <p:tgtEl>
                                          <p:spTgt spid="11"/>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ppt_w</p:attrName>
                                        </p:attrNameLst>
                                      </p:cBhvr>
                                      <p:tavLst>
                                        <p:tav tm="0">
                                          <p:val>
                                            <p:fltVal val="0"/>
                                          </p:val>
                                        </p:tav>
                                        <p:tav tm="100000">
                                          <p:val>
                                            <p:strVal val="#ppt_w"/>
                                          </p:val>
                                        </p:tav>
                                      </p:tavLst>
                                    </p:anim>
                                    <p:anim calcmode="lin" valueType="num">
                                      <p:cBhvr>
                                        <p:cTn id="109" dur="500" fill="hold"/>
                                        <p:tgtEl>
                                          <p:spTgt spid="6"/>
                                        </p:tgtEl>
                                        <p:attrNameLst>
                                          <p:attrName>ppt_h</p:attrName>
                                        </p:attrNameLst>
                                      </p:cBhvr>
                                      <p:tavLst>
                                        <p:tav tm="0">
                                          <p:val>
                                            <p:fltVal val="0"/>
                                          </p:val>
                                        </p:tav>
                                        <p:tav tm="100000">
                                          <p:val>
                                            <p:strVal val="#ppt_h"/>
                                          </p:val>
                                        </p:tav>
                                      </p:tavLst>
                                    </p:anim>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ox(in)">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1000"/>
                                        <p:tgtEl>
                                          <p:spTgt spid="7"/>
                                        </p:tgtEl>
                                      </p:cBhvr>
                                    </p:animEffect>
                                    <p:anim calcmode="lin" valueType="num">
                                      <p:cBhvr>
                                        <p:cTn id="121" dur="1000" fill="hold"/>
                                        <p:tgtEl>
                                          <p:spTgt spid="7"/>
                                        </p:tgtEl>
                                        <p:attrNameLst>
                                          <p:attrName>ppt_x</p:attrName>
                                        </p:attrNameLst>
                                      </p:cBhvr>
                                      <p:tavLst>
                                        <p:tav tm="0">
                                          <p:val>
                                            <p:strVal val="#ppt_x"/>
                                          </p:val>
                                        </p:tav>
                                        <p:tav tm="100000">
                                          <p:val>
                                            <p:strVal val="#ppt_x"/>
                                          </p:val>
                                        </p:tav>
                                      </p:tavLst>
                                    </p:anim>
                                    <p:anim calcmode="lin" valueType="num">
                                      <p:cBhvr>
                                        <p:cTn id="1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30" dur="1000" fill="hold"/>
                                        <p:tgtEl>
                                          <p:spTgt spid="25"/>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box(in)">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anim calcmode="lin" valueType="num">
                                      <p:cBhvr>
                                        <p:cTn id="145" dur="1000" fill="hold"/>
                                        <p:tgtEl>
                                          <p:spTgt spid="26"/>
                                        </p:tgtEl>
                                        <p:attrNameLst>
                                          <p:attrName>ppt_x</p:attrName>
                                        </p:attrNameLst>
                                      </p:cBhvr>
                                      <p:tavLst>
                                        <p:tav tm="0">
                                          <p:val>
                                            <p:strVal val="#ppt_x"/>
                                          </p:val>
                                        </p:tav>
                                        <p:tav tm="100000">
                                          <p:val>
                                            <p:strVal val="#ppt_x"/>
                                          </p:val>
                                        </p:tav>
                                      </p:tavLst>
                                    </p:anim>
                                    <p:anim calcmode="lin" valueType="num">
                                      <p:cBhvr>
                                        <p:cTn id="1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4" presetClass="entr" presetSubtype="0"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 from="(-#ppt_w/2)" to="(#ppt_x)" calcmode="lin" valueType="num">
                                      <p:cBhvr>
                                        <p:cTn id="151" dur="600" fill="hold">
                                          <p:stCondLst>
                                            <p:cond delay="0"/>
                                          </p:stCondLst>
                                        </p:cTn>
                                        <p:tgtEl>
                                          <p:spTgt spid="14"/>
                                        </p:tgtEl>
                                        <p:attrNameLst>
                                          <p:attrName>ppt_x</p:attrName>
                                        </p:attrNameLst>
                                      </p:cBhvr>
                                    </p:anim>
                                    <p:anim from="0" to="-1.0" calcmode="lin" valueType="num">
                                      <p:cBhvr>
                                        <p:cTn id="152" dur="200" decel="50000" autoRev="1" fill="hold">
                                          <p:stCondLst>
                                            <p:cond delay="600"/>
                                          </p:stCondLst>
                                        </p:cTn>
                                        <p:tgtEl>
                                          <p:spTgt spid="14"/>
                                        </p:tgtEl>
                                        <p:attrNameLst>
                                          <p:attrName>xshear</p:attrName>
                                        </p:attrNameLst>
                                      </p:cBhvr>
                                    </p:anim>
                                    <p:animScale>
                                      <p:cBhvr>
                                        <p:cTn id="153" dur="200" decel="100000" autoRev="1" fill="hold">
                                          <p:stCondLst>
                                            <p:cond delay="600"/>
                                          </p:stCondLst>
                                        </p:cTn>
                                        <p:tgtEl>
                                          <p:spTgt spid="14"/>
                                        </p:tgtEl>
                                      </p:cBhvr>
                                      <p:from x="100000" y="100000"/>
                                      <p:to x="80000" y="100000"/>
                                    </p:animScale>
                                    <p:anim by="(#ppt_h/3+#ppt_w*0.1)" calcmode="lin" valueType="num">
                                      <p:cBhvr additive="sum">
                                        <p:cTn id="154" dur="200" decel="100000" autoRev="1" fill="hold">
                                          <p:stCondLst>
                                            <p:cond delay="600"/>
                                          </p:stCondLst>
                                        </p:cTn>
                                        <p:tgtEl>
                                          <p:spTgt spid="14"/>
                                        </p:tgtEl>
                                        <p:attrNameLst>
                                          <p:attrName>ppt_x</p:attrName>
                                        </p:attrNameLst>
                                      </p:cBhvr>
                                    </p:anim>
                                  </p:childTnLst>
                                </p:cTn>
                              </p:par>
                            </p:childTnLst>
                          </p:cTn>
                        </p:par>
                      </p:childTnLst>
                    </p:cTn>
                  </p:par>
                  <p:par>
                    <p:cTn id="155" fill="hold">
                      <p:stCondLst>
                        <p:cond delay="indefinite"/>
                      </p:stCondLst>
                      <p:childTnLst>
                        <p:par>
                          <p:cTn id="156" fill="hold">
                            <p:stCondLst>
                              <p:cond delay="0"/>
                            </p:stCondLst>
                            <p:childTnLst>
                              <p:par>
                                <p:cTn id="157" presetID="20" presetClass="entr" presetSubtype="0" fill="hold" nodeType="click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wedge">
                                      <p:cBhvr>
                                        <p:cTn id="159" dur="2000"/>
                                        <p:tgtEl>
                                          <p:spTgt spid="27"/>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13"/>
                                        </p:tgtEl>
                                        <p:attrNameLst>
                                          <p:attrName>style.visibility</p:attrName>
                                        </p:attrNameLst>
                                      </p:cBhvr>
                                      <p:to>
                                        <p:strVal val="visible"/>
                                      </p:to>
                                    </p:set>
                                    <p:anim calcmode="lin" valueType="num">
                                      <p:cBhvr additive="base">
                                        <p:cTn id="164" dur="500" fill="hold"/>
                                        <p:tgtEl>
                                          <p:spTgt spid="13"/>
                                        </p:tgtEl>
                                        <p:attrNameLst>
                                          <p:attrName>ppt_x</p:attrName>
                                        </p:attrNameLst>
                                      </p:cBhvr>
                                      <p:tavLst>
                                        <p:tav tm="0">
                                          <p:val>
                                            <p:strVal val="#ppt_x"/>
                                          </p:val>
                                        </p:tav>
                                        <p:tav tm="100000">
                                          <p:val>
                                            <p:strVal val="#ppt_x"/>
                                          </p:val>
                                        </p:tav>
                                      </p:tavLst>
                                    </p:anim>
                                    <p:anim calcmode="lin" valueType="num">
                                      <p:cBhvr additive="base">
                                        <p:cTn id="1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28"/>
                                        </p:tgtEl>
                                        <p:attrNameLst>
                                          <p:attrName>style.visibility</p:attrName>
                                        </p:attrNameLst>
                                      </p:cBhvr>
                                      <p:to>
                                        <p:strVal val="visible"/>
                                      </p:to>
                                    </p:set>
                                    <p:animEffect transition="in" filter="fade">
                                      <p:cBhvr>
                                        <p:cTn id="170" dur="1000"/>
                                        <p:tgtEl>
                                          <p:spTgt spid="28"/>
                                        </p:tgtEl>
                                      </p:cBhvr>
                                    </p:animEffect>
                                    <p:anim calcmode="lin" valueType="num">
                                      <p:cBhvr>
                                        <p:cTn id="171" dur="1000" fill="hold"/>
                                        <p:tgtEl>
                                          <p:spTgt spid="28"/>
                                        </p:tgtEl>
                                        <p:attrNameLst>
                                          <p:attrName>ppt_x</p:attrName>
                                        </p:attrNameLst>
                                      </p:cBhvr>
                                      <p:tavLst>
                                        <p:tav tm="0">
                                          <p:val>
                                            <p:strVal val="#ppt_x"/>
                                          </p:val>
                                        </p:tav>
                                        <p:tav tm="100000">
                                          <p:val>
                                            <p:strVal val="#ppt_x"/>
                                          </p:val>
                                        </p:tav>
                                      </p:tavLst>
                                    </p:anim>
                                    <p:anim calcmode="lin" valueType="num">
                                      <p:cBhvr>
                                        <p:cTn id="1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additive="base">
                                        <p:cTn id="177" dur="500" fill="hold"/>
                                        <p:tgtEl>
                                          <p:spTgt spid="16"/>
                                        </p:tgtEl>
                                        <p:attrNameLst>
                                          <p:attrName>ppt_x</p:attrName>
                                        </p:attrNameLst>
                                      </p:cBhvr>
                                      <p:tavLst>
                                        <p:tav tm="0">
                                          <p:val>
                                            <p:strVal val="#ppt_x"/>
                                          </p:val>
                                        </p:tav>
                                        <p:tav tm="100000">
                                          <p:val>
                                            <p:strVal val="#ppt_x"/>
                                          </p:val>
                                        </p:tav>
                                      </p:tavLst>
                                    </p:anim>
                                    <p:anim calcmode="lin" valueType="num">
                                      <p:cBhvr additive="base">
                                        <p:cTn id="1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nodeType="click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p:cTn id="18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86" dur="1000" fill="hold"/>
                                        <p:tgtEl>
                                          <p:spTgt spid="29"/>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9"/>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box(in)">
                                      <p:cBhvr>
                                        <p:cTn id="195" dur="500"/>
                                        <p:tgtEl>
                                          <p:spTgt spid="12"/>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box(in)">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9"/>
                                        </p:tgtEl>
                                        <p:attrNameLst>
                                          <p:attrName>style.visibility</p:attrName>
                                        </p:attrNameLst>
                                      </p:cBhvr>
                                      <p:to>
                                        <p:strVal val="visible"/>
                                      </p:to>
                                    </p:set>
                                    <p:animEffect transition="in" filter="box(in)">
                                      <p:cBhvr>
                                        <p:cTn id="20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flower-background">
            <a:extLst>
              <a:ext uri="{FF2B5EF4-FFF2-40B4-BE49-F238E27FC236}">
                <a16:creationId xmlns="" xmlns:a16="http://schemas.microsoft.com/office/drawing/2014/main" id="{21D259EA-286C-D448-BB22-AB6A6629A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 xmlns:a16="http://schemas.microsoft.com/office/drawing/2014/main" id="{7C3E42DB-01BB-D94E-8A46-1BDD7B96ADA9}"/>
              </a:ext>
            </a:extLst>
          </p:cNvPr>
          <p:cNvSpPr>
            <a:spLocks noChangeArrowheads="1"/>
          </p:cNvSpPr>
          <p:nvPr/>
        </p:nvSpPr>
        <p:spPr bwMode="auto">
          <a:xfrm>
            <a:off x="1966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CC"/>
              </a:solidFill>
              <a:latin typeface="Garamond" panose="02020404030301010803" pitchFamily="18" charset="0"/>
            </a:endParaRPr>
          </a:p>
        </p:txBody>
      </p:sp>
      <p:sp>
        <p:nvSpPr>
          <p:cNvPr id="4" name="Rectangle 6">
            <a:extLst>
              <a:ext uri="{FF2B5EF4-FFF2-40B4-BE49-F238E27FC236}">
                <a16:creationId xmlns="" xmlns:a16="http://schemas.microsoft.com/office/drawing/2014/main" id="{31518C9B-F8D6-424A-8678-30033745A0DD}"/>
              </a:ext>
            </a:extLst>
          </p:cNvPr>
          <p:cNvSpPr>
            <a:spLocks noChangeArrowheads="1"/>
          </p:cNvSpPr>
          <p:nvPr/>
        </p:nvSpPr>
        <p:spPr bwMode="auto">
          <a:xfrm>
            <a:off x="1981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accent1"/>
              </a:buClr>
              <a:buSzPct val="65000"/>
              <a:buFont typeface="Wingdings" pitchFamily="2" charset="2"/>
              <a:buChar char="n"/>
            </a:pPr>
            <a:endParaRPr lang="vi-VN" altLang="en-US" sz="3000">
              <a:solidFill>
                <a:srgbClr val="0000CC"/>
              </a:solidFill>
            </a:endParaRPr>
          </a:p>
        </p:txBody>
      </p:sp>
      <p:pic>
        <p:nvPicPr>
          <p:cNvPr id="5" name="Picture 7" descr="spring-flower-background">
            <a:extLst>
              <a:ext uri="{FF2B5EF4-FFF2-40B4-BE49-F238E27FC236}">
                <a16:creationId xmlns="" xmlns:a16="http://schemas.microsoft.com/office/drawing/2014/main" id="{F63E8084-CE1E-104D-86EE-F8E63B97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ntitled">
            <a:extLst>
              <a:ext uri="{FF2B5EF4-FFF2-40B4-BE49-F238E27FC236}">
                <a16:creationId xmlns="" xmlns:a16="http://schemas.microsoft.com/office/drawing/2014/main" id="{0B48F036-F411-734D-9879-F236C7FC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23" y="46038"/>
            <a:ext cx="9924584"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Line 9">
            <a:extLst>
              <a:ext uri="{FF2B5EF4-FFF2-40B4-BE49-F238E27FC236}">
                <a16:creationId xmlns="" xmlns:a16="http://schemas.microsoft.com/office/drawing/2014/main" id="{C9002C41-D0A1-904C-9592-E5E0D036D306}"/>
              </a:ext>
            </a:extLst>
          </p:cNvPr>
          <p:cNvSpPr>
            <a:spLocks noChangeShapeType="1"/>
          </p:cNvSpPr>
          <p:nvPr/>
        </p:nvSpPr>
        <p:spPr bwMode="auto">
          <a:xfrm flipV="1">
            <a:off x="5591175" y="5768975"/>
            <a:ext cx="1728788" cy="576263"/>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8" name="Rectangle 10">
            <a:extLst>
              <a:ext uri="{FF2B5EF4-FFF2-40B4-BE49-F238E27FC236}">
                <a16:creationId xmlns="" xmlns:a16="http://schemas.microsoft.com/office/drawing/2014/main" id="{39A6C1F9-FA92-7741-A102-9E4AF9695FD8}"/>
              </a:ext>
            </a:extLst>
          </p:cNvPr>
          <p:cNvSpPr>
            <a:spLocks noChangeArrowheads="1"/>
          </p:cNvSpPr>
          <p:nvPr/>
        </p:nvSpPr>
        <p:spPr bwMode="auto">
          <a:xfrm>
            <a:off x="3429000" y="6019800"/>
            <a:ext cx="2235200" cy="5778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1. cái vành</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9" name="Line 11">
            <a:extLst>
              <a:ext uri="{FF2B5EF4-FFF2-40B4-BE49-F238E27FC236}">
                <a16:creationId xmlns="" xmlns:a16="http://schemas.microsoft.com/office/drawing/2014/main" id="{4B0C6943-CDBA-514F-B645-8A5F10420862}"/>
              </a:ext>
            </a:extLst>
          </p:cNvPr>
          <p:cNvSpPr>
            <a:spLocks noChangeShapeType="1"/>
          </p:cNvSpPr>
          <p:nvPr/>
        </p:nvSpPr>
        <p:spPr bwMode="auto">
          <a:xfrm flipV="1">
            <a:off x="5124450" y="4941888"/>
            <a:ext cx="2087563" cy="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0" name="Rectangle 12">
            <a:extLst>
              <a:ext uri="{FF2B5EF4-FFF2-40B4-BE49-F238E27FC236}">
                <a16:creationId xmlns="" xmlns:a16="http://schemas.microsoft.com/office/drawing/2014/main" id="{0A4C4A33-676B-574F-BC33-124B435581EA}"/>
              </a:ext>
            </a:extLst>
          </p:cNvPr>
          <p:cNvSpPr>
            <a:spLocks noChangeArrowheads="1"/>
          </p:cNvSpPr>
          <p:nvPr/>
        </p:nvSpPr>
        <p:spPr bwMode="auto">
          <a:xfrm>
            <a:off x="3276600" y="4419600"/>
            <a:ext cx="2160588" cy="6715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2. cái áo</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1" name="Line 13">
            <a:extLst>
              <a:ext uri="{FF2B5EF4-FFF2-40B4-BE49-F238E27FC236}">
                <a16:creationId xmlns="" xmlns:a16="http://schemas.microsoft.com/office/drawing/2014/main" id="{A9F2008C-C026-434E-8D78-FEC294E0E577}"/>
              </a:ext>
            </a:extLst>
          </p:cNvPr>
          <p:cNvSpPr>
            <a:spLocks noChangeShapeType="1"/>
          </p:cNvSpPr>
          <p:nvPr/>
        </p:nvSpPr>
        <p:spPr bwMode="auto">
          <a:xfrm>
            <a:off x="6816725" y="2924175"/>
            <a:ext cx="28575" cy="16573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2" name="Rectangle 14">
            <a:extLst>
              <a:ext uri="{FF2B5EF4-FFF2-40B4-BE49-F238E27FC236}">
                <a16:creationId xmlns="" xmlns:a16="http://schemas.microsoft.com/office/drawing/2014/main" id="{577F879B-005B-F34C-ACF8-D950412E32FC}"/>
              </a:ext>
            </a:extLst>
          </p:cNvPr>
          <p:cNvSpPr>
            <a:spLocks noChangeArrowheads="1"/>
          </p:cNvSpPr>
          <p:nvPr/>
        </p:nvSpPr>
        <p:spPr bwMode="auto">
          <a:xfrm>
            <a:off x="6124575" y="2286000"/>
            <a:ext cx="1800225" cy="6794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3. cái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3" name="Line 15">
            <a:extLst>
              <a:ext uri="{FF2B5EF4-FFF2-40B4-BE49-F238E27FC236}">
                <a16:creationId xmlns="" xmlns:a16="http://schemas.microsoft.com/office/drawing/2014/main" id="{5C441394-9164-5546-8081-F9D7FBAC0074}"/>
              </a:ext>
            </a:extLst>
          </p:cNvPr>
          <p:cNvSpPr>
            <a:spLocks noChangeShapeType="1"/>
          </p:cNvSpPr>
          <p:nvPr/>
        </p:nvSpPr>
        <p:spPr bwMode="auto">
          <a:xfrm flipH="1">
            <a:off x="8393113" y="3392488"/>
            <a:ext cx="1195387" cy="129857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4" name="Rectangle 16">
            <a:extLst>
              <a:ext uri="{FF2B5EF4-FFF2-40B4-BE49-F238E27FC236}">
                <a16:creationId xmlns="" xmlns:a16="http://schemas.microsoft.com/office/drawing/2014/main" id="{941C379C-1ACB-A243-AA83-87443719FD60}"/>
              </a:ext>
            </a:extLst>
          </p:cNvPr>
          <p:cNvSpPr>
            <a:spLocks noChangeArrowheads="1"/>
          </p:cNvSpPr>
          <p:nvPr/>
        </p:nvSpPr>
        <p:spPr bwMode="auto">
          <a:xfrm>
            <a:off x="9067800" y="2895600"/>
            <a:ext cx="1600200" cy="57308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4. lỗ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5" name="Line 17">
            <a:extLst>
              <a:ext uri="{FF2B5EF4-FFF2-40B4-BE49-F238E27FC236}">
                <a16:creationId xmlns="" xmlns:a16="http://schemas.microsoft.com/office/drawing/2014/main" id="{F4E5F59F-EB25-894D-B3EB-880FFEE8D6C1}"/>
              </a:ext>
            </a:extLst>
          </p:cNvPr>
          <p:cNvSpPr>
            <a:spLocks noChangeShapeType="1"/>
          </p:cNvSpPr>
          <p:nvPr/>
        </p:nvSpPr>
        <p:spPr bwMode="auto">
          <a:xfrm flipH="1">
            <a:off x="8393113" y="2528888"/>
            <a:ext cx="835025" cy="18018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6" name="Rectangle 18">
            <a:extLst>
              <a:ext uri="{FF2B5EF4-FFF2-40B4-BE49-F238E27FC236}">
                <a16:creationId xmlns="" xmlns:a16="http://schemas.microsoft.com/office/drawing/2014/main" id="{246771AE-8335-F74E-8B49-E1AC637F1402}"/>
              </a:ext>
            </a:extLst>
          </p:cNvPr>
          <p:cNvSpPr>
            <a:spLocks noChangeArrowheads="1"/>
          </p:cNvSpPr>
          <p:nvPr/>
        </p:nvSpPr>
        <p:spPr bwMode="auto">
          <a:xfrm>
            <a:off x="8616950" y="1981200"/>
            <a:ext cx="2051050" cy="5873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8. cái chốt</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7" name="Line 19">
            <a:extLst>
              <a:ext uri="{FF2B5EF4-FFF2-40B4-BE49-F238E27FC236}">
                <a16:creationId xmlns="" xmlns:a16="http://schemas.microsoft.com/office/drawing/2014/main" id="{DB809D93-A3F2-1F46-9A53-EDB8A349354B}"/>
              </a:ext>
            </a:extLst>
          </p:cNvPr>
          <p:cNvSpPr>
            <a:spLocks noChangeShapeType="1"/>
          </p:cNvSpPr>
          <p:nvPr/>
        </p:nvSpPr>
        <p:spPr bwMode="auto">
          <a:xfrm flipV="1">
            <a:off x="3935413" y="5265738"/>
            <a:ext cx="3160712" cy="2873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8" name="Rectangle 20">
            <a:extLst>
              <a:ext uri="{FF2B5EF4-FFF2-40B4-BE49-F238E27FC236}">
                <a16:creationId xmlns="" xmlns:a16="http://schemas.microsoft.com/office/drawing/2014/main" id="{80A8D277-3489-6C42-9163-04C8AE1CDEF4}"/>
              </a:ext>
            </a:extLst>
          </p:cNvPr>
          <p:cNvSpPr>
            <a:spLocks noChangeArrowheads="1"/>
          </p:cNvSpPr>
          <p:nvPr/>
        </p:nvSpPr>
        <p:spPr bwMode="auto">
          <a:xfrm>
            <a:off x="1524000" y="5181600"/>
            <a:ext cx="2436813" cy="5572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5. hàm răng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9" name="Line 21">
            <a:extLst>
              <a:ext uri="{FF2B5EF4-FFF2-40B4-BE49-F238E27FC236}">
                <a16:creationId xmlns="" xmlns:a16="http://schemas.microsoft.com/office/drawing/2014/main" id="{BC4794CB-9BE6-E94D-B86F-7D89A790860F}"/>
              </a:ext>
            </a:extLst>
          </p:cNvPr>
          <p:cNvSpPr>
            <a:spLocks noChangeShapeType="1"/>
          </p:cNvSpPr>
          <p:nvPr/>
        </p:nvSpPr>
        <p:spPr bwMode="auto">
          <a:xfrm flipH="1">
            <a:off x="8010484" y="1557338"/>
            <a:ext cx="187325" cy="25209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0" name="Rectangle 22">
            <a:extLst>
              <a:ext uri="{FF2B5EF4-FFF2-40B4-BE49-F238E27FC236}">
                <a16:creationId xmlns="" xmlns:a16="http://schemas.microsoft.com/office/drawing/2014/main" id="{649A9FC1-0444-9F4D-B331-736D523E1BB0}"/>
              </a:ext>
            </a:extLst>
          </p:cNvPr>
          <p:cNvSpPr>
            <a:spLocks noChangeArrowheads="1"/>
          </p:cNvSpPr>
          <p:nvPr/>
        </p:nvSpPr>
        <p:spPr bwMode="auto">
          <a:xfrm>
            <a:off x="6858000" y="1066800"/>
            <a:ext cx="2819400" cy="5667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6. cần cối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1" name="Line 23">
            <a:extLst>
              <a:ext uri="{FF2B5EF4-FFF2-40B4-BE49-F238E27FC236}">
                <a16:creationId xmlns="" xmlns:a16="http://schemas.microsoft.com/office/drawing/2014/main" id="{189E79DE-F02C-A24B-AF14-1888EA63DC3D}"/>
              </a:ext>
            </a:extLst>
          </p:cNvPr>
          <p:cNvSpPr>
            <a:spLocks noChangeShapeType="1"/>
          </p:cNvSpPr>
          <p:nvPr/>
        </p:nvSpPr>
        <p:spPr bwMode="auto">
          <a:xfrm>
            <a:off x="3108325" y="2960688"/>
            <a:ext cx="2230438" cy="11160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2" name="Rectangle 24">
            <a:extLst>
              <a:ext uri="{FF2B5EF4-FFF2-40B4-BE49-F238E27FC236}">
                <a16:creationId xmlns="" xmlns:a16="http://schemas.microsoft.com/office/drawing/2014/main" id="{ADC85F7C-E681-EA4E-8ACD-C2B6825710E7}"/>
              </a:ext>
            </a:extLst>
          </p:cNvPr>
          <p:cNvSpPr>
            <a:spLocks noChangeArrowheads="1"/>
          </p:cNvSpPr>
          <p:nvPr/>
        </p:nvSpPr>
        <p:spPr bwMode="auto">
          <a:xfrm>
            <a:off x="1524000" y="2362200"/>
            <a:ext cx="2197100" cy="6381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7. đầu cần</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3" name="Line 25">
            <a:extLst>
              <a:ext uri="{FF2B5EF4-FFF2-40B4-BE49-F238E27FC236}">
                <a16:creationId xmlns="" xmlns:a16="http://schemas.microsoft.com/office/drawing/2014/main" id="{C5D113E1-FB4F-C744-B125-D083DDB9ED8A}"/>
              </a:ext>
            </a:extLst>
          </p:cNvPr>
          <p:cNvSpPr>
            <a:spLocks noChangeShapeType="1"/>
          </p:cNvSpPr>
          <p:nvPr/>
        </p:nvSpPr>
        <p:spPr bwMode="auto">
          <a:xfrm>
            <a:off x="5051425" y="1052513"/>
            <a:ext cx="862013" cy="21971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4" name="Rectangle 26">
            <a:extLst>
              <a:ext uri="{FF2B5EF4-FFF2-40B4-BE49-F238E27FC236}">
                <a16:creationId xmlns="" xmlns:a16="http://schemas.microsoft.com/office/drawing/2014/main" id="{0C01E962-0F9B-DD4E-8779-13F359B1E80F}"/>
              </a:ext>
            </a:extLst>
          </p:cNvPr>
          <p:cNvSpPr>
            <a:spLocks noChangeArrowheads="1"/>
          </p:cNvSpPr>
          <p:nvPr/>
        </p:nvSpPr>
        <p:spPr bwMode="auto">
          <a:xfrm>
            <a:off x="2895600" y="457200"/>
            <a:ext cx="2667000" cy="6000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9. dây thừng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1630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500"/>
                                        <p:tgtEl>
                                          <p:spTgt spid="14"/>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lide(fromBottom)">
                                      <p:cBhvr>
                                        <p:cTn id="43" dur="500"/>
                                        <p:tgtEl>
                                          <p:spTgt spid="18"/>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lide(fromBottom)">
                                      <p:cBhvr>
                                        <p:cTn id="51" dur="500"/>
                                        <p:tgtEl>
                                          <p:spTgt spid="20"/>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9500"/>
                            </p:stCondLst>
                            <p:childTnLst>
                              <p:par>
                                <p:cTn id="57" presetID="1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lide(fromBottom)">
                                      <p:cBhvr>
                                        <p:cTn id="59" dur="500"/>
                                        <p:tgtEl>
                                          <p:spTgt spid="22"/>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Bottom)">
                                      <p:cBhvr>
                                        <p:cTn id="67" dur="500"/>
                                        <p:tgtEl>
                                          <p:spTgt spid="16"/>
                                        </p:tgtEl>
                                      </p:cBhvr>
                                    </p:animEffect>
                                  </p:childTnLst>
                                </p:cTn>
                              </p:par>
                            </p:childTnLst>
                          </p:cTn>
                        </p:par>
                        <p:par>
                          <p:cTn id="68" fill="hold">
                            <p:stCondLst>
                              <p:cond delay="11500"/>
                            </p:stCondLst>
                            <p:childTnLst>
                              <p:par>
                                <p:cTn id="69" presetID="22" presetClass="entr" presetSubtype="4" fill="hold" nodeType="afterEffect">
                                  <p:stCondLst>
                                    <p:cond delay="50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par>
                          <p:cTn id="72" fill="hold">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slide(fromBottom)">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 xmlns:a16="http://schemas.microsoft.com/office/drawing/2014/main" id="{F63FAA01-AD3C-B243-8C6D-3BD3D60C8179}"/>
              </a:ext>
            </a:extLst>
          </p:cNvPr>
          <p:cNvSpPr>
            <a:spLocks noChangeArrowheads="1"/>
          </p:cNvSpPr>
          <p:nvPr/>
        </p:nvSpPr>
        <p:spPr bwMode="auto">
          <a:xfrm>
            <a:off x="1981200" y="1904230"/>
            <a:ext cx="4478338"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so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sánh</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8">
            <a:extLst>
              <a:ext uri="{FF2B5EF4-FFF2-40B4-BE49-F238E27FC236}">
                <a16:creationId xmlns="" xmlns:a16="http://schemas.microsoft.com/office/drawing/2014/main" id="{75B15F9C-75A7-9A46-BC5A-EF53C58C15FD}"/>
              </a:ext>
            </a:extLst>
          </p:cNvPr>
          <p:cNvSpPr>
            <a:spLocks noChangeArrowheads="1"/>
          </p:cNvSpPr>
          <p:nvPr/>
        </p:nvSpPr>
        <p:spPr bwMode="auto">
          <a:xfrm>
            <a:off x="2209800" y="2661468"/>
            <a:ext cx="7456488" cy="1077912"/>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Chật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nêm</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chốt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tre</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rắn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đanh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AutoShape 9">
            <a:extLst>
              <a:ext uri="{FF2B5EF4-FFF2-40B4-BE49-F238E27FC236}">
                <a16:creationId xmlns="" xmlns:a16="http://schemas.microsoft.com/office/drawing/2014/main" id="{16C23005-8E21-F848-956B-EF7FB218D05E}"/>
              </a:ext>
            </a:extLst>
          </p:cNvPr>
          <p:cNvSpPr>
            <a:spLocks noChangeArrowheads="1"/>
          </p:cNvSpPr>
          <p:nvPr/>
        </p:nvSpPr>
        <p:spPr bwMode="auto">
          <a:xfrm>
            <a:off x="2209800" y="4114030"/>
            <a:ext cx="4953000"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hóa</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10">
            <a:extLst>
              <a:ext uri="{FF2B5EF4-FFF2-40B4-BE49-F238E27FC236}">
                <a16:creationId xmlns="" xmlns:a16="http://schemas.microsoft.com/office/drawing/2014/main" id="{88E40520-AC25-3C49-8F37-9998AB25B58D}"/>
              </a:ext>
            </a:extLst>
          </p:cNvPr>
          <p:cNvSpPr>
            <a:spLocks noChangeArrowheads="1"/>
          </p:cNvSpPr>
          <p:nvPr/>
        </p:nvSpPr>
        <p:spPr bwMode="auto">
          <a:xfrm>
            <a:off x="2133600" y="4806180"/>
            <a:ext cx="7156450" cy="1066800"/>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táo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ngóng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Char char="-"/>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Tất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Rectangle 16">
            <a:extLst>
              <a:ext uri="{FF2B5EF4-FFF2-40B4-BE49-F238E27FC236}">
                <a16:creationId xmlns="" xmlns:a16="http://schemas.microsoft.com/office/drawing/2014/main" id="{E7189604-022A-124B-99C6-53DB5A65E02E}"/>
              </a:ext>
            </a:extLst>
          </p:cNvPr>
          <p:cNvSpPr>
            <a:spLocks noChangeArrowheads="1"/>
          </p:cNvSpPr>
          <p:nvPr/>
        </p:nvSpPr>
        <p:spPr bwMode="auto">
          <a:xfrm>
            <a:off x="1752600" y="386580"/>
            <a:ext cx="8763000" cy="1077913"/>
          </a:xfrm>
          <a:prstGeom prst="rect">
            <a:avLst/>
          </a:prstGeom>
          <a:noFill/>
          <a:ln w="9525">
            <a:noFill/>
            <a:miter lim="800000"/>
            <a:headEnd/>
            <a:tailEnd/>
          </a:ln>
          <a:effectLst/>
        </p:spPr>
        <p:txBody>
          <a:bodyPr>
            <a:spAutoFit/>
          </a:bodyPr>
          <a:lstStyle/>
          <a:p>
            <a:pPr eaLnBrk="1" hangingPunct="1">
              <a:defRPr/>
            </a:pP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Để</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miêu</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cái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cối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tác</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giả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sử</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dụng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biện</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pháp</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nghệ</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thuật</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nào</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80803282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F3A9421-8037-D940-84F0-3B8C357E906F}"/>
              </a:ext>
            </a:extLst>
          </p:cNvPr>
          <p:cNvSpPr txBox="1">
            <a:spLocks noChangeArrowheads="1"/>
          </p:cNvSpPr>
          <p:nvPr/>
        </p:nvSpPr>
        <p:spPr bwMode="auto">
          <a:xfrm>
            <a:off x="914401" y="609600"/>
            <a:ext cx="1083898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khi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dùng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những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hình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ảnh</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nêm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chốt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rắn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tai </a:t>
            </a:r>
            <a:r>
              <a:rPr lang="en-GB" altLang="en-US" b="1" dirty="0" err="1">
                <a:solidFill>
                  <a:srgbClr val="0000FF"/>
                </a:solidFill>
                <a:latin typeface="Times New Roman" panose="02020603050405020304" pitchFamily="18" charset="0"/>
                <a:cs typeface="Times New Roman" panose="02020603050405020304" pitchFamily="18" charset="0"/>
              </a:rPr>
              <a:t>tỉnh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để</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nghe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ngóng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võng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chiếu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mâm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gỗ</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giỏ</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cua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chạn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giường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nứa</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chúng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tiếng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nói</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nhiều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Nhờ</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sự</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ấy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với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sử</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dụng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hoạt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biện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pháp</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từ</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làm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văn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thực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613669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 xmlns:a16="http://schemas.microsoft.com/office/drawing/2014/main" id="{6318D9C9-E2D3-274F-A07D-30CC4120B8CF}"/>
              </a:ext>
            </a:extLst>
          </p:cNvPr>
          <p:cNvSpPr>
            <a:spLocks noChangeArrowheads="1"/>
          </p:cNvSpPr>
          <p:nvPr/>
        </p:nvSpPr>
        <p:spPr bwMode="auto">
          <a:xfrm>
            <a:off x="3705206" y="381000"/>
            <a:ext cx="21274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solidFill>
                <a:srgbClr val="FF0000"/>
              </a:solidFill>
              <a:latin typeface="Calibri" panose="020F0502020204030204" pitchFamily="34" charset="0"/>
              <a:cs typeface="Arial" panose="020B0604020202020204" pitchFamily="34" charset="0"/>
            </a:endParaRPr>
          </a:p>
        </p:txBody>
      </p:sp>
      <p:sp>
        <p:nvSpPr>
          <p:cNvPr id="3" name="Rectangle 12">
            <a:extLst>
              <a:ext uri="{FF2B5EF4-FFF2-40B4-BE49-F238E27FC236}">
                <a16:creationId xmlns="" xmlns:a16="http://schemas.microsoft.com/office/drawing/2014/main" id="{B2477955-4512-A647-AFEB-532F9797F3BD}"/>
              </a:ext>
            </a:extLst>
          </p:cNvPr>
          <p:cNvSpPr>
            <a:spLocks noChangeArrowheads="1"/>
          </p:cNvSpPr>
          <p:nvPr/>
        </p:nvSpPr>
        <p:spPr bwMode="auto">
          <a:xfrm>
            <a:off x="592009" y="571098"/>
            <a:ext cx="9723863" cy="54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xuất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hiện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giấc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ngồi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chễm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chệ</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giữa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gian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nhà</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trống</a:t>
            </a:r>
            <a:r>
              <a:rPr lang="en-US" altLang="en-US" sz="1900" dirty="0">
                <a:solidFill>
                  <a:srgbClr val="FF0000"/>
                </a:solidFill>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tân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đều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nan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Hai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già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nâu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Mỗi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tròn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xoe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cũng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tỉnh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để</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nghe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hai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dẻ</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dăm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nhiều</a:t>
            </a:r>
            <a:r>
              <a:rPr lang="en-US" altLang="en-US" sz="1900" dirty="0">
                <a:latin typeface="Times New Roman" panose="02020603050405020304" pitchFamily="18" charset="0"/>
                <a:cs typeface="Times New Roman" panose="02020603050405020304" pitchFamily="18" charset="0"/>
              </a:rPr>
              <a:t>, ken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nhau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Vậy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người</a:t>
            </a:r>
            <a:r>
              <a:rPr lang="en-US" altLang="en-US" sz="1900" dirty="0">
                <a:latin typeface="Times New Roman" panose="02020603050405020304" pitchFamily="18" charset="0"/>
                <a:cs typeface="Times New Roman" panose="02020603050405020304" pitchFamily="18" charset="0"/>
              </a:rPr>
              <a:t> ta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phải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đực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củ</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rắn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thừng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buộc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Đẩy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kéo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kêu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Chọn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tháng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tốt</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đong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gánh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ươm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về</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Đổ</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lòng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thử</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quanh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lẫn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trấu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chảy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xuống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mưa</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nắm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tãi</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thổi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chỉ</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lõi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hạt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tuy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mới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chửa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thuần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nhất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đấy</a:t>
            </a:r>
            <a:r>
              <a:rPr lang="en-US" altLang="en-US" sz="1900" dirty="0">
                <a:latin typeface="Times New Roman" panose="02020603050405020304" pitchFamily="18" charset="0"/>
                <a:cs typeface="Times New Roman" panose="02020603050405020304" pitchFamily="18" charset="0"/>
              </a:rPr>
              <a:t> !” </a:t>
            </a:r>
            <a:r>
              <a:rPr lang="en-US" altLang="en-US" sz="1900" dirty="0" err="1">
                <a:latin typeface="Times New Roman" panose="02020603050405020304" pitchFamily="18" charset="0"/>
                <a:cs typeface="Times New Roman" panose="02020603050405020304" pitchFamily="18" charset="0"/>
              </a:rPr>
              <a:t>Cứ</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qua,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tôi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với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tiếng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vui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xóm</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cũng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những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đồ</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võng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chiếu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mâm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gỗ</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giỏ</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cua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chạn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bát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giường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nứa</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đều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tiếng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được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với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tuổi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thơ</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không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nhờ</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gì</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chỉ</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theo</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dõi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từng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bước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đi</a:t>
            </a:r>
            <a:r>
              <a:rPr lang="en-US" altLang="en-US" sz="1900" dirty="0">
                <a:solidFill>
                  <a:srgbClr val="FF0000"/>
                </a:solidFill>
                <a:latin typeface="Times New Roman" panose="02020603050405020304" pitchFamily="18" charset="0"/>
                <a:cs typeface="Times New Roman" panose="02020603050405020304" pitchFamily="18" charset="0"/>
              </a:rPr>
              <a:t>…”</a:t>
            </a:r>
            <a:endParaRPr lang="en-US" altLang="en-US" sz="1900" dirty="0">
              <a:latin typeface="Times New Roman" panose="02020603050405020304" pitchFamily="18" charset="0"/>
              <a:cs typeface="Times New Roman" panose="02020603050405020304" pitchFamily="18" charset="0"/>
            </a:endParaRPr>
          </a:p>
        </p:txBody>
      </p:sp>
      <p:sp>
        <p:nvSpPr>
          <p:cNvPr id="4" name="Right Brace 3">
            <a:extLst>
              <a:ext uri="{FF2B5EF4-FFF2-40B4-BE49-F238E27FC236}">
                <a16:creationId xmlns="" xmlns:a16="http://schemas.microsoft.com/office/drawing/2014/main" id="{0035B625-C50B-8D4D-AE29-B76B77866CE4}"/>
              </a:ext>
            </a:extLst>
          </p:cNvPr>
          <p:cNvSpPr/>
          <p:nvPr/>
        </p:nvSpPr>
        <p:spPr>
          <a:xfrm>
            <a:off x="10430910" y="692135"/>
            <a:ext cx="45851" cy="3397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5" name="Right Brace 4">
            <a:extLst>
              <a:ext uri="{FF2B5EF4-FFF2-40B4-BE49-F238E27FC236}">
                <a16:creationId xmlns="" xmlns:a16="http://schemas.microsoft.com/office/drawing/2014/main" id="{CCD503CD-C211-5E44-A577-EA824D7FE3E2}"/>
              </a:ext>
            </a:extLst>
          </p:cNvPr>
          <p:cNvSpPr/>
          <p:nvPr/>
        </p:nvSpPr>
        <p:spPr>
          <a:xfrm>
            <a:off x="10277772" y="4549790"/>
            <a:ext cx="176064" cy="1447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6" name="Rectangle 9">
            <a:extLst>
              <a:ext uri="{FF2B5EF4-FFF2-40B4-BE49-F238E27FC236}">
                <a16:creationId xmlns="" xmlns:a16="http://schemas.microsoft.com/office/drawing/2014/main" id="{721BB6AF-FB48-EA49-B656-627AD4D297A3}"/>
              </a:ext>
            </a:extLst>
          </p:cNvPr>
          <p:cNvSpPr>
            <a:spLocks noChangeArrowheads="1"/>
          </p:cNvSpPr>
          <p:nvPr/>
        </p:nvSpPr>
        <p:spPr bwMode="auto">
          <a:xfrm>
            <a:off x="10612179" y="398463"/>
            <a:ext cx="701781"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Mở</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7" name="Rectangle 10">
            <a:extLst>
              <a:ext uri="{FF2B5EF4-FFF2-40B4-BE49-F238E27FC236}">
                <a16:creationId xmlns="" xmlns:a16="http://schemas.microsoft.com/office/drawing/2014/main" id="{56EC485A-4480-7B4D-898B-F50E5E2802F6}"/>
              </a:ext>
            </a:extLst>
          </p:cNvPr>
          <p:cNvSpPr>
            <a:spLocks noChangeArrowheads="1"/>
          </p:cNvSpPr>
          <p:nvPr/>
        </p:nvSpPr>
        <p:spPr bwMode="auto">
          <a:xfrm>
            <a:off x="10677357" y="4894277"/>
            <a:ext cx="704256"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Kết</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8" name="Rectangle 11">
            <a:extLst>
              <a:ext uri="{FF2B5EF4-FFF2-40B4-BE49-F238E27FC236}">
                <a16:creationId xmlns="" xmlns:a16="http://schemas.microsoft.com/office/drawing/2014/main" id="{39CD28EE-1683-5F4A-8BD9-BB501B2CD243}"/>
              </a:ext>
            </a:extLst>
          </p:cNvPr>
          <p:cNvSpPr>
            <a:spLocks noChangeArrowheads="1"/>
          </p:cNvSpPr>
          <p:nvPr/>
        </p:nvSpPr>
        <p:spPr bwMode="auto">
          <a:xfrm>
            <a:off x="1076763" y="152400"/>
            <a:ext cx="6162237" cy="4032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2000" b="1" dirty="0">
                <a:solidFill>
                  <a:srgbClr val="1421FD"/>
                </a:solidFill>
                <a:latin typeface="Times New Roman" panose="02020603050405020304" pitchFamily="18" charset="0"/>
                <a:cs typeface="Times New Roman" panose="02020603050405020304" pitchFamily="18" charset="0"/>
              </a:rPr>
              <a:t>1. </a:t>
            </a:r>
            <a:r>
              <a:rPr lang="en-US" altLang="en-US" sz="2000" b="1" dirty="0" err="1">
                <a:solidFill>
                  <a:srgbClr val="1421FD"/>
                </a:solidFill>
                <a:latin typeface="Times New Roman" panose="02020603050405020304" pitchFamily="18" charset="0"/>
                <a:cs typeface="Times New Roman" panose="02020603050405020304" pitchFamily="18" charset="0"/>
              </a:rPr>
              <a:t>Bài</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1421FD"/>
                </a:solidFill>
                <a:latin typeface="Times New Roman" panose="02020603050405020304" pitchFamily="18" charset="0"/>
                <a:cs typeface="Times New Roman" panose="02020603050405020304" pitchFamily="18" charset="0"/>
              </a:rPr>
              <a:t>văn</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cối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tân</a:t>
            </a: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 xmlns:a16="http://schemas.microsoft.com/office/drawing/2014/main" id="{47AAC961-834B-3543-B78A-7B3CBD08CF0A}"/>
              </a:ext>
            </a:extLst>
          </p:cNvPr>
          <p:cNvSpPr>
            <a:spLocks noChangeArrowheads="1"/>
          </p:cNvSpPr>
          <p:nvPr/>
        </p:nvSpPr>
        <p:spPr bwMode="auto">
          <a:xfrm>
            <a:off x="10315872" y="2130626"/>
            <a:ext cx="1320479" cy="1422400"/>
          </a:xfrm>
          <a:prstGeom prst="rect">
            <a:avLst/>
          </a:prstGeom>
          <a:solidFill>
            <a:schemeClr val="accent5">
              <a:lumMod val="20000"/>
              <a:lumOff val="80000"/>
            </a:schemeClr>
          </a:solidFill>
          <a:ln w="9525">
            <a:solidFill>
              <a:srgbClr val="0000CC"/>
            </a:solidFill>
            <a:miter lim="800000"/>
            <a:headEnd/>
            <a:tailEnd/>
          </a:ln>
          <a:effectLst/>
        </p:spPr>
        <p:txBody>
          <a:bodyPr wrap="square">
            <a:spAutoFit/>
          </a:bodyPr>
          <a:lstStyle/>
          <a:p>
            <a:pPr algn="ctr">
              <a:lnSpc>
                <a:spcPts val="2600"/>
              </a:lnSpc>
              <a:defRPr/>
            </a:pPr>
            <a:endParaRPr lang="en-US" sz="1200" b="1" dirty="0">
              <a:solidFill>
                <a:srgbClr val="FF0000"/>
              </a:solidFill>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Thân</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bài</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endParaRPr lang="en-US" sz="16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887666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2000"/>
                                        <p:tgtEl>
                                          <p:spTgt spid="9"/>
                                        </p:tgtEl>
                                      </p:cBhvr>
                                    </p:animEffect>
                                    <p:anim calcmode="lin" valueType="num">
                                      <p:cBhvr>
                                        <p:cTn id="76" dur="2000" fill="hold"/>
                                        <p:tgtEl>
                                          <p:spTgt spid="9"/>
                                        </p:tgtEl>
                                        <p:attrNameLst>
                                          <p:attrName>style.rotation</p:attrName>
                                        </p:attrNameLst>
                                      </p:cBhvr>
                                      <p:tavLst>
                                        <p:tav tm="0">
                                          <p:val>
                                            <p:fltVal val="720"/>
                                          </p:val>
                                        </p:tav>
                                        <p:tav tm="100000">
                                          <p:val>
                                            <p:fltVal val="0"/>
                                          </p:val>
                                        </p:tav>
                                      </p:tavLst>
                                    </p:anim>
                                    <p:anim calcmode="lin" valueType="num">
                                      <p:cBhvr>
                                        <p:cTn id="77" dur="2000" fill="hold"/>
                                        <p:tgtEl>
                                          <p:spTgt spid="9"/>
                                        </p:tgtEl>
                                        <p:attrNameLst>
                                          <p:attrName>ppt_h</p:attrName>
                                        </p:attrNameLst>
                                      </p:cBhvr>
                                      <p:tavLst>
                                        <p:tav tm="0">
                                          <p:val>
                                            <p:fltVal val="0"/>
                                          </p:val>
                                        </p:tav>
                                        <p:tav tm="100000">
                                          <p:val>
                                            <p:strVal val="#ppt_h"/>
                                          </p:val>
                                        </p:tav>
                                      </p:tavLst>
                                    </p:anim>
                                    <p:anim calcmode="lin" valueType="num">
                                      <p:cBhvr>
                                        <p:cTn id="78"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 xmlns:a16="http://schemas.microsoft.com/office/drawing/2014/main" id="{8040ACF7-58A2-CB4D-9F81-438619F0DCFF}"/>
              </a:ext>
            </a:extLst>
          </p:cNvPr>
          <p:cNvSpPr txBox="1">
            <a:spLocks noChangeArrowheads="1"/>
          </p:cNvSpPr>
          <p:nvPr/>
        </p:nvSpPr>
        <p:spPr bwMode="auto">
          <a:xfrm>
            <a:off x="1524000" y="2438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a:solidFill>
                  <a:srgbClr val="FF0000"/>
                </a:solidFill>
                <a:latin typeface="Times New Roman" panose="02020603050405020304" pitchFamily="18" charset="0"/>
                <a:sym typeface="Euclid Symbol" pitchFamily="18" charset="2"/>
              </a:rPr>
              <a:t>Mở bài</a:t>
            </a:r>
            <a:r>
              <a:rPr lang="en-US" altLang="en-US" sz="2800" b="1" u="sng">
                <a:solidFill>
                  <a:srgbClr val="FF0000"/>
                </a:solidFill>
                <a:latin typeface="Times New Roman" panose="02020603050405020304" pitchFamily="18" charset="0"/>
                <a:sym typeface="Wingdings" pitchFamily="2" charset="2"/>
              </a:rPr>
              <a:t>( Đoạn 1)</a:t>
            </a:r>
            <a:r>
              <a:rPr lang="en-US" altLang="en-US" sz="2800" b="1">
                <a:solidFill>
                  <a:srgbClr val="FF0000"/>
                </a:solidFill>
                <a:latin typeface="Times New Roman" panose="02020603050405020304" pitchFamily="18" charset="0"/>
                <a:sym typeface="Euclid Symbol" pitchFamily="18" charset="2"/>
              </a:rPr>
              <a:t> </a:t>
            </a:r>
            <a:r>
              <a:rPr lang="en-US" altLang="en-US" sz="2800" b="1">
                <a:latin typeface="Times New Roman" panose="02020603050405020304" pitchFamily="18" charset="0"/>
                <a:sym typeface="Euclid Symbol" pitchFamily="18" charset="2"/>
              </a:rPr>
              <a:t>-</a:t>
            </a:r>
            <a:r>
              <a:rPr lang="en-US" altLang="en-US" sz="2800" b="1">
                <a:solidFill>
                  <a:srgbClr val="FF0000"/>
                </a:solidFill>
                <a:latin typeface="Times New Roman" panose="02020603050405020304" pitchFamily="18" charset="0"/>
                <a:sym typeface="Euclid Symbol" pitchFamily="18" charset="2"/>
              </a:rPr>
              <a:t> </a:t>
            </a:r>
            <a:r>
              <a:rPr lang="en-US" altLang="en-US" sz="2800" b="1">
                <a:solidFill>
                  <a:srgbClr val="000000"/>
                </a:solidFill>
                <a:latin typeface="Times New Roman" panose="02020603050405020304" pitchFamily="18" charset="0"/>
                <a:sym typeface="Euclid Symbol" pitchFamily="18" charset="2"/>
              </a:rPr>
              <a:t>Giới thiệu ngay đồ vật được miêu tả là cái cối. (Mở bài trực tiếp)</a:t>
            </a:r>
            <a:endParaRPr lang="en-US" altLang="en-US" sz="2800" b="1">
              <a:solidFill>
                <a:srgbClr val="000000"/>
              </a:solidFill>
              <a:latin typeface="Times New Roman" panose="02020603050405020304" pitchFamily="18" charset="0"/>
            </a:endParaRPr>
          </a:p>
        </p:txBody>
      </p:sp>
      <p:sp>
        <p:nvSpPr>
          <p:cNvPr id="3" name="Text Box 13">
            <a:extLst>
              <a:ext uri="{FF2B5EF4-FFF2-40B4-BE49-F238E27FC236}">
                <a16:creationId xmlns="" xmlns:a16="http://schemas.microsoft.com/office/drawing/2014/main" id="{23F79C97-6DD0-FD41-9499-6580D4C713FD}"/>
              </a:ext>
            </a:extLst>
          </p:cNvPr>
          <p:cNvSpPr txBox="1">
            <a:spLocks noChangeArrowheads="1"/>
          </p:cNvSpPr>
          <p:nvPr/>
        </p:nvSpPr>
        <p:spPr bwMode="auto">
          <a:xfrm>
            <a:off x="1600200" y="440055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a:solidFill>
                  <a:srgbClr val="FF0000"/>
                </a:solidFill>
                <a:latin typeface="Times New Roman" panose="02020603050405020304" pitchFamily="18" charset="0"/>
                <a:sym typeface="Euclid Symbol" pitchFamily="18" charset="2"/>
              </a:rPr>
              <a:t>Kết bài( Đoạn 4)</a:t>
            </a:r>
            <a:r>
              <a:rPr lang="en-US" altLang="en-US" sz="2800" b="1">
                <a:solidFill>
                  <a:srgbClr val="FF0000"/>
                </a:solidFill>
                <a:latin typeface="Times New Roman" panose="02020603050405020304" pitchFamily="18" charset="0"/>
                <a:sym typeface="Euclid Symbol" pitchFamily="18" charset="2"/>
              </a:rPr>
              <a:t> </a:t>
            </a:r>
            <a:r>
              <a:rPr lang="en-US" altLang="en-US" sz="2800" b="1">
                <a:latin typeface="Times New Roman" panose="02020603050405020304" pitchFamily="18" charset="0"/>
                <a:sym typeface="Euclid Symbol" pitchFamily="18" charset="2"/>
              </a:rPr>
              <a:t>-  </a:t>
            </a:r>
            <a:r>
              <a:rPr lang="en-US" altLang="en-US" sz="2800" b="1">
                <a:solidFill>
                  <a:srgbClr val="000000"/>
                </a:solidFill>
                <a:latin typeface="Times New Roman" panose="02020603050405020304" pitchFamily="18" charset="0"/>
                <a:sym typeface="Euclid Symbol" pitchFamily="18" charset="2"/>
              </a:rPr>
              <a:t>Nêu phần kết bài có bình luận thêm về tình cảm của bạn nhỏ với các đồ dùng trong nhà.              (Kết bài mở rộng)</a:t>
            </a:r>
          </a:p>
        </p:txBody>
      </p:sp>
      <p:sp>
        <p:nvSpPr>
          <p:cNvPr id="5" name="Rectangle 44">
            <a:extLst>
              <a:ext uri="{FF2B5EF4-FFF2-40B4-BE49-F238E27FC236}">
                <a16:creationId xmlns="" xmlns:a16="http://schemas.microsoft.com/office/drawing/2014/main" id="{98F547AD-7536-AE46-9C04-37FA055F9548}"/>
              </a:ext>
            </a:extLst>
          </p:cNvPr>
          <p:cNvSpPr>
            <a:spLocks noChangeArrowheads="1"/>
          </p:cNvSpPr>
          <p:nvPr/>
        </p:nvSpPr>
        <p:spPr bwMode="auto">
          <a:xfrm>
            <a:off x="1524000" y="3505200"/>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FF3300"/>
                </a:solidFill>
                <a:latin typeface="Times New Roman" panose="02020603050405020304" pitchFamily="18" charset="0"/>
              </a:rPr>
              <a:t>  </a:t>
            </a:r>
            <a:r>
              <a:rPr lang="en-US" altLang="en-US" sz="2800" b="1" u="sng">
                <a:solidFill>
                  <a:srgbClr val="FF3300"/>
                </a:solidFill>
                <a:latin typeface="Times New Roman" panose="02020603050405020304" pitchFamily="18" charset="0"/>
              </a:rPr>
              <a:t>Thân bài</a:t>
            </a:r>
            <a:r>
              <a:rPr lang="en-US" altLang="en-US" sz="2800" b="1">
                <a:solidFill>
                  <a:srgbClr val="FF3300"/>
                </a:solidFill>
                <a:latin typeface="Times New Roman" panose="02020603050405020304" pitchFamily="18" charset="0"/>
              </a:rPr>
              <a:t>( Đoạn 2)</a:t>
            </a:r>
            <a:r>
              <a:rPr lang="en-US" altLang="en-US" sz="2800" b="1">
                <a:solidFill>
                  <a:srgbClr val="000000"/>
                </a:solidFill>
                <a:latin typeface="Times New Roman" panose="02020603050405020304" pitchFamily="18" charset="0"/>
              </a:rPr>
              <a:t>   - Tả  đặc điểm hình dáng cái cối.</a:t>
            </a:r>
          </a:p>
          <a:p>
            <a:pPr>
              <a:lnSpc>
                <a:spcPct val="90000"/>
              </a:lnSpc>
              <a:spcBef>
                <a:spcPct val="0"/>
              </a:spcBef>
              <a:buFontTx/>
              <a:buNone/>
            </a:pPr>
            <a:r>
              <a:rPr lang="en-US" altLang="en-US" sz="2800" b="1">
                <a:solidFill>
                  <a:srgbClr val="000000"/>
                </a:solidFill>
                <a:latin typeface="Times New Roman" panose="02020603050405020304" pitchFamily="18" charset="0"/>
              </a:rPr>
              <a:t>                  </a:t>
            </a:r>
            <a:r>
              <a:rPr lang="en-US" altLang="en-US" sz="2800" b="1">
                <a:solidFill>
                  <a:srgbClr val="FF3300"/>
                </a:solidFill>
                <a:latin typeface="Times New Roman" panose="02020603050405020304" pitchFamily="18" charset="0"/>
              </a:rPr>
              <a:t>( Đoạn 3)</a:t>
            </a:r>
            <a:r>
              <a:rPr lang="en-US" altLang="en-US" sz="2800" b="1">
                <a:solidFill>
                  <a:srgbClr val="000000"/>
                </a:solidFill>
                <a:latin typeface="Times New Roman" panose="02020603050405020304" pitchFamily="18" charset="0"/>
              </a:rPr>
              <a:t>   - Tả công dụng của cái cối.</a:t>
            </a:r>
          </a:p>
        </p:txBody>
      </p:sp>
      <p:sp>
        <p:nvSpPr>
          <p:cNvPr id="6" name="Text Box 3">
            <a:extLst>
              <a:ext uri="{FF2B5EF4-FFF2-40B4-BE49-F238E27FC236}">
                <a16:creationId xmlns="" xmlns:a16="http://schemas.microsoft.com/office/drawing/2014/main" id="{9A2DBC2F-E950-164D-8932-E060C7DFEC51}"/>
              </a:ext>
            </a:extLst>
          </p:cNvPr>
          <p:cNvSpPr txBox="1">
            <a:spLocks noChangeArrowheads="1"/>
          </p:cNvSpPr>
          <p:nvPr/>
        </p:nvSpPr>
        <p:spPr bwMode="auto">
          <a:xfrm>
            <a:off x="3657600" y="452438"/>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 xmlns:a16="http://schemas.microsoft.com/office/drawing/2014/main" id="{BA2B3AB0-596C-F944-9106-F5FD2D2BFCF7}"/>
              </a:ext>
            </a:extLst>
          </p:cNvPr>
          <p:cNvSpPr txBox="1">
            <a:spLocks noChangeArrowheads="1"/>
          </p:cNvSpPr>
          <p:nvPr/>
        </p:nvSpPr>
        <p:spPr bwMode="auto">
          <a:xfrm>
            <a:off x="3200400" y="8890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Cấu tạo bài văn miêu tả đồ vật</a:t>
            </a:r>
          </a:p>
        </p:txBody>
      </p:sp>
      <p:sp>
        <p:nvSpPr>
          <p:cNvPr id="8" name="Text Box 8">
            <a:extLst>
              <a:ext uri="{FF2B5EF4-FFF2-40B4-BE49-F238E27FC236}">
                <a16:creationId xmlns="" xmlns:a16="http://schemas.microsoft.com/office/drawing/2014/main" id="{55FC6E71-06E8-6947-A1F5-25C5BD272297}"/>
              </a:ext>
            </a:extLst>
          </p:cNvPr>
          <p:cNvSpPr txBox="1">
            <a:spLocks noChangeArrowheads="1"/>
          </p:cNvSpPr>
          <p:nvPr/>
        </p:nvSpPr>
        <p:spPr bwMode="auto">
          <a:xfrm>
            <a:off x="1524000" y="14620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9" name="Text Box 8">
            <a:extLst>
              <a:ext uri="{FF2B5EF4-FFF2-40B4-BE49-F238E27FC236}">
                <a16:creationId xmlns="" xmlns:a16="http://schemas.microsoft.com/office/drawing/2014/main" id="{D870747D-B808-004E-90CB-B4193F4E48E0}"/>
              </a:ext>
            </a:extLst>
          </p:cNvPr>
          <p:cNvSpPr txBox="1">
            <a:spLocks noChangeArrowheads="1"/>
          </p:cNvSpPr>
          <p:nvPr/>
        </p:nvSpPr>
        <p:spPr bwMode="auto">
          <a:xfrm>
            <a:off x="33528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Bài: Cái cối tân</a:t>
            </a:r>
          </a:p>
        </p:txBody>
      </p:sp>
    </p:spTree>
    <p:extLst>
      <p:ext uri="{BB962C8B-B14F-4D97-AF65-F5344CB8AC3E}">
        <p14:creationId xmlns:p14="http://schemas.microsoft.com/office/powerpoint/2010/main" val="96561500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18024"/>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Wawati SC" pitchFamily="82" charset="-122"/>
                  <a:ea typeface="Wawati SC" pitchFamily="82" charset="-122"/>
                  <a:cs typeface="Times New Roman" panose="02020603050405020304" pitchFamily="18" charset="0"/>
                </a:rPr>
                <a:t>Khởi</a:t>
              </a:r>
              <a:r>
                <a:rPr lang="en-US" altLang="zh-CN" sz="8800" b="1" dirty="0">
                  <a:solidFill>
                    <a:srgbClr val="00B0F0"/>
                  </a:solidFill>
                  <a:latin typeface="Wawati SC" pitchFamily="82" charset="-122"/>
                  <a:ea typeface="Wawati SC" pitchFamily="82" charset="-122"/>
                  <a:cs typeface="Times New Roman" panose="02020603050405020304" pitchFamily="18" charset="0"/>
                </a:rPr>
                <a:t> </a:t>
              </a:r>
              <a:r>
                <a:rPr lang="en-US" altLang="zh-CN" sz="8800" b="1" dirty="0" err="1">
                  <a:solidFill>
                    <a:srgbClr val="00B0F0"/>
                  </a:solidFill>
                  <a:latin typeface="Wawati SC" pitchFamily="82" charset="-122"/>
                  <a:ea typeface="Wawati SC" pitchFamily="82" charset="-122"/>
                  <a:cs typeface="Times New Roman" panose="02020603050405020304" pitchFamily="18" charset="0"/>
                </a:rPr>
                <a:t>động</a:t>
              </a:r>
              <a:endParaRPr lang="zh-CN" altLang="en-US" sz="4400" b="1" dirty="0">
                <a:solidFill>
                  <a:srgbClr val="00B0F0"/>
                </a:solidFill>
                <a:latin typeface="Wawati SC" pitchFamily="82" charset="-122"/>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87919336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 xmlns:a16="http://schemas.microsoft.com/office/drawing/2014/main" id="{74D7FBEE-DA49-3E41-928C-64A93E9EAB6D}"/>
              </a:ext>
            </a:extLst>
          </p:cNvPr>
          <p:cNvSpPr>
            <a:spLocks noChangeArrowheads="1"/>
          </p:cNvSpPr>
          <p:nvPr/>
        </p:nvSpPr>
        <p:spPr bwMode="auto">
          <a:xfrm>
            <a:off x="1600200" y="1850675"/>
            <a:ext cx="8534400" cy="563562"/>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342900" indent="-342900" eaLnBrk="1" hangingPunct="1">
              <a:defRPr/>
            </a:pPr>
            <a:r>
              <a:rPr lang="vi-VN" sz="2800">
                <a:solidFill>
                  <a:srgbClr val="05050F"/>
                </a:solidFill>
                <a:latin typeface="Times New Roman" pitchFamily="18" charset="0"/>
                <a:cs typeface="Times New Roman" pitchFamily="18" charset="0"/>
              </a:rPr>
              <a:t> 2</a:t>
            </a:r>
            <a:r>
              <a:rPr lang="en-US" sz="2800">
                <a:solidFill>
                  <a:srgbClr val="05050F"/>
                </a:solidFill>
                <a:latin typeface="Times New Roman" pitchFamily="18" charset="0"/>
                <a:cs typeface="Times New Roman" pitchFamily="18" charset="0"/>
              </a:rPr>
              <a:t>.</a:t>
            </a:r>
            <a:r>
              <a:rPr lang="vi-VN" sz="2800">
                <a:solidFill>
                  <a:srgbClr val="05050F"/>
                </a:solidFill>
                <a:latin typeface="Times New Roman" pitchFamily="18" charset="0"/>
                <a:cs typeface="Times New Roman" pitchFamily="18" charset="0"/>
              </a:rPr>
              <a:t> </a:t>
            </a:r>
            <a:r>
              <a:rPr lang="en-US" sz="2800" b="1" i="1">
                <a:solidFill>
                  <a:srgbClr val="05050F"/>
                </a:solidFill>
                <a:latin typeface="Times New Roman" pitchFamily="18" charset="0"/>
                <a:cs typeface="Times New Roman" pitchFamily="18" charset="0"/>
              </a:rPr>
              <a:t>Theo em, khi tả một đồ vật, ta cần tả những gì ?</a:t>
            </a:r>
          </a:p>
        </p:txBody>
      </p:sp>
      <p:sp>
        <p:nvSpPr>
          <p:cNvPr id="3" name="Line 24">
            <a:extLst>
              <a:ext uri="{FF2B5EF4-FFF2-40B4-BE49-F238E27FC236}">
                <a16:creationId xmlns="" xmlns:a16="http://schemas.microsoft.com/office/drawing/2014/main" id="{C544470B-7176-844A-84DA-F948A05575BB}"/>
              </a:ext>
            </a:extLst>
          </p:cNvPr>
          <p:cNvSpPr>
            <a:spLocks noChangeShapeType="1"/>
          </p:cNvSpPr>
          <p:nvPr/>
        </p:nvSpPr>
        <p:spPr bwMode="auto">
          <a:xfrm flipV="1">
            <a:off x="3760788" y="2831750"/>
            <a:ext cx="1039812" cy="12954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4" name="Line 25">
            <a:extLst>
              <a:ext uri="{FF2B5EF4-FFF2-40B4-BE49-F238E27FC236}">
                <a16:creationId xmlns="" xmlns:a16="http://schemas.microsoft.com/office/drawing/2014/main" id="{7945D27D-AA3E-764A-9497-DB6E383D5E00}"/>
              </a:ext>
            </a:extLst>
          </p:cNvPr>
          <p:cNvSpPr>
            <a:spLocks noChangeShapeType="1"/>
          </p:cNvSpPr>
          <p:nvPr/>
        </p:nvSpPr>
        <p:spPr bwMode="auto">
          <a:xfrm>
            <a:off x="3760788" y="4127150"/>
            <a:ext cx="1074737" cy="12255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5" name="Line 26">
            <a:extLst>
              <a:ext uri="{FF2B5EF4-FFF2-40B4-BE49-F238E27FC236}">
                <a16:creationId xmlns="" xmlns:a16="http://schemas.microsoft.com/office/drawing/2014/main" id="{689D4DC8-1B93-B446-A676-DCF488332326}"/>
              </a:ext>
            </a:extLst>
          </p:cNvPr>
          <p:cNvSpPr>
            <a:spLocks noChangeShapeType="1"/>
          </p:cNvSpPr>
          <p:nvPr/>
        </p:nvSpPr>
        <p:spPr bwMode="auto">
          <a:xfrm flipV="1">
            <a:off x="3756025" y="4127150"/>
            <a:ext cx="1079500" cy="31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6" name="Oval 27">
            <a:extLst>
              <a:ext uri="{FF2B5EF4-FFF2-40B4-BE49-F238E27FC236}">
                <a16:creationId xmlns="" xmlns:a16="http://schemas.microsoft.com/office/drawing/2014/main" id="{E8A0B64D-9EFC-0743-8A40-5C526E975D34}"/>
              </a:ext>
            </a:extLst>
          </p:cNvPr>
          <p:cNvSpPr>
            <a:spLocks noChangeArrowheads="1"/>
          </p:cNvSpPr>
          <p:nvPr/>
        </p:nvSpPr>
        <p:spPr bwMode="auto">
          <a:xfrm>
            <a:off x="1524000" y="3623912"/>
            <a:ext cx="2268538" cy="9715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Khi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miêu</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tả</a:t>
            </a:r>
            <a:endParaRPr lang="en-US" sz="2800" dirty="0">
              <a:solidFill>
                <a:schemeClr val="accent2">
                  <a:lumMod val="10000"/>
                </a:schemeClr>
              </a:solidFill>
              <a:latin typeface="Times New Roman" pitchFamily="18" charset="0"/>
              <a:cs typeface="Times New Roman" pitchFamily="18" charset="0"/>
            </a:endParaRPr>
          </a:p>
        </p:txBody>
      </p:sp>
      <p:sp>
        <p:nvSpPr>
          <p:cNvPr id="7" name="AutoShape 28">
            <a:extLst>
              <a:ext uri="{FF2B5EF4-FFF2-40B4-BE49-F238E27FC236}">
                <a16:creationId xmlns="" xmlns:a16="http://schemas.microsoft.com/office/drawing/2014/main" id="{604FE40E-88D2-A041-A7D4-1128E2613EC1}"/>
              </a:ext>
            </a:extLst>
          </p:cNvPr>
          <p:cNvSpPr>
            <a:spLocks noChangeArrowheads="1"/>
          </p:cNvSpPr>
          <p:nvPr/>
        </p:nvSpPr>
        <p:spPr bwMode="auto">
          <a:xfrm>
            <a:off x="4800600" y="25491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bao</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quát</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toàn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đồ</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vật</a:t>
            </a:r>
            <a:r>
              <a:rPr lang="en-US" sz="2800" dirty="0">
                <a:solidFill>
                  <a:schemeClr val="accent2">
                    <a:lumMod val="10000"/>
                  </a:schemeClr>
                </a:solidFill>
                <a:latin typeface="Times New Roman" pitchFamily="18" charset="0"/>
                <a:cs typeface="Times New Roman" pitchFamily="18" charset="0"/>
              </a:rPr>
              <a:t>.</a:t>
            </a:r>
          </a:p>
        </p:txBody>
      </p:sp>
      <p:sp>
        <p:nvSpPr>
          <p:cNvPr id="8" name="AutoShape 29">
            <a:extLst>
              <a:ext uri="{FF2B5EF4-FFF2-40B4-BE49-F238E27FC236}">
                <a16:creationId xmlns="" xmlns:a16="http://schemas.microsoft.com/office/drawing/2014/main" id="{EF880CDB-7C7B-EF48-9F67-233BF222341B}"/>
              </a:ext>
            </a:extLst>
          </p:cNvPr>
          <p:cNvSpPr>
            <a:spLocks noChangeArrowheads="1"/>
          </p:cNvSpPr>
          <p:nvPr/>
        </p:nvSpPr>
        <p:spPr bwMode="auto">
          <a:xfrm>
            <a:off x="4829175" y="3803300"/>
            <a:ext cx="5686425"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những</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phận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có</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đặc</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điểm</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nổi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bật</a:t>
            </a:r>
            <a:r>
              <a:rPr lang="en-US" sz="2800" dirty="0">
                <a:solidFill>
                  <a:schemeClr val="accent2">
                    <a:lumMod val="10000"/>
                  </a:schemeClr>
                </a:solidFill>
                <a:latin typeface="Times New Roman" pitchFamily="18" charset="0"/>
                <a:cs typeface="Times New Roman" pitchFamily="18" charset="0"/>
              </a:rPr>
              <a:t>.</a:t>
            </a:r>
          </a:p>
        </p:txBody>
      </p:sp>
      <p:sp>
        <p:nvSpPr>
          <p:cNvPr id="9" name="AutoShape 30">
            <a:extLst>
              <a:ext uri="{FF2B5EF4-FFF2-40B4-BE49-F238E27FC236}">
                <a16:creationId xmlns="" xmlns:a16="http://schemas.microsoft.com/office/drawing/2014/main" id="{AE473961-11CD-9945-AAEE-399EB3F5D53D}"/>
              </a:ext>
            </a:extLst>
          </p:cNvPr>
          <p:cNvSpPr>
            <a:spLocks noChangeArrowheads="1"/>
          </p:cNvSpPr>
          <p:nvPr/>
        </p:nvSpPr>
        <p:spPr bwMode="auto">
          <a:xfrm>
            <a:off x="4835525" y="50129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a:solidFill>
                  <a:schemeClr val="accent2">
                    <a:lumMod val="10000"/>
                  </a:schemeClr>
                </a:solidFill>
                <a:latin typeface="Times New Roman" pitchFamily="18" charset="0"/>
                <a:cs typeface="Times New Roman" pitchFamily="18" charset="0"/>
              </a:rPr>
              <a:t>Thể hiện tình cảm với đồ vật.</a:t>
            </a:r>
          </a:p>
        </p:txBody>
      </p:sp>
      <p:sp>
        <p:nvSpPr>
          <p:cNvPr id="10" name="Text Box 2">
            <a:extLst>
              <a:ext uri="{FF2B5EF4-FFF2-40B4-BE49-F238E27FC236}">
                <a16:creationId xmlns="" xmlns:a16="http://schemas.microsoft.com/office/drawing/2014/main" id="{66933E9C-F33E-8644-BAB5-5EB8B6E91B31}"/>
              </a:ext>
            </a:extLst>
          </p:cNvPr>
          <p:cNvSpPr txBox="1">
            <a:spLocks noChangeArrowheads="1"/>
          </p:cNvSpPr>
          <p:nvPr/>
        </p:nvSpPr>
        <p:spPr bwMode="auto">
          <a:xfrm>
            <a:off x="2209800" y="433037"/>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Thứ tư</a:t>
            </a:r>
            <a:r>
              <a:rPr lang="vi-VN" altLang="en-US" sz="2800" b="1" i="1">
                <a:latin typeface="Times New Roman" panose="02020603050405020304" pitchFamily="18" charset="0"/>
                <a:cs typeface="Times New Roman" panose="02020603050405020304" pitchFamily="18" charset="0"/>
              </a:rPr>
              <a:t>,</a:t>
            </a:r>
            <a:r>
              <a:rPr lang="en-US" altLang="en-US" sz="2800" b="1" i="1">
                <a:latin typeface="Times New Roman" panose="02020603050405020304" pitchFamily="18" charset="0"/>
                <a:cs typeface="Times New Roman" panose="02020603050405020304" pitchFamily="18" charset="0"/>
              </a:rPr>
              <a:t> ngày 29  tháng 1</a:t>
            </a:r>
            <a:r>
              <a:rPr lang="vi-VN" altLang="en-US" sz="2800" b="1" i="1">
                <a:latin typeface="Times New Roman" panose="02020603050405020304" pitchFamily="18" charset="0"/>
                <a:cs typeface="Times New Roman" panose="02020603050405020304" pitchFamily="18" charset="0"/>
              </a:rPr>
              <a:t>1</a:t>
            </a:r>
            <a:r>
              <a:rPr lang="en-US" altLang="en-US" sz="2800" b="1" i="1">
                <a:latin typeface="Times New Roman" panose="02020603050405020304" pitchFamily="18" charset="0"/>
                <a:cs typeface="Times New Roman" panose="02020603050405020304" pitchFamily="18" charset="0"/>
              </a:rPr>
              <a:t> năm 201</a:t>
            </a:r>
            <a:r>
              <a:rPr lang="vi-VN" altLang="en-US" sz="2800" b="1" i="1">
                <a:latin typeface="Times New Roman" panose="02020603050405020304" pitchFamily="18" charset="0"/>
                <a:cs typeface="Times New Roman" panose="02020603050405020304" pitchFamily="18" charset="0"/>
              </a:rPr>
              <a:t>7</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 xmlns:a16="http://schemas.microsoft.com/office/drawing/2014/main" id="{04377419-7902-3645-ABF5-B2C327E2E003}"/>
              </a:ext>
            </a:extLst>
          </p:cNvPr>
          <p:cNvSpPr txBox="1">
            <a:spLocks noChangeArrowheads="1"/>
          </p:cNvSpPr>
          <p:nvPr/>
        </p:nvSpPr>
        <p:spPr bwMode="auto">
          <a:xfrm>
            <a:off x="3657600" y="809275"/>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latin typeface="Times New Roman" panose="02020603050405020304" pitchFamily="18" charset="0"/>
                <a:cs typeface="Times New Roman" panose="02020603050405020304" pitchFamily="18" charset="0"/>
              </a:rPr>
              <a:t>Tập làm văn</a:t>
            </a:r>
          </a:p>
        </p:txBody>
      </p:sp>
      <p:sp>
        <p:nvSpPr>
          <p:cNvPr id="12" name="Text Box 8">
            <a:extLst>
              <a:ext uri="{FF2B5EF4-FFF2-40B4-BE49-F238E27FC236}">
                <a16:creationId xmlns="" xmlns:a16="http://schemas.microsoft.com/office/drawing/2014/main" id="{CDEACBFC-CC0D-F548-8AD5-2659E426CA96}"/>
              </a:ext>
            </a:extLst>
          </p:cNvPr>
          <p:cNvSpPr txBox="1">
            <a:spLocks noChangeArrowheads="1"/>
          </p:cNvSpPr>
          <p:nvPr/>
        </p:nvSpPr>
        <p:spPr bwMode="auto">
          <a:xfrm>
            <a:off x="3200400" y="1245837"/>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a:p>
            <a:pPr algn="ctr" eaLnBrk="1" hangingPunct="1">
              <a:spcBef>
                <a:spcPct val="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87095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 xmlns:a16="http://schemas.microsoft.com/office/drawing/2014/main" id="{6CB8FB72-7243-5340-8FF8-E64FEE20F1C7}"/>
              </a:ext>
            </a:extLst>
          </p:cNvPr>
          <p:cNvSpPr>
            <a:spLocks noChangeArrowheads="1"/>
          </p:cNvSpPr>
          <p:nvPr/>
        </p:nvSpPr>
        <p:spPr bwMode="auto">
          <a:xfrm>
            <a:off x="3200400" y="2325032"/>
            <a:ext cx="2138363"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a:solidFill>
                  <a:schemeClr val="accent2">
                    <a:lumMod val="10000"/>
                  </a:schemeClr>
                </a:solidFill>
                <a:latin typeface="Times New Roman" pitchFamily="18" charset="0"/>
                <a:cs typeface="Times New Roman" pitchFamily="18" charset="0"/>
              </a:rPr>
              <a:t>So </a:t>
            </a:r>
            <a:r>
              <a:rPr lang="en-US" sz="2800" dirty="0" err="1">
                <a:solidFill>
                  <a:schemeClr val="accent2">
                    <a:lumMod val="10000"/>
                  </a:schemeClr>
                </a:solidFill>
                <a:latin typeface="Times New Roman" pitchFamily="18" charset="0"/>
                <a:cs typeface="Times New Roman" pitchFamily="18" charset="0"/>
              </a:rPr>
              <a:t>sánh</a:t>
            </a:r>
            <a:endParaRPr lang="en-US" sz="2800" dirty="0">
              <a:solidFill>
                <a:schemeClr val="accent2">
                  <a:lumMod val="10000"/>
                </a:schemeClr>
              </a:solidFill>
              <a:latin typeface="Times New Roman" pitchFamily="18" charset="0"/>
              <a:cs typeface="Times New Roman" pitchFamily="18" charset="0"/>
            </a:endParaRPr>
          </a:p>
        </p:txBody>
      </p:sp>
      <p:sp>
        <p:nvSpPr>
          <p:cNvPr id="3" name="AutoShape 9">
            <a:extLst>
              <a:ext uri="{FF2B5EF4-FFF2-40B4-BE49-F238E27FC236}">
                <a16:creationId xmlns="" xmlns:a16="http://schemas.microsoft.com/office/drawing/2014/main" id="{F3D9E895-CB7C-E34C-A518-6245CF80474B}"/>
              </a:ext>
            </a:extLst>
          </p:cNvPr>
          <p:cNvSpPr>
            <a:spLocks noChangeArrowheads="1"/>
          </p:cNvSpPr>
          <p:nvPr/>
        </p:nvSpPr>
        <p:spPr bwMode="auto">
          <a:xfrm>
            <a:off x="6445250" y="2353607"/>
            <a:ext cx="2274888"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err="1">
                <a:solidFill>
                  <a:schemeClr val="accent2">
                    <a:lumMod val="10000"/>
                  </a:schemeClr>
                </a:solidFill>
                <a:latin typeface="Times New Roman" pitchFamily="18" charset="0"/>
                <a:cs typeface="Times New Roman" pitchFamily="18" charset="0"/>
              </a:rPr>
              <a:t>Nhân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hóa</a:t>
            </a:r>
            <a:endParaRPr lang="en-US" sz="2800" dirty="0">
              <a:solidFill>
                <a:schemeClr val="accent2">
                  <a:lumMod val="10000"/>
                </a:schemeClr>
              </a:solidFill>
              <a:latin typeface="Times New Roman" pitchFamily="18" charset="0"/>
              <a:cs typeface="Times New Roman" pitchFamily="18" charset="0"/>
            </a:endParaRPr>
          </a:p>
        </p:txBody>
      </p:sp>
      <p:sp>
        <p:nvSpPr>
          <p:cNvPr id="4" name="AutoShape 12">
            <a:extLst>
              <a:ext uri="{FF2B5EF4-FFF2-40B4-BE49-F238E27FC236}">
                <a16:creationId xmlns="" xmlns:a16="http://schemas.microsoft.com/office/drawing/2014/main" id="{583FD29E-5F4A-E641-83B9-6CF996B10EC0}"/>
              </a:ext>
            </a:extLst>
          </p:cNvPr>
          <p:cNvSpPr>
            <a:spLocks noChangeArrowheads="1"/>
          </p:cNvSpPr>
          <p:nvPr/>
        </p:nvSpPr>
        <p:spPr bwMode="auto">
          <a:xfrm>
            <a:off x="1676400" y="648632"/>
            <a:ext cx="8991600" cy="86518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342900" indent="-342900" eaLnBrk="1" hangingPunct="1">
              <a:defRPr/>
            </a:pPr>
            <a:r>
              <a:rPr lang="en-US" sz="2800">
                <a:solidFill>
                  <a:srgbClr val="05050F"/>
                </a:solidFill>
                <a:latin typeface="Times New Roman" pitchFamily="18" charset="0"/>
                <a:cs typeface="Times New Roman" pitchFamily="18" charset="0"/>
              </a:rPr>
              <a:t>Để miêu tả cái cối tác giả đã sử dụng</a:t>
            </a:r>
            <a:r>
              <a:rPr lang="vi-VN" sz="2800">
                <a:solidFill>
                  <a:srgbClr val="05050F"/>
                </a:solidFill>
                <a:latin typeface="Times New Roman" pitchFamily="18" charset="0"/>
                <a:cs typeface="Times New Roman" pitchFamily="18" charset="0"/>
              </a:rPr>
              <a:t> </a:t>
            </a:r>
            <a:r>
              <a:rPr lang="en-US" sz="2800">
                <a:solidFill>
                  <a:srgbClr val="05050F"/>
                </a:solidFill>
                <a:latin typeface="Times New Roman" pitchFamily="18" charset="0"/>
                <a:cs typeface="Times New Roman" pitchFamily="18" charset="0"/>
              </a:rPr>
              <a:t>những biện pháp nào ?</a:t>
            </a:r>
          </a:p>
        </p:txBody>
      </p:sp>
      <p:cxnSp>
        <p:nvCxnSpPr>
          <p:cNvPr id="5" name="Straight Arrow Connector 4">
            <a:extLst>
              <a:ext uri="{FF2B5EF4-FFF2-40B4-BE49-F238E27FC236}">
                <a16:creationId xmlns="" xmlns:a16="http://schemas.microsoft.com/office/drawing/2014/main" id="{557525BA-E9E1-A54A-A808-6C1B1D5A3176}"/>
              </a:ext>
            </a:extLst>
          </p:cNvPr>
          <p:cNvCxnSpPr/>
          <p:nvPr/>
        </p:nvCxnSpPr>
        <p:spPr>
          <a:xfrm flipH="1">
            <a:off x="4419600" y="1486832"/>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 xmlns:a16="http://schemas.microsoft.com/office/drawing/2014/main" id="{41BD6EE7-6737-2643-A751-3320CFB38431}"/>
              </a:ext>
            </a:extLst>
          </p:cNvPr>
          <p:cNvCxnSpPr/>
          <p:nvPr/>
        </p:nvCxnSpPr>
        <p:spPr>
          <a:xfrm>
            <a:off x="5943600" y="1513820"/>
            <a:ext cx="1350963" cy="817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Rectangle 8">
            <a:extLst>
              <a:ext uri="{FF2B5EF4-FFF2-40B4-BE49-F238E27FC236}">
                <a16:creationId xmlns="" xmlns:a16="http://schemas.microsoft.com/office/drawing/2014/main" id="{AD316913-B81A-1943-B3DB-0CC6C352CF8E}"/>
              </a:ext>
            </a:extLst>
          </p:cNvPr>
          <p:cNvSpPr>
            <a:spLocks noChangeArrowheads="1"/>
          </p:cNvSpPr>
          <p:nvPr/>
        </p:nvSpPr>
        <p:spPr bwMode="auto">
          <a:xfrm>
            <a:off x="1752600" y="3923645"/>
            <a:ext cx="36576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US" altLang="en-US" sz="2800" b="1">
                <a:solidFill>
                  <a:srgbClr val="000000"/>
                </a:solidFill>
                <a:latin typeface="Times New Roman" panose="02020603050405020304" pitchFamily="18" charset="0"/>
              </a:rPr>
              <a:t>Chật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nêm cối.</a:t>
            </a:r>
          </a:p>
          <a:p>
            <a:pPr>
              <a:spcBef>
                <a:spcPct val="0"/>
              </a:spcBef>
              <a:buFontTx/>
              <a:buChar char="-"/>
            </a:pPr>
            <a:endParaRPr lang="en-US" altLang="en-US" sz="2800" b="1">
              <a:solidFill>
                <a:srgbClr val="000000"/>
              </a:solidFill>
              <a:latin typeface="Times New Roman" panose="02020603050405020304" pitchFamily="18" charset="0"/>
            </a:endParaRPr>
          </a:p>
          <a:p>
            <a:pPr>
              <a:spcBef>
                <a:spcPct val="0"/>
              </a:spcBef>
              <a:buFontTx/>
              <a:buNone/>
            </a:pPr>
            <a:r>
              <a:rPr lang="en-US" altLang="en-US" sz="2800" b="1">
                <a:solidFill>
                  <a:srgbClr val="000000"/>
                </a:solidFill>
                <a:latin typeface="Times New Roman" panose="02020603050405020304" pitchFamily="18" charset="0"/>
              </a:rPr>
              <a:t>- Cái chốt bằng tre mà rắn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đanh.</a:t>
            </a:r>
          </a:p>
        </p:txBody>
      </p:sp>
      <p:sp>
        <p:nvSpPr>
          <p:cNvPr id="8" name="Rectangle 10">
            <a:extLst>
              <a:ext uri="{FF2B5EF4-FFF2-40B4-BE49-F238E27FC236}">
                <a16:creationId xmlns="" xmlns:a16="http://schemas.microsoft.com/office/drawing/2014/main" id="{56DB0C6C-6D05-8443-B784-C8FB3E98739A}"/>
              </a:ext>
            </a:extLst>
          </p:cNvPr>
          <p:cNvSpPr>
            <a:spLocks noChangeArrowheads="1"/>
          </p:cNvSpPr>
          <p:nvPr/>
        </p:nvSpPr>
        <p:spPr bwMode="auto">
          <a:xfrm>
            <a:off x="6019800" y="3925232"/>
            <a:ext cx="44958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rPr>
              <a:t>- Tai cũng </a:t>
            </a:r>
            <a:r>
              <a:rPr lang="en-US" altLang="en-US" sz="2800" b="1">
                <a:solidFill>
                  <a:srgbClr val="FF0000"/>
                </a:solidFill>
                <a:latin typeface="Times New Roman" panose="02020603050405020304" pitchFamily="18" charset="0"/>
              </a:rPr>
              <a:t>tỉnh táo để nghe ngóng.</a:t>
            </a:r>
          </a:p>
          <a:p>
            <a:pPr>
              <a:spcBef>
                <a:spcPct val="0"/>
              </a:spcBef>
              <a:buFontTx/>
              <a:buChar char="-"/>
            </a:pPr>
            <a:r>
              <a:rPr lang="en-US" altLang="en-US" sz="2800" b="1">
                <a:solidFill>
                  <a:srgbClr val="000000"/>
                </a:solidFill>
                <a:latin typeface="Times New Roman" panose="02020603050405020304" pitchFamily="18" charset="0"/>
              </a:rPr>
              <a:t> Tất cả chúng nó đều </a:t>
            </a:r>
            <a:r>
              <a:rPr lang="en-US" altLang="en-US" sz="2800" b="1">
                <a:solidFill>
                  <a:srgbClr val="FF0000"/>
                </a:solidFill>
                <a:latin typeface="Times New Roman" panose="02020603050405020304" pitchFamily="18" charset="0"/>
              </a:rPr>
              <a:t>cất tiếng nói</a:t>
            </a:r>
            <a:r>
              <a:rPr lang="en-US" altLang="en-US" sz="2800">
                <a:solidFill>
                  <a:srgbClr val="0000CC"/>
                </a:solidFill>
                <a:latin typeface="Times New Roman" panose="02020603050405020304" pitchFamily="18" charset="0"/>
              </a:rPr>
              <a:t>.</a:t>
            </a:r>
          </a:p>
        </p:txBody>
      </p:sp>
      <p:cxnSp>
        <p:nvCxnSpPr>
          <p:cNvPr id="9" name="Straight Arrow Connector 2">
            <a:extLst>
              <a:ext uri="{FF2B5EF4-FFF2-40B4-BE49-F238E27FC236}">
                <a16:creationId xmlns="" xmlns:a16="http://schemas.microsoft.com/office/drawing/2014/main" id="{4B8298FF-20B2-154F-BBA7-DE11F8E31B60}"/>
              </a:ext>
            </a:extLst>
          </p:cNvPr>
          <p:cNvCxnSpPr>
            <a:cxnSpLocks noChangeShapeType="1"/>
          </p:cNvCxnSpPr>
          <p:nvPr/>
        </p:nvCxnSpPr>
        <p:spPr bwMode="auto">
          <a:xfrm>
            <a:off x="3657600" y="2934632"/>
            <a:ext cx="1588"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cxnSp>
        <p:nvCxnSpPr>
          <p:cNvPr id="10" name="Straight Arrow Connector 2">
            <a:extLst>
              <a:ext uri="{FF2B5EF4-FFF2-40B4-BE49-F238E27FC236}">
                <a16:creationId xmlns="" xmlns:a16="http://schemas.microsoft.com/office/drawing/2014/main" id="{1B07A411-9253-1A47-8C0C-1D995F7CCB1F}"/>
              </a:ext>
            </a:extLst>
          </p:cNvPr>
          <p:cNvCxnSpPr>
            <a:cxnSpLocks noChangeShapeType="1"/>
          </p:cNvCxnSpPr>
          <p:nvPr/>
        </p:nvCxnSpPr>
        <p:spPr bwMode="auto">
          <a:xfrm>
            <a:off x="7923213" y="2934632"/>
            <a:ext cx="1587"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pic>
        <p:nvPicPr>
          <p:cNvPr id="11" name="Google Shape;155;p8">
            <a:extLst>
              <a:ext uri="{FF2B5EF4-FFF2-40B4-BE49-F238E27FC236}">
                <a16:creationId xmlns="" xmlns:a16="http://schemas.microsoft.com/office/drawing/2014/main" id="{6965AC39-1289-E04E-A3A6-402F864B985B}"/>
              </a:ext>
            </a:extLst>
          </p:cNvPr>
          <p:cNvPicPr preferRelativeResize="0"/>
          <p:nvPr/>
        </p:nvPicPr>
        <p:blipFill rotWithShape="1">
          <a:blip r:embed="rId2">
            <a:alphaModFix/>
          </a:blip>
          <a:srcRect/>
          <a:stretch/>
        </p:blipFill>
        <p:spPr>
          <a:xfrm>
            <a:off x="10668000" y="1513820"/>
            <a:ext cx="1686718" cy="1901218"/>
          </a:xfrm>
          <a:prstGeom prst="rect">
            <a:avLst/>
          </a:prstGeom>
          <a:noFill/>
          <a:ln>
            <a:noFill/>
          </a:ln>
        </p:spPr>
      </p:pic>
    </p:spTree>
    <p:extLst>
      <p:ext uri="{BB962C8B-B14F-4D97-AF65-F5344CB8AC3E}">
        <p14:creationId xmlns:p14="http://schemas.microsoft.com/office/powerpoint/2010/main" val="297947084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36463" y="5464695"/>
            <a:ext cx="2844430" cy="365210"/>
          </a:xfrm>
        </p:spPr>
        <p:txBody>
          <a:bodyPr/>
          <a:lstStyle/>
          <a:p>
            <a:pPr>
              <a:defRPr/>
            </a:pPr>
            <a:fld id="{601EE9E8-4134-49B0-9AA7-3089E6521627}" type="slidenum">
              <a:rPr lang="en-US" smtClean="0">
                <a:solidFill>
                  <a:prstClr val="black">
                    <a:tint val="75000"/>
                  </a:prstClr>
                </a:solidFill>
              </a:rPr>
              <a:pPr>
                <a:defRPr/>
              </a:pPr>
              <a:t>22</a:t>
            </a:fld>
            <a:endParaRPr lang="en-US" dirty="0">
              <a:solidFill>
                <a:prstClr val="black">
                  <a:tint val="75000"/>
                </a:prstClr>
              </a:solidFill>
            </a:endParaRPr>
          </a:p>
        </p:txBody>
      </p:sp>
      <p:grpSp>
        <p:nvGrpSpPr>
          <p:cNvPr id="4" name="组合 1"/>
          <p:cNvGrpSpPr/>
          <p:nvPr/>
        </p:nvGrpSpPr>
        <p:grpSpPr>
          <a:xfrm>
            <a:off x="0" y="3769112"/>
            <a:ext cx="4594302" cy="2843272"/>
            <a:chOff x="935877" y="1300925"/>
            <a:chExt cx="4328988" cy="2806836"/>
          </a:xfrm>
        </p:grpSpPr>
        <p:pic>
          <p:nvPicPr>
            <p:cNvPr id="5" name="Picture 2" descr="F:\1-原创素材\1_mm1102\PPT\PPT_014\materaials\pageimg_g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77" y="1300925"/>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0371" y="2211710"/>
              <a:ext cx="1759661" cy="784295"/>
            </a:xfrm>
            <a:prstGeom prst="rect">
              <a:avLst/>
            </a:prstGeom>
            <a:noFill/>
          </p:spPr>
          <p:txBody>
            <a:bodyPr wrap="square" rtlCol="0">
              <a:spAutoFit/>
            </a:bodyPr>
            <a:lstStyle/>
            <a:p>
              <a:r>
                <a:rPr lang="en-US" altLang="zh-CN" sz="4800" b="1" dirty="0" err="1">
                  <a:solidFill>
                    <a:srgbClr val="00B0F0"/>
                  </a:solidFill>
                  <a:latin typeface="UTM Edwardian" panose="02040603050506020204" pitchFamily="18" charset="0"/>
                  <a:ea typeface="华康海报体W12(P)" pitchFamily="82" charset="-122"/>
                </a:rPr>
                <a:t>Ghi</a:t>
              </a:r>
              <a:r>
                <a:rPr lang="en-US" altLang="zh-CN" sz="4800" b="1" dirty="0">
                  <a:solidFill>
                    <a:srgbClr val="00B0F0"/>
                  </a:solidFill>
                  <a:latin typeface="UTM Edwardian" panose="02040603050506020204" pitchFamily="18" charset="0"/>
                  <a:ea typeface="华康海报体W12(P)" pitchFamily="82" charset="-122"/>
                </a:rPr>
                <a:t> </a:t>
              </a:r>
              <a:r>
                <a:rPr lang="en-US" altLang="zh-CN" sz="4800" b="1" dirty="0" err="1">
                  <a:solidFill>
                    <a:srgbClr val="00B0F0"/>
                  </a:solidFill>
                  <a:latin typeface="UTM Edwardian" panose="02040603050506020204" pitchFamily="18" charset="0"/>
                  <a:ea typeface="华康海报体W12(P)" pitchFamily="82" charset="-122"/>
                </a:rPr>
                <a:t>nhớ</a:t>
              </a:r>
              <a:endParaRPr lang="en-US" altLang="zh-CN" sz="8800" b="1" dirty="0">
                <a:solidFill>
                  <a:srgbClr val="00B0F0"/>
                </a:solidFill>
                <a:latin typeface="UTM Edwardian" panose="02040603050506020204" pitchFamily="18" charset="0"/>
                <a:ea typeface="华康海报体W12(P)" pitchFamily="82" charset="-122"/>
              </a:endParaRPr>
            </a:p>
          </p:txBody>
        </p:sp>
      </p:grpSp>
      <p:sp>
        <p:nvSpPr>
          <p:cNvPr id="7" name="矩形 3"/>
          <p:cNvSpPr/>
          <p:nvPr/>
        </p:nvSpPr>
        <p:spPr>
          <a:xfrm>
            <a:off x="3902927" y="-12803"/>
            <a:ext cx="8209593" cy="4832092"/>
          </a:xfrm>
          <a:prstGeom prst="rect">
            <a:avLst/>
          </a:prstGeom>
        </p:spPr>
        <p:txBody>
          <a:bodyPr wrap="square">
            <a:spAutoFit/>
          </a:bodyPr>
          <a:lstStyle/>
          <a:p>
            <a:r>
              <a:rPr lang="vi-VN" sz="3600" b="1" dirty="0">
                <a:solidFill>
                  <a:srgbClr val="FF0000"/>
                </a:solidFill>
                <a:latin typeface="UTM Edwardian" panose="02040603050506020204" pitchFamily="18" charset="0"/>
              </a:rPr>
              <a:t>      1. Bài văn miêu tả đồ vật có ba phần là mở bài, thân bài và kết bài.</a:t>
            </a:r>
          </a:p>
          <a:p>
            <a:r>
              <a:rPr lang="vi-VN" sz="3600" b="1" dirty="0">
                <a:solidFill>
                  <a:srgbClr val="FF0000"/>
                </a:solidFill>
                <a:latin typeface="UTM Edwardian" panose="02040603050506020204" pitchFamily="18" charset="0"/>
              </a:rPr>
              <a:t>      2. Có thể mở bài theo kiểu trực tiếp hay gián tiếp và kết bài theo kiểu mở rộng hoặc không mở rộng.</a:t>
            </a:r>
          </a:p>
          <a:p>
            <a:r>
              <a:rPr lang="vi-VN" sz="3600" b="1" dirty="0">
                <a:solidFill>
                  <a:srgbClr val="FF0000"/>
                </a:solidFill>
                <a:latin typeface="UTM Edwardian" panose="02040603050506020204" pitchFamily="18" charset="0"/>
              </a:rPr>
              <a:t>      3.Trong phần thân bài, trước hết, nên tả bao quát toàn bộ đồ vật rồi tả những bộ phận có đặc điểm nổi bật.</a:t>
            </a:r>
          </a:p>
          <a:p>
            <a:endParaRPr lang="en-US" sz="2000" b="1" dirty="0">
              <a:solidFill>
                <a:srgbClr val="FF0000"/>
              </a:solidFill>
              <a:latin typeface="UTM Edwardian" panose="02040603050506020204" pitchFamily="18" charset="0"/>
            </a:endParaRPr>
          </a:p>
        </p:txBody>
      </p:sp>
    </p:spTree>
    <p:extLst>
      <p:ext uri="{BB962C8B-B14F-4D97-AF65-F5344CB8AC3E}">
        <p14:creationId xmlns:p14="http://schemas.microsoft.com/office/powerpoint/2010/main" val="300170708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Wawati SC" pitchFamily="82" charset="-122"/>
                  <a:ea typeface="Wawati SC" pitchFamily="82" charset="-122"/>
                  <a:cs typeface="Times New Roman" panose="02020603050405020304" pitchFamily="18" charset="0"/>
                </a:rPr>
                <a:t>Luyện</a:t>
              </a:r>
              <a:r>
                <a:rPr lang="en-US" altLang="zh-CN" sz="8800" b="1" dirty="0">
                  <a:solidFill>
                    <a:srgbClr val="00B0F0"/>
                  </a:solidFill>
                  <a:latin typeface="Wawati SC" pitchFamily="82" charset="-122"/>
                  <a:ea typeface="Wawati SC" pitchFamily="82" charset="-122"/>
                  <a:cs typeface="Times New Roman" panose="02020603050405020304" pitchFamily="18" charset="0"/>
                </a:rPr>
                <a:t> </a:t>
              </a:r>
              <a:r>
                <a:rPr lang="en-US" altLang="zh-CN" sz="8800" b="1" dirty="0" err="1">
                  <a:solidFill>
                    <a:srgbClr val="00B0F0"/>
                  </a:solidFill>
                  <a:latin typeface="Wawati SC" pitchFamily="82" charset="-122"/>
                  <a:ea typeface="Wawati SC" pitchFamily="82" charset="-122"/>
                  <a:cs typeface="Times New Roman" panose="02020603050405020304" pitchFamily="18" charset="0"/>
                </a:rPr>
                <a:t>tập</a:t>
              </a:r>
              <a:endParaRPr lang="zh-CN" altLang="en-US" sz="4400" b="1" dirty="0">
                <a:solidFill>
                  <a:srgbClr val="00B0F0"/>
                </a:solidFill>
                <a:latin typeface="Wawati SC" pitchFamily="82" charset="-122"/>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288370415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 xmlns:a16="http://schemas.microsoft.com/office/drawing/2014/main" id="{27A6C0E1-8C95-1D40-ADD1-92F5014C079D}"/>
              </a:ext>
            </a:extLst>
          </p:cNvPr>
          <p:cNvSpPr txBox="1">
            <a:spLocks noChangeArrowheads="1"/>
          </p:cNvSpPr>
          <p:nvPr/>
        </p:nvSpPr>
        <p:spPr bwMode="auto">
          <a:xfrm>
            <a:off x="1003606" y="212867"/>
            <a:ext cx="2988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II. </a:t>
            </a:r>
            <a:r>
              <a:rPr lang="en-US" altLang="en-US" b="1" dirty="0" err="1">
                <a:solidFill>
                  <a:srgbClr val="FF0000"/>
                </a:solidFill>
                <a:latin typeface="Times New Roman" panose="02020603050405020304" pitchFamily="18" charset="0"/>
                <a:cs typeface="Times New Roman" panose="02020603050405020304" pitchFamily="18" charset="0"/>
              </a:rPr>
              <a:t>Luyện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tập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12">
            <a:extLst>
              <a:ext uri="{FF2B5EF4-FFF2-40B4-BE49-F238E27FC236}">
                <a16:creationId xmlns="" xmlns:a16="http://schemas.microsoft.com/office/drawing/2014/main" id="{F07C96BE-3C26-9D46-8615-F6781CDC9459}"/>
              </a:ext>
            </a:extLst>
          </p:cNvPr>
          <p:cNvSpPr>
            <a:spLocks noChangeArrowheads="1"/>
          </p:cNvSpPr>
          <p:nvPr/>
        </p:nvSpPr>
        <p:spPr bwMode="auto">
          <a:xfrm>
            <a:off x="1185062" y="797642"/>
            <a:ext cx="9499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dirty="0">
                <a:solidFill>
                  <a:srgbClr val="6600CC"/>
                </a:solidFill>
                <a:latin typeface="Times New Roman" panose="02020603050405020304" pitchFamily="18" charset="0"/>
                <a:cs typeface="Times New Roman" panose="02020603050405020304" pitchFamily="18" charset="0"/>
              </a:rPr>
              <a:t>Ở phần thân bài tả cái trống trường,</a:t>
            </a:r>
            <a:r>
              <a:rPr lang="en-GB" altLang="en-US" b="1" dirty="0">
                <a:solidFill>
                  <a:srgbClr val="6600CC"/>
                </a:solidFill>
                <a:latin typeface="Times New Roman" panose="02020603050405020304" pitchFamily="18" charset="0"/>
                <a:cs typeface="Times New Roman" panose="02020603050405020304" pitchFamily="18" charset="0"/>
              </a:rPr>
              <a:t> </a:t>
            </a:r>
            <a:r>
              <a:rPr lang="vi-VN" altLang="en-US" b="1" dirty="0">
                <a:solidFill>
                  <a:srgbClr val="6600CC"/>
                </a:solidFill>
                <a:latin typeface="Times New Roman" panose="02020603050405020304" pitchFamily="18" charset="0"/>
                <a:cs typeface="Times New Roman" panose="02020603050405020304" pitchFamily="18" charset="0"/>
              </a:rPr>
              <a:t>một bạn học sinh đã viết:</a:t>
            </a:r>
          </a:p>
        </p:txBody>
      </p:sp>
      <p:sp>
        <p:nvSpPr>
          <p:cNvPr id="4" name="Text Box 8">
            <a:extLst>
              <a:ext uri="{FF2B5EF4-FFF2-40B4-BE49-F238E27FC236}">
                <a16:creationId xmlns="" xmlns:a16="http://schemas.microsoft.com/office/drawing/2014/main" id="{15BFDEF3-15DF-E74A-BDC5-70EA82CEE7D2}"/>
              </a:ext>
            </a:extLst>
          </p:cNvPr>
          <p:cNvSpPr txBox="1">
            <a:spLocks noChangeArrowheads="1"/>
          </p:cNvSpPr>
          <p:nvPr/>
        </p:nvSpPr>
        <p:spPr bwMode="auto">
          <a:xfrm>
            <a:off x="602166" y="1733474"/>
            <a:ext cx="1112891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660066"/>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Anh chàng trống này tròn như cái chum,</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lúc nào cũng chễm chệ trên một cái giá gỗ kê ở trước phòng bảo vệ.</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khum nhỏ lại ở hai đầu.</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Ngang lưng quấn hai vành đai to bằng con rắn cạp nong,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nom rất hùng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dũng.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Hai đầu trống bịt kín bằng da trâu thuộc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kĩ, căng rất phẳng.</a:t>
            </a:r>
          </a:p>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Sáng sáng đi học tới gần trường, tôi nghe thấy tiếng ồm ồm giục gi</a:t>
            </a:r>
            <a:r>
              <a:rPr lang="en-US" altLang="en-US" sz="2800">
                <a:latin typeface="Times New Roman" panose="02020603050405020304" pitchFamily="18" charset="0"/>
                <a:cs typeface="Times New Roman" panose="02020603050405020304" pitchFamily="18" charset="0"/>
              </a:rPr>
              <a:t>ã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 là chúng tôi rảo bước cho kịp giờ vào học.Vào những lúc tập thể dục, anh trống lại </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cầm càng” cho chúng tôi theo nhịp</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Cắc,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Cắc,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tùng!”đều đặn.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Khi anh ta “xả hơi” một hồi dài là lúc chúng tôi cũng được “xả hơi” sau một buổi học.</a:t>
            </a:r>
          </a:p>
        </p:txBody>
      </p:sp>
    </p:spTree>
    <p:extLst>
      <p:ext uri="{BB962C8B-B14F-4D97-AF65-F5344CB8AC3E}">
        <p14:creationId xmlns:p14="http://schemas.microsoft.com/office/powerpoint/2010/main" val="132733674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 xmlns:a16="http://schemas.microsoft.com/office/drawing/2014/main" id="{F5759272-DA0B-7F4B-88CB-27944F6DE7AC}"/>
              </a:ext>
            </a:extLst>
          </p:cNvPr>
          <p:cNvSpPr txBox="1">
            <a:spLocks noChangeArrowheads="1"/>
          </p:cNvSpPr>
          <p:nvPr/>
        </p:nvSpPr>
        <p:spPr bwMode="auto">
          <a:xfrm>
            <a:off x="3601840" y="53898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sp>
        <p:nvSpPr>
          <p:cNvPr id="3" name="Text Box 3">
            <a:extLst>
              <a:ext uri="{FF2B5EF4-FFF2-40B4-BE49-F238E27FC236}">
                <a16:creationId xmlns="" xmlns:a16="http://schemas.microsoft.com/office/drawing/2014/main" id="{DA34B061-15BE-BC49-8BDA-13464C7D8C73}"/>
              </a:ext>
            </a:extLst>
          </p:cNvPr>
          <p:cNvSpPr txBox="1">
            <a:spLocks noChangeArrowheads="1"/>
          </p:cNvSpPr>
          <p:nvPr/>
        </p:nvSpPr>
        <p:spPr bwMode="auto">
          <a:xfrm>
            <a:off x="4059040" y="15798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làm văn</a:t>
            </a:r>
          </a:p>
        </p:txBody>
      </p:sp>
      <p:graphicFrame>
        <p:nvGraphicFramePr>
          <p:cNvPr id="4" name="Object 1">
            <a:extLst>
              <a:ext uri="{FF2B5EF4-FFF2-40B4-BE49-F238E27FC236}">
                <a16:creationId xmlns="" xmlns:a16="http://schemas.microsoft.com/office/drawing/2014/main" id="{1A0D84AB-AF4A-C542-8A78-4985FF11B665}"/>
              </a:ext>
            </a:extLst>
          </p:cNvPr>
          <p:cNvGraphicFramePr>
            <a:graphicFrameLocks noChangeAspect="1"/>
          </p:cNvGraphicFramePr>
          <p:nvPr>
            <p:extLst>
              <p:ext uri="{D42A27DB-BD31-4B8C-83A1-F6EECF244321}">
                <p14:modId xmlns:p14="http://schemas.microsoft.com/office/powerpoint/2010/main" val="1144076031"/>
              </p:ext>
            </p:extLst>
          </p:nvPr>
        </p:nvGraphicFramePr>
        <p:xfrm>
          <a:off x="7555570" y="1281113"/>
          <a:ext cx="3952875" cy="5251450"/>
        </p:xfrm>
        <a:graphic>
          <a:graphicData uri="http://schemas.openxmlformats.org/presentationml/2006/ole">
            <mc:AlternateContent xmlns:mc="http://schemas.openxmlformats.org/markup-compatibility/2006">
              <mc:Choice xmlns:v="urn:schemas-microsoft-com:vml" Requires="v">
                <p:oleObj spid="_x0000_s21508" name="CorelDRAW" r:id="rId3" imgW="4064000" imgH="5613400" progId="">
                  <p:embed/>
                </p:oleObj>
              </mc:Choice>
              <mc:Fallback>
                <p:oleObj name="CorelDRAW" r:id="rId3" imgW="4064000" imgH="5613400" progId="">
                  <p:embed/>
                  <p:pic>
                    <p:nvPicPr>
                      <p:cNvPr id="6" name="Object 1">
                        <a:extLst>
                          <a:ext uri="{FF2B5EF4-FFF2-40B4-BE49-F238E27FC236}">
                            <a16:creationId xmlns="" xmlns:a16="http://schemas.microsoft.com/office/drawing/2014/main" id="{0C69987A-72D2-BC47-A5C9-ED98B2C64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570" y="1281113"/>
                        <a:ext cx="3952875"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8">
            <a:extLst>
              <a:ext uri="{FF2B5EF4-FFF2-40B4-BE49-F238E27FC236}">
                <a16:creationId xmlns="" xmlns:a16="http://schemas.microsoft.com/office/drawing/2014/main" id="{F8D1EE6F-621E-0842-B4B4-EF0231E87C70}"/>
              </a:ext>
            </a:extLst>
          </p:cNvPr>
          <p:cNvSpPr>
            <a:spLocks noChangeArrowheads="1"/>
          </p:cNvSpPr>
          <p:nvPr/>
        </p:nvSpPr>
        <p:spPr bwMode="auto">
          <a:xfrm>
            <a:off x="1159727" y="1281113"/>
            <a:ext cx="639584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bao </a:t>
            </a:r>
            <a:r>
              <a:rPr lang="en-US" altLang="en-US" sz="3600" dirty="0" err="1">
                <a:solidFill>
                  <a:srgbClr val="0000CC"/>
                </a:solidFill>
                <a:latin typeface="Times New Roman" panose="02020603050405020304" pitchFamily="18" charset="0"/>
                <a:cs typeface="Times New Roman" panose="02020603050405020304" pitchFamily="18" charset="0"/>
              </a:rPr>
              <a:t>quát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b. </a:t>
            </a:r>
            <a:r>
              <a:rPr lang="en-US" altLang="en-US" sz="3600" dirty="0" err="1">
                <a:solidFill>
                  <a:srgbClr val="0000CC"/>
                </a:solidFill>
                <a:latin typeface="Times New Roman" panose="02020603050405020304" pitchFamily="18" charset="0"/>
                <a:cs typeface="Times New Roman" panose="02020603050405020304" pitchFamily="18" charset="0"/>
              </a:rPr>
              <a:t>Nêu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tên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bộ</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phận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được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miêu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c.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từ</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ngữ</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hình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dáng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âm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thanh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d. </a:t>
            </a:r>
            <a:r>
              <a:rPr lang="en-US" altLang="en-US" sz="3600" dirty="0" err="1">
                <a:solidFill>
                  <a:srgbClr val="0000CC"/>
                </a:solidFill>
                <a:latin typeface="Times New Roman" panose="02020603050405020304" pitchFamily="18" charset="0"/>
                <a:cs typeface="Times New Roman" panose="02020603050405020304" pitchFamily="18" charset="0"/>
              </a:rPr>
              <a:t>Viết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thêm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phần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mở</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và</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kết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để</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thành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hoàn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chỉnh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grpSp>
        <p:nvGrpSpPr>
          <p:cNvPr id="7" name="Google Shape;177;p11">
            <a:extLst>
              <a:ext uri="{FF2B5EF4-FFF2-40B4-BE49-F238E27FC236}">
                <a16:creationId xmlns="" xmlns:a16="http://schemas.microsoft.com/office/drawing/2014/main" id="{E574CF05-2600-2344-B628-FC8349ECDEB3}"/>
              </a:ext>
            </a:extLst>
          </p:cNvPr>
          <p:cNvGrpSpPr/>
          <p:nvPr/>
        </p:nvGrpSpPr>
        <p:grpSpPr>
          <a:xfrm>
            <a:off x="354899" y="316777"/>
            <a:ext cx="804828" cy="1474766"/>
            <a:chOff x="49765" y="3460750"/>
            <a:chExt cx="1382713" cy="1816100"/>
          </a:xfrm>
        </p:grpSpPr>
        <p:sp>
          <p:nvSpPr>
            <p:cNvPr id="8" name="Google Shape;178;p11">
              <a:extLst>
                <a:ext uri="{FF2B5EF4-FFF2-40B4-BE49-F238E27FC236}">
                  <a16:creationId xmlns="" xmlns:a16="http://schemas.microsoft.com/office/drawing/2014/main" id="{EFE9AC6F-4934-3648-A610-435E9960F04A}"/>
                </a:ext>
              </a:extLst>
            </p:cNvPr>
            <p:cNvSpPr/>
            <p:nvPr/>
          </p:nvSpPr>
          <p:spPr>
            <a:xfrm>
              <a:off x="841928" y="3460750"/>
              <a:ext cx="296863" cy="552450"/>
            </a:xfrm>
            <a:custGeom>
              <a:avLst/>
              <a:gdLst/>
              <a:ahLst/>
              <a:cxnLst/>
              <a:rect l="l" t="t" r="r" b="b"/>
              <a:pathLst>
                <a:path w="86" h="160" extrusionOk="0">
                  <a:moveTo>
                    <a:pt x="15" y="153"/>
                  </a:moveTo>
                  <a:cubicBezTo>
                    <a:pt x="25" y="129"/>
                    <a:pt x="35" y="106"/>
                    <a:pt x="46" y="83"/>
                  </a:cubicBezTo>
                  <a:cubicBezTo>
                    <a:pt x="57" y="62"/>
                    <a:pt x="74" y="41"/>
                    <a:pt x="82" y="19"/>
                  </a:cubicBezTo>
                  <a:cubicBezTo>
                    <a:pt x="86" y="6"/>
                    <a:pt x="70" y="0"/>
                    <a:pt x="62" y="7"/>
                  </a:cubicBezTo>
                  <a:cubicBezTo>
                    <a:pt x="42" y="23"/>
                    <a:pt x="29" y="55"/>
                    <a:pt x="19" y="78"/>
                  </a:cubicBezTo>
                  <a:cubicBezTo>
                    <a:pt x="9" y="101"/>
                    <a:pt x="0" y="125"/>
                    <a:pt x="2" y="151"/>
                  </a:cubicBezTo>
                  <a:cubicBezTo>
                    <a:pt x="2" y="159"/>
                    <a:pt x="12" y="160"/>
                    <a:pt x="15" y="153"/>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179;p11">
              <a:extLst>
                <a:ext uri="{FF2B5EF4-FFF2-40B4-BE49-F238E27FC236}">
                  <a16:creationId xmlns="" xmlns:a16="http://schemas.microsoft.com/office/drawing/2014/main" id="{7AEE85A9-93D2-AF48-8A4B-1D1C901A04C6}"/>
                </a:ext>
              </a:extLst>
            </p:cNvPr>
            <p:cNvSpPr/>
            <p:nvPr/>
          </p:nvSpPr>
          <p:spPr>
            <a:xfrm>
              <a:off x="868915" y="3681412"/>
              <a:ext cx="509588" cy="404813"/>
            </a:xfrm>
            <a:custGeom>
              <a:avLst/>
              <a:gdLst/>
              <a:ahLst/>
              <a:cxnLst/>
              <a:rect l="l" t="t" r="r" b="b"/>
              <a:pathLst>
                <a:path w="147" h="117" extrusionOk="0">
                  <a:moveTo>
                    <a:pt x="18" y="111"/>
                  </a:moveTo>
                  <a:cubicBezTo>
                    <a:pt x="50" y="74"/>
                    <a:pt x="95" y="61"/>
                    <a:pt x="132" y="34"/>
                  </a:cubicBezTo>
                  <a:cubicBezTo>
                    <a:pt x="147" y="23"/>
                    <a:pt x="134" y="0"/>
                    <a:pt x="118" y="9"/>
                  </a:cubicBezTo>
                  <a:cubicBezTo>
                    <a:pt x="78" y="31"/>
                    <a:pt x="21" y="56"/>
                    <a:pt x="4" y="102"/>
                  </a:cubicBezTo>
                  <a:cubicBezTo>
                    <a:pt x="0" y="110"/>
                    <a:pt x="13" y="117"/>
                    <a:pt x="18" y="11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80;p11">
              <a:extLst>
                <a:ext uri="{FF2B5EF4-FFF2-40B4-BE49-F238E27FC236}">
                  <a16:creationId xmlns="" xmlns:a16="http://schemas.microsoft.com/office/drawing/2014/main" id="{CC086B8D-3AB8-F340-A766-283D3E4B182C}"/>
                </a:ext>
              </a:extLst>
            </p:cNvPr>
            <p:cNvSpPr/>
            <p:nvPr/>
          </p:nvSpPr>
          <p:spPr>
            <a:xfrm>
              <a:off x="889553" y="3954462"/>
              <a:ext cx="542925" cy="180975"/>
            </a:xfrm>
            <a:custGeom>
              <a:avLst/>
              <a:gdLst/>
              <a:ahLst/>
              <a:cxnLst/>
              <a:rect l="l" t="t" r="r" b="b"/>
              <a:pathLst>
                <a:path w="157" h="52" extrusionOk="0">
                  <a:moveTo>
                    <a:pt x="15" y="51"/>
                  </a:moveTo>
                  <a:cubicBezTo>
                    <a:pt x="56" y="52"/>
                    <a:pt x="100" y="40"/>
                    <a:pt x="140" y="31"/>
                  </a:cubicBezTo>
                  <a:cubicBezTo>
                    <a:pt x="157" y="27"/>
                    <a:pt x="150" y="0"/>
                    <a:pt x="132" y="4"/>
                  </a:cubicBezTo>
                  <a:cubicBezTo>
                    <a:pt x="93" y="13"/>
                    <a:pt x="50" y="17"/>
                    <a:pt x="12" y="29"/>
                  </a:cubicBezTo>
                  <a:cubicBezTo>
                    <a:pt x="0" y="33"/>
                    <a:pt x="2" y="50"/>
                    <a:pt x="15" y="5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81;p11">
              <a:extLst>
                <a:ext uri="{FF2B5EF4-FFF2-40B4-BE49-F238E27FC236}">
                  <a16:creationId xmlns="" xmlns:a16="http://schemas.microsoft.com/office/drawing/2014/main" id="{E5CA6C2F-1C98-B847-BD7D-F7D4C1B7A186}"/>
                </a:ext>
              </a:extLst>
            </p:cNvPr>
            <p:cNvSpPr/>
            <p:nvPr/>
          </p:nvSpPr>
          <p:spPr>
            <a:xfrm>
              <a:off x="49765" y="3768725"/>
              <a:ext cx="1182688" cy="1508125"/>
            </a:xfrm>
            <a:custGeom>
              <a:avLst/>
              <a:gdLst/>
              <a:ahLst/>
              <a:cxnLst/>
              <a:rect l="l" t="t" r="r" b="b"/>
              <a:pathLst>
                <a:path w="342" h="436" extrusionOk="0">
                  <a:moveTo>
                    <a:pt x="242" y="35"/>
                  </a:moveTo>
                  <a:cubicBezTo>
                    <a:pt x="221" y="15"/>
                    <a:pt x="194" y="0"/>
                    <a:pt x="165" y="7"/>
                  </a:cubicBezTo>
                  <a:cubicBezTo>
                    <a:pt x="135" y="14"/>
                    <a:pt x="119" y="48"/>
                    <a:pt x="108" y="74"/>
                  </a:cubicBezTo>
                  <a:cubicBezTo>
                    <a:pt x="89" y="118"/>
                    <a:pt x="72" y="162"/>
                    <a:pt x="53" y="206"/>
                  </a:cubicBezTo>
                  <a:cubicBezTo>
                    <a:pt x="37" y="245"/>
                    <a:pt x="0" y="305"/>
                    <a:pt x="7" y="348"/>
                  </a:cubicBezTo>
                  <a:cubicBezTo>
                    <a:pt x="23" y="436"/>
                    <a:pt x="160" y="303"/>
                    <a:pt x="193" y="278"/>
                  </a:cubicBezTo>
                  <a:cubicBezTo>
                    <a:pt x="220" y="256"/>
                    <a:pt x="251" y="239"/>
                    <a:pt x="277" y="215"/>
                  </a:cubicBezTo>
                  <a:cubicBezTo>
                    <a:pt x="342" y="156"/>
                    <a:pt x="293" y="83"/>
                    <a:pt x="242" y="35"/>
                  </a:cubicBezTo>
                  <a:close/>
                </a:path>
              </a:pathLst>
            </a:custGeom>
            <a:solidFill>
              <a:srgbClr val="FF8D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82;p11">
              <a:extLst>
                <a:ext uri="{FF2B5EF4-FFF2-40B4-BE49-F238E27FC236}">
                  <a16:creationId xmlns="" xmlns:a16="http://schemas.microsoft.com/office/drawing/2014/main" id="{02A39A03-8B1B-FA4E-BC66-F884D71DF2D7}"/>
                </a:ext>
              </a:extLst>
            </p:cNvPr>
            <p:cNvSpPr/>
            <p:nvPr/>
          </p:nvSpPr>
          <p:spPr>
            <a:xfrm>
              <a:off x="256140" y="4006850"/>
              <a:ext cx="468313" cy="228600"/>
            </a:xfrm>
            <a:custGeom>
              <a:avLst/>
              <a:gdLst/>
              <a:ahLst/>
              <a:cxnLst/>
              <a:rect l="l" t="t" r="r" b="b"/>
              <a:pathLst>
                <a:path w="135" h="66" extrusionOk="0">
                  <a:moveTo>
                    <a:pt x="7" y="12"/>
                  </a:moveTo>
                  <a:cubicBezTo>
                    <a:pt x="55" y="13"/>
                    <a:pt x="91" y="39"/>
                    <a:pt x="129" y="64"/>
                  </a:cubicBezTo>
                  <a:cubicBezTo>
                    <a:pt x="132" y="66"/>
                    <a:pt x="135" y="62"/>
                    <a:pt x="133" y="60"/>
                  </a:cubicBezTo>
                  <a:cubicBezTo>
                    <a:pt x="100" y="26"/>
                    <a:pt x="54" y="2"/>
                    <a:pt x="7" y="0"/>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83;p11">
              <a:extLst>
                <a:ext uri="{FF2B5EF4-FFF2-40B4-BE49-F238E27FC236}">
                  <a16:creationId xmlns="" xmlns:a16="http://schemas.microsoft.com/office/drawing/2014/main" id="{84CA3447-7A91-AB43-A821-88E64F2250B3}"/>
                </a:ext>
              </a:extLst>
            </p:cNvPr>
            <p:cNvSpPr/>
            <p:nvPr/>
          </p:nvSpPr>
          <p:spPr>
            <a:xfrm>
              <a:off x="143428" y="4241800"/>
              <a:ext cx="417513" cy="234950"/>
            </a:xfrm>
            <a:custGeom>
              <a:avLst/>
              <a:gdLst/>
              <a:ahLst/>
              <a:cxnLst/>
              <a:rect l="l" t="t" r="r" b="b"/>
              <a:pathLst>
                <a:path w="121" h="68" extrusionOk="0">
                  <a:moveTo>
                    <a:pt x="8" y="16"/>
                  </a:moveTo>
                  <a:cubicBezTo>
                    <a:pt x="54" y="12"/>
                    <a:pt x="81" y="40"/>
                    <a:pt x="116" y="66"/>
                  </a:cubicBezTo>
                  <a:cubicBezTo>
                    <a:pt x="118" y="68"/>
                    <a:pt x="121" y="64"/>
                    <a:pt x="120" y="61"/>
                  </a:cubicBezTo>
                  <a:cubicBezTo>
                    <a:pt x="101" y="20"/>
                    <a:pt x="51" y="0"/>
                    <a:pt x="8" y="4"/>
                  </a:cubicBezTo>
                  <a:cubicBezTo>
                    <a:pt x="1" y="5"/>
                    <a:pt x="0" y="16"/>
                    <a:pt x="8" y="16"/>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84;p11">
              <a:extLst>
                <a:ext uri="{FF2B5EF4-FFF2-40B4-BE49-F238E27FC236}">
                  <a16:creationId xmlns="" xmlns:a16="http://schemas.microsoft.com/office/drawing/2014/main" id="{CE9D93C9-6797-BC40-BD77-A6F3AD971265}"/>
                </a:ext>
              </a:extLst>
            </p:cNvPr>
            <p:cNvSpPr/>
            <p:nvPr/>
          </p:nvSpPr>
          <p:spPr>
            <a:xfrm>
              <a:off x="83103" y="4473575"/>
              <a:ext cx="322263" cy="163513"/>
            </a:xfrm>
            <a:custGeom>
              <a:avLst/>
              <a:gdLst/>
              <a:ahLst/>
              <a:cxnLst/>
              <a:rect l="l" t="t" r="r" b="b"/>
              <a:pathLst>
                <a:path w="93" h="47" extrusionOk="0">
                  <a:moveTo>
                    <a:pt x="7" y="12"/>
                  </a:moveTo>
                  <a:cubicBezTo>
                    <a:pt x="38" y="14"/>
                    <a:pt x="59" y="33"/>
                    <a:pt x="86" y="45"/>
                  </a:cubicBezTo>
                  <a:cubicBezTo>
                    <a:pt x="90" y="47"/>
                    <a:pt x="93" y="42"/>
                    <a:pt x="90" y="39"/>
                  </a:cubicBezTo>
                  <a:cubicBezTo>
                    <a:pt x="71" y="16"/>
                    <a:pt x="37" y="2"/>
                    <a:pt x="7" y="1"/>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55053819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F9B81662-E0B8-3C43-A63A-4C2E9AF2ECCA}"/>
              </a:ext>
            </a:extLst>
          </p:cNvPr>
          <p:cNvSpPr>
            <a:spLocks noChangeArrowheads="1"/>
          </p:cNvSpPr>
          <p:nvPr/>
        </p:nvSpPr>
        <p:spPr bwMode="auto">
          <a:xfrm>
            <a:off x="3755101" y="2498494"/>
            <a:ext cx="6645275" cy="4154488"/>
          </a:xfrm>
          <a:prstGeom prst="rect">
            <a:avLst/>
          </a:prstGeom>
          <a:noFill/>
          <a:ln w="9525">
            <a:noFill/>
            <a:miter lim="800000"/>
            <a:headEnd/>
            <a:tailEnd/>
          </a:ln>
        </p:spPr>
        <p:txBody>
          <a:bodyPr>
            <a:spAutoFit/>
          </a:bodyPr>
          <a:lstStyle/>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Hình</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dáng</a:t>
            </a:r>
            <a:r>
              <a:rPr lang="en-US" sz="2200" u="sng" dirty="0">
                <a:solidFill>
                  <a:srgbClr val="C00000"/>
                </a:solidFill>
                <a:latin typeface="Times New Roman" pitchFamily="18" charset="0"/>
                <a:cs typeface="Times New Roman" pitchFamily="18" charset="0"/>
              </a:rPr>
              <a:t>: </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Tròn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a:t>
            </a:r>
            <a:r>
              <a:rPr lang="vi-VN" sz="2200" dirty="0">
                <a:solidFill>
                  <a:schemeClr val="tx1">
                    <a:lumMod val="85000"/>
                    <a:lumOff val="15000"/>
                  </a:schemeClr>
                </a:solidFill>
                <a:latin typeface="Times New Roman" pitchFamily="18" charset="0"/>
                <a:cs typeface="Times New Roman" pitchFamily="18" charset="0"/>
              </a:rPr>
              <a:t>ư</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chum.</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ta</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được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ghép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mảnh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gỗ</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chằn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chặn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nở</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giữa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khum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nhỏ</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lại</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Ngang</a:t>
            </a:r>
            <a:r>
              <a:rPr lang="en-US" sz="2200" dirty="0">
                <a:solidFill>
                  <a:schemeClr val="tx1">
                    <a:lumMod val="85000"/>
                    <a:lumOff val="15000"/>
                  </a:schemeClr>
                </a:solidFill>
                <a:latin typeface="Times New Roman" pitchFamily="18" charset="0"/>
                <a:cs typeface="Times New Roman" pitchFamily="18" charset="0"/>
              </a:rPr>
              <a:t> l</a:t>
            </a:r>
            <a:r>
              <a:rPr lang="vi-VN" sz="2200" dirty="0">
                <a:solidFill>
                  <a:schemeClr val="tx1">
                    <a:lumMod val="85000"/>
                    <a:lumOff val="15000"/>
                  </a:schemeClr>
                </a:solidFill>
                <a:latin typeface="Times New Roman" pitchFamily="18" charset="0"/>
                <a:cs typeface="Times New Roman" pitchFamily="18" charset="0"/>
              </a:rPr>
              <a:t>ư</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quấn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vành</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đa</a:t>
            </a:r>
            <a:r>
              <a:rPr lang="en-US" sz="2200" dirty="0" err="1">
                <a:solidFill>
                  <a:schemeClr val="tx1">
                    <a:lumMod val="85000"/>
                    <a:lumOff val="15000"/>
                  </a:schemeClr>
                </a:solidFill>
                <a:latin typeface="Times New Roman" pitchFamily="18" charset="0"/>
                <a:cs typeface="Times New Roman" pitchFamily="18" charset="0"/>
              </a:rPr>
              <a:t>i</a:t>
            </a:r>
            <a:r>
              <a:rPr lang="en-US" sz="2200" dirty="0">
                <a:solidFill>
                  <a:schemeClr val="tx1">
                    <a:lumMod val="85000"/>
                    <a:lumOff val="15000"/>
                  </a:schemeClr>
                </a:solidFill>
                <a:latin typeface="Times New Roman" pitchFamily="18" charset="0"/>
                <a:cs typeface="Times New Roman" pitchFamily="18" charset="0"/>
              </a:rPr>
              <a:t> to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con </a:t>
            </a:r>
            <a:r>
              <a:rPr lang="en-US" sz="2200" dirty="0" err="1">
                <a:solidFill>
                  <a:schemeClr val="tx1">
                    <a:lumMod val="85000"/>
                    <a:lumOff val="15000"/>
                  </a:schemeClr>
                </a:solidFill>
                <a:latin typeface="Times New Roman" pitchFamily="18" charset="0"/>
                <a:cs typeface="Times New Roman" pitchFamily="18" charset="0"/>
              </a:rPr>
              <a:t>rắn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cạp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nong</a:t>
            </a:r>
            <a:r>
              <a:rPr lang="en-US" sz="2200" dirty="0">
                <a:solidFill>
                  <a:schemeClr val="tx1">
                    <a:lumMod val="85000"/>
                    <a:lumOff val="15000"/>
                  </a:schemeClr>
                </a:solidFill>
                <a:latin typeface="Times New Roman" pitchFamily="18" charset="0"/>
                <a:cs typeface="Times New Roman" pitchFamily="18" charset="0"/>
              </a:rPr>
              <a:t>, nom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hùng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dũng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bịt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kín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trâu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thuộc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kĩ</a:t>
            </a:r>
            <a:r>
              <a:rPr lang="en-US" sz="2200" dirty="0">
                <a:solidFill>
                  <a:schemeClr val="tx1">
                    <a:lumMod val="85000"/>
                    <a:lumOff val="15000"/>
                  </a:schemeClr>
                </a:solidFill>
                <a:latin typeface="Times New Roman" pitchFamily="18" charset="0"/>
                <a:cs typeface="Times New Roman" pitchFamily="18" charset="0"/>
              </a:rPr>
              <a:t>, c</a:t>
            </a:r>
            <a:r>
              <a:rPr lang="vi-VN" sz="2200" dirty="0">
                <a:solidFill>
                  <a:schemeClr val="tx1">
                    <a:lumMod val="85000"/>
                    <a:lumOff val="15000"/>
                  </a:schemeClr>
                </a:solidFill>
                <a:latin typeface="Times New Roman" pitchFamily="18" charset="0"/>
                <a:cs typeface="Times New Roman" pitchFamily="18" charset="0"/>
              </a:rPr>
              <a:t>ă</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phẳng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Âm</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thanh</a:t>
            </a:r>
            <a:r>
              <a:rPr lang="en-US" sz="2200" u="sng" dirty="0">
                <a:solidFill>
                  <a:schemeClr val="tx1">
                    <a:lumMod val="85000"/>
                    <a:lumOff val="15000"/>
                  </a:schemeClr>
                </a:solidFill>
                <a:latin typeface="Times New Roman" pitchFamily="18" charset="0"/>
                <a:cs typeface="Times New Roman" pitchFamily="18" charset="0"/>
              </a:rPr>
              <a:t>: </a:t>
            </a:r>
          </a:p>
          <a:p>
            <a:pPr indent="111125" eaLnBrk="1" hangingPunct="1">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Tiếng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giục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a:t>
            </a:r>
          </a:p>
          <a:p>
            <a:pPr indent="111125" eaLnBrk="1" hangingPunct="1">
              <a:buFontTx/>
              <a:buChar char="-"/>
              <a:defRPr/>
            </a:pP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cầm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càng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theo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nhịp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đặn</a:t>
            </a:r>
            <a:r>
              <a:rPr lang="en-US" sz="2200" dirty="0">
                <a:solidFill>
                  <a:schemeClr val="tx1">
                    <a:lumMod val="85000"/>
                    <a:lumOff val="15000"/>
                  </a:schemeClr>
                </a:solidFill>
                <a:latin typeface="Times New Roman" pitchFamily="18" charset="0"/>
                <a:cs typeface="Times New Roman" pitchFamily="18" charset="0"/>
              </a:rPr>
              <a:t>.</a:t>
            </a:r>
            <a:r>
              <a:rPr lang="vi-VN" sz="2200" dirty="0">
                <a:solidFill>
                  <a:schemeClr val="tx1">
                    <a:lumMod val="85000"/>
                    <a:lumOff val="15000"/>
                  </a:schemeClr>
                </a:solidFill>
                <a:latin typeface="Times New Roman" pitchFamily="18" charset="0"/>
                <a:cs typeface="Times New Roman" pitchFamily="18" charset="0"/>
              </a:rPr>
              <a:t> Giục trẻ rảo bước tới trường.</a:t>
            </a:r>
            <a:endParaRPr lang="en-US" sz="2200" dirty="0">
              <a:solidFill>
                <a:schemeClr val="tx1">
                  <a:lumMod val="85000"/>
                  <a:lumOff val="15000"/>
                </a:schemeClr>
              </a:solidFill>
              <a:latin typeface="Times New Roman" pitchFamily="18" charset="0"/>
              <a:cs typeface="Times New Roman" pitchFamily="18" charset="0"/>
            </a:endParaRPr>
          </a:p>
          <a:p>
            <a:pPr indent="111125" eaLnBrk="1" hangingPunct="1">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xả</a:t>
            </a:r>
            <a:r>
              <a:rPr lang="en-US" sz="2200" dirty="0">
                <a:solidFill>
                  <a:schemeClr val="tx1">
                    <a:lumMod val="85000"/>
                    <a:lumOff val="15000"/>
                  </a:schemeClr>
                </a:solidFill>
                <a:latin typeface="Times New Roman" pitchFamily="18" charset="0"/>
                <a:cs typeface="Times New Roman" pitchFamily="18" charset="0"/>
              </a:rPr>
              <a:t> h</a:t>
            </a:r>
            <a:r>
              <a:rPr lang="vi-VN" sz="2200" dirty="0">
                <a:solidFill>
                  <a:schemeClr val="tx1">
                    <a:lumMod val="85000"/>
                    <a:lumOff val="15000"/>
                  </a:schemeClr>
                </a:solidFill>
                <a:latin typeface="Times New Roman" pitchFamily="18" charset="0"/>
                <a:cs typeface="Times New Roman" pitchFamily="18" charset="0"/>
              </a:rPr>
              <a:t>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một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hồi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dài</a:t>
            </a:r>
            <a:r>
              <a:rPr lang="en-US" sz="2200" dirty="0">
                <a:solidFill>
                  <a:schemeClr val="tx1">
                    <a:lumMod val="85000"/>
                    <a:lumOff val="15000"/>
                  </a:schemeClr>
                </a:solidFill>
                <a:latin typeface="Times New Roman" pitchFamily="18" charset="0"/>
                <a:cs typeface="Times New Roman" pitchFamily="18" charset="0"/>
              </a:rPr>
              <a:t>.</a:t>
            </a:r>
          </a:p>
        </p:txBody>
      </p:sp>
      <p:sp>
        <p:nvSpPr>
          <p:cNvPr id="21" name="Rectangle 20">
            <a:extLst>
              <a:ext uri="{FF2B5EF4-FFF2-40B4-BE49-F238E27FC236}">
                <a16:creationId xmlns="" xmlns:a16="http://schemas.microsoft.com/office/drawing/2014/main" id="{36966186-3316-6F47-BFBC-B0BCDBDAC8C6}"/>
              </a:ext>
            </a:extLst>
          </p:cNvPr>
          <p:cNvSpPr>
            <a:spLocks noChangeArrowheads="1"/>
          </p:cNvSpPr>
          <p:nvPr/>
        </p:nvSpPr>
        <p:spPr bwMode="auto">
          <a:xfrm>
            <a:off x="3999576" y="1076094"/>
            <a:ext cx="6248400" cy="11223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Mình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Ngang l</a:t>
            </a:r>
            <a:r>
              <a:rPr lang="vi-VN" sz="2200" i="1">
                <a:solidFill>
                  <a:srgbClr val="0000FF"/>
                </a:solidFill>
                <a:latin typeface="Times New Roman" pitchFamily="18" charset="0"/>
                <a:cs typeface="Times New Roman" pitchFamily="18" charset="0"/>
              </a:rPr>
              <a:t>ư</a:t>
            </a:r>
            <a:r>
              <a:rPr lang="en-US" sz="2200" i="1">
                <a:solidFill>
                  <a:srgbClr val="0000FF"/>
                </a:solidFill>
                <a:latin typeface="Times New Roman" pitchFamily="18" charset="0"/>
                <a:cs typeface="Times New Roman" pitchFamily="18" charset="0"/>
              </a:rPr>
              <a:t>ng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Hai </a:t>
            </a:r>
            <a:r>
              <a:rPr lang="vi-VN" sz="2200" i="1">
                <a:solidFill>
                  <a:srgbClr val="0000FF"/>
                </a:solidFill>
                <a:latin typeface="Times New Roman" pitchFamily="18" charset="0"/>
                <a:cs typeface="Times New Roman" pitchFamily="18" charset="0"/>
              </a:rPr>
              <a:t>đầu</a:t>
            </a:r>
            <a:r>
              <a:rPr lang="en-US" sz="2200" i="1">
                <a:solidFill>
                  <a:srgbClr val="0000FF"/>
                </a:solidFill>
                <a:latin typeface="Times New Roman" pitchFamily="18" charset="0"/>
                <a:cs typeface="Times New Roman" pitchFamily="18" charset="0"/>
              </a:rPr>
              <a:t> trống</a:t>
            </a:r>
          </a:p>
        </p:txBody>
      </p:sp>
      <p:sp>
        <p:nvSpPr>
          <p:cNvPr id="22" name="Rectangle 21">
            <a:extLst>
              <a:ext uri="{FF2B5EF4-FFF2-40B4-BE49-F238E27FC236}">
                <a16:creationId xmlns="" xmlns:a16="http://schemas.microsoft.com/office/drawing/2014/main" id="{CC59D550-428F-A046-A1F1-9ED688EDC930}"/>
              </a:ext>
            </a:extLst>
          </p:cNvPr>
          <p:cNvSpPr>
            <a:spLocks noChangeArrowheads="1"/>
          </p:cNvSpPr>
          <p:nvPr/>
        </p:nvSpPr>
        <p:spPr bwMode="auto">
          <a:xfrm>
            <a:off x="1256376" y="998307"/>
            <a:ext cx="2362200"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a:solidFill>
                  <a:srgbClr val="0000FF"/>
                </a:solidFill>
                <a:latin typeface="Times New Roman" pitchFamily="18" charset="0"/>
                <a:cs typeface="Times New Roman" pitchFamily="18" charset="0"/>
              </a:rPr>
              <a:t>b) Tên những </a:t>
            </a:r>
          </a:p>
          <a:p>
            <a:pPr eaLnBrk="1" hangingPunct="1">
              <a:defRPr/>
            </a:pPr>
            <a:r>
              <a:rPr lang="en-US" sz="2200">
                <a:solidFill>
                  <a:srgbClr val="0000FF"/>
                </a:solidFill>
                <a:latin typeface="Times New Roman" pitchFamily="18" charset="0"/>
                <a:cs typeface="Times New Roman" pitchFamily="18" charset="0"/>
              </a:rPr>
              <a:t>bộ phận của </a:t>
            </a:r>
          </a:p>
          <a:p>
            <a:pPr eaLnBrk="1" hangingPunct="1">
              <a:defRPr/>
            </a:pPr>
            <a:r>
              <a:rPr lang="en-US" sz="2200">
                <a:solidFill>
                  <a:srgbClr val="0000FF"/>
                </a:solidFill>
                <a:latin typeface="Times New Roman" pitchFamily="18" charset="0"/>
                <a:cs typeface="Times New Roman" pitchFamily="18" charset="0"/>
              </a:rPr>
              <a:t>cái trống </a:t>
            </a:r>
            <a:r>
              <a:rPr lang="vi-VN" sz="2200">
                <a:solidFill>
                  <a:srgbClr val="0000FF"/>
                </a:solidFill>
                <a:latin typeface="Times New Roman" pitchFamily="18" charset="0"/>
                <a:cs typeface="Times New Roman" pitchFamily="18" charset="0"/>
              </a:rPr>
              <a:t>được</a:t>
            </a:r>
            <a:r>
              <a:rPr lang="en-US" sz="2200">
                <a:solidFill>
                  <a:srgbClr val="0000FF"/>
                </a:solidFill>
                <a:latin typeface="Times New Roman" pitchFamily="18" charset="0"/>
                <a:cs typeface="Times New Roman" pitchFamily="18" charset="0"/>
              </a:rPr>
              <a:t> miêu tả.</a:t>
            </a:r>
          </a:p>
        </p:txBody>
      </p:sp>
      <p:sp>
        <p:nvSpPr>
          <p:cNvPr id="23" name="Rectangle 22">
            <a:extLst>
              <a:ext uri="{FF2B5EF4-FFF2-40B4-BE49-F238E27FC236}">
                <a16:creationId xmlns="" xmlns:a16="http://schemas.microsoft.com/office/drawing/2014/main" id="{DE34F18C-91DB-E142-B45B-60840ABAFA20}"/>
              </a:ext>
            </a:extLst>
          </p:cNvPr>
          <p:cNvSpPr>
            <a:spLocks noChangeArrowheads="1"/>
          </p:cNvSpPr>
          <p:nvPr/>
        </p:nvSpPr>
        <p:spPr bwMode="auto">
          <a:xfrm>
            <a:off x="1256376" y="85494"/>
            <a:ext cx="2362200" cy="7874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a) Câu v</a:t>
            </a:r>
            <a:r>
              <a:rPr lang="vi-VN" sz="2200" dirty="0">
                <a:solidFill>
                  <a:schemeClr val="tx1">
                    <a:lumMod val="85000"/>
                    <a:lumOff val="15000"/>
                  </a:schemeClr>
                </a:solidFill>
                <a:latin typeface="Times New Roman" pitchFamily="18" charset="0"/>
                <a:cs typeface="Times New Roman" pitchFamily="18" charset="0"/>
              </a:rPr>
              <a:t>ă</a:t>
            </a:r>
            <a:r>
              <a:rPr lang="en-US" sz="2200" dirty="0">
                <a:solidFill>
                  <a:schemeClr val="tx1">
                    <a:lumMod val="85000"/>
                    <a:lumOff val="15000"/>
                  </a:schemeClr>
                </a:solidFill>
                <a:latin typeface="Times New Roman" pitchFamily="18" charset="0"/>
                <a:cs typeface="Times New Roman" pitchFamily="18" charset="0"/>
              </a:rPr>
              <a:t>n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bao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quát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sp>
        <p:nvSpPr>
          <p:cNvPr id="24" name="Rectangle 23">
            <a:extLst>
              <a:ext uri="{FF2B5EF4-FFF2-40B4-BE49-F238E27FC236}">
                <a16:creationId xmlns="" xmlns:a16="http://schemas.microsoft.com/office/drawing/2014/main" id="{BE5AB11F-84D8-C34F-9BDD-2CF9E8ACDDEB}"/>
              </a:ext>
            </a:extLst>
          </p:cNvPr>
          <p:cNvSpPr>
            <a:spLocks noChangeArrowheads="1"/>
          </p:cNvSpPr>
          <p:nvPr/>
        </p:nvSpPr>
        <p:spPr bwMode="auto">
          <a:xfrm>
            <a:off x="3797964" y="85494"/>
            <a:ext cx="6450012" cy="762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i="1" dirty="0" err="1">
                <a:solidFill>
                  <a:schemeClr val="tx1">
                    <a:lumMod val="85000"/>
                    <a:lumOff val="15000"/>
                  </a:schemeClr>
                </a:solidFill>
                <a:latin typeface="Times New Roman" pitchFamily="18" charset="0"/>
                <a:cs typeface="Times New Roman" pitchFamily="18" charset="0"/>
              </a:rPr>
              <a:t>Anh</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chàng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trống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này</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tròn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nh</a:t>
            </a:r>
            <a:r>
              <a:rPr lang="vi-VN" sz="2200" i="1" dirty="0">
                <a:solidFill>
                  <a:schemeClr val="tx1">
                    <a:lumMod val="85000"/>
                    <a:lumOff val="15000"/>
                  </a:schemeClr>
                </a:solidFill>
                <a:latin typeface="Times New Roman" pitchFamily="18" charset="0"/>
                <a:cs typeface="Times New Roman" pitchFamily="18" charset="0"/>
              </a:rPr>
              <a:t>ư</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chum, </a:t>
            </a:r>
            <a:r>
              <a:rPr lang="en-US" sz="2200" i="1" dirty="0" err="1">
                <a:solidFill>
                  <a:schemeClr val="tx1">
                    <a:lumMod val="85000"/>
                    <a:lumOff val="15000"/>
                  </a:schemeClr>
                </a:solidFill>
                <a:latin typeface="Times New Roman" pitchFamily="18" charset="0"/>
                <a:cs typeface="Times New Roman" pitchFamily="18" charset="0"/>
              </a:rPr>
              <a:t>lúc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cũng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chễm</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chệ</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trên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một</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giá</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gỗ</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kê</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a:t>
            </a:r>
            <a:r>
              <a:rPr lang="vi-VN" sz="2200" i="1" dirty="0">
                <a:solidFill>
                  <a:schemeClr val="tx1">
                    <a:lumMod val="85000"/>
                    <a:lumOff val="15000"/>
                  </a:schemeClr>
                </a:solidFill>
                <a:latin typeface="Times New Roman" pitchFamily="18" charset="0"/>
                <a:cs typeface="Times New Roman" pitchFamily="18" charset="0"/>
              </a:rPr>
              <a:t>ước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phòng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bảo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vệ</a:t>
            </a:r>
            <a:r>
              <a:rPr lang="en-US" sz="2200" dirty="0">
                <a:solidFill>
                  <a:schemeClr val="tx1">
                    <a:lumMod val="85000"/>
                    <a:lumOff val="15000"/>
                  </a:schemeClr>
                </a:solidFill>
                <a:latin typeface="Times New Roman" pitchFamily="18" charset="0"/>
                <a:cs typeface="Times New Roman" pitchFamily="18" charset="0"/>
              </a:rPr>
              <a:t>. </a:t>
            </a:r>
          </a:p>
        </p:txBody>
      </p:sp>
      <p:sp>
        <p:nvSpPr>
          <p:cNvPr id="25" name="Rectangle 24">
            <a:extLst>
              <a:ext uri="{FF2B5EF4-FFF2-40B4-BE49-F238E27FC236}">
                <a16:creationId xmlns="" xmlns:a16="http://schemas.microsoft.com/office/drawing/2014/main" id="{B27C353E-F272-D242-9A12-217A1DECF33D}"/>
              </a:ext>
            </a:extLst>
          </p:cNvPr>
          <p:cNvSpPr>
            <a:spLocks noChangeArrowheads="1"/>
          </p:cNvSpPr>
          <p:nvPr/>
        </p:nvSpPr>
        <p:spPr bwMode="auto">
          <a:xfrm>
            <a:off x="1334164" y="3554182"/>
            <a:ext cx="2284412"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c)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từ</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ngữ</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dáng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âm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của</a:t>
            </a:r>
            <a:r>
              <a:rPr lang="vi-VN"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graphicFrame>
        <p:nvGraphicFramePr>
          <p:cNvPr id="26" name="Object 1">
            <a:extLst>
              <a:ext uri="{FF2B5EF4-FFF2-40B4-BE49-F238E27FC236}">
                <a16:creationId xmlns="" xmlns:a16="http://schemas.microsoft.com/office/drawing/2014/main" id="{50AF9F9C-BCAF-E042-A948-B53612888642}"/>
              </a:ext>
            </a:extLst>
          </p:cNvPr>
          <p:cNvGraphicFramePr>
            <a:graphicFrameLocks noChangeAspect="1"/>
          </p:cNvGraphicFramePr>
          <p:nvPr>
            <p:extLst>
              <p:ext uri="{D42A27DB-BD31-4B8C-83A1-F6EECF244321}">
                <p14:modId xmlns:p14="http://schemas.microsoft.com/office/powerpoint/2010/main" val="456303867"/>
              </p:ext>
            </p:extLst>
          </p:nvPr>
        </p:nvGraphicFramePr>
        <p:xfrm>
          <a:off x="5864889" y="2334982"/>
          <a:ext cx="3228975" cy="4456112"/>
        </p:xfrm>
        <a:graphic>
          <a:graphicData uri="http://schemas.openxmlformats.org/presentationml/2006/ole">
            <mc:AlternateContent xmlns:mc="http://schemas.openxmlformats.org/markup-compatibility/2006">
              <mc:Choice xmlns:v="urn:schemas-microsoft-com:vml" Requires="v">
                <p:oleObj spid="_x0000_s22532" name="CorelDRAW" r:id="rId3" imgW="4064000" imgH="5613400" progId="">
                  <p:embed/>
                </p:oleObj>
              </mc:Choice>
              <mc:Fallback>
                <p:oleObj name="CorelDRAW" r:id="rId3" imgW="4064000" imgH="5613400" progId="">
                  <p:embed/>
                  <p:pic>
                    <p:nvPicPr>
                      <p:cNvPr id="56321" name="Object 1">
                        <a:extLst>
                          <a:ext uri="{FF2B5EF4-FFF2-40B4-BE49-F238E27FC236}">
                            <a16:creationId xmlns="" xmlns:a16="http://schemas.microsoft.com/office/drawing/2014/main" id="{17B40AD0-BC0B-4644-9A4D-72D9A5233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889" y="2334982"/>
                        <a:ext cx="3228975"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Line 33">
            <a:extLst>
              <a:ext uri="{FF2B5EF4-FFF2-40B4-BE49-F238E27FC236}">
                <a16:creationId xmlns="" xmlns:a16="http://schemas.microsoft.com/office/drawing/2014/main" id="{08F6A967-DBFD-D141-8B59-12A26FDA18C2}"/>
              </a:ext>
            </a:extLst>
          </p:cNvPr>
          <p:cNvSpPr>
            <a:spLocks noChangeShapeType="1"/>
          </p:cNvSpPr>
          <p:nvPr/>
        </p:nvSpPr>
        <p:spPr bwMode="auto">
          <a:xfrm flipV="1">
            <a:off x="4748876" y="3938357"/>
            <a:ext cx="2232025" cy="714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8" name="Line 34">
            <a:extLst>
              <a:ext uri="{FF2B5EF4-FFF2-40B4-BE49-F238E27FC236}">
                <a16:creationId xmlns="" xmlns:a16="http://schemas.microsoft.com/office/drawing/2014/main" id="{07152847-2746-3940-AA54-DC64454E6EE8}"/>
              </a:ext>
            </a:extLst>
          </p:cNvPr>
          <p:cNvSpPr>
            <a:spLocks noChangeShapeType="1"/>
          </p:cNvSpPr>
          <p:nvPr/>
        </p:nvSpPr>
        <p:spPr bwMode="auto">
          <a:xfrm flipH="1">
            <a:off x="7409526" y="1957157"/>
            <a:ext cx="363538" cy="158432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9" name="Rectangle 35">
            <a:extLst>
              <a:ext uri="{FF2B5EF4-FFF2-40B4-BE49-F238E27FC236}">
                <a16:creationId xmlns="" xmlns:a16="http://schemas.microsoft.com/office/drawing/2014/main" id="{093FD2DC-2FAD-6647-ACF4-7B6118697494}"/>
              </a:ext>
            </a:extLst>
          </p:cNvPr>
          <p:cNvSpPr>
            <a:spLocks noChangeArrowheads="1"/>
          </p:cNvSpPr>
          <p:nvPr/>
        </p:nvSpPr>
        <p:spPr bwMode="auto">
          <a:xfrm>
            <a:off x="7065039" y="1457094"/>
            <a:ext cx="1963737" cy="477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Mình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0" name="Line 36">
            <a:extLst>
              <a:ext uri="{FF2B5EF4-FFF2-40B4-BE49-F238E27FC236}">
                <a16:creationId xmlns="" xmlns:a16="http://schemas.microsoft.com/office/drawing/2014/main" id="{85F2F9B9-6ADD-D644-AE21-9BED63DB4444}"/>
              </a:ext>
            </a:extLst>
          </p:cNvPr>
          <p:cNvSpPr>
            <a:spLocks noChangeShapeType="1"/>
          </p:cNvSpPr>
          <p:nvPr/>
        </p:nvSpPr>
        <p:spPr bwMode="auto">
          <a:xfrm flipH="1" flipV="1">
            <a:off x="8495376" y="3895494"/>
            <a:ext cx="720725" cy="12954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31" name="Rectangle 37">
            <a:extLst>
              <a:ext uri="{FF2B5EF4-FFF2-40B4-BE49-F238E27FC236}">
                <a16:creationId xmlns="" xmlns:a16="http://schemas.microsoft.com/office/drawing/2014/main" id="{E1506536-A21B-6B49-ADFF-BFEE3208CD73}"/>
              </a:ext>
            </a:extLst>
          </p:cNvPr>
          <p:cNvSpPr>
            <a:spLocks noChangeArrowheads="1"/>
          </p:cNvSpPr>
          <p:nvPr/>
        </p:nvSpPr>
        <p:spPr bwMode="auto">
          <a:xfrm>
            <a:off x="2323176" y="3716107"/>
            <a:ext cx="2538413"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Ngang lưng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2" name="Rectangle 38">
            <a:extLst>
              <a:ext uri="{FF2B5EF4-FFF2-40B4-BE49-F238E27FC236}">
                <a16:creationId xmlns="" xmlns:a16="http://schemas.microsoft.com/office/drawing/2014/main" id="{AB4F0ED9-86FB-D842-AD18-89ACBEE57149}"/>
              </a:ext>
            </a:extLst>
          </p:cNvPr>
          <p:cNvSpPr>
            <a:spLocks noChangeArrowheads="1"/>
          </p:cNvSpPr>
          <p:nvPr/>
        </p:nvSpPr>
        <p:spPr bwMode="auto">
          <a:xfrm>
            <a:off x="9104976" y="5190894"/>
            <a:ext cx="1228725" cy="942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Đầu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31287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Bottom)">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Bottom)">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lide(fromBottom)">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fade">
                                      <p:cBhvr>
                                        <p:cTn id="92" dur="500"/>
                                        <p:tgtEl>
                                          <p:spTgt spid="2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20">
                                            <p:txEl>
                                              <p:pRg st="1" end="1"/>
                                            </p:txEl>
                                          </p:spTgt>
                                        </p:tgtEl>
                                        <p:attrNameLst>
                                          <p:attrName>style.visibility</p:attrName>
                                        </p:attrNameLst>
                                      </p:cBhvr>
                                      <p:to>
                                        <p:strVal val="visible"/>
                                      </p:to>
                                    </p:set>
                                    <p:animEffect transition="in" filter="fade">
                                      <p:cBhvr>
                                        <p:cTn id="97" dur="500"/>
                                        <p:tgtEl>
                                          <p:spTgt spid="20">
                                            <p:txEl>
                                              <p:pRg st="1" end="1"/>
                                            </p:txEl>
                                          </p:spTgt>
                                        </p:tgtEl>
                                      </p:cBhvr>
                                    </p:animEffect>
                                    <p:anim calcmode="lin" valueType="num">
                                      <p:cBhvr>
                                        <p:cTn id="98"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9"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20">
                                            <p:txEl>
                                              <p:pRg st="2" end="2"/>
                                            </p:txEl>
                                          </p:spTgt>
                                        </p:tgtEl>
                                        <p:attrNameLst>
                                          <p:attrName>style.visibility</p:attrName>
                                        </p:attrNameLst>
                                      </p:cBhvr>
                                      <p:to>
                                        <p:strVal val="visible"/>
                                      </p:to>
                                    </p:set>
                                    <p:animEffect transition="in" filter="fade">
                                      <p:cBhvr>
                                        <p:cTn id="104" dur="500"/>
                                        <p:tgtEl>
                                          <p:spTgt spid="20">
                                            <p:txEl>
                                              <p:pRg st="2" end="2"/>
                                            </p:txEl>
                                          </p:spTgt>
                                        </p:tgtEl>
                                      </p:cBhvr>
                                    </p:animEffect>
                                    <p:anim calcmode="lin" valueType="num">
                                      <p:cBhvr>
                                        <p:cTn id="10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6"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20">
                                            <p:txEl>
                                              <p:pRg st="3" end="3"/>
                                            </p:txEl>
                                          </p:spTgt>
                                        </p:tgtEl>
                                        <p:attrNameLst>
                                          <p:attrName>style.visibility</p:attrName>
                                        </p:attrNameLst>
                                      </p:cBhvr>
                                      <p:to>
                                        <p:strVal val="visible"/>
                                      </p:to>
                                    </p:set>
                                    <p:animEffect transition="in" filter="fade">
                                      <p:cBhvr>
                                        <p:cTn id="111" dur="500"/>
                                        <p:tgtEl>
                                          <p:spTgt spid="20">
                                            <p:txEl>
                                              <p:pRg st="3" end="3"/>
                                            </p:txEl>
                                          </p:spTgt>
                                        </p:tgtEl>
                                      </p:cBhvr>
                                    </p:animEffect>
                                    <p:anim calcmode="lin" valueType="num">
                                      <p:cBhvr>
                                        <p:cTn id="112"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13"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20">
                                            <p:txEl>
                                              <p:pRg st="4" end="4"/>
                                            </p:txEl>
                                          </p:spTgt>
                                        </p:tgtEl>
                                        <p:attrNameLst>
                                          <p:attrName>style.visibility</p:attrName>
                                        </p:attrNameLst>
                                      </p:cBhvr>
                                      <p:to>
                                        <p:strVal val="visible"/>
                                      </p:to>
                                    </p:set>
                                    <p:animEffect transition="in" filter="fade">
                                      <p:cBhvr>
                                        <p:cTn id="118" dur="500"/>
                                        <p:tgtEl>
                                          <p:spTgt spid="20">
                                            <p:txEl>
                                              <p:pRg st="4" end="4"/>
                                            </p:txEl>
                                          </p:spTgt>
                                        </p:tgtEl>
                                      </p:cBhvr>
                                    </p:animEffect>
                                    <p:anim calcmode="lin" valueType="num">
                                      <p:cBhvr>
                                        <p:cTn id="1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2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0">
                                            <p:txEl>
                                              <p:pRg st="5" end="5"/>
                                            </p:txEl>
                                          </p:spTgt>
                                        </p:tgtEl>
                                        <p:attrNameLst>
                                          <p:attrName>style.visibility</p:attrName>
                                        </p:attrNameLst>
                                      </p:cBhvr>
                                      <p:to>
                                        <p:strVal val="visible"/>
                                      </p:to>
                                    </p:set>
                                    <p:animEffect transition="in" filter="fade">
                                      <p:cBhvr>
                                        <p:cTn id="125" dur="500"/>
                                        <p:tgtEl>
                                          <p:spTgt spid="20">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20">
                                            <p:txEl>
                                              <p:pRg st="6" end="6"/>
                                            </p:txEl>
                                          </p:spTgt>
                                        </p:tgtEl>
                                        <p:attrNameLst>
                                          <p:attrName>style.visibility</p:attrName>
                                        </p:attrNameLst>
                                      </p:cBhvr>
                                      <p:to>
                                        <p:strVal val="visible"/>
                                      </p:to>
                                    </p:set>
                                    <p:animEffect transition="in" filter="fade">
                                      <p:cBhvr>
                                        <p:cTn id="130" dur="500"/>
                                        <p:tgtEl>
                                          <p:spTgt spid="20">
                                            <p:txEl>
                                              <p:pRg st="6" end="6"/>
                                            </p:txEl>
                                          </p:spTgt>
                                        </p:tgtEl>
                                      </p:cBhvr>
                                    </p:animEffect>
                                    <p:anim calcmode="lin" valueType="num">
                                      <p:cBhvr>
                                        <p:cTn id="131"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132" dur="5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nodeType="clickEffect">
                                  <p:stCondLst>
                                    <p:cond delay="0"/>
                                  </p:stCondLst>
                                  <p:childTnLst>
                                    <p:set>
                                      <p:cBhvr>
                                        <p:cTn id="136" dur="1" fill="hold">
                                          <p:stCondLst>
                                            <p:cond delay="0"/>
                                          </p:stCondLst>
                                        </p:cTn>
                                        <p:tgtEl>
                                          <p:spTgt spid="20">
                                            <p:txEl>
                                              <p:pRg st="7" end="7"/>
                                            </p:txEl>
                                          </p:spTgt>
                                        </p:tgtEl>
                                        <p:attrNameLst>
                                          <p:attrName>style.visibility</p:attrName>
                                        </p:attrNameLst>
                                      </p:cBhvr>
                                      <p:to>
                                        <p:strVal val="visible"/>
                                      </p:to>
                                    </p:set>
                                    <p:animEffect transition="in" filter="fade">
                                      <p:cBhvr>
                                        <p:cTn id="137" dur="500"/>
                                        <p:tgtEl>
                                          <p:spTgt spid="20">
                                            <p:txEl>
                                              <p:pRg st="7" end="7"/>
                                            </p:txEl>
                                          </p:spTgt>
                                        </p:tgtEl>
                                      </p:cBhvr>
                                    </p:animEffect>
                                    <p:anim calcmode="lin" valueType="num">
                                      <p:cBhvr>
                                        <p:cTn id="138"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139"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nodeType="clickEffect">
                                  <p:stCondLst>
                                    <p:cond delay="0"/>
                                  </p:stCondLst>
                                  <p:childTnLst>
                                    <p:set>
                                      <p:cBhvr>
                                        <p:cTn id="143" dur="1" fill="hold">
                                          <p:stCondLst>
                                            <p:cond delay="0"/>
                                          </p:stCondLst>
                                        </p:cTn>
                                        <p:tgtEl>
                                          <p:spTgt spid="20">
                                            <p:txEl>
                                              <p:pRg st="8" end="8"/>
                                            </p:txEl>
                                          </p:spTgt>
                                        </p:tgtEl>
                                        <p:attrNameLst>
                                          <p:attrName>style.visibility</p:attrName>
                                        </p:attrNameLst>
                                      </p:cBhvr>
                                      <p:to>
                                        <p:strVal val="visible"/>
                                      </p:to>
                                    </p:set>
                                    <p:animEffect transition="in" filter="fade">
                                      <p:cBhvr>
                                        <p:cTn id="144" dur="500"/>
                                        <p:tgtEl>
                                          <p:spTgt spid="20">
                                            <p:txEl>
                                              <p:pRg st="8" end="8"/>
                                            </p:txEl>
                                          </p:spTgt>
                                        </p:tgtEl>
                                      </p:cBhvr>
                                    </p:animEffect>
                                    <p:anim calcmode="lin" valueType="num">
                                      <p:cBhvr>
                                        <p:cTn id="14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146" dur="5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9" grpId="0" animBg="1"/>
      <p:bldP spid="29" grpId="1" animBg="1"/>
      <p:bldP spid="31" grpId="0" animBg="1"/>
      <p:bldP spid="31" grpId="1" animBg="1"/>
      <p:bldP spid="32" grpId="0" animBg="1"/>
      <p:bldP spid="3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a:extLst>
              <a:ext uri="{FF2B5EF4-FFF2-40B4-BE49-F238E27FC236}">
                <a16:creationId xmlns="" xmlns:a16="http://schemas.microsoft.com/office/drawing/2014/main" id="{CC9A416E-012C-E743-BD96-AEC548C06A5F}"/>
              </a:ext>
            </a:extLst>
          </p:cNvPr>
          <p:cNvSpPr>
            <a:spLocks noChangeArrowheads="1"/>
          </p:cNvSpPr>
          <p:nvPr/>
        </p:nvSpPr>
        <p:spPr bwMode="auto">
          <a:xfrm>
            <a:off x="1905000" y="1215485"/>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cs typeface="Times New Roman" panose="02020603050405020304" pitchFamily="18" charset="0"/>
                <a:sym typeface="Wingdings 2" pitchFamily="2" charset="2"/>
              </a:rPr>
              <a:t>Mở bài trực tiếp</a:t>
            </a:r>
          </a:p>
        </p:txBody>
      </p:sp>
      <p:sp>
        <p:nvSpPr>
          <p:cNvPr id="11" name="AutoShape 6">
            <a:extLst>
              <a:ext uri="{FF2B5EF4-FFF2-40B4-BE49-F238E27FC236}">
                <a16:creationId xmlns="" xmlns:a16="http://schemas.microsoft.com/office/drawing/2014/main" id="{9E32D352-9C13-F745-865F-9B454C5A3838}"/>
              </a:ext>
            </a:extLst>
          </p:cNvPr>
          <p:cNvSpPr>
            <a:spLocks noChangeArrowheads="1"/>
          </p:cNvSpPr>
          <p:nvPr/>
        </p:nvSpPr>
        <p:spPr bwMode="auto">
          <a:xfrm>
            <a:off x="1409700" y="153977"/>
            <a:ext cx="8458200" cy="1008062"/>
          </a:xfrm>
          <a:prstGeom prst="flowChartAlternateProcess">
            <a:avLst/>
          </a:prstGeom>
          <a:solidFill>
            <a:schemeClr val="bg1"/>
          </a:solidFill>
          <a:ln w="25400" algn="ctr">
            <a:solidFill>
              <a:schemeClr val="bg1"/>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d) </a:t>
            </a:r>
            <a:r>
              <a:rPr lang="en-US" altLang="en-US" sz="3600" dirty="0" err="1">
                <a:solidFill>
                  <a:srgbClr val="FF0000"/>
                </a:solidFill>
                <a:latin typeface="Times New Roman" panose="02020603050405020304" pitchFamily="18" charset="0"/>
                <a:cs typeface="Times New Roman" panose="02020603050405020304" pitchFamily="18" charset="0"/>
              </a:rPr>
              <a:t>Viết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thêm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phần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mở</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a:t>
            </a:r>
            <a:r>
              <a:rPr lang="vi-VN" altLang="en-US" sz="3600" dirty="0">
                <a:solidFill>
                  <a:srgbClr val="FF0000"/>
                </a:solidFill>
                <a:latin typeface="Times New Roman" panose="02020603050405020304" pitchFamily="18" charset="0"/>
                <a:cs typeface="Times New Roman" panose="02020603050405020304" pitchFamily="18" charset="0"/>
              </a:rPr>
              <a:t>để</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thành</a:t>
            </a:r>
            <a:r>
              <a:rPr lang="en-US" altLang="en-US" sz="3600"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v</a:t>
            </a:r>
            <a:r>
              <a:rPr lang="vi-VN" altLang="en-US" sz="3600" dirty="0">
                <a:solidFill>
                  <a:srgbClr val="FF0000"/>
                </a:solidFill>
                <a:latin typeface="Times New Roman" panose="02020603050405020304" pitchFamily="18" charset="0"/>
                <a:cs typeface="Times New Roman" panose="02020603050405020304" pitchFamily="18" charset="0"/>
              </a:rPr>
              <a:t>ă</a:t>
            </a:r>
            <a:r>
              <a:rPr lang="en-US" altLang="en-US" sz="3600" dirty="0">
                <a:solidFill>
                  <a:srgbClr val="FF0000"/>
                </a:solidFill>
                <a:latin typeface="Times New Roman" panose="02020603050405020304" pitchFamily="18" charset="0"/>
                <a:cs typeface="Times New Roman" panose="02020603050405020304" pitchFamily="18" charset="0"/>
              </a:rPr>
              <a:t>n </a:t>
            </a:r>
            <a:r>
              <a:rPr lang="en-US" altLang="en-US" sz="3600" dirty="0" err="1">
                <a:solidFill>
                  <a:srgbClr val="FF0000"/>
                </a:solidFill>
                <a:latin typeface="Times New Roman" panose="02020603050405020304" pitchFamily="18" charset="0"/>
                <a:cs typeface="Times New Roman" panose="02020603050405020304" pitchFamily="18" charset="0"/>
              </a:rPr>
              <a:t>hoàn</a:t>
            </a:r>
            <a:r>
              <a:rPr lang="vi-VN"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chỉnh</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 xmlns:a16="http://schemas.microsoft.com/office/drawing/2014/main" id="{F7875EC5-79C4-F84B-A80D-74AE53F3CAAD}"/>
              </a:ext>
            </a:extLst>
          </p:cNvPr>
          <p:cNvSpPr txBox="1">
            <a:spLocks noChangeArrowheads="1"/>
          </p:cNvSpPr>
          <p:nvPr/>
        </p:nvSpPr>
        <p:spPr bwMode="auto">
          <a:xfrm>
            <a:off x="2008188" y="2520179"/>
            <a:ext cx="82026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Cái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có m</a:t>
            </a:r>
            <a:r>
              <a:rPr lang="en-US" altLang="en-US" sz="2400" b="1" dirty="0" err="1">
                <a:solidFill>
                  <a:srgbClr val="0000FF"/>
                </a:solidFill>
                <a:latin typeface="Times New Roman" panose="02020603050405020304" pitchFamily="18" charset="0"/>
                <a:cs typeface="Times New Roman" panose="02020603050405020304" pitchFamily="18" charset="0"/>
              </a:rPr>
              <a:t>ă</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ngôi trư</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em không bi</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đã 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y b</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o: “</a:t>
            </a:r>
            <a:r>
              <a:rPr lang="en-US" altLang="en-US" sz="2400" b="1" dirty="0" err="1">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nh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c</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ng trên ch</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c năm r</a:t>
            </a:r>
            <a:r>
              <a:rPr lang="en-US" altLang="en-US" sz="2400" b="1" dirty="0" err="1">
                <a:solidFill>
                  <a:srgbClr val="0000FF"/>
                </a:solidFill>
                <a:latin typeface="Times New Roman" panose="02020603050405020304" pitchFamily="18" charset="0"/>
                <a:cs typeface="Times New Roman" panose="02020603050405020304" pitchFamily="18" charset="0"/>
              </a:rPr>
              <a:t>ồi</a:t>
            </a:r>
            <a:r>
              <a:rPr lang="vi-VN"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mà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t</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sang s</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ng g</a:t>
            </a:r>
            <a:r>
              <a:rPr lang="en-US" altLang="en-US" sz="2400" b="1" dirty="0">
                <a:solidFill>
                  <a:srgbClr val="0000FF"/>
                </a:solidFill>
                <a:latin typeface="Times New Roman" panose="02020603050405020304" pitchFamily="18" charset="0"/>
                <a:cs typeface="Times New Roman" panose="02020603050405020304" pitchFamily="18" charset="0"/>
              </a:rPr>
              <a:t>ọ</a:t>
            </a:r>
            <a:r>
              <a:rPr lang="vi-VN" altLang="en-US" sz="2400" b="1" dirty="0">
                <a:solidFill>
                  <a:srgbClr val="0000FF"/>
                </a:solidFill>
                <a:latin typeface="Times New Roman" panose="02020603050405020304" pitchFamily="18" charset="0"/>
                <a:cs typeface="Times New Roman" panose="02020603050405020304" pitchFamily="18" charset="0"/>
              </a:rPr>
              <a:t>i chúng em nhanh chân vào l</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p m</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 ngày.</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 xmlns:a16="http://schemas.microsoft.com/office/drawing/2014/main" id="{1BC6139B-598F-3545-8364-636A650E4DCE}"/>
              </a:ext>
            </a:extLst>
          </p:cNvPr>
          <p:cNvSpPr txBox="1">
            <a:spLocks noChangeArrowheads="1"/>
          </p:cNvSpPr>
          <p:nvPr/>
        </p:nvSpPr>
        <p:spPr bwMode="auto">
          <a:xfrm>
            <a:off x="1927302" y="4155689"/>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a:solidFill>
                  <a:srgbClr val="FF0000"/>
                </a:solidFill>
                <a:latin typeface="Times New Roman" panose="02020603050405020304" pitchFamily="18" charset="0"/>
                <a:cs typeface="Times New Roman" panose="02020603050405020304" pitchFamily="18" charset="0"/>
              </a:rPr>
              <a:t>Mở bài gián tiếp</a:t>
            </a:r>
          </a:p>
        </p:txBody>
      </p:sp>
      <p:sp>
        <p:nvSpPr>
          <p:cNvPr id="22" name="TextBox 21">
            <a:extLst>
              <a:ext uri="{FF2B5EF4-FFF2-40B4-BE49-F238E27FC236}">
                <a16:creationId xmlns="" xmlns:a16="http://schemas.microsoft.com/office/drawing/2014/main" id="{6F2346EF-7A43-6643-9B8D-5962D27F6C57}"/>
              </a:ext>
            </a:extLst>
          </p:cNvPr>
          <p:cNvSpPr txBox="1">
            <a:spLocks noChangeArrowheads="1"/>
          </p:cNvSpPr>
          <p:nvPr/>
        </p:nvSpPr>
        <p:spPr bwMode="auto">
          <a:xfrm>
            <a:off x="1797204" y="4564571"/>
            <a:ext cx="90640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mỗi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không</a:t>
            </a:r>
            <a:r>
              <a:rPr lang="en-GB" altLang="en-US" sz="2400" b="1" dirty="0">
                <a:solidFill>
                  <a:srgbClr val="0000FF"/>
                </a:solidFill>
                <a:latin typeface="Times New Roman" panose="02020603050405020304" pitchFamily="18" charset="0"/>
                <a:cs typeface="Times New Roman" panose="02020603050405020304" pitchFamily="18" charset="0"/>
              </a:rPr>
              <a:t> bao </a:t>
            </a:r>
            <a:r>
              <a:rPr lang="en-GB" altLang="en-US" sz="2400" b="1" dirty="0" err="1">
                <a:solidFill>
                  <a:srgbClr val="0000FF"/>
                </a:solidFill>
                <a:latin typeface="Times New Roman" panose="02020603050405020304" pitchFamily="18" charset="0"/>
                <a:cs typeface="Times New Roman" panose="02020603050405020304" pitchFamily="18" charset="0"/>
              </a:rPr>
              <a:t>giờ</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ấy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gắn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đồ</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vật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và</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chếc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trống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trường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âm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thanh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rộn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náo</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nức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nó</a:t>
            </a:r>
            <a:r>
              <a:rPr lang="en-GB"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 xmlns:a16="http://schemas.microsoft.com/office/drawing/2014/main" id="{9EF71AC7-E931-2443-B376-9EC952D1AF38}"/>
              </a:ext>
            </a:extLst>
          </p:cNvPr>
          <p:cNvSpPr txBox="1"/>
          <p:nvPr/>
        </p:nvSpPr>
        <p:spPr>
          <a:xfrm>
            <a:off x="1981200" y="1667692"/>
            <a:ext cx="8077200" cy="830262"/>
          </a:xfrm>
          <a:prstGeom prst="rect">
            <a:avLst/>
          </a:prstGeom>
          <a:noFill/>
        </p:spPr>
        <p:txBody>
          <a:bodyPr>
            <a:spAutoFit/>
          </a:bodyPr>
          <a:lstStyle/>
          <a:p>
            <a:pPr eaLnBrk="1" hangingPunct="1">
              <a:defRPr/>
            </a:pP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ngày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đầu</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cắp</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sách</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một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đồ</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vật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gây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cho</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tôi</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ấn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tượng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nhất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chiếc</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trống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78933619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 xmlns:a16="http://schemas.microsoft.com/office/drawing/2014/main" id="{ECE1B052-6F6E-1048-909D-C22A75A6E91E}"/>
              </a:ext>
            </a:extLst>
          </p:cNvPr>
          <p:cNvSpPr txBox="1">
            <a:spLocks noChangeArrowheads="1"/>
          </p:cNvSpPr>
          <p:nvPr/>
        </p:nvSpPr>
        <p:spPr>
          <a:xfrm>
            <a:off x="1981200" y="152400"/>
            <a:ext cx="8534400" cy="6629400"/>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4806" indent="-274806">
              <a:buFontTx/>
              <a:buNone/>
              <a:defRPr/>
            </a:pPr>
            <a:r>
              <a:rPr lang="en-US" sz="2800" b="1">
                <a:solidFill>
                  <a:srgbClr val="C00000"/>
                </a:solidFill>
                <a:latin typeface="Times New Roman" panose="02020603050405020304" pitchFamily="18" charset="0"/>
                <a:cs typeface="Times New Roman" panose="02020603050405020304" pitchFamily="18" charset="0"/>
                <a:sym typeface="Wingdings 2" pitchFamily="18" charset="2"/>
              </a:rPr>
              <a:t>Ví dụ: Mở bài</a:t>
            </a:r>
          </a:p>
          <a:p>
            <a:pPr marL="274806" indent="-274806" algn="just">
              <a:defRPr/>
            </a:pPr>
            <a:r>
              <a:rPr lang="en-US" sz="2800" b="1">
                <a:solidFill>
                  <a:schemeClr val="accent6">
                    <a:lumMod val="75000"/>
                  </a:schemeClr>
                </a:solidFill>
                <a:latin typeface="Times New Roman" panose="02020603050405020304" pitchFamily="18" charset="0"/>
                <a:cs typeface="Times New Roman" panose="02020603050405020304" pitchFamily="18" charset="0"/>
                <a:sym typeface="Wingdings 2" pitchFamily="18" charset="2"/>
              </a:rPr>
              <a:t>   </a:t>
            </a:r>
            <a:r>
              <a:rPr lang="en-US" sz="2800" b="1">
                <a:latin typeface="Times New Roman" panose="02020603050405020304" pitchFamily="18" charset="0"/>
                <a:cs typeface="Times New Roman" panose="02020603050405020304" pitchFamily="18" charset="0"/>
                <a:sym typeface="Wingdings 2" pitchFamily="18" charset="2"/>
              </a:rPr>
              <a:t>Anh chàng trống là người bạn thân thiết nhất với tôi trong những năm cắp sách đến trường. </a:t>
            </a:r>
          </a:p>
          <a:p>
            <a:pPr marL="0" indent="0" algn="just">
              <a:buFontTx/>
              <a:buNone/>
              <a:defRPr/>
            </a:pPr>
            <a:r>
              <a:rPr lang="en-US" sz="2800" b="1" u="sng">
                <a:latin typeface="Times New Roman" panose="02020603050405020304" pitchFamily="18" charset="0"/>
                <a:cs typeface="Times New Roman" panose="02020603050405020304" pitchFamily="18" charset="0"/>
                <a:sym typeface="Wingdings 2" pitchFamily="18" charset="2"/>
              </a:rPr>
              <a:t>Hoặc </a:t>
            </a:r>
          </a:p>
          <a:p>
            <a:pPr marL="274806" indent="-274806" algn="just">
              <a:defRPr/>
            </a:pPr>
            <a:r>
              <a:rPr lang="en-US" sz="2800" b="1">
                <a:solidFill>
                  <a:srgbClr val="7030A0"/>
                </a:solidFill>
                <a:latin typeface="Times New Roman" panose="02020603050405020304" pitchFamily="18" charset="0"/>
                <a:cs typeface="Times New Roman" panose="02020603050405020304" pitchFamily="18" charset="0"/>
                <a:sym typeface="Wingdings 2" pitchFamily="18" charset="2"/>
              </a:rPr>
              <a:t> Ở trường, cái gì đối với tôi cũng gắn bó thân thương nhưng có lẽ anh chàng trống là người bạn mà tôi yêu quý nhất.</a:t>
            </a:r>
            <a:endParaRPr lang="vi-VN" sz="2800" b="1">
              <a:solidFill>
                <a:srgbClr val="7030A0"/>
              </a:solidFill>
              <a:latin typeface="Times New Roman" panose="02020603050405020304" pitchFamily="18" charset="0"/>
              <a:cs typeface="Times New Roman" panose="02020603050405020304" pitchFamily="18" charset="0"/>
              <a:sym typeface="Wingdings 2" pitchFamily="18" charset="2"/>
            </a:endParaRPr>
          </a:p>
          <a:p>
            <a:pPr marL="274806" indent="-274806" algn="just">
              <a:defRPr/>
            </a:pPr>
            <a:r>
              <a:rPr lang="vi-VN" sz="2800" b="1">
                <a:solidFill>
                  <a:srgbClr val="0000FF"/>
                </a:solidFill>
                <a:latin typeface="Times New Roman" panose="02020603050405020304" pitchFamily="18" charset="0"/>
                <a:cs typeface="Times New Roman" panose="02020603050405020304" pitchFamily="18" charset="0"/>
              </a:rPr>
              <a:t>Mỗi ngày đến trường là một ngày vui phải không các bạn? Tới trường được gặp thầy, gặp bạn, gặp những cảnh vật thân thương đã gắn bó với em suốt mấy năm qua như: hàng cây, ghế đá, ….Và chắc chắn không thể thiếu được một nhân vật vô cùng quan trọng đó là cái trống trường.</a:t>
            </a:r>
            <a:endParaRPr lang="vi-VN" sz="2800" b="1">
              <a:solidFill>
                <a:srgbClr val="0000FF"/>
              </a:solidFill>
              <a:latin typeface="Times New Roman" panose="02020603050405020304" pitchFamily="18" charset="0"/>
              <a:cs typeface="Times New Roman" panose="02020603050405020304" pitchFamily="18" charset="0"/>
              <a:sym typeface="Wingdings 2" pitchFamily="18" charset="2"/>
            </a:endParaRPr>
          </a:p>
          <a:p>
            <a:pPr marL="274806" indent="-274806">
              <a:spcBef>
                <a:spcPct val="0"/>
              </a:spcBef>
              <a:buFontTx/>
              <a:buNone/>
              <a:defRPr/>
            </a:pPr>
            <a:r>
              <a:rPr lang="en-US" sz="3510" b="1">
                <a:solidFill>
                  <a:srgbClr val="7030A0"/>
                </a:solidFill>
                <a:latin typeface="Times New Roman" panose="02020603050405020304" pitchFamily="18" charset="0"/>
                <a:cs typeface="Times New Roman" panose="02020603050405020304" pitchFamily="18" charset="0"/>
                <a:sym typeface="Wingdings 2" pitchFamily="18" charset="2"/>
              </a:rPr>
              <a:t>     </a:t>
            </a:r>
            <a:endParaRPr lang="en-US" b="1" dirty="0">
              <a:solidFill>
                <a:srgbClr val="7030A0"/>
              </a:solidFill>
              <a:latin typeface="Times New Roman" panose="02020603050405020304" pitchFamily="18" charset="0"/>
              <a:cs typeface="Times New Roman" panose="02020603050405020304" pitchFamily="18" charset="0"/>
              <a:sym typeface="Wingdings 2" pitchFamily="18" charset="2"/>
            </a:endParaRPr>
          </a:p>
        </p:txBody>
      </p:sp>
    </p:spTree>
    <p:extLst>
      <p:ext uri="{BB962C8B-B14F-4D97-AF65-F5344CB8AC3E}">
        <p14:creationId xmlns:p14="http://schemas.microsoft.com/office/powerpoint/2010/main" val="212445007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29</a:t>
            </a:fld>
            <a:endParaRPr lang="en-US" dirty="0">
              <a:solidFill>
                <a:prstClr val="black">
                  <a:tint val="75000"/>
                </a:prstClr>
              </a:solidFill>
            </a:endParaRPr>
          </a:p>
        </p:txBody>
      </p:sp>
      <p:sp>
        <p:nvSpPr>
          <p:cNvPr id="7" name="Rectangle 9">
            <a:extLst>
              <a:ext uri="{FF2B5EF4-FFF2-40B4-BE49-F238E27FC236}">
                <a16:creationId xmlns="" xmlns:a16="http://schemas.microsoft.com/office/drawing/2014/main" id="{3FE25E53-475F-C349-A449-B7A51296A6B0}"/>
              </a:ext>
            </a:extLst>
          </p:cNvPr>
          <p:cNvSpPr>
            <a:spLocks noChangeArrowheads="1"/>
          </p:cNvSpPr>
          <p:nvPr/>
        </p:nvSpPr>
        <p:spPr bwMode="auto">
          <a:xfrm>
            <a:off x="2046250" y="304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cs typeface="Times New Roman" panose="02020603050405020304" pitchFamily="18" charset="0"/>
                <a:sym typeface="Wingdings 2" pitchFamily="2" charset="2"/>
              </a:rPr>
              <a:t>Kết bài mở rộng:</a:t>
            </a:r>
          </a:p>
        </p:txBody>
      </p:sp>
      <p:sp>
        <p:nvSpPr>
          <p:cNvPr id="8" name="Text Box 15">
            <a:extLst>
              <a:ext uri="{FF2B5EF4-FFF2-40B4-BE49-F238E27FC236}">
                <a16:creationId xmlns="" xmlns:a16="http://schemas.microsoft.com/office/drawing/2014/main" id="{1B4A8E14-4BB9-B645-942E-19AB8C7376B1}"/>
              </a:ext>
            </a:extLst>
          </p:cNvPr>
          <p:cNvSpPr txBox="1">
            <a:spLocks noChangeArrowheads="1"/>
          </p:cNvSpPr>
          <p:nvPr/>
        </p:nvSpPr>
        <p:spPr bwMode="auto">
          <a:xfrm>
            <a:off x="1905000" y="5029200"/>
            <a:ext cx="8542338" cy="954107"/>
          </a:xfrm>
          <a:prstGeom prst="rect">
            <a:avLst/>
          </a:prstGeom>
          <a:noFill/>
          <a:ln>
            <a:noFill/>
          </a:ln>
        </p:spPr>
        <p:txBody>
          <a:bodyPr>
            <a:spAutoFit/>
          </a:bodyPr>
          <a:lstStyle/>
          <a:p>
            <a:pPr algn="just">
              <a:spcBef>
                <a:spcPct val="50000"/>
              </a:spcBef>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Tạm</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biệt</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Ngày</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nhớ</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gọi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đến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nhé</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9" name="Rectangle 13">
            <a:extLst>
              <a:ext uri="{FF2B5EF4-FFF2-40B4-BE49-F238E27FC236}">
                <a16:creationId xmlns="" xmlns:a16="http://schemas.microsoft.com/office/drawing/2014/main" id="{20ACCF1C-E51E-CC4C-92A4-B90C0DBEC0D8}"/>
              </a:ext>
            </a:extLst>
          </p:cNvPr>
          <p:cNvSpPr>
            <a:spLocks noChangeArrowheads="1"/>
          </p:cNvSpPr>
          <p:nvPr/>
        </p:nvSpPr>
        <p:spPr bwMode="auto">
          <a:xfrm>
            <a:off x="2057400" y="4562706"/>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mở</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rộng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 xmlns:a16="http://schemas.microsoft.com/office/drawing/2014/main" id="{7E1CDAD5-99C4-E543-A659-5296AA250BD8}"/>
              </a:ext>
            </a:extLst>
          </p:cNvPr>
          <p:cNvSpPr txBox="1">
            <a:spLocks noChangeArrowheads="1"/>
          </p:cNvSpPr>
          <p:nvPr/>
        </p:nvSpPr>
        <p:spPr bwMode="auto">
          <a:xfrm>
            <a:off x="2057400" y="83820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đã tr</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thành ngư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b</a:t>
            </a:r>
            <a:r>
              <a:rPr lang="en-US" altLang="en-US" sz="2800" b="1" dirty="0">
                <a:solidFill>
                  <a:srgbClr val="0000FF"/>
                </a:solidFill>
                <a:latin typeface="Times New Roman" panose="02020603050405020304" pitchFamily="18" charset="0"/>
                <a:cs typeface="Times New Roman" panose="02020603050405020304" pitchFamily="18" charset="0"/>
              </a:rPr>
              <a:t>ạ</a:t>
            </a:r>
            <a:r>
              <a:rPr lang="vi-VN" altLang="en-US" sz="2800" b="1" dirty="0">
                <a:solidFill>
                  <a:srgbClr val="0000FF"/>
                </a:solidFill>
                <a:latin typeface="Times New Roman" panose="02020603050405020304" pitchFamily="18" charset="0"/>
                <a:cs typeface="Times New Roman" panose="02020603050405020304" pitchFamily="18" charset="0"/>
              </a:rPr>
              <a:t>n đ</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hành v</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chúng 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Mai đây, khi l</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lên, dù có đi đ</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t c</a:t>
            </a:r>
            <a:r>
              <a:rPr lang="en-US" altLang="en-US" sz="2800" b="1" dirty="0" err="1">
                <a:solidFill>
                  <a:srgbClr val="0000FF"/>
                </a:solidFill>
                <a:latin typeface="Times New Roman" panose="02020603050405020304" pitchFamily="18" charset="0"/>
                <a:cs typeface="Times New Roman" panose="02020603050405020304" pitchFamily="18" charset="0"/>
              </a:rPr>
              <a:t>ư</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nơi nào c</a:t>
            </a:r>
            <a:r>
              <a:rPr lang="en-US" altLang="en-US" sz="2800" b="1" dirty="0">
                <a:solidFill>
                  <a:srgbClr val="0000FF"/>
                </a:solidFill>
                <a:latin typeface="Times New Roman" panose="02020603050405020304" pitchFamily="18" charset="0"/>
                <a:cs typeface="Times New Roman" panose="02020603050405020304" pitchFamily="18" charset="0"/>
              </a:rPr>
              <a:t>ủ</a:t>
            </a:r>
            <a:r>
              <a:rPr lang="vi-VN" altLang="en-US" sz="2800" b="1" dirty="0">
                <a:solidFill>
                  <a:srgbClr val="0000FF"/>
                </a:solidFill>
                <a:latin typeface="Times New Roman" panose="02020603050405020304" pitchFamily="18" charset="0"/>
                <a:cs typeface="Times New Roman" panose="02020603050405020304" pitchFamily="18" charset="0"/>
              </a:rPr>
              <a:t>a đất nước thì ti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vẫn mãi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p bùng bao </a:t>
            </a:r>
            <a:r>
              <a:rPr lang="en-US" altLang="en-US" sz="2800" b="1" dirty="0" err="1">
                <a:solidFill>
                  <a:srgbClr val="0000FF"/>
                </a:solidFill>
                <a:latin typeface="Times New Roman" panose="02020603050405020304" pitchFamily="18" charset="0"/>
                <a:cs typeface="Times New Roman" panose="02020603050405020304" pitchFamily="18" charset="0"/>
              </a:rPr>
              <a:t>kỉ</a:t>
            </a:r>
            <a:r>
              <a:rPr lang="vi-VN" altLang="en-US" sz="2800" b="1" dirty="0">
                <a:solidFill>
                  <a:srgbClr val="0000FF"/>
                </a:solidFill>
                <a:latin typeface="Times New Roman" panose="02020603050405020304" pitchFamily="18" charset="0"/>
                <a:cs typeface="Times New Roman" panose="02020603050405020304" pitchFamily="18" charset="0"/>
              </a:rPr>
              <a:t> ni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m.</a:t>
            </a:r>
          </a:p>
        </p:txBody>
      </p:sp>
      <p:sp>
        <p:nvSpPr>
          <p:cNvPr id="11" name="TextBox 10">
            <a:extLst>
              <a:ext uri="{FF2B5EF4-FFF2-40B4-BE49-F238E27FC236}">
                <a16:creationId xmlns="" xmlns:a16="http://schemas.microsoft.com/office/drawing/2014/main" id="{AF332F43-F8E5-2C44-9153-154AF38F1644}"/>
              </a:ext>
            </a:extLst>
          </p:cNvPr>
          <p:cNvSpPr txBox="1"/>
          <p:nvPr/>
        </p:nvSpPr>
        <p:spPr>
          <a:xfrm>
            <a:off x="1981200" y="2590800"/>
            <a:ext cx="8153400" cy="1816100"/>
          </a:xfrm>
          <a:prstGeom prst="rect">
            <a:avLst/>
          </a:prstGeom>
          <a:noFill/>
        </p:spPr>
        <p:txBody>
          <a:bodyPr>
            <a:spAutoFit/>
          </a:bodyPr>
          <a:lstStyle/>
          <a:p>
            <a:pPr eaLnBrk="1" hangingPunct="1">
              <a:defRPr/>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Rồi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đây</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sẽ</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phải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rời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xa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mái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tiểu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học</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thân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thương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nhưng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thanh</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rộn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ràng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của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tiếng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u</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ở</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ấu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thơ</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vẫn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vang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vọng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trong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trí</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52354460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1;p1">
            <a:extLst>
              <a:ext uri="{FF2B5EF4-FFF2-40B4-BE49-F238E27FC236}">
                <a16:creationId xmlns="" xmlns:a16="http://schemas.microsoft.com/office/drawing/2014/main" id="{AB06488E-40E3-C043-8718-90E1D54A33AB}"/>
              </a:ext>
            </a:extLst>
          </p:cNvPr>
          <p:cNvPicPr preferRelativeResize="0"/>
          <p:nvPr/>
        </p:nvPicPr>
        <p:blipFill rotWithShape="1">
          <a:blip r:embed="rId2">
            <a:alphaModFix/>
          </a:blip>
          <a:srcRect l="27294" t="7312" r="32213" b="28913"/>
          <a:stretch/>
        </p:blipFill>
        <p:spPr>
          <a:xfrm>
            <a:off x="285362" y="1"/>
            <a:ext cx="2413234" cy="4170556"/>
          </a:xfrm>
          <a:prstGeom prst="rect">
            <a:avLst/>
          </a:prstGeom>
          <a:noFill/>
          <a:ln>
            <a:noFill/>
          </a:ln>
        </p:spPr>
      </p:pic>
      <p:sp>
        <p:nvSpPr>
          <p:cNvPr id="4" name="TextBox 3">
            <a:extLst>
              <a:ext uri="{FF2B5EF4-FFF2-40B4-BE49-F238E27FC236}">
                <a16:creationId xmlns="" xmlns:a16="http://schemas.microsoft.com/office/drawing/2014/main" id="{8484B89C-F92A-234F-A44C-959F63976448}"/>
              </a:ext>
            </a:extLst>
          </p:cNvPr>
          <p:cNvSpPr txBox="1">
            <a:spLocks noChangeArrowheads="1"/>
          </p:cNvSpPr>
          <p:nvPr/>
        </p:nvSpPr>
        <p:spPr bwMode="auto">
          <a:xfrm>
            <a:off x="3438292" y="1185824"/>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Thế nào là miêu tả ?</a:t>
            </a:r>
          </a:p>
        </p:txBody>
      </p:sp>
      <p:sp>
        <p:nvSpPr>
          <p:cNvPr id="5" name="TextBox 4">
            <a:extLst>
              <a:ext uri="{FF2B5EF4-FFF2-40B4-BE49-F238E27FC236}">
                <a16:creationId xmlns="" xmlns:a16="http://schemas.microsoft.com/office/drawing/2014/main" id="{7C051D87-B153-1F47-A69D-DCC2F05A0AE0}"/>
              </a:ext>
            </a:extLst>
          </p:cNvPr>
          <p:cNvSpPr txBox="1">
            <a:spLocks noChangeArrowheads="1"/>
          </p:cNvSpPr>
          <p:nvPr/>
        </p:nvSpPr>
        <p:spPr bwMode="auto">
          <a:xfrm>
            <a:off x="2904892" y="2198649"/>
            <a:ext cx="8153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Miêu tả </a:t>
            </a:r>
            <a:r>
              <a:rPr lang="en-US" altLang="en-US" sz="4000" b="1">
                <a:solidFill>
                  <a:srgbClr val="3333FF"/>
                </a:solidFill>
                <a:latin typeface="Times New Roman" panose="02020603050405020304" pitchFamily="18" charset="0"/>
                <a:cs typeface="Times New Roman" panose="02020603050405020304" pitchFamily="18" charset="0"/>
              </a:rPr>
              <a:t>là</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p>
        </p:txBody>
      </p:sp>
    </p:spTree>
    <p:extLst>
      <p:ext uri="{BB962C8B-B14F-4D97-AF65-F5344CB8AC3E}">
        <p14:creationId xmlns:p14="http://schemas.microsoft.com/office/powerpoint/2010/main" val="348862269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30</a:t>
            </a:fld>
            <a:endParaRPr lang="en-US" dirty="0">
              <a:solidFill>
                <a:prstClr val="black">
                  <a:tint val="75000"/>
                </a:prstClr>
              </a:solidFill>
            </a:endParaRPr>
          </a:p>
        </p:txBody>
      </p:sp>
      <p:sp>
        <p:nvSpPr>
          <p:cNvPr id="5" name="Text Box 4">
            <a:extLst>
              <a:ext uri="{FF2B5EF4-FFF2-40B4-BE49-F238E27FC236}">
                <a16:creationId xmlns="" xmlns:a16="http://schemas.microsoft.com/office/drawing/2014/main" id="{B4A0CF1C-CB0C-7049-AA2B-6F6B43E22541}"/>
              </a:ext>
            </a:extLst>
          </p:cNvPr>
          <p:cNvSpPr txBox="1">
            <a:spLocks noChangeArrowheads="1"/>
          </p:cNvSpPr>
          <p:nvPr/>
        </p:nvSpPr>
        <p:spPr bwMode="auto">
          <a:xfrm>
            <a:off x="1714500" y="457200"/>
            <a:ext cx="8763000" cy="6067425"/>
          </a:xfrm>
          <a:prstGeom prst="rect">
            <a:avLst/>
          </a:prstGeom>
          <a:noFill/>
          <a:ln>
            <a:noFill/>
          </a:ln>
        </p:spPr>
        <p:txBody>
          <a:bodyPr lIns="73470" tIns="36735" rIns="73470" bIns="36735">
            <a:spAutoFit/>
          </a:bodyPr>
          <a:lstStyle>
            <a:lvl1pPr marL="342900" indent="-3429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1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39"/>
              </a:spcBef>
              <a:buFontTx/>
              <a:buNone/>
              <a:defRPr/>
            </a:pPr>
            <a:r>
              <a:rPr lang="en-US" altLang="en-US" sz="324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dụ</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Kết</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bài</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p>
          <a:p>
            <a:pPr eaLnBrk="1" hangingPunct="1">
              <a:spcBef>
                <a:spcPts val="439"/>
              </a:spcBef>
              <a:buFontTx/>
              <a:buNone/>
              <a:defRPr/>
            </a:pPr>
            <a:r>
              <a:rPr lang="en-US" altLang="en-US" sz="2800" b="1" dirty="0">
                <a:solidFill>
                  <a:schemeClr val="accent2"/>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biệt</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đám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học</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trò</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chúng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ra</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về</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u="sng" dirty="0" err="1">
                <a:latin typeface="Times New Roman" panose="02020603050405020304" pitchFamily="18" charset="0"/>
                <a:cs typeface="Times New Roman" panose="02020603050405020304" pitchFamily="18" charset="0"/>
                <a:sym typeface="Wingdings 2" panose="05020102010507070707" pitchFamily="18" charset="2"/>
              </a:rPr>
              <a:t>Hoặc</a:t>
            </a:r>
            <a:r>
              <a:rPr lang="en-US" altLang="en-US" sz="2800" b="1" u="sng"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Kì</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nghỉ</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hè</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đã</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rồi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phải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chia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tay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với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buồn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lắm</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mong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mỏi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ngày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tựu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trường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nhanh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để</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gặp</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lại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người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bạn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thân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yêu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algn="just" eaLnBrk="1" hangingPunct="1">
              <a:spcBef>
                <a:spcPts val="439"/>
              </a:spcBef>
              <a:buFontTx/>
              <a:buNone/>
              <a:defRPr/>
            </a:pPr>
            <a:r>
              <a:rPr lang="vi-VN" sz="2800" b="1">
                <a:solidFill>
                  <a:srgbClr val="666633"/>
                </a:solidFill>
                <a:latin typeface="Times New Roman" panose="02020603050405020304" pitchFamily="18" charset="0"/>
                <a:cs typeface="Times New Roman" panose="02020603050405020304" pitchFamily="18" charset="0"/>
              </a:rPr>
              <a:t>    Hình ảnh cái trống trường với những tiếng vang dũng mãnh, mạnh mẽ, giục giã lòng người sẽ mãi đọng lại trong tâm trí tôi. Nó nhắc cho tôi bước chân của thời gian, bước chân hối hả vào những ngày đầu thu tháng chín.</a:t>
            </a:r>
            <a:endParaRPr lang="en-US" sz="2800" b="1">
              <a:solidFill>
                <a:srgbClr val="666633"/>
              </a:solidFill>
              <a:latin typeface="Times New Roman" panose="02020603050405020304" pitchFamily="18" charset="0"/>
              <a:cs typeface="Times New Roman" panose="02020603050405020304" pitchFamily="18" charset="0"/>
              <a:sym typeface="Wingdings 2" pitchFamily="18" charset="2"/>
            </a:endParaRPr>
          </a:p>
          <a:p>
            <a:pPr algn="just" eaLnBrk="1" hangingPunct="1">
              <a:spcBef>
                <a:spcPts val="439"/>
              </a:spcBef>
              <a:buFontTx/>
              <a:buNone/>
              <a:defRPr/>
            </a:pPr>
            <a:endParaRPr lang="en-US" altLang="en-US" sz="324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269159949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008.png">
            <a:extLst>
              <a:ext uri="{FF2B5EF4-FFF2-40B4-BE49-F238E27FC236}">
                <a16:creationId xmlns="" xmlns:a16="http://schemas.microsoft.com/office/drawing/2014/main" id="{EB03569A-39FC-3942-A237-D27EF125E3C0}"/>
              </a:ext>
            </a:extLst>
          </p:cNvPr>
          <p:cNvPicPr>
            <a:picLocks/>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178161">
            <a:off x="2743200" y="2895600"/>
            <a:ext cx="21717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11.png">
            <a:extLst>
              <a:ext uri="{FF2B5EF4-FFF2-40B4-BE49-F238E27FC236}">
                <a16:creationId xmlns="" xmlns:a16="http://schemas.microsoft.com/office/drawing/2014/main" id="{9AD12B3A-92A5-6140-928C-19AC10E2A436}"/>
              </a:ext>
            </a:extLst>
          </p:cNvPr>
          <p:cNvPicPr>
            <a:picLocks/>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4131385">
            <a:off x="1391805" y="3456912"/>
            <a:ext cx="11366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28.png">
            <a:extLst>
              <a:ext uri="{FF2B5EF4-FFF2-40B4-BE49-F238E27FC236}">
                <a16:creationId xmlns="" xmlns:a16="http://schemas.microsoft.com/office/drawing/2014/main" id="{718426F8-017C-5C4A-B9BA-B3122AF9BD7F}"/>
              </a:ext>
            </a:extLst>
          </p:cNvPr>
          <p:cNvPicPr>
            <a:picLocks/>
          </p:cNvPicPr>
          <p:nvPr/>
        </p:nvPicPr>
        <p:blipFill>
          <a:blip r:embed="rId4">
            <a:clrChange>
              <a:clrFrom>
                <a:srgbClr val="000000"/>
              </a:clrFrom>
              <a:clrTo>
                <a:srgbClr val="000000">
                  <a:alpha val="0"/>
                </a:srgbClr>
              </a:clrTo>
            </a:clrChange>
            <a:lum bright="-80000"/>
            <a:extLst>
              <a:ext uri="{28A0092B-C50C-407E-A947-70E740481C1C}">
                <a14:useLocalDpi xmlns:a14="http://schemas.microsoft.com/office/drawing/2010/main" val="0"/>
              </a:ext>
            </a:extLst>
          </a:blip>
          <a:srcRect/>
          <a:stretch>
            <a:fillRect/>
          </a:stretch>
        </p:blipFill>
        <p:spPr bwMode="auto">
          <a:xfrm rot="21020550">
            <a:off x="6465888" y="1341438"/>
            <a:ext cx="25558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29.png">
            <a:extLst>
              <a:ext uri="{FF2B5EF4-FFF2-40B4-BE49-F238E27FC236}">
                <a16:creationId xmlns="" xmlns:a16="http://schemas.microsoft.com/office/drawing/2014/main" id="{28FB4FC4-643C-6D44-AEBA-0749A86AA78C}"/>
              </a:ext>
            </a:extLst>
          </p:cNvPr>
          <p:cNvPicPr>
            <a:picLocks/>
          </p:cNvPicPr>
          <p:nvPr/>
        </p:nvPicPr>
        <p:blipFill>
          <a:blip r:embed="rId5">
            <a:clrChange>
              <a:clrFrom>
                <a:srgbClr val="000000"/>
              </a:clrFrom>
              <a:clrTo>
                <a:srgbClr val="000000">
                  <a:alpha val="0"/>
                </a:srgbClr>
              </a:clrTo>
            </a:clrChange>
            <a:lum bright="-80000" contrast="-60000"/>
            <a:extLst>
              <a:ext uri="{28A0092B-C50C-407E-A947-70E740481C1C}">
                <a14:useLocalDpi xmlns:a14="http://schemas.microsoft.com/office/drawing/2010/main" val="0"/>
              </a:ext>
            </a:extLst>
          </a:blip>
          <a:srcRect/>
          <a:stretch>
            <a:fillRect/>
          </a:stretch>
        </p:blipFill>
        <p:spPr bwMode="auto">
          <a:xfrm rot="20924785">
            <a:off x="4038600" y="1406525"/>
            <a:ext cx="30083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loud">
            <a:extLst>
              <a:ext uri="{FF2B5EF4-FFF2-40B4-BE49-F238E27FC236}">
                <a16:creationId xmlns="" xmlns:a16="http://schemas.microsoft.com/office/drawing/2014/main" id="{616B614F-C0D2-F74E-B684-6EC7D5D289D4}"/>
              </a:ext>
            </a:extLst>
          </p:cNvPr>
          <p:cNvSpPr>
            <a:spLocks noChangeAspect="1" noEditPoints="1" noChangeArrowheads="1"/>
          </p:cNvSpPr>
          <p:nvPr/>
        </p:nvSpPr>
        <p:spPr bwMode="auto">
          <a:xfrm>
            <a:off x="4656138" y="3068638"/>
            <a:ext cx="2422525" cy="2087562"/>
          </a:xfrm>
          <a:custGeom>
            <a:avLst/>
            <a:gdLst>
              <a:gd name="T0" fmla="*/ 94514925 w 21600"/>
              <a:gd name="T1" fmla="*/ 2147483647 h 21600"/>
              <a:gd name="T2" fmla="*/ 2147483647 w 21600"/>
              <a:gd name="T3" fmla="*/ 2147483647 h 21600"/>
              <a:gd name="T4" fmla="*/ 2147483647 w 21600"/>
              <a:gd name="T5" fmla="*/ 2147483647 h 21600"/>
              <a:gd name="T6" fmla="*/ 2147483647 w 21600"/>
              <a:gd name="T7" fmla="*/ 11148663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lIns="95787" tIns="47894" rIns="95787" bIns="47894"/>
          <a:lstStyle/>
          <a:p>
            <a:pPr algn="ctr" defTabSz="958850" eaLnBrk="1" hangingPunct="1">
              <a:defRPr/>
            </a:pPr>
            <a:r>
              <a:rPr lang="en-US" sz="2000" b="1" dirty="0">
                <a:solidFill>
                  <a:srgbClr val="000099"/>
                </a:solidFill>
                <a:effectLst>
                  <a:outerShdw blurRad="38100" dist="38100" dir="2700000" algn="tl">
                    <a:srgbClr val="000000">
                      <a:alpha val="43137"/>
                    </a:srgbClr>
                  </a:outerShdw>
                </a:effectLst>
                <a:latin typeface="Arial" charset="0"/>
                <a:cs typeface="Times New Roman" pitchFamily="18" charset="0"/>
              </a:rPr>
              <a:t> CẤU TẠO BÀI VĂN MIÊU TẢ ĐỒ VẬT</a:t>
            </a:r>
          </a:p>
        </p:txBody>
      </p:sp>
      <p:pic>
        <p:nvPicPr>
          <p:cNvPr id="12" name="Picture 11" descr="image027.png">
            <a:hlinkHover r:id="" action="ppaction://hlinkshowjump?jump=nextslide"/>
            <a:extLst>
              <a:ext uri="{FF2B5EF4-FFF2-40B4-BE49-F238E27FC236}">
                <a16:creationId xmlns="" xmlns:a16="http://schemas.microsoft.com/office/drawing/2014/main" id="{7B42AFFF-3FB1-C849-8936-A0D47263714C}"/>
              </a:ext>
            </a:extLst>
          </p:cNvPr>
          <p:cNvPicPr>
            <a:picLocks noChangeAspect="1"/>
          </p:cNvPicPr>
          <p:nvPr/>
        </p:nvPicPr>
        <p:blipFill>
          <a:blip r:embed="rId6">
            <a:clrChange>
              <a:clrFrom>
                <a:srgbClr val="000000"/>
              </a:clrFrom>
              <a:clrTo>
                <a:srgbClr val="000000">
                  <a:alpha val="0"/>
                </a:srgbClr>
              </a:clrTo>
            </a:clrChange>
            <a:lum bright="-40000"/>
            <a:extLst>
              <a:ext uri="{28A0092B-C50C-407E-A947-70E740481C1C}">
                <a14:useLocalDpi xmlns:a14="http://schemas.microsoft.com/office/drawing/2010/main" val="0"/>
              </a:ext>
            </a:extLst>
          </a:blip>
          <a:srcRect/>
          <a:stretch>
            <a:fillRect/>
          </a:stretch>
        </p:blipFill>
        <p:spPr bwMode="auto">
          <a:xfrm>
            <a:off x="5399088" y="1685925"/>
            <a:ext cx="16891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0">
            <a:extLst>
              <a:ext uri="{FF2B5EF4-FFF2-40B4-BE49-F238E27FC236}">
                <a16:creationId xmlns="" xmlns:a16="http://schemas.microsoft.com/office/drawing/2014/main" id="{B58F2C4F-DDF2-1B47-A69F-E4EF327681BC}"/>
              </a:ext>
            </a:extLst>
          </p:cNvPr>
          <p:cNvSpPr>
            <a:spLocks noChangeArrowheads="1" noChangeShapeType="1" noTextEdit="1"/>
          </p:cNvSpPr>
          <p:nvPr/>
        </p:nvSpPr>
        <p:spPr bwMode="auto">
          <a:xfrm rot="816620">
            <a:off x="7197830" y="4133136"/>
            <a:ext cx="1919287" cy="490538"/>
          </a:xfrm>
          <a:prstGeom prst="rect">
            <a:avLst/>
          </a:prstGeom>
        </p:spPr>
        <p:txBody>
          <a:bodyPr spcFirstLastPara="1" wrap="none" fromWordArt="1">
            <a:prstTxWarp prst="textArchUp">
              <a:avLst>
                <a:gd name="adj" fmla="val 11421284"/>
              </a:avLst>
            </a:prstTxWarp>
          </a:bodyPr>
          <a:lstStyle/>
          <a:p>
            <a:pPr algn="ctr"/>
            <a:r>
              <a:rPr lang="en-US" sz="3600" b="1" kern="10" dirty="0">
                <a:ln w="9525">
                  <a:solidFill>
                    <a:srgbClr val="000000"/>
                  </a:solidFill>
                  <a:round/>
                  <a:headEnd/>
                  <a:tailEnd/>
                </a:ln>
                <a:solidFill>
                  <a:srgbClr val="000000"/>
                </a:solidFill>
                <a:cs typeface="Arial" panose="020B0604020202020204" pitchFamily="34" charset="0"/>
              </a:rPr>
              <a:t>THÂN BÀI</a:t>
            </a:r>
            <a:endParaRPr lang="x-none" sz="3600" b="1" kern="10" dirty="0">
              <a:ln w="9525">
                <a:solidFill>
                  <a:srgbClr val="000000"/>
                </a:solidFill>
                <a:round/>
                <a:headEnd/>
                <a:tailEnd/>
              </a:ln>
              <a:solidFill>
                <a:srgbClr val="000000"/>
              </a:solidFill>
              <a:cs typeface="Arial" panose="020B0604020202020204" pitchFamily="34" charset="0"/>
            </a:endParaRPr>
          </a:p>
        </p:txBody>
      </p:sp>
      <p:sp>
        <p:nvSpPr>
          <p:cNvPr id="14" name="WordArt 11">
            <a:extLst>
              <a:ext uri="{FF2B5EF4-FFF2-40B4-BE49-F238E27FC236}">
                <a16:creationId xmlns="" xmlns:a16="http://schemas.microsoft.com/office/drawing/2014/main" id="{92E6D04F-EBAC-754C-9DDD-0B33F1AB0220}"/>
              </a:ext>
            </a:extLst>
          </p:cNvPr>
          <p:cNvSpPr>
            <a:spLocks noChangeArrowheads="1" noChangeShapeType="1" noTextEdit="1"/>
          </p:cNvSpPr>
          <p:nvPr/>
        </p:nvSpPr>
        <p:spPr bwMode="auto">
          <a:xfrm rot="20523955">
            <a:off x="3376031" y="3527354"/>
            <a:ext cx="1493240" cy="310196"/>
          </a:xfrm>
          <a:prstGeom prst="rect">
            <a:avLst/>
          </a:prstGeom>
        </p:spPr>
        <p:txBody>
          <a:bodyPr spcFirstLastPara="1" wrap="none" fromWordArt="1">
            <a:prstTxWarp prst="textArchUp">
              <a:avLst>
                <a:gd name="adj" fmla="val 10800004"/>
              </a:avLst>
            </a:prstTxWarp>
          </a:bodyPr>
          <a:lstStyle/>
          <a:p>
            <a:pPr algn="ctr"/>
            <a:r>
              <a:rPr lang="en-US" sz="1600" b="1" kern="10" dirty="0">
                <a:ln w="9525">
                  <a:solidFill>
                    <a:srgbClr val="000000"/>
                  </a:solidFill>
                  <a:round/>
                  <a:headEnd/>
                  <a:tailEnd/>
                </a:ln>
                <a:solidFill>
                  <a:srgbClr val="000000"/>
                </a:solidFill>
                <a:cs typeface="Arial" panose="020B0604020202020204" pitchFamily="34" charset="0"/>
              </a:rPr>
              <a:t>KẾT BÀI</a:t>
            </a:r>
            <a:endParaRPr lang="x-none" sz="1600" b="1" kern="10" dirty="0">
              <a:ln w="9525">
                <a:solidFill>
                  <a:srgbClr val="000000"/>
                </a:solidFill>
                <a:round/>
                <a:headEnd/>
                <a:tailEnd/>
              </a:ln>
              <a:solidFill>
                <a:srgbClr val="000000"/>
              </a:solidFill>
              <a:cs typeface="Arial" panose="020B0604020202020204" pitchFamily="34" charset="0"/>
            </a:endParaRPr>
          </a:p>
        </p:txBody>
      </p:sp>
      <p:sp>
        <p:nvSpPr>
          <p:cNvPr id="15" name="Text Box 12">
            <a:extLst>
              <a:ext uri="{FF2B5EF4-FFF2-40B4-BE49-F238E27FC236}">
                <a16:creationId xmlns="" xmlns:a16="http://schemas.microsoft.com/office/drawing/2014/main" id="{8784098B-4009-9745-B0D3-AA8C0300C6A1}"/>
              </a:ext>
            </a:extLst>
          </p:cNvPr>
          <p:cNvSpPr txBox="1">
            <a:spLocks noChangeArrowheads="1"/>
          </p:cNvSpPr>
          <p:nvPr/>
        </p:nvSpPr>
        <p:spPr bwMode="auto">
          <a:xfrm rot="19047784">
            <a:off x="5776913" y="2112963"/>
            <a:ext cx="1676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9900FF"/>
                </a:solidFill>
              </a:rPr>
              <a:t>Giới thiệu đồ vật sẽ  tả</a:t>
            </a:r>
          </a:p>
        </p:txBody>
      </p:sp>
      <p:sp>
        <p:nvSpPr>
          <p:cNvPr id="16" name="Text Box 13">
            <a:extLst>
              <a:ext uri="{FF2B5EF4-FFF2-40B4-BE49-F238E27FC236}">
                <a16:creationId xmlns="" xmlns:a16="http://schemas.microsoft.com/office/drawing/2014/main" id="{BF0103BD-B41B-394D-9821-3DEAE788104D}"/>
              </a:ext>
            </a:extLst>
          </p:cNvPr>
          <p:cNvSpPr txBox="1">
            <a:spLocks noChangeArrowheads="1"/>
          </p:cNvSpPr>
          <p:nvPr/>
        </p:nvSpPr>
        <p:spPr bwMode="auto">
          <a:xfrm rot="21006674">
            <a:off x="3365500" y="1481138"/>
            <a:ext cx="21383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100" b="1">
                <a:solidFill>
                  <a:srgbClr val="9900FF"/>
                </a:solidFill>
              </a:rPr>
              <a:t>MB theo kiểu trực tiếp</a:t>
            </a:r>
          </a:p>
        </p:txBody>
      </p:sp>
      <p:sp>
        <p:nvSpPr>
          <p:cNvPr id="17" name="Text Box 14">
            <a:extLst>
              <a:ext uri="{FF2B5EF4-FFF2-40B4-BE49-F238E27FC236}">
                <a16:creationId xmlns="" xmlns:a16="http://schemas.microsoft.com/office/drawing/2014/main" id="{F3A3C19C-852C-BC43-8D2D-52A8AEA3DD6E}"/>
              </a:ext>
            </a:extLst>
          </p:cNvPr>
          <p:cNvSpPr txBox="1">
            <a:spLocks noChangeArrowheads="1"/>
          </p:cNvSpPr>
          <p:nvPr/>
        </p:nvSpPr>
        <p:spPr bwMode="auto">
          <a:xfrm rot="21109793">
            <a:off x="7467600" y="1447800"/>
            <a:ext cx="21748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100" b="1">
                <a:solidFill>
                  <a:srgbClr val="9900FF"/>
                </a:solidFill>
              </a:rPr>
              <a:t>MB theo kiểu gián tiếp</a:t>
            </a:r>
          </a:p>
        </p:txBody>
      </p:sp>
      <p:sp>
        <p:nvSpPr>
          <p:cNvPr id="18" name="Text Box 15">
            <a:extLst>
              <a:ext uri="{FF2B5EF4-FFF2-40B4-BE49-F238E27FC236}">
                <a16:creationId xmlns="" xmlns:a16="http://schemas.microsoft.com/office/drawing/2014/main" id="{86A0F7CD-EC7E-E643-8F14-7EFA7B23B304}"/>
              </a:ext>
            </a:extLst>
          </p:cNvPr>
          <p:cNvSpPr txBox="1">
            <a:spLocks noChangeArrowheads="1"/>
          </p:cNvSpPr>
          <p:nvPr/>
        </p:nvSpPr>
        <p:spPr bwMode="auto">
          <a:xfrm rot="317513">
            <a:off x="8805265" y="4926695"/>
            <a:ext cx="3066343" cy="8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9900FF"/>
                </a:solidFill>
              </a:rPr>
              <a:t>Tả những bộ phận </a:t>
            </a:r>
          </a:p>
          <a:p>
            <a:pPr algn="ctr" eaLnBrk="1" hangingPunct="1">
              <a:spcBef>
                <a:spcPct val="50000"/>
              </a:spcBef>
              <a:buFontTx/>
              <a:buNone/>
            </a:pPr>
            <a:r>
              <a:rPr lang="en-US" altLang="en-US" sz="2000" b="1">
                <a:solidFill>
                  <a:srgbClr val="9900FF"/>
                </a:solidFill>
              </a:rPr>
              <a:t>có đặc điểm nổi bật</a:t>
            </a:r>
          </a:p>
        </p:txBody>
      </p:sp>
      <p:sp>
        <p:nvSpPr>
          <p:cNvPr id="19" name="Text Box 16">
            <a:extLst>
              <a:ext uri="{FF2B5EF4-FFF2-40B4-BE49-F238E27FC236}">
                <a16:creationId xmlns="" xmlns:a16="http://schemas.microsoft.com/office/drawing/2014/main" id="{E58DF1AC-CF12-D74B-821C-A58A11AD9AC6}"/>
              </a:ext>
            </a:extLst>
          </p:cNvPr>
          <p:cNvSpPr txBox="1">
            <a:spLocks noChangeArrowheads="1"/>
          </p:cNvSpPr>
          <p:nvPr/>
        </p:nvSpPr>
        <p:spPr bwMode="auto">
          <a:xfrm rot="19561931">
            <a:off x="9280972" y="3494028"/>
            <a:ext cx="1674812" cy="4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a:solidFill>
                  <a:srgbClr val="9900FF"/>
                </a:solidFill>
              </a:rPr>
              <a:t>Tả bao quát</a:t>
            </a:r>
          </a:p>
        </p:txBody>
      </p:sp>
      <p:sp>
        <p:nvSpPr>
          <p:cNvPr id="20" name="Text Box 17">
            <a:extLst>
              <a:ext uri="{FF2B5EF4-FFF2-40B4-BE49-F238E27FC236}">
                <a16:creationId xmlns="" xmlns:a16="http://schemas.microsoft.com/office/drawing/2014/main" id="{73B31807-9ADC-A14D-936F-5F17FD36ACF6}"/>
              </a:ext>
            </a:extLst>
          </p:cNvPr>
          <p:cNvSpPr txBox="1">
            <a:spLocks noChangeArrowheads="1"/>
          </p:cNvSpPr>
          <p:nvPr/>
        </p:nvSpPr>
        <p:spPr bwMode="auto">
          <a:xfrm rot="2214559">
            <a:off x="1308896" y="3212716"/>
            <a:ext cx="1809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00FF"/>
                </a:solidFill>
              </a:rPr>
              <a:t>KB theo kiểu mở rộng</a:t>
            </a:r>
            <a:endParaRPr lang="en-US" altLang="en-US" sz="1800"/>
          </a:p>
        </p:txBody>
      </p:sp>
      <p:sp>
        <p:nvSpPr>
          <p:cNvPr id="21" name="Text Box 18">
            <a:extLst>
              <a:ext uri="{FF2B5EF4-FFF2-40B4-BE49-F238E27FC236}">
                <a16:creationId xmlns="" xmlns:a16="http://schemas.microsoft.com/office/drawing/2014/main" id="{B3908907-AEAF-F349-9156-FFEBAD95DFAF}"/>
              </a:ext>
            </a:extLst>
          </p:cNvPr>
          <p:cNvSpPr txBox="1">
            <a:spLocks noChangeArrowheads="1"/>
          </p:cNvSpPr>
          <p:nvPr/>
        </p:nvSpPr>
        <p:spPr bwMode="auto">
          <a:xfrm rot="20523283">
            <a:off x="3008313" y="3949700"/>
            <a:ext cx="19510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FF"/>
                </a:solidFill>
              </a:rPr>
              <a:t>Nêu cảm nghĩ hoặc tình cảm</a:t>
            </a:r>
            <a:endParaRPr lang="en-US" altLang="en-US" sz="2000" b="1"/>
          </a:p>
        </p:txBody>
      </p:sp>
      <p:sp>
        <p:nvSpPr>
          <p:cNvPr id="22" name="Text Box 19">
            <a:extLst>
              <a:ext uri="{FF2B5EF4-FFF2-40B4-BE49-F238E27FC236}">
                <a16:creationId xmlns="" xmlns:a16="http://schemas.microsoft.com/office/drawing/2014/main" id="{51BA4BA8-5568-E844-9F60-0FF2C477C342}"/>
              </a:ext>
            </a:extLst>
          </p:cNvPr>
          <p:cNvSpPr txBox="1">
            <a:spLocks noChangeArrowheads="1"/>
          </p:cNvSpPr>
          <p:nvPr/>
        </p:nvSpPr>
        <p:spPr bwMode="auto">
          <a:xfrm rot="20189714">
            <a:off x="719517" y="4455926"/>
            <a:ext cx="1975166" cy="65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9900FF"/>
                </a:solidFill>
              </a:rPr>
              <a:t>KB </a:t>
            </a:r>
            <a:r>
              <a:rPr lang="en-US" altLang="en-US" sz="1800" b="1" dirty="0" err="1">
                <a:solidFill>
                  <a:srgbClr val="9900FF"/>
                </a:solidFill>
              </a:rPr>
              <a:t>theo</a:t>
            </a:r>
            <a:r>
              <a:rPr lang="en-US" altLang="en-US" sz="1800" b="1" dirty="0">
                <a:solidFill>
                  <a:srgbClr val="9900FF"/>
                </a:solidFill>
              </a:rPr>
              <a:t> </a:t>
            </a:r>
            <a:r>
              <a:rPr lang="en-US" altLang="en-US" sz="1800" b="1" dirty="0" err="1">
                <a:solidFill>
                  <a:srgbClr val="9900FF"/>
                </a:solidFill>
              </a:rPr>
              <a:t>kiểu</a:t>
            </a:r>
            <a:r>
              <a:rPr lang="en-US" altLang="en-US" sz="1800" b="1" dirty="0">
                <a:solidFill>
                  <a:srgbClr val="9900FF"/>
                </a:solidFill>
              </a:rPr>
              <a:t> </a:t>
            </a:r>
            <a:r>
              <a:rPr lang="en-US" altLang="en-US" sz="1800" b="1" dirty="0" err="1">
                <a:solidFill>
                  <a:srgbClr val="9900FF"/>
                </a:solidFill>
              </a:rPr>
              <a:t>không</a:t>
            </a:r>
            <a:r>
              <a:rPr lang="en-US" altLang="en-US" sz="1800" b="1" dirty="0">
                <a:solidFill>
                  <a:srgbClr val="9900FF"/>
                </a:solidFill>
              </a:rPr>
              <a:t> </a:t>
            </a:r>
            <a:r>
              <a:rPr lang="en-US" altLang="en-US" sz="1800" b="1" dirty="0" err="1">
                <a:solidFill>
                  <a:srgbClr val="9900FF"/>
                </a:solidFill>
              </a:rPr>
              <a:t>mở</a:t>
            </a:r>
            <a:r>
              <a:rPr lang="en-US" altLang="en-US" sz="1800" b="1" dirty="0">
                <a:solidFill>
                  <a:srgbClr val="9900FF"/>
                </a:solidFill>
              </a:rPr>
              <a:t> </a:t>
            </a:r>
            <a:r>
              <a:rPr lang="en-US" altLang="en-US" sz="1800" b="1" dirty="0" err="1">
                <a:solidFill>
                  <a:srgbClr val="9900FF"/>
                </a:solidFill>
              </a:rPr>
              <a:t>rộng</a:t>
            </a:r>
            <a:endParaRPr lang="en-US" altLang="en-US" sz="1800" dirty="0"/>
          </a:p>
        </p:txBody>
      </p:sp>
      <p:pic>
        <p:nvPicPr>
          <p:cNvPr id="23" name="Picture 10" descr="image011.png">
            <a:extLst>
              <a:ext uri="{FF2B5EF4-FFF2-40B4-BE49-F238E27FC236}">
                <a16:creationId xmlns="" xmlns:a16="http://schemas.microsoft.com/office/drawing/2014/main" id="{72252E4D-7BF8-9945-9128-48B9C16C3912}"/>
              </a:ext>
            </a:extLst>
          </p:cNvPr>
          <p:cNvPicPr>
            <a:picLocks/>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646772">
            <a:off x="1580977" y="2588340"/>
            <a:ext cx="982663" cy="21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23">
            <a:extLst>
              <a:ext uri="{FF2B5EF4-FFF2-40B4-BE49-F238E27FC236}">
                <a16:creationId xmlns="" xmlns:a16="http://schemas.microsoft.com/office/drawing/2014/main" id="{38861F2E-A24C-1B43-9220-1B86EC699B33}"/>
              </a:ext>
            </a:extLst>
          </p:cNvPr>
          <p:cNvSpPr>
            <a:spLocks noChangeArrowheads="1" noChangeShapeType="1" noTextEdit="1"/>
          </p:cNvSpPr>
          <p:nvPr/>
        </p:nvSpPr>
        <p:spPr bwMode="auto">
          <a:xfrm rot="17861543">
            <a:off x="5058569" y="2474119"/>
            <a:ext cx="1565275" cy="315913"/>
          </a:xfrm>
          <a:prstGeom prst="rect">
            <a:avLst/>
          </a:prstGeom>
        </p:spPr>
        <p:txBody>
          <a:bodyPr spcFirstLastPara="1" wrap="none" fromWordArt="1">
            <a:prstTxWarp prst="textArchUp">
              <a:avLst>
                <a:gd name="adj" fmla="val 11124940"/>
              </a:avLst>
            </a:prstTxWarp>
          </a:bodyPr>
          <a:lstStyle/>
          <a:p>
            <a:pPr algn="ctr"/>
            <a:r>
              <a:rPr lang="en-US" sz="3600" b="1" kern="10">
                <a:ln w="9525">
                  <a:solidFill>
                    <a:srgbClr val="000000"/>
                  </a:solidFill>
                  <a:round/>
                  <a:headEnd/>
                  <a:tailEnd/>
                </a:ln>
                <a:solidFill>
                  <a:srgbClr val="000000"/>
                </a:solidFill>
                <a:cs typeface="Arial" panose="020B0604020202020204" pitchFamily="34" charset="0"/>
              </a:rPr>
              <a:t>MỞ BÀI</a:t>
            </a:r>
            <a:endParaRPr lang="x-none" sz="3600" b="1" kern="10">
              <a:ln w="9525">
                <a:solidFill>
                  <a:srgbClr val="000000"/>
                </a:solidFill>
                <a:round/>
                <a:headEnd/>
                <a:tailEnd/>
              </a:ln>
              <a:solidFill>
                <a:srgbClr val="000000"/>
              </a:solidFill>
              <a:cs typeface="Arial" panose="020B0604020202020204" pitchFamily="34" charset="0"/>
            </a:endParaRPr>
          </a:p>
        </p:txBody>
      </p:sp>
      <p:pic>
        <p:nvPicPr>
          <p:cNvPr id="25" name="Picture 24" descr="image020.png">
            <a:extLst>
              <a:ext uri="{FF2B5EF4-FFF2-40B4-BE49-F238E27FC236}">
                <a16:creationId xmlns="" xmlns:a16="http://schemas.microsoft.com/office/drawing/2014/main" id="{3905CE8C-B6C4-554D-B430-24011BCCCC76}"/>
              </a:ext>
            </a:extLst>
          </p:cNvPr>
          <p:cNvPicPr>
            <a:picLocks/>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8228076">
            <a:off x="8752974" y="3560115"/>
            <a:ext cx="2449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image020.png">
            <a:extLst>
              <a:ext uri="{FF2B5EF4-FFF2-40B4-BE49-F238E27FC236}">
                <a16:creationId xmlns="" xmlns:a16="http://schemas.microsoft.com/office/drawing/2014/main" id="{5EDD3E8C-EA26-9F40-84B1-A3460258E677}"/>
              </a:ext>
            </a:extLst>
          </p:cNvPr>
          <p:cNvPicPr>
            <a:picLocks/>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948132">
            <a:off x="6622010" y="3643343"/>
            <a:ext cx="5034856" cy="197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3">
            <a:extLst>
              <a:ext uri="{FF2B5EF4-FFF2-40B4-BE49-F238E27FC236}">
                <a16:creationId xmlns="" xmlns:a16="http://schemas.microsoft.com/office/drawing/2014/main" id="{2790CE31-1403-6C42-ABF0-A8AA4FA271AE}"/>
              </a:ext>
            </a:extLst>
          </p:cNvPr>
          <p:cNvSpPr txBox="1">
            <a:spLocks noChangeArrowheads="1"/>
          </p:cNvSpPr>
          <p:nvPr/>
        </p:nvSpPr>
        <p:spPr bwMode="auto">
          <a:xfrm>
            <a:off x="4630737" y="304800"/>
            <a:ext cx="2536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400" b="1">
                <a:solidFill>
                  <a:srgbClr val="0000FF"/>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652621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4"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down)">
                                      <p:cBhvr>
                                        <p:cTn id="31" dur="500"/>
                                        <p:tgtEl>
                                          <p:spTgt spid="7"/>
                                        </p:tgtEl>
                                      </p:cBhvr>
                                    </p:animEffect>
                                  </p:childTnLst>
                                </p:cTn>
                              </p:par>
                              <p:par>
                                <p:cTn id="32" presetID="4"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par>
                                <p:cTn id="43" presetID="5" presetClass="entr" presetSubtype="5"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down)">
                                      <p:cBhvr>
                                        <p:cTn id="45" dur="500"/>
                                        <p:tgtEl>
                                          <p:spTgt spid="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strVal val="#ppt_w*0.70"/>
                                          </p:val>
                                        </p:tav>
                                        <p:tav tm="100000">
                                          <p:val>
                                            <p:strVal val="#ppt_w"/>
                                          </p:val>
                                        </p:tav>
                                      </p:tavLst>
                                    </p:anim>
                                    <p:anim calcmode="lin" valueType="num">
                                      <p:cBhvr>
                                        <p:cTn id="49" dur="1000" fill="hold"/>
                                        <p:tgtEl>
                                          <p:spTgt spid="16"/>
                                        </p:tgtEl>
                                        <p:attrNameLst>
                                          <p:attrName>ppt_h</p:attrName>
                                        </p:attrNameLst>
                                      </p:cBhvr>
                                      <p:tavLst>
                                        <p:tav tm="0">
                                          <p:val>
                                            <p:strVal val="#ppt_h"/>
                                          </p:val>
                                        </p:tav>
                                        <p:tav tm="100000">
                                          <p:val>
                                            <p:strVal val="#ppt_h"/>
                                          </p:val>
                                        </p:tav>
                                      </p:tavLst>
                                    </p:anim>
                                    <p:animEffect transition="in" filter="fade">
                                      <p:cBhvr>
                                        <p:cTn id="50" dur="1000"/>
                                        <p:tgtEl>
                                          <p:spTgt spid="16"/>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strVal val="#ppt_w*0.70"/>
                                          </p:val>
                                        </p:tav>
                                        <p:tav tm="100000">
                                          <p:val>
                                            <p:strVal val="#ppt_w"/>
                                          </p:val>
                                        </p:tav>
                                      </p:tavLst>
                                    </p:anim>
                                    <p:anim calcmode="lin" valueType="num">
                                      <p:cBhvr>
                                        <p:cTn id="54" dur="1000" fill="hold"/>
                                        <p:tgtEl>
                                          <p:spTgt spid="17"/>
                                        </p:tgtEl>
                                        <p:attrNameLst>
                                          <p:attrName>ppt_h</p:attrName>
                                        </p:attrNameLst>
                                      </p:cBhvr>
                                      <p:tavLst>
                                        <p:tav tm="0">
                                          <p:val>
                                            <p:strVal val="#ppt_h"/>
                                          </p:val>
                                        </p:tav>
                                        <p:tav tm="100000">
                                          <p:val>
                                            <p:strVal val="#ppt_h"/>
                                          </p:val>
                                        </p:tav>
                                      </p:tavLst>
                                    </p:anim>
                                    <p:animEffect transition="in" filter="fade">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heckerboard(across)">
                                      <p:cBhvr>
                                        <p:cTn id="60" dur="500"/>
                                        <p:tgtEl>
                                          <p:spTgt spid="25"/>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ox(in)">
                                      <p:cBhvr>
                                        <p:cTn id="64" dur="500"/>
                                        <p:tgtEl>
                                          <p:spTgt spid="19"/>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ox(in)">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5"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heckerboard(down)">
                                      <p:cBhvr>
                                        <p:cTn id="73" dur="500"/>
                                        <p:tgtEl>
                                          <p:spTgt spid="23"/>
                                        </p:tgtEl>
                                      </p:cBhvr>
                                    </p:animEffect>
                                  </p:childTnLst>
                                </p:cTn>
                              </p:par>
                              <p:par>
                                <p:cTn id="74" presetID="5" presetClass="entr" presetSubtype="5"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checkerboard(down)">
                                      <p:cBhvr>
                                        <p:cTn id="76" dur="500"/>
                                        <p:tgtEl>
                                          <p:spTgt spid="8"/>
                                        </p:tgtEl>
                                      </p:cBhvr>
                                    </p:animEffect>
                                  </p:childTnLst>
                                </p:cTn>
                              </p:par>
                            </p:childTnLst>
                          </p:cTn>
                        </p:par>
                        <p:par>
                          <p:cTn id="77" fill="hold">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ox(in)">
                                      <p:cBhvr>
                                        <p:cTn id="80" dur="500"/>
                                        <p:tgtEl>
                                          <p:spTgt spid="20"/>
                                        </p:tgtEl>
                                      </p:cBhvr>
                                    </p:animEffect>
                                  </p:childTnLst>
                                </p:cTn>
                              </p:par>
                            </p:childTnLst>
                          </p:cTn>
                        </p:par>
                        <p:par>
                          <p:cTn id="81" fill="hold">
                            <p:stCondLst>
                              <p:cond delay="1000"/>
                            </p:stCondLst>
                            <p:childTnLst>
                              <p:par>
                                <p:cTn id="82" presetID="4" presetClass="entr" presetSubtype="16"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ox(i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18"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9E293411-9ACB-48B7-9ACB-4B59903680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20" name="图片 19">
            <a:extLst>
              <a:ext uri="{FF2B5EF4-FFF2-40B4-BE49-F238E27FC236}">
                <a16:creationId xmlns="" xmlns:a16="http://schemas.microsoft.com/office/drawing/2014/main" id="{DAE17329-EDA0-42AB-84C9-A6026C55BB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74743" y="369808"/>
            <a:ext cx="3570518" cy="1609340"/>
          </a:xfrm>
          <a:prstGeom prst="rect">
            <a:avLst/>
          </a:prstGeom>
        </p:spPr>
      </p:pic>
      <p:pic>
        <p:nvPicPr>
          <p:cNvPr id="21" name="图片 20">
            <a:extLst>
              <a:ext uri="{FF2B5EF4-FFF2-40B4-BE49-F238E27FC236}">
                <a16:creationId xmlns="" xmlns:a16="http://schemas.microsoft.com/office/drawing/2014/main" id="{695B79CE-2D12-45A9-88AA-8C925CA88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50" y="3216051"/>
            <a:ext cx="1877285" cy="846149"/>
          </a:xfrm>
          <a:prstGeom prst="rect">
            <a:avLst/>
          </a:prstGeom>
        </p:spPr>
      </p:pic>
      <p:sp>
        <p:nvSpPr>
          <p:cNvPr id="22" name="文本框 7">
            <a:extLst>
              <a:ext uri="{FF2B5EF4-FFF2-40B4-BE49-F238E27FC236}">
                <a16:creationId xmlns="" xmlns:a16="http://schemas.microsoft.com/office/drawing/2014/main" id="{0D38AFD3-F8E6-4567-9534-B82BF2195809}"/>
              </a:ext>
            </a:extLst>
          </p:cNvPr>
          <p:cNvSpPr txBox="1">
            <a:spLocks noChangeArrowheads="1"/>
          </p:cNvSpPr>
          <p:nvPr/>
        </p:nvSpPr>
        <p:spPr bwMode="auto">
          <a:xfrm>
            <a:off x="2168296" y="1754185"/>
            <a:ext cx="727795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13800" b="1" dirty="0">
                <a:solidFill>
                  <a:srgbClr val="00B49C"/>
                </a:solidFill>
                <a:latin typeface="UTM Edwardian" panose="02040603050506020204" pitchFamily="18" charset="0"/>
                <a:ea typeface="华文琥珀" panose="02010800040101010101" pitchFamily="2" charset="-122"/>
              </a:rPr>
              <a:t>Thank you!</a:t>
            </a:r>
          </a:p>
        </p:txBody>
      </p:sp>
      <p:pic>
        <p:nvPicPr>
          <p:cNvPr id="26" name="图片 25">
            <a:extLst>
              <a:ext uri="{FF2B5EF4-FFF2-40B4-BE49-F238E27FC236}">
                <a16:creationId xmlns="" xmlns:a16="http://schemas.microsoft.com/office/drawing/2014/main" id="{3F0B6330-DE7D-4950-BFCB-13A9820BDC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0213" y="2443078"/>
            <a:ext cx="1252212" cy="1619122"/>
          </a:xfrm>
          <a:prstGeom prst="rect">
            <a:avLst/>
          </a:prstGeom>
        </p:spPr>
      </p:pic>
      <p:pic>
        <p:nvPicPr>
          <p:cNvPr id="27" name="图片 26">
            <a:extLst>
              <a:ext uri="{FF2B5EF4-FFF2-40B4-BE49-F238E27FC236}">
                <a16:creationId xmlns="" xmlns:a16="http://schemas.microsoft.com/office/drawing/2014/main" id="{15AB7C8D-C1D3-42B9-B9EB-74EC339790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3795" y="258545"/>
            <a:ext cx="2169914" cy="2700201"/>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anim calcmode="lin" valueType="num">
                                      <p:cBhvr>
                                        <p:cTn id="13" dur="750" fill="hold"/>
                                        <p:tgtEl>
                                          <p:spTgt spid="27"/>
                                        </p:tgtEl>
                                        <p:attrNameLst>
                                          <p:attrName>ppt_x</p:attrName>
                                        </p:attrNameLst>
                                      </p:cBhvr>
                                      <p:tavLst>
                                        <p:tav tm="0">
                                          <p:val>
                                            <p:strVal val="#ppt_x"/>
                                          </p:val>
                                        </p:tav>
                                        <p:tav tm="100000">
                                          <p:val>
                                            <p:strVal val="#ppt_x"/>
                                          </p:val>
                                        </p:tav>
                                      </p:tavLst>
                                    </p:anim>
                                    <p:anim calcmode="lin" valueType="num">
                                      <p:cBhvr>
                                        <p:cTn id="14" dur="75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anim calcmode="lin" valueType="num">
                                      <p:cBhvr>
                                        <p:cTn id="19" dur="750" fill="hold"/>
                                        <p:tgtEl>
                                          <p:spTgt spid="21"/>
                                        </p:tgtEl>
                                        <p:attrNameLst>
                                          <p:attrName>ppt_x</p:attrName>
                                        </p:attrNameLst>
                                      </p:cBhvr>
                                      <p:tavLst>
                                        <p:tav tm="0">
                                          <p:val>
                                            <p:strVal val="#ppt_x"/>
                                          </p:val>
                                        </p:tav>
                                        <p:tav tm="100000">
                                          <p:val>
                                            <p:strVal val="#ppt_x"/>
                                          </p:val>
                                        </p:tav>
                                      </p:tavLst>
                                    </p:anim>
                                    <p:anim calcmode="lin" valueType="num">
                                      <p:cBhvr>
                                        <p:cTn id="20" dur="7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750"/>
                                        <p:tgtEl>
                                          <p:spTgt spid="26"/>
                                        </p:tgtEl>
                                      </p:cBhvr>
                                    </p:animEffect>
                                    <p:anim calcmode="lin" valueType="num">
                                      <p:cBhvr>
                                        <p:cTn id="31" dur="750" fill="hold"/>
                                        <p:tgtEl>
                                          <p:spTgt spid="26"/>
                                        </p:tgtEl>
                                        <p:attrNameLst>
                                          <p:attrName>ppt_x</p:attrName>
                                        </p:attrNameLst>
                                      </p:cBhvr>
                                      <p:tavLst>
                                        <p:tav tm="0">
                                          <p:val>
                                            <p:strVal val="#ppt_x"/>
                                          </p:val>
                                        </p:tav>
                                        <p:tav tm="100000">
                                          <p:val>
                                            <p:strVal val="#ppt_x"/>
                                          </p:val>
                                        </p:tav>
                                      </p:tavLst>
                                    </p:anim>
                                    <p:anim calcmode="lin" valueType="num">
                                      <p:cBhvr>
                                        <p:cTn id="32" dur="750" fill="hold"/>
                                        <p:tgtEl>
                                          <p:spTgt spid="26"/>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Wawati SC" pitchFamily="82" charset="-122"/>
                  <a:ea typeface="Wawati SC" pitchFamily="82" charset="-122"/>
                  <a:cs typeface="Times New Roman" panose="02020603050405020304" pitchFamily="18" charset="0"/>
                </a:rPr>
                <a:t>Nhận</a:t>
              </a:r>
              <a:r>
                <a:rPr lang="en-US" altLang="zh-CN" sz="8800" b="1" dirty="0">
                  <a:solidFill>
                    <a:srgbClr val="00B0F0"/>
                  </a:solidFill>
                  <a:latin typeface="Wawati SC" pitchFamily="82" charset="-122"/>
                  <a:ea typeface="Wawati SC" pitchFamily="82" charset="-122"/>
                  <a:cs typeface="Times New Roman" panose="02020603050405020304" pitchFamily="18" charset="0"/>
                </a:rPr>
                <a:t> </a:t>
              </a:r>
              <a:r>
                <a:rPr lang="en-US" altLang="zh-CN" sz="8800" b="1" dirty="0" err="1">
                  <a:solidFill>
                    <a:srgbClr val="00B0F0"/>
                  </a:solidFill>
                  <a:latin typeface="Wawati SC" pitchFamily="82" charset="-122"/>
                  <a:ea typeface="Wawati SC" pitchFamily="82" charset="-122"/>
                  <a:cs typeface="Times New Roman" panose="02020603050405020304" pitchFamily="18" charset="0"/>
                </a:rPr>
                <a:t>xét</a:t>
              </a:r>
              <a:endParaRPr lang="zh-CN" altLang="en-US" sz="4400" b="1" dirty="0">
                <a:solidFill>
                  <a:srgbClr val="00B0F0"/>
                </a:solidFill>
                <a:latin typeface="Wawati SC" pitchFamily="82" charset="-122"/>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1972235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 xmlns:a16="http://schemas.microsoft.com/office/drawing/2014/main" id="{BE0BB88F-AE27-7C4C-A4A7-04510DAF7E92}"/>
              </a:ext>
            </a:extLst>
          </p:cNvPr>
          <p:cNvSpPr txBox="1">
            <a:spLocks noChangeArrowheads="1"/>
          </p:cNvSpPr>
          <p:nvPr/>
        </p:nvSpPr>
        <p:spPr bwMode="auto">
          <a:xfrm>
            <a:off x="3200400" y="1046163"/>
            <a:ext cx="5791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Cấu tạo bài văn miêu tả đồ vật</a:t>
            </a:r>
          </a:p>
        </p:txBody>
      </p:sp>
      <p:sp>
        <p:nvSpPr>
          <p:cNvPr id="4" name="Text Box 8">
            <a:extLst>
              <a:ext uri="{FF2B5EF4-FFF2-40B4-BE49-F238E27FC236}">
                <a16:creationId xmlns="" xmlns:a16="http://schemas.microsoft.com/office/drawing/2014/main" id="{F26A9E5D-A65B-A349-90AE-7F1287F738A8}"/>
              </a:ext>
            </a:extLst>
          </p:cNvPr>
          <p:cNvSpPr txBox="1">
            <a:spLocks noChangeArrowheads="1"/>
          </p:cNvSpPr>
          <p:nvPr/>
        </p:nvSpPr>
        <p:spPr bwMode="auto">
          <a:xfrm>
            <a:off x="1752600" y="1492404"/>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I.Nhận xét</a:t>
            </a:r>
          </a:p>
        </p:txBody>
      </p:sp>
      <p:sp>
        <p:nvSpPr>
          <p:cNvPr id="5" name="Text Box 8">
            <a:extLst>
              <a:ext uri="{FF2B5EF4-FFF2-40B4-BE49-F238E27FC236}">
                <a16:creationId xmlns="" xmlns:a16="http://schemas.microsoft.com/office/drawing/2014/main" id="{7F1CCF97-1ADB-8B4F-BEEF-5403C5012A93}"/>
              </a:ext>
            </a:extLst>
          </p:cNvPr>
          <p:cNvSpPr txBox="1">
            <a:spLocks noChangeArrowheads="1"/>
          </p:cNvSpPr>
          <p:nvPr/>
        </p:nvSpPr>
        <p:spPr bwMode="auto">
          <a:xfrm>
            <a:off x="1752600" y="1936596"/>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a:latin typeface="Times New Roman" panose="02020603050405020304" pitchFamily="18" charset="0"/>
                <a:cs typeface="Times New Roman" panose="02020603050405020304" pitchFamily="18" charset="0"/>
              </a:rPr>
              <a:t>Đọc bài văn</a:t>
            </a:r>
            <a:r>
              <a:rPr lang="vi-VN" altLang="en-US" sz="2800">
                <a:latin typeface="Times New Roman" panose="02020603050405020304" pitchFamily="18" charset="0"/>
                <a:cs typeface="Times New Roman" panose="02020603050405020304" pitchFamily="18" charset="0"/>
              </a:rPr>
              <a:t> sau</a:t>
            </a:r>
            <a:r>
              <a:rPr lang="en-US" altLang="en-US" sz="2800">
                <a:latin typeface="Times New Roman" panose="02020603050405020304" pitchFamily="18" charset="0"/>
                <a:cs typeface="Times New Roman" panose="02020603050405020304" pitchFamily="18" charset="0"/>
              </a:rPr>
              <a:t> và trả lời câu hỏi:</a:t>
            </a:r>
          </a:p>
        </p:txBody>
      </p:sp>
      <p:sp>
        <p:nvSpPr>
          <p:cNvPr id="6" name="Text Box 2">
            <a:extLst>
              <a:ext uri="{FF2B5EF4-FFF2-40B4-BE49-F238E27FC236}">
                <a16:creationId xmlns="" xmlns:a16="http://schemas.microsoft.com/office/drawing/2014/main" id="{66C76263-696D-1249-BB8F-47E3F32A76DD}"/>
              </a:ext>
            </a:extLst>
          </p:cNvPr>
          <p:cNvSpPr txBox="1">
            <a:spLocks noChangeArrowheads="1"/>
          </p:cNvSpPr>
          <p:nvPr/>
        </p:nvSpPr>
        <p:spPr bwMode="auto">
          <a:xfrm>
            <a:off x="2209800" y="183996"/>
            <a:ext cx="792480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dirty="0" err="1">
                <a:latin typeface="Times New Roman" panose="02020603050405020304" pitchFamily="18" charset="0"/>
                <a:cs typeface="Times New Roman" panose="02020603050405020304" pitchFamily="18" charset="0"/>
              </a:rPr>
              <a:t>Thứ</a:t>
            </a:r>
            <a:r>
              <a:rPr lang="en-US" altLang="en-US" sz="2800" b="1" i="1" dirty="0">
                <a:latin typeface="Times New Roman" panose="02020603050405020304" pitchFamily="18" charset="0"/>
                <a:cs typeface="Times New Roman" panose="02020603050405020304" pitchFamily="18" charset="0"/>
              </a:rPr>
              <a:t> </a:t>
            </a:r>
            <a:r>
              <a:rPr lang="en-GB" altLang="en-US" sz="2800" b="1" i="1" dirty="0" err="1">
                <a:latin typeface="Times New Roman" panose="02020603050405020304" pitchFamily="18" charset="0"/>
                <a:cs typeface="Times New Roman" panose="02020603050405020304" pitchFamily="18" charset="0"/>
              </a:rPr>
              <a:t>sáu</a:t>
            </a:r>
            <a:r>
              <a:rPr lang="en-GB"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ngày</a:t>
            </a:r>
            <a:r>
              <a:rPr lang="en-US" altLang="en-US" sz="2800" b="1" i="1" dirty="0">
                <a:latin typeface="Times New Roman" panose="02020603050405020304" pitchFamily="18" charset="0"/>
                <a:cs typeface="Times New Roman" panose="02020603050405020304" pitchFamily="18" charset="0"/>
              </a:rPr>
              <a:t> </a:t>
            </a:r>
            <a:r>
              <a:rPr lang="en-US" altLang="en-US" sz="2800" b="1" i="1" dirty="0" smtClean="0">
                <a:latin typeface="Times New Roman" panose="02020603050405020304" pitchFamily="18" charset="0"/>
                <a:cs typeface="Times New Roman" panose="02020603050405020304" pitchFamily="18" charset="0"/>
              </a:rPr>
              <a:t>10 </a:t>
            </a:r>
            <a:r>
              <a:rPr lang="en-US" altLang="en-US" sz="2800" b="1" i="1" dirty="0" err="1">
                <a:latin typeface="Times New Roman" panose="02020603050405020304" pitchFamily="18" charset="0"/>
                <a:cs typeface="Times New Roman" panose="02020603050405020304" pitchFamily="18" charset="0"/>
              </a:rPr>
              <a:t>tháng</a:t>
            </a:r>
            <a:r>
              <a:rPr lang="en-US" altLang="en-US" sz="2800" b="1" i="1" dirty="0">
                <a:latin typeface="Times New Roman" panose="02020603050405020304" pitchFamily="18" charset="0"/>
                <a:cs typeface="Times New Roman" panose="02020603050405020304" pitchFamily="18" charset="0"/>
              </a:rPr>
              <a:t> 1</a:t>
            </a:r>
            <a:r>
              <a:rPr lang="en-GB" altLang="en-US" sz="2800" b="1" i="1" dirty="0">
                <a:latin typeface="Times New Roman" panose="02020603050405020304" pitchFamily="18" charset="0"/>
                <a:cs typeface="Times New Roman" panose="02020603050405020304" pitchFamily="18" charset="0"/>
              </a:rPr>
              <a:t>2</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năm</a:t>
            </a:r>
            <a:r>
              <a:rPr lang="en-US" altLang="en-US" sz="2800" b="1" i="1" dirty="0">
                <a:latin typeface="Times New Roman" panose="02020603050405020304" pitchFamily="18" charset="0"/>
                <a:cs typeface="Times New Roman" panose="02020603050405020304" pitchFamily="18" charset="0"/>
              </a:rPr>
              <a:t> 2021</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3">
            <a:extLst>
              <a:ext uri="{FF2B5EF4-FFF2-40B4-BE49-F238E27FC236}">
                <a16:creationId xmlns="" xmlns:a16="http://schemas.microsoft.com/office/drawing/2014/main" id="{92841147-0707-7741-997D-8526ABCD2126}"/>
              </a:ext>
            </a:extLst>
          </p:cNvPr>
          <p:cNvSpPr txBox="1">
            <a:spLocks noChangeArrowheads="1"/>
          </p:cNvSpPr>
          <p:nvPr/>
        </p:nvSpPr>
        <p:spPr bwMode="auto">
          <a:xfrm>
            <a:off x="3657600" y="623888"/>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8" name="Text Box 8">
            <a:extLst>
              <a:ext uri="{FF2B5EF4-FFF2-40B4-BE49-F238E27FC236}">
                <a16:creationId xmlns="" xmlns:a16="http://schemas.microsoft.com/office/drawing/2014/main" id="{BCB054B1-583B-FA47-93FD-7A372F425C86}"/>
              </a:ext>
            </a:extLst>
          </p:cNvPr>
          <p:cNvSpPr txBox="1">
            <a:spLocks noChangeArrowheads="1"/>
          </p:cNvSpPr>
          <p:nvPr/>
        </p:nvSpPr>
        <p:spPr bwMode="auto">
          <a:xfrm>
            <a:off x="4114800" y="23622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latin typeface="Times New Roman" panose="02020603050405020304" pitchFamily="18" charset="0"/>
                <a:cs typeface="Times New Roman" panose="02020603050405020304" pitchFamily="18" charset="0"/>
              </a:rPr>
              <a:t>Cái cối tân</a:t>
            </a:r>
            <a:endParaRPr lang="en-US" altLang="en-US" sz="2800" b="1">
              <a:latin typeface="Times New Roman" panose="02020603050405020304" pitchFamily="18" charset="0"/>
              <a:cs typeface="Times New Roman" panose="02020603050405020304" pitchFamily="18" charset="0"/>
            </a:endParaRPr>
          </a:p>
        </p:txBody>
      </p:sp>
      <p:pic>
        <p:nvPicPr>
          <p:cNvPr id="9" name="Picture 16" descr="untitled">
            <a:extLst>
              <a:ext uri="{FF2B5EF4-FFF2-40B4-BE49-F238E27FC236}">
                <a16:creationId xmlns="" xmlns:a16="http://schemas.microsoft.com/office/drawing/2014/main" id="{297514CD-25BE-D94F-9F1D-CB08BA5D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26;p5">
            <a:extLst>
              <a:ext uri="{FF2B5EF4-FFF2-40B4-BE49-F238E27FC236}">
                <a16:creationId xmlns="" xmlns:a16="http://schemas.microsoft.com/office/drawing/2014/main" id="{5457D6DA-9DAF-C245-9527-D18D0EA96FA0}"/>
              </a:ext>
            </a:extLst>
          </p:cNvPr>
          <p:cNvPicPr preferRelativeResize="0"/>
          <p:nvPr/>
        </p:nvPicPr>
        <p:blipFill rotWithShape="1">
          <a:blip r:embed="rId3">
            <a:alphaModFix/>
          </a:blip>
          <a:srcRect t="23464" r="71083" b="46860"/>
          <a:stretch/>
        </p:blipFill>
        <p:spPr>
          <a:xfrm>
            <a:off x="9570549" y="54546"/>
            <a:ext cx="2728302" cy="2342324"/>
          </a:xfrm>
          <a:prstGeom prst="rect">
            <a:avLst/>
          </a:prstGeom>
          <a:noFill/>
          <a:ln>
            <a:noFill/>
          </a:ln>
        </p:spPr>
      </p:pic>
    </p:spTree>
    <p:extLst>
      <p:ext uri="{BB962C8B-B14F-4D97-AF65-F5344CB8AC3E}">
        <p14:creationId xmlns:p14="http://schemas.microsoft.com/office/powerpoint/2010/main" val="19437325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9"/>
                                        </p:tgtEl>
                                        <p:attrNameLst>
                                          <p:attrName>ppt_w</p:attrName>
                                        </p:attrNameLst>
                                      </p:cBhvr>
                                      <p:tavLst>
                                        <p:tav tm="0">
                                          <p:val>
                                            <p:strVal val="ppt_w"/>
                                          </p:val>
                                        </p:tav>
                                        <p:tav tm="100000">
                                          <p:val>
                                            <p:strVal val="ppt_w*0.70"/>
                                          </p:val>
                                        </p:tav>
                                      </p:tavLst>
                                    </p:anim>
                                    <p:anim calcmode="lin" valueType="num">
                                      <p:cBhvr>
                                        <p:cTn id="26" dur="1000"/>
                                        <p:tgtEl>
                                          <p:spTgt spid="9"/>
                                        </p:tgtEl>
                                        <p:attrNameLst>
                                          <p:attrName>ppt_h</p:attrName>
                                        </p:attrNameLst>
                                      </p:cBhvr>
                                      <p:tavLst>
                                        <p:tav tm="0">
                                          <p:val>
                                            <p:strVal val="ppt_h"/>
                                          </p:val>
                                        </p:tav>
                                        <p:tav tm="100000">
                                          <p:val>
                                            <p:strVal val="ppt_h"/>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26;p17">
            <a:extLst>
              <a:ext uri="{FF2B5EF4-FFF2-40B4-BE49-F238E27FC236}">
                <a16:creationId xmlns="" xmlns:a16="http://schemas.microsoft.com/office/drawing/2014/main" id="{3CECB70E-538B-A246-B550-561C49C30D1E}"/>
              </a:ext>
            </a:extLst>
          </p:cNvPr>
          <p:cNvPicPr preferRelativeResize="0"/>
          <p:nvPr/>
        </p:nvPicPr>
        <p:blipFill rotWithShape="1">
          <a:blip r:embed="rId2">
            <a:alphaModFix/>
          </a:blip>
          <a:srcRect l="6027" t="45612" r="46939" b="16614"/>
          <a:stretch/>
        </p:blipFill>
        <p:spPr>
          <a:xfrm>
            <a:off x="-1733108" y="-2408662"/>
            <a:ext cx="17456328" cy="11530360"/>
          </a:xfrm>
          <a:prstGeom prst="rect">
            <a:avLst/>
          </a:prstGeom>
          <a:noFill/>
          <a:ln>
            <a:noFill/>
          </a:ln>
          <a:effectLst>
            <a:outerShdw blurRad="50800" dist="63500" dir="5400000" sx="102000" sy="102000" algn="ctr" rotWithShape="0">
              <a:srgbClr val="000000">
                <a:alpha val="42745"/>
              </a:srgbClr>
            </a:outerShdw>
          </a:effectLst>
        </p:spPr>
      </p:pic>
      <p:sp>
        <p:nvSpPr>
          <p:cNvPr id="2" name="Text Box 8">
            <a:extLst>
              <a:ext uri="{FF2B5EF4-FFF2-40B4-BE49-F238E27FC236}">
                <a16:creationId xmlns="" xmlns:a16="http://schemas.microsoft.com/office/drawing/2014/main" id="{DADF00A6-1576-7940-B4F0-F010E6627975}"/>
              </a:ext>
            </a:extLst>
          </p:cNvPr>
          <p:cNvSpPr txBox="1">
            <a:spLocks noChangeArrowheads="1"/>
          </p:cNvSpPr>
          <p:nvPr/>
        </p:nvSpPr>
        <p:spPr bwMode="auto">
          <a:xfrm>
            <a:off x="1524000" y="381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b="1">
              <a:solidFill>
                <a:srgbClr val="0000CC"/>
              </a:solidFill>
              <a:latin typeface="Times New Roman" panose="02020603050405020304" pitchFamily="18" charset="0"/>
            </a:endParaRPr>
          </a:p>
        </p:txBody>
      </p:sp>
      <p:sp>
        <p:nvSpPr>
          <p:cNvPr id="3" name="Text Box 14">
            <a:extLst>
              <a:ext uri="{FF2B5EF4-FFF2-40B4-BE49-F238E27FC236}">
                <a16:creationId xmlns="" xmlns:a16="http://schemas.microsoft.com/office/drawing/2014/main" id="{BFC36718-1351-404A-ADAB-AA178FBD2E54}"/>
              </a:ext>
            </a:extLst>
          </p:cNvPr>
          <p:cNvSpPr txBox="1">
            <a:spLocks noChangeArrowheads="1"/>
          </p:cNvSpPr>
          <p:nvPr/>
        </p:nvSpPr>
        <p:spPr bwMode="auto">
          <a:xfrm>
            <a:off x="1524000" y="142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rPr>
              <a:t>Cái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cối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tân</a:t>
            </a:r>
            <a:endParaRPr lang="vi-VN" altLang="en-US" sz="3600" b="1" dirty="0">
              <a:solidFill>
                <a:srgbClr val="FF0000"/>
              </a:solidFill>
              <a:latin typeface="Times New Roman" panose="02020603050405020304" pitchFamily="18" charset="0"/>
            </a:endParaRPr>
          </a:p>
        </p:txBody>
      </p:sp>
      <p:sp>
        <p:nvSpPr>
          <p:cNvPr id="4" name="Text Box 20">
            <a:extLst>
              <a:ext uri="{FF2B5EF4-FFF2-40B4-BE49-F238E27FC236}">
                <a16:creationId xmlns="" xmlns:a16="http://schemas.microsoft.com/office/drawing/2014/main" id="{9B12BFDB-A113-CA4D-919E-EFAB3996316B}"/>
              </a:ext>
            </a:extLst>
          </p:cNvPr>
          <p:cNvSpPr txBox="1">
            <a:spLocks noChangeArrowheads="1"/>
          </p:cNvSpPr>
          <p:nvPr/>
        </p:nvSpPr>
        <p:spPr bwMode="auto">
          <a:xfrm>
            <a:off x="0" y="608407"/>
            <a:ext cx="12011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vi-VN" altLang="en-US" sz="2200" b="1" dirty="0">
                <a:latin typeface="Times New Roman" panose="02020603050405020304" pitchFamily="18" charset="0"/>
              </a:rPr>
              <a:t>xinh xinh xuất hiện như một giấc mộng, ngồi chễm chệ giữa gian nhà trống.</a:t>
            </a:r>
            <a:endParaRPr lang="vi-VN" altLang="en-US" sz="2200" b="1" dirty="0">
              <a:solidFill>
                <a:srgbClr val="0000CC"/>
              </a:solidFill>
              <a:latin typeface="Times New Roman" panose="02020603050405020304" pitchFamily="18" charset="0"/>
            </a:endParaRPr>
          </a:p>
        </p:txBody>
      </p:sp>
      <p:sp>
        <p:nvSpPr>
          <p:cNvPr id="5" name="Text Box 21">
            <a:extLst>
              <a:ext uri="{FF2B5EF4-FFF2-40B4-BE49-F238E27FC236}">
                <a16:creationId xmlns="" xmlns:a16="http://schemas.microsoft.com/office/drawing/2014/main" id="{E8472BB9-4862-6C42-816B-6B3B0CA3BAE6}"/>
              </a:ext>
            </a:extLst>
          </p:cNvPr>
          <p:cNvSpPr txBox="1">
            <a:spLocks noChangeArrowheads="1"/>
          </p:cNvSpPr>
          <p:nvPr/>
        </p:nvSpPr>
        <p:spPr bwMode="auto">
          <a:xfrm>
            <a:off x="312234" y="990600"/>
            <a:ext cx="1164187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gọi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tân</a:t>
            </a:r>
            <a:r>
              <a:rPr lang="vi-VN" altLang="en-US" sz="2200" b="1"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200" b="1" dirty="0">
              <a:solidFill>
                <a:srgbClr val="0000CC"/>
              </a:solidFill>
              <a:latin typeface="Times New Roman" panose="02020603050405020304" pitchFamily="18" charset="0"/>
            </a:endParaRPr>
          </a:p>
        </p:txBody>
      </p:sp>
      <p:sp>
        <p:nvSpPr>
          <p:cNvPr id="6" name="Text Box 22">
            <a:extLst>
              <a:ext uri="{FF2B5EF4-FFF2-40B4-BE49-F238E27FC236}">
                <a16:creationId xmlns="" xmlns:a16="http://schemas.microsoft.com/office/drawing/2014/main" id="{4E32544C-3C4E-6644-BAE1-E33E67BEC187}"/>
              </a:ext>
            </a:extLst>
          </p:cNvPr>
          <p:cNvSpPr txBox="1">
            <a:spLocks noChangeArrowheads="1"/>
          </p:cNvSpPr>
          <p:nvPr/>
        </p:nvSpPr>
        <p:spPr bwMode="auto">
          <a:xfrm>
            <a:off x="236306" y="3039117"/>
            <a:ext cx="1174010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Chọn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ngày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tháng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tốt</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đong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gánh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ươm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về</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lòng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thử</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quang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lẫn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trấu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chảy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mưa</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nắm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tải</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thổi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lỏi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vi-VN" altLang="en-US" sz="2200" b="1"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200" b="1" dirty="0">
              <a:solidFill>
                <a:srgbClr val="0000CC"/>
              </a:solidFill>
              <a:latin typeface="Times New Roman" panose="02020603050405020304" pitchFamily="18" charset="0"/>
            </a:endParaRPr>
          </a:p>
        </p:txBody>
      </p:sp>
      <p:sp>
        <p:nvSpPr>
          <p:cNvPr id="7" name="Text Box 23">
            <a:extLst>
              <a:ext uri="{FF2B5EF4-FFF2-40B4-BE49-F238E27FC236}">
                <a16:creationId xmlns="" xmlns:a16="http://schemas.microsoft.com/office/drawing/2014/main" id="{5EC0D004-DE07-5348-B10F-171881300DE6}"/>
              </a:ext>
            </a:extLst>
          </p:cNvPr>
          <p:cNvSpPr txBox="1">
            <a:spLocks noChangeArrowheads="1"/>
          </p:cNvSpPr>
          <p:nvPr/>
        </p:nvSpPr>
        <p:spPr bwMode="auto">
          <a:xfrm>
            <a:off x="214004" y="4755416"/>
            <a:ext cx="119764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cũng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những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đồ</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võng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chiếu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mâm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gỗ</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giỏ</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cua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chạn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giường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nứa</a:t>
            </a:r>
            <a:r>
              <a:rPr lang="en-US" altLang="en-US" sz="2200" b="1" dirty="0">
                <a:latin typeface="Times New Roman" panose="02020603050405020304" pitchFamily="18" charset="0"/>
              </a:rPr>
              <a:t>… - </a:t>
            </a:r>
            <a:r>
              <a:rPr lang="vi-VN" altLang="en-US" sz="2200" b="1" dirty="0">
                <a:latin typeface="Times New Roman" panose="02020603050405020304" pitchFamily="18" charset="0"/>
              </a:rPr>
              <a:t>t</a:t>
            </a:r>
            <a:r>
              <a:rPr lang="en-US" altLang="en-US" sz="2200" b="1" dirty="0" err="1">
                <a:latin typeface="Times New Roman" panose="02020603050405020304" pitchFamily="18" charset="0"/>
              </a:rPr>
              <a: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đều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tiếng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với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tuổi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thơ</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không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nhờ</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gì</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theo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dõi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bước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a:t>
            </a:r>
            <a:r>
              <a:rPr lang="en-US" altLang="en-US" sz="2200" b="1" dirty="0">
                <a:latin typeface="Times New Roman" panose="02020603050405020304" pitchFamily="18" charset="0"/>
              </a:rPr>
              <a:t>…”</a:t>
            </a:r>
            <a:endParaRPr lang="vi-VN" altLang="en-US" sz="2200" b="1" dirty="0">
              <a:solidFill>
                <a:srgbClr val="0000CC"/>
              </a:solidFill>
              <a:latin typeface="Times New Roman" panose="02020603050405020304" pitchFamily="18" charset="0"/>
            </a:endParaRPr>
          </a:p>
        </p:txBody>
      </p:sp>
      <p:sp>
        <p:nvSpPr>
          <p:cNvPr id="8" name="Text Box 24">
            <a:extLst>
              <a:ext uri="{FF2B5EF4-FFF2-40B4-BE49-F238E27FC236}">
                <a16:creationId xmlns="" xmlns:a16="http://schemas.microsoft.com/office/drawing/2014/main" id="{3D2A0989-C3FF-454B-A860-B535561D0373}"/>
              </a:ext>
            </a:extLst>
          </p:cNvPr>
          <p:cNvSpPr txBox="1">
            <a:spLocks noChangeArrowheads="1"/>
          </p:cNvSpPr>
          <p:nvPr/>
        </p:nvSpPr>
        <p:spPr bwMode="auto">
          <a:xfrm>
            <a:off x="608013" y="6211662"/>
            <a:ext cx="11403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i="1" dirty="0">
                <a:solidFill>
                  <a:srgbClr val="FF0000"/>
                </a:solidFill>
                <a:latin typeface="Times New Roman" panose="02020603050405020304" pitchFamily="18" charset="0"/>
              </a:rPr>
              <a:t>Theo</a:t>
            </a:r>
            <a:r>
              <a:rPr lang="en-US" altLang="en-US" sz="2400"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Duy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Khán</a:t>
            </a:r>
            <a:endParaRPr lang="vi-VN" altLang="en-US"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433808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 xmlns:a16="http://schemas.microsoft.com/office/drawing/2014/main" id="{611EAF0A-7836-B840-9A5B-680008F37E42}"/>
              </a:ext>
            </a:extLst>
          </p:cNvPr>
          <p:cNvSpPr txBox="1">
            <a:spLocks noChangeArrowheads="1"/>
          </p:cNvSpPr>
          <p:nvPr/>
        </p:nvSpPr>
        <p:spPr bwMode="auto">
          <a:xfrm>
            <a:off x="936701" y="91862"/>
            <a:ext cx="98799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   </a:t>
            </a:r>
            <a:r>
              <a:rPr lang="vi-VN" altLang="en-US" sz="3200" b="1">
                <a:solidFill>
                  <a:srgbClr val="0000FF"/>
                </a:solidFill>
                <a:latin typeface="Times New Roman" panose="02020603050405020304" pitchFamily="18" charset="0"/>
                <a:cs typeface="Times New Roman" panose="02020603050405020304" pitchFamily="18" charset="0"/>
              </a:rPr>
              <a:t>   </a:t>
            </a:r>
            <a:r>
              <a:rPr lang="en-GB" altLang="en-US" sz="3200" b="1">
                <a:solidFill>
                  <a:srgbClr val="0000FF"/>
                </a:solidFill>
                <a:latin typeface="Times New Roman" panose="02020603050405020304" pitchFamily="18" charset="0"/>
                <a:cs typeface="Times New Roman" panose="02020603050405020304" pitchFamily="18" charset="0"/>
              </a:rPr>
              <a:t>Ngày xưa, cách đây hơn bốn chục năm, ở nông thôn chưa có điện, chưa có máy xay xát như hiện nay nên người ta dùng cối xay tre để xay lúa. Hiện nay, một số gia đình nông thôn ở miền Bắc và miền Trung vẫn còn chiếc cối xay bằng tre giống như thế này.  </a:t>
            </a:r>
          </a:p>
        </p:txBody>
      </p:sp>
      <p:pic>
        <p:nvPicPr>
          <p:cNvPr id="7" name="Picture 16" descr="untitled">
            <a:extLst>
              <a:ext uri="{FF2B5EF4-FFF2-40B4-BE49-F238E27FC236}">
                <a16:creationId xmlns="" xmlns:a16="http://schemas.microsoft.com/office/drawing/2014/main" id="{4318F442-33BA-E441-8A0F-6C0F6F974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98" y="2850996"/>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49591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childTnLst>
                                    <p:anim calcmode="lin" valueType="num">
                                      <p:cBhvr>
                                        <p:cTn id="15" dur="1000"/>
                                        <p:tgtEl>
                                          <p:spTgt spid="7"/>
                                        </p:tgtEl>
                                        <p:attrNameLst>
                                          <p:attrName>ppt_w</p:attrName>
                                        </p:attrNameLst>
                                      </p:cBhvr>
                                      <p:tavLst>
                                        <p:tav tm="0">
                                          <p:val>
                                            <p:strVal val="ppt_w"/>
                                          </p:val>
                                        </p:tav>
                                        <p:tav tm="100000">
                                          <p:val>
                                            <p:strVal val="ppt_w*0.70"/>
                                          </p:val>
                                        </p:tav>
                                      </p:tavLst>
                                    </p:anim>
                                    <p:anim calcmode="lin" valueType="num">
                                      <p:cBhvr>
                                        <p:cTn id="16" dur="1000"/>
                                        <p:tgtEl>
                                          <p:spTgt spid="7"/>
                                        </p:tgtEl>
                                        <p:attrNameLst>
                                          <p:attrName>ppt_h</p:attrName>
                                        </p:attrNameLst>
                                      </p:cBhvr>
                                      <p:tavLst>
                                        <p:tav tm="0">
                                          <p:val>
                                            <p:strVal val="ppt_h"/>
                                          </p:val>
                                        </p:tav>
                                        <p:tav tm="100000">
                                          <p:val>
                                            <p:strVal val="ppt_h"/>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 xmlns:a16="http://schemas.microsoft.com/office/drawing/2014/main" id="{D75512EA-D20C-384F-BFAB-2EC37F4FE1EB}"/>
              </a:ext>
            </a:extLst>
          </p:cNvPr>
          <p:cNvSpPr txBox="1">
            <a:spLocks noChangeArrowheads="1"/>
          </p:cNvSpPr>
          <p:nvPr/>
        </p:nvSpPr>
        <p:spPr bwMode="auto">
          <a:xfrm>
            <a:off x="1524000" y="1063317"/>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3" name="Rectangle 4">
            <a:extLst>
              <a:ext uri="{FF2B5EF4-FFF2-40B4-BE49-F238E27FC236}">
                <a16:creationId xmlns="" xmlns:a16="http://schemas.microsoft.com/office/drawing/2014/main" id="{07D91313-E544-4041-9991-E3A8AC606379}"/>
              </a:ext>
            </a:extLst>
          </p:cNvPr>
          <p:cNvSpPr>
            <a:spLocks noChangeArrowheads="1"/>
          </p:cNvSpPr>
          <p:nvPr/>
        </p:nvSpPr>
        <p:spPr bwMode="auto">
          <a:xfrm>
            <a:off x="1524000" y="1968192"/>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LcParenR"/>
            </a:pPr>
            <a:r>
              <a:rPr lang="en-US" altLang="en-US" sz="2800">
                <a:latin typeface="Times New Roman" panose="02020603050405020304" pitchFamily="18" charset="0"/>
                <a:cs typeface="Times New Roman" panose="02020603050405020304" pitchFamily="18" charset="0"/>
              </a:rPr>
              <a:t>Bài văn tả cái gì?</a:t>
            </a:r>
            <a:r>
              <a:rPr lang="en-US" altLang="en-US" sz="2800">
                <a:latin typeface="VNI-Times" pitchFamily="2" charset="0"/>
              </a:rPr>
              <a:t>     </a:t>
            </a:r>
          </a:p>
        </p:txBody>
      </p:sp>
      <p:sp>
        <p:nvSpPr>
          <p:cNvPr id="4" name="Text Box 8">
            <a:extLst>
              <a:ext uri="{FF2B5EF4-FFF2-40B4-BE49-F238E27FC236}">
                <a16:creationId xmlns="" xmlns:a16="http://schemas.microsoft.com/office/drawing/2014/main" id="{EE13D697-D1CA-5440-96FA-0916C21B42DF}"/>
              </a:ext>
            </a:extLst>
          </p:cNvPr>
          <p:cNvSpPr txBox="1">
            <a:spLocks noChangeArrowheads="1"/>
          </p:cNvSpPr>
          <p:nvPr/>
        </p:nvSpPr>
        <p:spPr bwMode="auto">
          <a:xfrm>
            <a:off x="1524000" y="1520517"/>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1.Đọc bài văn</a:t>
            </a:r>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và trả lời câu hỏi:</a:t>
            </a:r>
          </a:p>
        </p:txBody>
      </p:sp>
      <p:sp>
        <p:nvSpPr>
          <p:cNvPr id="5" name="Rectangle 4">
            <a:extLst>
              <a:ext uri="{FF2B5EF4-FFF2-40B4-BE49-F238E27FC236}">
                <a16:creationId xmlns="" xmlns:a16="http://schemas.microsoft.com/office/drawing/2014/main" id="{A89A4CE6-EAA5-8E4B-8EB5-63773AA1AEFD}"/>
              </a:ext>
            </a:extLst>
          </p:cNvPr>
          <p:cNvSpPr>
            <a:spLocks noChangeArrowheads="1"/>
          </p:cNvSpPr>
          <p:nvPr/>
        </p:nvSpPr>
        <p:spPr bwMode="auto">
          <a:xfrm>
            <a:off x="1524000" y="2349192"/>
            <a:ext cx="633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VNI-Times" pitchFamily="2" charset="0"/>
              </a:rPr>
              <a:t>	</a:t>
            </a:r>
            <a:r>
              <a:rPr lang="en-US" altLang="en-US" sz="2800" b="1">
                <a:latin typeface="Times New Roman" panose="02020603050405020304" pitchFamily="18" charset="0"/>
                <a:cs typeface="Times New Roman" panose="02020603050405020304" pitchFamily="18" charset="0"/>
              </a:rPr>
              <a:t>Bài văn tả cái cối</a:t>
            </a:r>
            <a:r>
              <a:rPr lang="vi-VN" altLang="en-US" sz="2800" b="1">
                <a:latin typeface="Times New Roman" panose="02020603050405020304" pitchFamily="18" charset="0"/>
                <a:cs typeface="Times New Roman" panose="02020603050405020304" pitchFamily="18" charset="0"/>
              </a:rPr>
              <a:t> xay gạo bằng tre</a:t>
            </a:r>
            <a:r>
              <a:rPr lang="en-US" altLang="en-US" sz="2800" b="1">
                <a:latin typeface="Times New Roman" panose="02020603050405020304" pitchFamily="18" charset="0"/>
                <a:cs typeface="Times New Roman" panose="02020603050405020304" pitchFamily="18" charset="0"/>
              </a:rPr>
              <a:t>. </a:t>
            </a:r>
          </a:p>
        </p:txBody>
      </p:sp>
      <p:sp>
        <p:nvSpPr>
          <p:cNvPr id="6" name="Text Box 3">
            <a:extLst>
              <a:ext uri="{FF2B5EF4-FFF2-40B4-BE49-F238E27FC236}">
                <a16:creationId xmlns="" xmlns:a16="http://schemas.microsoft.com/office/drawing/2014/main" id="{FB737570-F28B-7345-950C-74C957C321F8}"/>
              </a:ext>
            </a:extLst>
          </p:cNvPr>
          <p:cNvSpPr txBox="1">
            <a:spLocks noChangeArrowheads="1"/>
          </p:cNvSpPr>
          <p:nvPr/>
        </p:nvSpPr>
        <p:spPr bwMode="auto">
          <a:xfrm>
            <a:off x="3657600" y="229880"/>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 xmlns:a16="http://schemas.microsoft.com/office/drawing/2014/main" id="{B001151F-4574-D44E-8DF1-A6820F1386F7}"/>
              </a:ext>
            </a:extLst>
          </p:cNvPr>
          <p:cNvSpPr txBox="1">
            <a:spLocks noChangeArrowheads="1"/>
          </p:cNvSpPr>
          <p:nvPr/>
        </p:nvSpPr>
        <p:spPr bwMode="auto">
          <a:xfrm>
            <a:off x="3200400" y="682317"/>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pic>
        <p:nvPicPr>
          <p:cNvPr id="8" name="Picture 16" descr="Kết quả hình ảnh cho coi xay lua bang tre">
            <a:extLst>
              <a:ext uri="{FF2B5EF4-FFF2-40B4-BE49-F238E27FC236}">
                <a16:creationId xmlns="" xmlns:a16="http://schemas.microsoft.com/office/drawing/2014/main" id="{FE482717-BCA0-2144-B829-90CB697E6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58792"/>
            <a:ext cx="449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untitled">
            <a:extLst>
              <a:ext uri="{FF2B5EF4-FFF2-40B4-BE49-F238E27FC236}">
                <a16:creationId xmlns="" xmlns:a16="http://schemas.microsoft.com/office/drawing/2014/main" id="{4251127F-F19E-8849-8168-B0BC8FE69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58792"/>
            <a:ext cx="46085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26;p5">
            <a:extLst>
              <a:ext uri="{FF2B5EF4-FFF2-40B4-BE49-F238E27FC236}">
                <a16:creationId xmlns="" xmlns:a16="http://schemas.microsoft.com/office/drawing/2014/main" id="{7FBEAA76-66D4-6449-8466-E72A458187C3}"/>
              </a:ext>
            </a:extLst>
          </p:cNvPr>
          <p:cNvPicPr preferRelativeResize="0"/>
          <p:nvPr/>
        </p:nvPicPr>
        <p:blipFill rotWithShape="1">
          <a:blip r:embed="rId4">
            <a:alphaModFix/>
          </a:blip>
          <a:srcRect t="23464" r="71083" b="46860"/>
          <a:stretch/>
        </p:blipFill>
        <p:spPr>
          <a:xfrm>
            <a:off x="9448800" y="0"/>
            <a:ext cx="2978634" cy="2044392"/>
          </a:xfrm>
          <a:prstGeom prst="rect">
            <a:avLst/>
          </a:prstGeom>
          <a:noFill/>
          <a:ln>
            <a:noFill/>
          </a:ln>
        </p:spPr>
      </p:pic>
    </p:spTree>
    <p:extLst>
      <p:ext uri="{BB962C8B-B14F-4D97-AF65-F5344CB8AC3E}">
        <p14:creationId xmlns:p14="http://schemas.microsoft.com/office/powerpoint/2010/main" val="305854501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 xmlns:a16="http://schemas.microsoft.com/office/drawing/2014/main" id="{525CF665-6AE7-194C-8607-A1CD623F16AC}"/>
              </a:ext>
            </a:extLst>
          </p:cNvPr>
          <p:cNvSpPr txBox="1">
            <a:spLocks noChangeArrowheads="1"/>
          </p:cNvSpPr>
          <p:nvPr/>
        </p:nvSpPr>
        <p:spPr bwMode="auto">
          <a:xfrm>
            <a:off x="1524000" y="121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a:solidFill>
                  <a:srgbClr val="0000CC"/>
                </a:solidFill>
                <a:latin typeface="Times New Roman" panose="02020603050405020304" pitchFamily="18" charset="0"/>
              </a:rPr>
              <a:t>I/ </a:t>
            </a:r>
            <a:r>
              <a:rPr lang="vi-VN" altLang="en-US" sz="2800" b="1" u="sng">
                <a:solidFill>
                  <a:srgbClr val="0000CC"/>
                </a:solidFill>
                <a:latin typeface="Times New Roman" panose="02020603050405020304" pitchFamily="18" charset="0"/>
              </a:rPr>
              <a:t>Nhận xét</a:t>
            </a:r>
          </a:p>
        </p:txBody>
      </p:sp>
      <p:sp>
        <p:nvSpPr>
          <p:cNvPr id="7" name="TextBox 6">
            <a:extLst>
              <a:ext uri="{FF2B5EF4-FFF2-40B4-BE49-F238E27FC236}">
                <a16:creationId xmlns="" xmlns:a16="http://schemas.microsoft.com/office/drawing/2014/main" id="{25B35906-430E-1043-B586-A93A3543EE2E}"/>
              </a:ext>
            </a:extLst>
          </p:cNvPr>
          <p:cNvSpPr txBox="1">
            <a:spLocks noChangeArrowheads="1"/>
          </p:cNvSpPr>
          <p:nvPr/>
        </p:nvSpPr>
        <p:spPr bwMode="auto">
          <a:xfrm>
            <a:off x="1905000" y="17526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latin typeface="Times New Roman" panose="02020603050405020304" pitchFamily="18" charset="0"/>
                <a:cs typeface="Times New Roman" panose="02020603050405020304" pitchFamily="18" charset="0"/>
              </a:rPr>
              <a:t>Bài văn được chia làm mấy đoạn?</a:t>
            </a:r>
          </a:p>
        </p:txBody>
      </p:sp>
      <p:sp>
        <p:nvSpPr>
          <p:cNvPr id="8" name="TextBox 7">
            <a:extLst>
              <a:ext uri="{FF2B5EF4-FFF2-40B4-BE49-F238E27FC236}">
                <a16:creationId xmlns="" xmlns:a16="http://schemas.microsoft.com/office/drawing/2014/main" id="{D515EEFB-413D-CC45-A5CA-AD8D5DD49CF1}"/>
              </a:ext>
            </a:extLst>
          </p:cNvPr>
          <p:cNvSpPr txBox="1">
            <a:spLocks noChangeArrowheads="1"/>
          </p:cNvSpPr>
          <p:nvPr/>
        </p:nvSpPr>
        <p:spPr bwMode="auto">
          <a:xfrm>
            <a:off x="1905000" y="22860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FF"/>
                </a:solidFill>
                <a:latin typeface="Times New Roman" panose="02020603050405020304" pitchFamily="18" charset="0"/>
                <a:cs typeface="Times New Roman" panose="02020603050405020304" pitchFamily="18" charset="0"/>
              </a:rPr>
              <a:t>Bài văn được chia làm 4 đoạn.</a:t>
            </a:r>
          </a:p>
        </p:txBody>
      </p:sp>
      <p:sp>
        <p:nvSpPr>
          <p:cNvPr id="9" name="TextBox 8">
            <a:extLst>
              <a:ext uri="{FF2B5EF4-FFF2-40B4-BE49-F238E27FC236}">
                <a16:creationId xmlns="" xmlns:a16="http://schemas.microsoft.com/office/drawing/2014/main" id="{BD2FA836-BE9D-4441-ADC0-BAB9460566F0}"/>
              </a:ext>
            </a:extLst>
          </p:cNvPr>
          <p:cNvSpPr txBox="1">
            <a:spLocks noChangeArrowheads="1"/>
          </p:cNvSpPr>
          <p:nvPr/>
        </p:nvSpPr>
        <p:spPr bwMode="auto">
          <a:xfrm>
            <a:off x="1828800" y="2870200"/>
            <a:ext cx="822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1: Cái cối xinh xinh . . . gian nhà trống. </a:t>
            </a:r>
          </a:p>
        </p:txBody>
      </p:sp>
      <p:sp>
        <p:nvSpPr>
          <p:cNvPr id="10" name="TextBox 9">
            <a:extLst>
              <a:ext uri="{FF2B5EF4-FFF2-40B4-BE49-F238E27FC236}">
                <a16:creationId xmlns="" xmlns:a16="http://schemas.microsoft.com/office/drawing/2014/main" id="{68278C6C-47A6-0148-A53F-E64B074D3FB9}"/>
              </a:ext>
            </a:extLst>
          </p:cNvPr>
          <p:cNvSpPr txBox="1">
            <a:spLocks noChangeArrowheads="1"/>
          </p:cNvSpPr>
          <p:nvPr/>
        </p:nvSpPr>
        <p:spPr bwMode="auto">
          <a:xfrm>
            <a:off x="1828800" y="347345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2: U gọi nó là cái cối tân . . . cối kêu ù ù. </a:t>
            </a:r>
          </a:p>
        </p:txBody>
      </p:sp>
      <p:sp>
        <p:nvSpPr>
          <p:cNvPr id="11" name="TextBox 10">
            <a:extLst>
              <a:ext uri="{FF2B5EF4-FFF2-40B4-BE49-F238E27FC236}">
                <a16:creationId xmlns="" xmlns:a16="http://schemas.microsoft.com/office/drawing/2014/main" id="{20AEB8BA-B225-4F4F-88D0-0560F31031C2}"/>
              </a:ext>
            </a:extLst>
          </p:cNvPr>
          <p:cNvSpPr txBox="1">
            <a:spLocks noChangeArrowheads="1"/>
          </p:cNvSpPr>
          <p:nvPr/>
        </p:nvSpPr>
        <p:spPr bwMode="auto">
          <a:xfrm>
            <a:off x="1828800" y="41544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3: Chọn được ngày lành . . . vui cả xóm.</a:t>
            </a:r>
            <a:r>
              <a:rPr lang="en-US" altLang="en-US" b="1">
                <a:solidFill>
                  <a:srgbClr val="0000FF"/>
                </a:solidFill>
                <a:latin typeface="HP001 4 hàng" panose="020B0603050302020204" pitchFamily="34" charset="77"/>
              </a:rPr>
              <a:t>  </a:t>
            </a:r>
          </a:p>
        </p:txBody>
      </p:sp>
      <p:sp>
        <p:nvSpPr>
          <p:cNvPr id="12" name="TextBox 11">
            <a:extLst>
              <a:ext uri="{FF2B5EF4-FFF2-40B4-BE49-F238E27FC236}">
                <a16:creationId xmlns="" xmlns:a16="http://schemas.microsoft.com/office/drawing/2014/main" id="{0E897CF9-0AE0-E24C-9633-7E58AF4E3C81}"/>
              </a:ext>
            </a:extLst>
          </p:cNvPr>
          <p:cNvSpPr txBox="1">
            <a:spLocks noChangeArrowheads="1"/>
          </p:cNvSpPr>
          <p:nvPr/>
        </p:nvSpPr>
        <p:spPr bwMode="auto">
          <a:xfrm>
            <a:off x="1752600" y="4891088"/>
            <a:ext cx="8763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4: Cái cối xay . . .theo dõi từng bước anh đi.  </a:t>
            </a:r>
          </a:p>
        </p:txBody>
      </p:sp>
    </p:spTree>
    <p:extLst>
      <p:ext uri="{BB962C8B-B14F-4D97-AF65-F5344CB8AC3E}">
        <p14:creationId xmlns:p14="http://schemas.microsoft.com/office/powerpoint/2010/main" val="3483552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6722</TotalTime>
  <Words>3134</Words>
  <Application>Microsoft Office PowerPoint</Application>
  <PresentationFormat>Custom</PresentationFormat>
  <Paragraphs>208</Paragraphs>
  <Slides>32</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32</vt:i4>
      </vt:variant>
    </vt:vector>
  </HeadingPairs>
  <TitlesOfParts>
    <vt:vector size="42" baseType="lpstr">
      <vt:lpstr>1_Office Theme</vt:lpstr>
      <vt:lpstr>2_Office Theme</vt:lpstr>
      <vt:lpstr>3_Office Theme</vt:lpstr>
      <vt:lpstr>4_Office Theme</vt:lpstr>
      <vt:lpstr>5_Office Theme</vt:lpstr>
      <vt:lpstr>6_Office Theme</vt:lpstr>
      <vt:lpstr>7_Office Theme</vt:lpstr>
      <vt:lpstr>8_Office Theme</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vuminhhieucp59@gmail.com</cp:lastModifiedBy>
  <cp:revision>3559</cp:revision>
  <dcterms:created xsi:type="dcterms:W3CDTF">2015-12-01T09:06:39Z</dcterms:created>
  <dcterms:modified xsi:type="dcterms:W3CDTF">2021-12-10T04:05:27Z</dcterms:modified>
</cp:coreProperties>
</file>