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335" r:id="rId2"/>
    <p:sldId id="424" r:id="rId3"/>
    <p:sldId id="425" r:id="rId4"/>
    <p:sldId id="349" r:id="rId5"/>
    <p:sldId id="342" r:id="rId6"/>
    <p:sldId id="350" r:id="rId7"/>
    <p:sldId id="354" r:id="rId8"/>
    <p:sldId id="356" r:id="rId9"/>
    <p:sldId id="357" r:id="rId10"/>
    <p:sldId id="355" r:id="rId11"/>
    <p:sldId id="360" r:id="rId12"/>
    <p:sldId id="361" r:id="rId13"/>
    <p:sldId id="315" r:id="rId14"/>
    <p:sldId id="358" r:id="rId15"/>
    <p:sldId id="359" r:id="rId16"/>
    <p:sldId id="363" r:id="rId17"/>
    <p:sldId id="375" r:id="rId18"/>
    <p:sldId id="374" r:id="rId19"/>
    <p:sldId id="373" r:id="rId20"/>
    <p:sldId id="369" r:id="rId21"/>
    <p:sldId id="368" r:id="rId22"/>
    <p:sldId id="377" r:id="rId23"/>
    <p:sldId id="1545" r:id="rId24"/>
    <p:sldId id="378" r:id="rId25"/>
    <p:sldId id="379" r:id="rId26"/>
    <p:sldId id="380" r:id="rId27"/>
    <p:sldId id="387" r:id="rId28"/>
    <p:sldId id="388" r:id="rId29"/>
    <p:sldId id="381" r:id="rId30"/>
    <p:sldId id="413" r:id="rId31"/>
  </p:sldIdLst>
  <p:sldSz cx="12192000" cy="6858000"/>
  <p:notesSz cx="6858000" cy="9144000"/>
  <p:embeddedFontLst>
    <p:embeddedFont>
      <p:font typeface="等线" panose="02010600030101010101" pitchFamily="2" charset="-122"/>
      <p:regular r:id="rId33"/>
      <p:bold r:id="rId34"/>
    </p:embeddedFont>
    <p:embeddedFont>
      <p:font typeface="Tahoma" panose="020B0604030504040204" pitchFamily="34" charset="0"/>
      <p:regular r:id="rId35"/>
      <p:bold r:id="rId36"/>
    </p:embeddedFont>
    <p:embeddedFont>
      <p:font typeface="Calibri Light" panose="020F0302020204030204" pitchFamily="34" charset="0"/>
      <p:regular r:id="rId37"/>
      <p:italic r:id="rId38"/>
    </p:embeddedFont>
    <p:embeddedFont>
      <p:font typeface="Nunito Black"/>
      <p:bold r:id="rId39"/>
      <p:boldItalic r:id="rId40"/>
    </p:embeddedFont>
    <p:embeddedFont>
      <p:font typeface="Great Vibes" panose="020B0604020202020204" charset="0"/>
      <p:regular r:id="rId41"/>
    </p:embeddedFon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5" d="100"/>
          <a:sy n="115" d="100"/>
        </p:scale>
        <p:origin x="43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4/12/2022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36010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97053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4/12/2022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4/12/2022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4/12/2022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4/12/2022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7.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e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grpSp>
        <p:nvGrpSpPr>
          <p:cNvPr id="3" name="Group 2"/>
          <p:cNvGrpSpPr/>
          <p:nvPr/>
        </p:nvGrpSpPr>
        <p:grpSpPr>
          <a:xfrm>
            <a:off x="1144231" y="1700231"/>
            <a:ext cx="9535886" cy="1171277"/>
            <a:chOff x="2040713" y="3071517"/>
            <a:chExt cx="9535886" cy="1171277"/>
          </a:xfrm>
        </p:grpSpPr>
        <p:sp>
          <p:nvSpPr>
            <p:cNvPr id="4" name="TextBox 3">
              <a:extLst>
                <a:ext uri="{FF2B5EF4-FFF2-40B4-BE49-F238E27FC236}">
                  <a16:creationId xmlns:a16="http://schemas.microsoft.com/office/drawing/2014/main" id="{FDF99F60-2DEC-4DEF-9300-E3C8E7CE95D2}"/>
                </a:ext>
              </a:extLst>
            </p:cNvPr>
            <p:cNvSpPr txBox="1"/>
            <p:nvPr/>
          </p:nvSpPr>
          <p:spPr>
            <a:xfrm>
              <a:off x="2040713" y="3071517"/>
              <a:ext cx="2925182"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4853354" y="3195489"/>
              <a:ext cx="6723245" cy="851297"/>
            </a:xfrm>
            <a:prstGeom prst="roundRect">
              <a:avLst/>
            </a:prstGeom>
            <a:solidFill>
              <a:schemeClr val="bg1"/>
            </a:solid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6" name="TextBox 5">
            <a:extLst>
              <a:ext uri="{FF2B5EF4-FFF2-40B4-BE49-F238E27FC236}">
                <a16:creationId xmlns:a16="http://schemas.microsoft.com/office/drawing/2014/main" id="{FDF99F60-2DEC-4DEF-9300-E3C8E7CE95D2}"/>
              </a:ext>
            </a:extLst>
          </p:cNvPr>
          <p:cNvSpPr txBox="1"/>
          <p:nvPr/>
        </p:nvSpPr>
        <p:spPr>
          <a:xfrm>
            <a:off x="921272" y="162205"/>
            <a:ext cx="10520063"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Thứ</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ngày</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tháng</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năm</a:t>
            </a:r>
            <a:r>
              <a:rPr kumimoji="0" lang="en-US" sz="60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Tiếng</a:t>
            </a:r>
            <a:r>
              <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chemeClr val="bg1"/>
                </a:solidFill>
                <a:effectLst/>
                <a:uLnTx/>
                <a:uFillTx/>
                <a:latin typeface="Great Vibes" pitchFamily="2" charset="0"/>
                <a:ea typeface="Tahoma" panose="020B0604030504040204" pitchFamily="34" charset="0"/>
                <a:cs typeface="Tahoma" panose="020B0604030504040204" pitchFamily="34" charset="0"/>
              </a:rPr>
              <a:t>Việt</a:t>
            </a:r>
            <a:endPar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73248" y="1405230"/>
            <a:ext cx="9969372" cy="4984686"/>
          </a:xfrm>
          <a:prstGeom prst="roundRect">
            <a:avLst/>
          </a:prstGeom>
        </p:spPr>
      </p:pic>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câu</a:t>
            </a:r>
            <a:endParaRPr lang="en-US" sz="2800" b="1" dirty="0">
              <a:solidFill>
                <a:srgbClr val="FF0000"/>
              </a:solidFill>
              <a:latin typeface="Nunito Black" pitchFamily="2" charset="0"/>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35011"/>
            <a:ext cx="1025530" cy="938348"/>
          </a:xfrm>
          <a:prstGeom prst="ellipse">
            <a:avLst/>
          </a:prstGeom>
        </p:spPr>
      </p:pic>
      <p:sp>
        <p:nvSpPr>
          <p:cNvPr id="3" name="Rounded Rectangle 2"/>
          <p:cNvSpPr/>
          <p:nvPr/>
        </p:nvSpPr>
        <p:spPr>
          <a:xfrm>
            <a:off x="1221376" y="1892742"/>
            <a:ext cx="9921243" cy="1191816"/>
          </a:xfrm>
          <a:prstGeom prst="roundRect">
            <a:avLst/>
          </a:prstGeom>
          <a:solidFill>
            <a:schemeClr val="accent6">
              <a:lumMod val="40000"/>
              <a:lumOff val="60000"/>
            </a:schemeClr>
          </a:solidFill>
        </p:spPr>
        <p:txBody>
          <a:bodyPr wrap="square">
            <a:spAutoFit/>
          </a:bodyPr>
          <a:lstStyle/>
          <a:p>
            <a:pPr algn="just"/>
            <a:r>
              <a:rPr lang="vi-VN" sz="2400" dirty="0">
                <a:solidFill>
                  <a:srgbClr val="002060"/>
                </a:solidFill>
                <a:latin typeface="Nunito Black" pitchFamily="2" charset="0"/>
              </a:rPr>
              <a:t>Nó rúc vào chân tôi,</a:t>
            </a:r>
            <a:r>
              <a:rPr lang="en-US" sz="3200" dirty="0">
                <a:solidFill>
                  <a:srgbClr val="FF0000"/>
                </a:solidFill>
                <a:latin typeface="Nunito Black" pitchFamily="2" charset="0"/>
              </a:rPr>
              <a:t>/</a:t>
            </a:r>
            <a:r>
              <a:rPr lang="vi-VN" sz="2400" dirty="0">
                <a:solidFill>
                  <a:srgbClr val="002060"/>
                </a:solidFill>
                <a:latin typeface="Nunito Black" pitchFamily="2" charset="0"/>
              </a:rPr>
              <a:t> nức lên những tiếng khe khẽ trong cổ,</a:t>
            </a:r>
            <a:r>
              <a:rPr lang="en-US" sz="3200" dirty="0">
                <a:solidFill>
                  <a:srgbClr val="FF0000"/>
                </a:solidFill>
                <a:latin typeface="Nunito Black" pitchFamily="2" charset="0"/>
              </a:rPr>
              <a:t>/</a:t>
            </a:r>
            <a:r>
              <a:rPr lang="vi-VN" sz="2400" dirty="0">
                <a:solidFill>
                  <a:srgbClr val="002060"/>
                </a:solidFill>
                <a:latin typeface="Nunito Black" pitchFamily="2" charset="0"/>
              </a:rPr>
              <a:t> cái đuôi bé xíu ngoáy tít,</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2400" dirty="0">
                <a:solidFill>
                  <a:srgbClr val="002060"/>
                </a:solidFill>
                <a:latin typeface="Nunito Black" pitchFamily="2" charset="0"/>
              </a:rPr>
              <a:t>hệt như một đứa trẻ làm nũng mẹ.</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p:txBody>
      </p:sp>
      <p:sp>
        <p:nvSpPr>
          <p:cNvPr id="5" name="Rounded Rectangle 4"/>
          <p:cNvSpPr/>
          <p:nvPr/>
        </p:nvSpPr>
        <p:spPr>
          <a:xfrm>
            <a:off x="1182285" y="3510929"/>
            <a:ext cx="9960334" cy="1600438"/>
          </a:xfrm>
          <a:prstGeom prst="roundRect">
            <a:avLst/>
          </a:prstGeom>
          <a:solidFill>
            <a:schemeClr val="accent4">
              <a:lumMod val="20000"/>
              <a:lumOff val="80000"/>
            </a:schemeClr>
          </a:solidFill>
        </p:spPr>
        <p:txBody>
          <a:bodyPr wrap="square">
            <a:spAutoFit/>
          </a:bodyPr>
          <a:lstStyle/>
          <a:p>
            <a:pPr algn="just"/>
            <a:r>
              <a:rPr lang="vi-VN" sz="2400" dirty="0">
                <a:solidFill>
                  <a:srgbClr val="002060"/>
                </a:solidFill>
                <a:latin typeface="Nunito Black" pitchFamily="2" charset="0"/>
              </a:rPr>
              <a:t>Mỗi khi tôi đi học về, Cúp chạy vọt ra,</a:t>
            </a:r>
            <a:r>
              <a:rPr lang="en-US" sz="3200" dirty="0">
                <a:solidFill>
                  <a:srgbClr val="FF0000"/>
                </a:solidFill>
                <a:latin typeface="Nunito Black" pitchFamily="2" charset="0"/>
              </a:rPr>
              <a:t>/</a:t>
            </a:r>
            <a:r>
              <a:rPr lang="vi-VN" sz="2400" dirty="0">
                <a:solidFill>
                  <a:srgbClr val="002060"/>
                </a:solidFill>
                <a:latin typeface="Nunito Black" pitchFamily="2" charset="0"/>
              </a:rPr>
              <a:t> chồm hai chân trước lên mừng rỡ.</a:t>
            </a:r>
            <a:r>
              <a:rPr lang="en-US" sz="3200" dirty="0">
                <a:solidFill>
                  <a:srgbClr val="FF0000"/>
                </a:solidFill>
                <a:latin typeface="Nunito Black" pitchFamily="2" charset="0"/>
              </a:rPr>
              <a:t>//</a:t>
            </a:r>
            <a:r>
              <a:rPr lang="vi-VN" sz="2400" dirty="0">
                <a:solidFill>
                  <a:srgbClr val="002060"/>
                </a:solidFill>
                <a:latin typeface="Nunito Black" pitchFamily="2" charset="0"/>
              </a:rPr>
              <a:t> Tôi cúi xuống vỗ về Cúp.</a:t>
            </a:r>
            <a:r>
              <a:rPr lang="en-US" sz="2400" dirty="0">
                <a:solidFill>
                  <a:srgbClr val="FF0000"/>
                </a:solidFill>
                <a:latin typeface="Nunito Black" pitchFamily="2" charset="0"/>
              </a:rPr>
              <a:t> //</a:t>
            </a:r>
            <a:r>
              <a:rPr lang="vi-VN" sz="2400" dirty="0">
                <a:solidFill>
                  <a:srgbClr val="002060"/>
                </a:solidFill>
                <a:latin typeface="Nunito Black" pitchFamily="2" charset="0"/>
              </a:rPr>
              <a:t> Nó âu yếm dụi cái mõm ươn ướt,</a:t>
            </a:r>
            <a:r>
              <a:rPr lang="en-US" sz="2400" dirty="0">
                <a:solidFill>
                  <a:srgbClr val="FF0000"/>
                </a:solidFill>
                <a:latin typeface="Nunito Black" pitchFamily="2" charset="0"/>
              </a:rPr>
              <a:t> /</a:t>
            </a:r>
            <a:r>
              <a:rPr lang="vi-VN" sz="2400" dirty="0">
                <a:solidFill>
                  <a:srgbClr val="002060"/>
                </a:solidFill>
                <a:latin typeface="Nunito Black" pitchFamily="2" charset="0"/>
              </a:rPr>
              <a:t> mềm mềm vào chân tôi.</a:t>
            </a:r>
            <a:r>
              <a:rPr lang="en-US" sz="2400" dirty="0">
                <a:solidFill>
                  <a:srgbClr val="FF000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790856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643882" y="1574644"/>
            <a:ext cx="7225553" cy="1055608"/>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765" b="100000" l="0" r="97126"/>
                    </a14:imgEffect>
                  </a14:imgLayer>
                </a14:imgProps>
              </a:ext>
            </a:extLst>
          </a:blip>
          <a:stretch>
            <a:fillRect/>
          </a:stretch>
        </p:blipFill>
        <p:spPr>
          <a:xfrm>
            <a:off x="4452733" y="2769267"/>
            <a:ext cx="3607850" cy="3524912"/>
          </a:xfrm>
          <a:prstGeom prst="rect">
            <a:avLst/>
          </a:prstGeom>
        </p:spPr>
      </p:pic>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8"/>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81828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73278" y="235144"/>
            <a:ext cx="4931133" cy="544830"/>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Đọc</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nối</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tiếp</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r>
              <a:rPr kumimoji="0" lang="en-US" sz="2600" b="0" i="0" u="none" strike="noStrike" kern="1200" cap="none" spc="0" normalizeH="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theo</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nhóm</a:t>
            </a:r>
            <a:endPar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806194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064720" y="352711"/>
            <a:ext cx="2824032"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Đọc</a:t>
            </a: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toàn</a:t>
            </a:r>
            <a:r>
              <a:rPr kumimoji="0" lang="en-US" sz="2800" b="0" i="0" u="none" strike="noStrike" kern="1200" cap="none" spc="0" normalizeH="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noProof="0" dirty="0" err="1">
                <a:ln>
                  <a:noFill/>
                </a:ln>
                <a:solidFill>
                  <a:srgbClr val="F79646">
                    <a:lumMod val="50000"/>
                  </a:srgbClr>
                </a:solidFill>
                <a:effectLst/>
                <a:uLnTx/>
                <a:uFillTx/>
                <a:latin typeface="Nunito Black" pitchFamily="2" charset="0"/>
                <a:ea typeface="+mn-ea"/>
                <a:cs typeface="Baloo 2 SemiBold" pitchFamily="2" charset="0"/>
              </a:rPr>
              <a:t>bài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135690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75BEB2-DD79-A8F3-CE64-9ECC2ECDD691}"/>
              </a:ext>
            </a:extLst>
          </p:cNvPr>
          <p:cNvSpPr txBox="1"/>
          <p:nvPr/>
        </p:nvSpPr>
        <p:spPr>
          <a:xfrm>
            <a:off x="3370603" y="3925797"/>
            <a:ext cx="543414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TRẢ</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LỜI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CÂU HỎI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85771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9318" y="514060"/>
            <a:ext cx="9678328" cy="919401"/>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r>
              <a:rPr lang="en-US" sz="2400" b="1" dirty="0">
                <a:solidFill>
                  <a:srgbClr val="2888E1"/>
                </a:solidFill>
                <a:latin typeface="Nunito Black" pitchFamily="2" charset="0"/>
              </a:rPr>
              <a:t>:</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Chú cho trông như thế nào trong ngày đầu tiên về nhà bạn nhỏ?</a:t>
            </a:r>
            <a:endParaRPr lang="vi-VN" sz="2400" dirty="0">
              <a:solidFill>
                <a:srgbClr val="002060"/>
              </a:solidFill>
              <a:latin typeface="Nunito Black" pitchFamily="2" charset="0"/>
            </a:endParaRPr>
          </a:p>
        </p:txBody>
      </p:sp>
      <p:sp>
        <p:nvSpPr>
          <p:cNvPr id="5" name="Rounded Rectangle 4"/>
          <p:cNvSpPr/>
          <p:nvPr/>
        </p:nvSpPr>
        <p:spPr>
          <a:xfrm>
            <a:off x="2328698" y="2446867"/>
            <a:ext cx="7534603" cy="1736646"/>
          </a:xfrm>
          <a:prstGeom prst="roundRect">
            <a:avLst/>
          </a:prstGeom>
          <a:solidFill>
            <a:schemeClr val="accent2">
              <a:lumMod val="20000"/>
              <a:lumOff val="80000"/>
            </a:schemeClr>
          </a:solidFill>
        </p:spPr>
        <p:txBody>
          <a:bodyPr wrap="square">
            <a:spAutoFit/>
          </a:bodyPr>
          <a:lstStyle/>
          <a:p>
            <a:r>
              <a:rPr lang="vi-VN" sz="3200" dirty="0">
                <a:latin typeface="+mj-lt"/>
              </a:rPr>
              <a:t>Trong ngày đầu tiên về nhà bạn nhỏ, chú chó trông rất xinh: lông trắng, khoang đen, đôi mắt tròn xoe và loáng ướt.</a:t>
            </a:r>
            <a:endParaRPr lang="en-US" sz="3200" dirty="0">
              <a:latin typeface="+mj-lt"/>
            </a:endParaRPr>
          </a:p>
        </p:txBody>
      </p:sp>
    </p:spTree>
    <p:extLst>
      <p:ext uri="{BB962C8B-B14F-4D97-AF65-F5344CB8AC3E}">
        <p14:creationId xmlns:p14="http://schemas.microsoft.com/office/powerpoint/2010/main" val="1781139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5479" y="594670"/>
            <a:ext cx="9800123"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7030A0"/>
                </a:solidFill>
                <a:latin typeface="Nunito Black" pitchFamily="2" charset="0"/>
              </a:rPr>
              <a:t>Chú chó được đặt tên là gì và biết làm những gì?</a:t>
            </a:r>
            <a:endParaRPr lang="vi-VN" sz="2800" dirty="0">
              <a:solidFill>
                <a:srgbClr val="7030A0"/>
              </a:solidFill>
              <a:latin typeface="Nunito Black" pitchFamily="2" charset="0"/>
            </a:endParaRPr>
          </a:p>
        </p:txBody>
      </p:sp>
      <p:sp>
        <p:nvSpPr>
          <p:cNvPr id="5" name="Rounded Rectangle 4"/>
          <p:cNvSpPr/>
          <p:nvPr/>
        </p:nvSpPr>
        <p:spPr>
          <a:xfrm>
            <a:off x="2120850" y="2305288"/>
            <a:ext cx="7709380" cy="2281476"/>
          </a:xfrm>
          <a:prstGeom prst="roundRect">
            <a:avLst/>
          </a:prstGeom>
          <a:solidFill>
            <a:schemeClr val="accent2">
              <a:lumMod val="20000"/>
              <a:lumOff val="80000"/>
            </a:schemeClr>
          </a:solidFill>
        </p:spPr>
        <p:txBody>
          <a:bodyPr wrap="square">
            <a:spAutoFit/>
          </a:bodyPr>
          <a:lstStyle/>
          <a:p>
            <a:pPr lvl="0"/>
            <a:r>
              <a:rPr lang="vi-VN" sz="3200" dirty="0">
                <a:latin typeface="+mj-lt"/>
              </a:rPr>
              <a:t>Chú chó được đặt tên là Cúp. Chú biết chui vào gầm giường lấy trái banh, đem cho bạn nhỏ chiếc khăn lau nhà, đưa hai chân lên trước mỗi khi bạn nhỏ chìa tay cho chú bắt.</a:t>
            </a:r>
            <a:endParaRPr kumimoji="0" lang="en-US" sz="3200" i="0" u="none" strike="noStrike" kern="1200" cap="none" spc="0" normalizeH="0" baseline="0" noProof="0" dirty="0">
              <a:ln>
                <a:noFill/>
              </a:ln>
              <a:effectLst/>
              <a:uLnTx/>
              <a:uFillTx/>
              <a:latin typeface="+mj-lt"/>
            </a:endParaRPr>
          </a:p>
        </p:txBody>
      </p:sp>
    </p:spTree>
    <p:extLst>
      <p:ext uri="{BB962C8B-B14F-4D97-AF65-F5344CB8AC3E}">
        <p14:creationId xmlns:p14="http://schemas.microsoft.com/office/powerpoint/2010/main" val="1673691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307953" y="448880"/>
            <a:ext cx="7446082" cy="578882"/>
          </a:xfrm>
          <a:prstGeom prst="roundRect">
            <a:avLst/>
          </a:prstGeom>
          <a:ln w="57150">
            <a:solidFill>
              <a:srgbClr val="00B05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3: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nói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về</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sở</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thích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chú</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chó</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5" name="Rounded Rectangle 4"/>
          <p:cNvSpPr/>
          <p:nvPr/>
        </p:nvSpPr>
        <p:spPr>
          <a:xfrm>
            <a:off x="1967118" y="1664097"/>
            <a:ext cx="7709380" cy="2281476"/>
          </a:xfrm>
          <a:prstGeom prst="roundRect">
            <a:avLst/>
          </a:prstGeom>
          <a:solidFill>
            <a:schemeClr val="accent5">
              <a:lumMod val="20000"/>
              <a:lumOff val="80000"/>
            </a:schemeClr>
          </a:solidFill>
        </p:spPr>
        <p:txBody>
          <a:bodyPr wrap="square">
            <a:spAutoFit/>
          </a:bodyPr>
          <a:lstStyle/>
          <a:p>
            <a:pPr lvl="0"/>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nằm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hay.</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1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con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nào</a:t>
            </a:r>
            <a:r>
              <a:rPr lang="en-US" sz="2000" dirty="0">
                <a:solidFill>
                  <a:schemeClr val="bg1"/>
                </a:solidFill>
                <a:latin typeface="Nunito Black" pitchFamily="2" charset="0"/>
              </a:rPr>
              <a:t> </a:t>
            </a:r>
            <a:r>
              <a:rPr lang="en-US" sz="2000" dirty="0" err="1">
                <a:solidFill>
                  <a:schemeClr val="bg1"/>
                </a:solidFill>
                <a:latin typeface="Nunito Black" pitchFamily="2" charset="0"/>
              </a:rPr>
              <a:t>không</a:t>
            </a:r>
            <a:r>
              <a:rPr lang="en-US" sz="2000" dirty="0">
                <a:solidFill>
                  <a:schemeClr val="bg1"/>
                </a:solidFill>
                <a:latin typeface="Nunito Black" pitchFamily="2" charset="0"/>
              </a:rPr>
              <a:t>?</a:t>
            </a:r>
          </a:p>
        </p:txBody>
      </p:sp>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cún</a:t>
            </a:r>
            <a:r>
              <a:rPr lang="en-US" sz="2000" dirty="0">
                <a:solidFill>
                  <a:schemeClr val="bg1"/>
                </a:solidFill>
                <a:latin typeface="Nunito Black" pitchFamily="2" charset="0"/>
              </a:rPr>
              <a:t> con </a:t>
            </a:r>
            <a:r>
              <a:rPr lang="en-US" sz="2000" dirty="0" err="1">
                <a:solidFill>
                  <a:schemeClr val="bg1"/>
                </a:solidFill>
                <a:latin typeface="Nunito Black" pitchFamily="2" charset="0"/>
              </a:rPr>
              <a:t>rất</a:t>
            </a:r>
            <a:r>
              <a:rPr lang="en-US" sz="2000" dirty="0">
                <a:solidFill>
                  <a:schemeClr val="bg1"/>
                </a:solidFill>
                <a:latin typeface="Nunito Black" pitchFamily="2" charset="0"/>
              </a:rPr>
              <a:t> </a:t>
            </a:r>
            <a:r>
              <a:rPr lang="en-US" sz="2000" dirty="0" err="1">
                <a:solidFill>
                  <a:schemeClr val="bg1"/>
                </a:solidFill>
                <a:latin typeface="Nunito Black" pitchFamily="2" charset="0"/>
              </a:rPr>
              <a:t>đáng</a:t>
            </a:r>
            <a:r>
              <a:rPr lang="en-US" sz="2000" dirty="0">
                <a:solidFill>
                  <a:schemeClr val="bg1"/>
                </a:solidFill>
                <a:latin typeface="Nunito Black" pitchFamily="2" charset="0"/>
              </a:rPr>
              <a:t> </a:t>
            </a:r>
            <a:r>
              <a:rPr lang="en-US" sz="2000" dirty="0" err="1">
                <a:solidFill>
                  <a:schemeClr val="bg1"/>
                </a:solidFill>
                <a:latin typeface="Nunito Black" pitchFamily="2" charset="0"/>
              </a:rPr>
              <a:t>yêu</a:t>
            </a:r>
            <a:r>
              <a:rPr lang="en-US" sz="2000" dirty="0">
                <a:solidFill>
                  <a:schemeClr val="bg1"/>
                </a:solidFill>
                <a:latin typeface="Nunito Black" pitchFamily="2" charset="0"/>
              </a:rPr>
              <a:t>. </a:t>
            </a:r>
            <a:r>
              <a:rPr lang="en-US" sz="2000" dirty="0" err="1">
                <a:solidFill>
                  <a:schemeClr val="bg1"/>
                </a:solidFill>
                <a:latin typeface="Nunito Black" pitchFamily="2" charset="0"/>
              </a:rPr>
              <a:t>Còn</a:t>
            </a:r>
            <a:r>
              <a:rPr lang="en-US" sz="2000" dirty="0">
                <a:solidFill>
                  <a:schemeClr val="bg1"/>
                </a:solidFill>
                <a:latin typeface="Nunito Black" pitchFamily="2" charset="0"/>
              </a:rPr>
              <a:t> </a:t>
            </a:r>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Tree>
    <p:extLst>
      <p:ext uri="{BB962C8B-B14F-4D97-AF65-F5344CB8AC3E}">
        <p14:creationId xmlns:p14="http://schemas.microsoft.com/office/powerpoint/2010/main" val="28826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1588260" y="1497623"/>
            <a:ext cx="8981128" cy="5005626"/>
          </a:xfrm>
          <a:prstGeom prst="roundRect">
            <a:avLst/>
          </a:prstGeom>
          <a:solidFill>
            <a:schemeClr val="accent6">
              <a:lumMod val="40000"/>
              <a:lumOff val="60000"/>
            </a:schemeClr>
          </a:solidFill>
        </p:spPr>
        <p:txBody>
          <a:bodyPr wrap="square">
            <a:spAutoFit/>
          </a:bodyPr>
          <a:lstStyle/>
          <a:p>
            <a:r>
              <a:rPr lang="vi-VN" sz="3200" dirty="0">
                <a:solidFill>
                  <a:srgbClr val="FF0000"/>
                </a:solidFill>
                <a:latin typeface="+mj-lt"/>
              </a:rPr>
              <a:t>Những chi tiết thể hiện tình cảm giữa bạn nhỏ và chú chó là:</a:t>
            </a:r>
          </a:p>
          <a:p>
            <a:r>
              <a:rPr lang="vi-VN" sz="3200" dirty="0">
                <a:solidFill>
                  <a:srgbClr val="FF0000"/>
                </a:solidFill>
                <a:latin typeface="+mj-lt"/>
              </a:rPr>
              <a:t>- ngày ngày quấn quýt bên nhau</a:t>
            </a:r>
          </a:p>
          <a:p>
            <a:r>
              <a:rPr lang="vi-VN" sz="3200" dirty="0">
                <a:solidFill>
                  <a:srgbClr val="FF0000"/>
                </a:solidFill>
                <a:latin typeface="+mj-lt"/>
              </a:rPr>
              <a:t>- mỗi khi bạn nhỏ đi học về, chú chó chạy vọt ra, chồm hai chân trước lên mừng rỡ</a:t>
            </a:r>
          </a:p>
          <a:p>
            <a:r>
              <a:rPr lang="vi-VN" sz="3200" dirty="0">
                <a:solidFill>
                  <a:srgbClr val="FF0000"/>
                </a:solidFill>
                <a:latin typeface="+mj-lt"/>
              </a:rPr>
              <a:t>- bạn nhỏ cúi xuống vỗ về chú chó</a:t>
            </a:r>
          </a:p>
          <a:p>
            <a:r>
              <a:rPr lang="vi-VN" sz="3200" dirty="0">
                <a:solidFill>
                  <a:srgbClr val="FF0000"/>
                </a:solidFill>
                <a:latin typeface="+mj-lt"/>
              </a:rPr>
              <a:t>- chú chó âu yếm dụi mõm vào chân bạn nhỏ</a:t>
            </a:r>
          </a:p>
          <a:p>
            <a:r>
              <a:rPr lang="vi-VN" sz="3200" dirty="0">
                <a:solidFill>
                  <a:srgbClr val="FF0000"/>
                </a:solidFill>
                <a:latin typeface="+mj-lt"/>
              </a:rPr>
              <a:t>Em cảm thấy bạn nhỏ và chú chó giống như những người bạn thân thiết của nhau.</a:t>
            </a:r>
          </a:p>
        </p:txBody>
      </p:sp>
      <p:sp>
        <p:nvSpPr>
          <p:cNvPr id="8" name="Rounded Rectangle 7"/>
          <p:cNvSpPr/>
          <p:nvPr/>
        </p:nvSpPr>
        <p:spPr>
          <a:xfrm>
            <a:off x="1307953" y="354751"/>
            <a:ext cx="9261435" cy="987504"/>
          </a:xfrm>
          <a:prstGeom prst="roundRect">
            <a:avLst/>
          </a:prstGeom>
          <a:noFill/>
          <a:ln w="57150">
            <a:solidFill>
              <a:srgbClr val="0070C0"/>
            </a:solidFill>
          </a:ln>
        </p:spPr>
        <p:txBody>
          <a:bodyPr wrap="square">
            <a:spAutoFit/>
          </a:bodyPr>
          <a:lstStyle/>
          <a:p>
            <a:r>
              <a:rPr lang="en-US" sz="2600" b="1" dirty="0" err="1">
                <a:solidFill>
                  <a:srgbClr val="0070C0"/>
                </a:solidFill>
                <a:latin typeface="Nunito Black" pitchFamily="2" charset="0"/>
              </a:rPr>
              <a:t>Câu</a:t>
            </a:r>
            <a:r>
              <a:rPr lang="en-US" sz="2600" b="1" dirty="0">
                <a:solidFill>
                  <a:srgbClr val="0070C0"/>
                </a:solidFill>
                <a:latin typeface="Nunito Black" pitchFamily="2" charset="0"/>
              </a:rPr>
              <a:t> 4:</a:t>
            </a:r>
            <a:r>
              <a:rPr lang="en-US" sz="2600" b="1" dirty="0">
                <a:latin typeface="Nunito Black" pitchFamily="2" charset="0"/>
              </a:rPr>
              <a:t> </a:t>
            </a:r>
            <a:r>
              <a:rPr lang="en-US" sz="2600" b="1" dirty="0" err="1">
                <a:solidFill>
                  <a:srgbClr val="00B050"/>
                </a:solidFill>
                <a:latin typeface="Nunito Black" pitchFamily="2" charset="0"/>
              </a:rPr>
              <a:t>Tìm</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những</a:t>
            </a:r>
            <a:r>
              <a:rPr lang="en-US" sz="2600" b="1" dirty="0">
                <a:solidFill>
                  <a:srgbClr val="00B050"/>
                </a:solidFill>
                <a:latin typeface="Nunito Black" pitchFamily="2" charset="0"/>
              </a:rPr>
              <a:t> chi </a:t>
            </a:r>
            <a:r>
              <a:rPr lang="en-US" sz="2600" b="1" dirty="0" err="1">
                <a:solidFill>
                  <a:srgbClr val="00B050"/>
                </a:solidFill>
                <a:latin typeface="Nunito Black" pitchFamily="2" charset="0"/>
              </a:rPr>
              <a:t>tiết</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thể</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hiện</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tình</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cảm</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giữa</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bạn</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nhỏ</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và</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chú</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chó</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Em</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nghĩ</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gì</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về</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tình</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cảm</a:t>
            </a:r>
            <a:r>
              <a:rPr lang="en-US" sz="2600" b="1" dirty="0">
                <a:solidFill>
                  <a:srgbClr val="00B050"/>
                </a:solidFill>
                <a:latin typeface="Nunito Black" pitchFamily="2" charset="0"/>
              </a:rPr>
              <a:t> </a:t>
            </a:r>
            <a:r>
              <a:rPr lang="en-US" sz="2600" b="1" dirty="0" err="1">
                <a:solidFill>
                  <a:srgbClr val="00B050"/>
                </a:solidFill>
                <a:latin typeface="Nunito Black" pitchFamily="2" charset="0"/>
              </a:rPr>
              <a:t>đó</a:t>
            </a:r>
            <a:endParaRPr lang="en-US" sz="2600" dirty="0">
              <a:solidFill>
                <a:srgbClr val="00B050"/>
              </a:solidFill>
              <a:latin typeface="Nunito Black" pitchFamily="2" charset="0"/>
            </a:endParaRPr>
          </a:p>
        </p:txBody>
      </p:sp>
    </p:spTree>
    <p:extLst>
      <p:ext uri="{BB962C8B-B14F-4D97-AF65-F5344CB8AC3E}">
        <p14:creationId xmlns:p14="http://schemas.microsoft.com/office/powerpoint/2010/main" val="3745896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
        <p:nvSpPr>
          <p:cNvPr id="13" name="TextBox 12">
            <a:extLst>
              <a:ext uri="{FF2B5EF4-FFF2-40B4-BE49-F238E27FC236}">
                <a16:creationId xmlns:a16="http://schemas.microsoft.com/office/drawing/2014/main" id="{BFB8A126-31B1-C7E5-FAE1-8866E0C5C3B3}"/>
              </a:ext>
            </a:extLst>
          </p:cNvPr>
          <p:cNvSpPr txBox="1"/>
          <p:nvPr/>
        </p:nvSpPr>
        <p:spPr>
          <a:xfrm>
            <a:off x="4727264" y="327242"/>
            <a:ext cx="2893426" cy="578882"/>
          </a:xfrm>
          <a:prstGeom prst="roundRect">
            <a:avLst/>
          </a:prstGeom>
          <a:solidFill>
            <a:schemeClr val="bg1"/>
          </a:solidFill>
          <a:ln w="57150">
            <a:solidFill>
              <a:srgbClr val="0070C0"/>
            </a:solidFill>
            <a:prstDash val="solid"/>
          </a:ln>
        </p:spPr>
        <p:txBody>
          <a:bodyPr wrap="square">
            <a:spAutoFit/>
          </a:bodyPr>
          <a:lstStyle/>
          <a:p>
            <a:pPr algn="ctr"/>
            <a:r>
              <a:rPr lang="en-US" sz="2800" b="1" dirty="0">
                <a:solidFill>
                  <a:srgbClr val="FF0000"/>
                </a:solidFill>
                <a:latin typeface="Nunito Black" pitchFamily="2" charset="0"/>
                <a:cs typeface="Baloo 2 SemiBold" pitchFamily="2" charset="0"/>
              </a:rPr>
              <a:t>NỘI DUNG</a:t>
            </a:r>
          </a:p>
        </p:txBody>
      </p:sp>
      <p:sp>
        <p:nvSpPr>
          <p:cNvPr id="14" name="Rounded Rectangle 13"/>
          <p:cNvSpPr/>
          <p:nvPr/>
        </p:nvSpPr>
        <p:spPr>
          <a:xfrm>
            <a:off x="806824" y="986806"/>
            <a:ext cx="10152529" cy="1055608"/>
          </a:xfrm>
          <a:prstGeom prst="roundRect">
            <a:avLst/>
          </a:prstGeom>
          <a:solidFill>
            <a:schemeClr val="bg1"/>
          </a:solidFill>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0000"/>
                </a:solidFill>
                <a:effectLst/>
                <a:uLnTx/>
                <a:uFillTx/>
                <a:latin typeface="Nunito Black" pitchFamily="2" charset="0"/>
              </a:rPr>
              <a:t>Bài đọc là lời kể của một bạn nhỏ về chú chó của mình. Chú chó giống như là một người bạn thân thiết của bạn nhỏ.</a:t>
            </a:r>
            <a:endParaRPr kumimoji="0" lang="en-US" sz="27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35298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dirty="0">
                <a:solidFill>
                  <a:srgbClr val="FF0000"/>
                </a:solidFill>
                <a:latin typeface="Nunito Black" pitchFamily="2" charset="0"/>
              </a:rPr>
              <a:t>LUYỆN ĐỌC LẠI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71105"/>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586038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117565"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BFB8A126-31B1-C7E5-FAE1-8866E0C5C3B3}"/>
              </a:ext>
            </a:extLst>
          </p:cNvPr>
          <p:cNvSpPr txBox="1"/>
          <p:nvPr/>
        </p:nvSpPr>
        <p:spPr>
          <a:xfrm>
            <a:off x="1191926" y="313347"/>
            <a:ext cx="2726931"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diễn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cảm</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3221278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noProof="0" dirty="0">
                <a:solidFill>
                  <a:srgbClr val="FF0000"/>
                </a:solidFill>
                <a:latin typeface="Nunito Black" pitchFamily="2" charset="0"/>
              </a:rPr>
              <a:t>ĐỌC MỞ RỘNG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36113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pic>
        <p:nvPicPr>
          <p:cNvPr id="5" name="Picture 4"/>
          <p:cNvPicPr>
            <a:picLocks noChangeAspect="1"/>
          </p:cNvPicPr>
          <p:nvPr/>
        </p:nvPicPr>
        <p:blipFill rotWithShape="1">
          <a:blip r:embed="rId3"/>
          <a:srcRect l="-1" r="1390"/>
          <a:stretch/>
        </p:blipFill>
        <p:spPr>
          <a:xfrm>
            <a:off x="2295937" y="1753128"/>
            <a:ext cx="7360640" cy="3676303"/>
          </a:xfrm>
          <a:prstGeom prst="rect">
            <a:avLst/>
          </a:prstGeom>
        </p:spPr>
      </p:pic>
      <p:sp>
        <p:nvSpPr>
          <p:cNvPr id="6" name="Rounded Rectangle 5"/>
          <p:cNvSpPr/>
          <p:nvPr/>
        </p:nvSpPr>
        <p:spPr>
          <a:xfrm>
            <a:off x="2295937" y="5481683"/>
            <a:ext cx="7360640" cy="783193"/>
          </a:xfrm>
          <a:prstGeom prst="roundRect">
            <a:avLst/>
          </a:prstGeom>
          <a:solidFill>
            <a:schemeClr val="accent4">
              <a:lumMod val="20000"/>
              <a:lumOff val="80000"/>
            </a:schemeClr>
          </a:solidFill>
        </p:spPr>
        <p:txBody>
          <a:bodyPr wrap="square">
            <a:spAutoFit/>
          </a:bodyPr>
          <a:lstStyle/>
          <a:p>
            <a:r>
              <a:rPr lang="vi-VN" sz="2000" dirty="0">
                <a:solidFill>
                  <a:schemeClr val="accent2">
                    <a:lumMod val="50000"/>
                  </a:schemeClr>
                </a:solidFill>
                <a:latin typeface="Nunito Black" pitchFamily="2" charset="0"/>
              </a:rPr>
              <a:t>Em tìm đọc ở sách báo, trên mạng hoặc hỏi người thân trong gia đình và điền thông tin vào phiếu đọc sách.</a:t>
            </a:r>
            <a:endParaRPr lang="en-US" sz="20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1753361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136C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51692" y="309489"/>
            <a:ext cx="11507373" cy="6161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477" y="28136"/>
            <a:ext cx="1247075" cy="1247075"/>
          </a:xfrm>
          <a:prstGeom prst="ellipse">
            <a:avLst/>
          </a:prstGeom>
        </p:spPr>
      </p:pic>
      <p:pic>
        <p:nvPicPr>
          <p:cNvPr id="9" name="Picture 8">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0" y="4661223"/>
            <a:ext cx="1822264" cy="2196778"/>
          </a:xfrm>
          <a:prstGeom prst="rect">
            <a:avLst/>
          </a:prstGeom>
        </p:spPr>
      </p:pic>
      <p:sp>
        <p:nvSpPr>
          <p:cNvPr id="2" name="Rectangle 1"/>
          <p:cNvSpPr/>
          <p:nvPr/>
        </p:nvSpPr>
        <p:spPr>
          <a:xfrm>
            <a:off x="4190995" y="1814957"/>
            <a:ext cx="5632274"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Chú gà trống nhỏ</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gà trống nhỏ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mào màu đỏ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mỏ màu vàng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Đập cánh gáy vang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Dưới giàn bông bí</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đuôi màu tía</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Óng mượt làm sao!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nhảy lên cao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 ò o ó!</a:t>
            </a:r>
            <a:endPar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latin typeface="Nunito Black" pitchFamily="2" charset="0"/>
              </a:rPr>
              <a:t>            </a:t>
            </a:r>
            <a:r>
              <a:rPr lang="en-US" sz="2400" dirty="0">
                <a:solidFill>
                  <a:srgbClr val="002060"/>
                </a:solidFill>
                <a:latin typeface="Nunito Black" pitchFamily="2" charset="0"/>
              </a:rPr>
              <a:t>(</a:t>
            </a:r>
            <a:r>
              <a:rPr lang="en-US" sz="2400" dirty="0" err="1">
                <a:solidFill>
                  <a:srgbClr val="002060"/>
                </a:solidFill>
                <a:latin typeface="Nunito Black" pitchFamily="2" charset="0"/>
              </a:rPr>
              <a:t>Nguyễn</a:t>
            </a:r>
            <a:r>
              <a:rPr lang="en-US" sz="2400" dirty="0">
                <a:solidFill>
                  <a:srgbClr val="002060"/>
                </a:solidFill>
                <a:latin typeface="Nunito Black" pitchFamily="2" charset="0"/>
              </a:rPr>
              <a:t> </a:t>
            </a:r>
            <a:r>
              <a:rPr lang="en-US" sz="2400" dirty="0" err="1">
                <a:solidFill>
                  <a:srgbClr val="002060"/>
                </a:solidFill>
                <a:latin typeface="Nunito Black" pitchFamily="2" charset="0"/>
              </a:rPr>
              <a:t>Lãm</a:t>
            </a:r>
            <a:r>
              <a:rPr lang="en-US" sz="2400" dirty="0">
                <a:solidFill>
                  <a:srgbClr val="002060"/>
                </a:solidFill>
                <a:latin typeface="Nunito Black" pitchFamily="2" charset="0"/>
              </a:rPr>
              <a:t> </a:t>
            </a:r>
            <a:r>
              <a:rPr lang="en-US" sz="2400" dirty="0" err="1">
                <a:solidFill>
                  <a:srgbClr val="002060"/>
                </a:solidFill>
                <a:latin typeface="Nunito Black" pitchFamily="2" charset="0"/>
              </a:rPr>
              <a:t>Thắng</a:t>
            </a:r>
            <a:r>
              <a:rPr lang="en-US" sz="2400" dirty="0">
                <a:solidFill>
                  <a:srgbClr val="002060"/>
                </a:solidFill>
                <a:latin typeface="Nunito Black" pitchFamily="2" charset="0"/>
              </a:rPr>
              <a:t>)</a:t>
            </a:r>
            <a:endParaRPr kumimoji="0" lang="vi-VN" sz="2400" b="0" i="0" u="none" strike="noStrike" kern="1200" cap="none" spc="0" normalizeH="0" baseline="0" noProof="0" dirty="0">
              <a:ln>
                <a:noFill/>
              </a:ln>
              <a:solidFill>
                <a:srgbClr val="002060"/>
              </a:solidFill>
              <a:effectLst/>
              <a:uLnTx/>
              <a:uFillTx/>
              <a:latin typeface="Nunito Black" pitchFamily="2" charset="0"/>
            </a:endParaRPr>
          </a:p>
        </p:txBody>
      </p:sp>
      <p:sp>
        <p:nvSpPr>
          <p:cNvPr id="8" name="Rounded Rectangle 7"/>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sp>
        <p:nvSpPr>
          <p:cNvPr id="11" name="Rectangle 10"/>
          <p:cNvSpPr/>
          <p:nvPr/>
        </p:nvSpPr>
        <p:spPr>
          <a:xfrm>
            <a:off x="2545339" y="1997839"/>
            <a:ext cx="131272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Ví</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dụ</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844477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413096"/>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10343" y="472164"/>
            <a:ext cx="9731829" cy="919401"/>
          </a:xfrm>
          <a:prstGeom prst="roundRect">
            <a:avLst/>
          </a:prstGeom>
          <a:ln w="57150">
            <a:solidFill>
              <a:srgbClr val="00B050"/>
            </a:solidFill>
          </a:ln>
        </p:spPr>
        <p:txBody>
          <a:bodyPr wrap="square">
            <a:spAutoFit/>
          </a:bodyPr>
          <a:lstStyle/>
          <a:p>
            <a:r>
              <a:rPr lang="en-US" sz="2400" b="1" dirty="0" err="1">
                <a:solidFill>
                  <a:srgbClr val="2888E1"/>
                </a:solidFill>
                <a:latin typeface="Nunito Black" pitchFamily="2" charset="0"/>
              </a:rPr>
              <a:t>Câu</a:t>
            </a:r>
            <a:r>
              <a:rPr lang="en-US" sz="2400" b="1" dirty="0">
                <a:solidFill>
                  <a:srgbClr val="2888E1"/>
                </a:solidFill>
                <a:latin typeface="Nunito Black" pitchFamily="2" charset="0"/>
              </a:rPr>
              <a:t> 2: </a:t>
            </a:r>
            <a:r>
              <a:rPr lang="en-US" sz="2400" b="1" dirty="0" err="1">
                <a:solidFill>
                  <a:srgbClr val="002060"/>
                </a:solidFill>
                <a:latin typeface="Nunito Black" pitchFamily="2" charset="0"/>
              </a:rPr>
              <a:t>Trao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chi </a:t>
            </a:r>
            <a:r>
              <a:rPr lang="en-US" sz="2400" b="1" dirty="0" err="1">
                <a:solidFill>
                  <a:srgbClr val="002060"/>
                </a:solidFill>
                <a:latin typeface="Nunito Black" pitchFamily="2" charset="0"/>
              </a:rPr>
              <a:t>tiết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thấy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thú</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vị</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endParaRPr lang="en-US" sz="2400" dirty="0">
              <a:solidFill>
                <a:srgbClr val="002060"/>
              </a:solidFill>
              <a:latin typeface="Nunito Black" pitchFamily="2" charset="0"/>
            </a:endParaRPr>
          </a:p>
        </p:txBody>
      </p:sp>
      <p:sp>
        <p:nvSpPr>
          <p:cNvPr id="3" name="Cloud 2"/>
          <p:cNvSpPr/>
          <p:nvPr/>
        </p:nvSpPr>
        <p:spPr>
          <a:xfrm>
            <a:off x="5738948" y="1519871"/>
            <a:ext cx="5978434" cy="1827193"/>
          </a:xfrm>
          <a:prstGeom prst="cloud">
            <a:avLst/>
          </a:prstGeom>
          <a:solidFill>
            <a:srgbClr val="0070C0"/>
          </a:solidFill>
        </p:spPr>
        <p:txBody>
          <a:bodyPr wrap="square">
            <a:spAutoFit/>
          </a:bodyPr>
          <a:lstStyle/>
          <a:p>
            <a:r>
              <a:rPr lang="vi-VN" sz="2400" dirty="0">
                <a:solidFill>
                  <a:schemeClr val="bg1"/>
                </a:solidFill>
                <a:latin typeface="Nunito Black" pitchFamily="2" charset="0"/>
              </a:rPr>
              <a:t>Em dựa vào bài đọc mà mình đã tìm đọc ở bài tập trước để chia sẻ.</a:t>
            </a:r>
            <a:endParaRPr lang="en-US" sz="2400" dirty="0">
              <a:solidFill>
                <a:schemeClr val="bg1"/>
              </a:solidFill>
              <a:latin typeface="Nunito Black" pitchFamily="2" charset="0"/>
            </a:endParaRPr>
          </a:p>
        </p:txBody>
      </p:sp>
      <p:sp>
        <p:nvSpPr>
          <p:cNvPr id="7" name="Rounded Rectangle 6"/>
          <p:cNvSpPr/>
          <p:nvPr/>
        </p:nvSpPr>
        <p:spPr>
          <a:xfrm>
            <a:off x="2978331" y="3871186"/>
            <a:ext cx="6570618" cy="2009061"/>
          </a:xfrm>
          <a:prstGeom prst="roundRect">
            <a:avLst/>
          </a:prstGeom>
          <a:ln w="57150">
            <a:solidFill>
              <a:srgbClr val="0070C0"/>
            </a:solidFill>
            <a:prstDash val="dash"/>
          </a:ln>
        </p:spPr>
        <p:txBody>
          <a:bodyPr wrap="square">
            <a:spAutoFit/>
          </a:bodyPr>
          <a:lstStyle/>
          <a:p>
            <a:r>
              <a:rPr lang="en-US" sz="2800" dirty="0" err="1">
                <a:solidFill>
                  <a:srgbClr val="FF0000"/>
                </a:solidFill>
                <a:latin typeface="Nunito Black" pitchFamily="2" charset="0"/>
              </a:rPr>
              <a:t>Ví</a:t>
            </a:r>
            <a:r>
              <a:rPr lang="en-US" sz="2800" dirty="0">
                <a:solidFill>
                  <a:srgbClr val="FF0000"/>
                </a:solidFill>
                <a:latin typeface="Nunito Black" pitchFamily="2" charset="0"/>
              </a:rPr>
              <a:t> </a:t>
            </a:r>
            <a:r>
              <a:rPr lang="en-US" sz="2800" dirty="0" err="1">
                <a:solidFill>
                  <a:srgbClr val="FF0000"/>
                </a:solidFill>
                <a:latin typeface="Nunito Black" pitchFamily="2" charset="0"/>
              </a:rPr>
              <a:t>dụ</a:t>
            </a:r>
            <a:r>
              <a:rPr lang="en-US" sz="2800" dirty="0">
                <a:solidFill>
                  <a:srgbClr val="FF0000"/>
                </a:solidFill>
                <a:latin typeface="Nunito Black" pitchFamily="2" charset="0"/>
              </a:rPr>
              <a:t>: </a:t>
            </a:r>
            <a:r>
              <a:rPr lang="vi-VN" sz="2800" dirty="0">
                <a:solidFill>
                  <a:srgbClr val="FF0000"/>
                </a:solidFill>
                <a:latin typeface="Nunito Black" pitchFamily="2" charset="0"/>
              </a:rPr>
              <a:t>Trong bài thơ Chú gà trống nhỏ mà tớ tìm đọc được, chú gà trống được miêu tả rất đáng yêu, nghộ nghĩnh.</a:t>
            </a:r>
            <a:endParaRPr lang="en-US" sz="2800" dirty="0">
              <a:solidFill>
                <a:srgbClr val="FF0000"/>
              </a:solidFill>
              <a:latin typeface="Nunito Black" pitchFamily="2"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1770369" y="2168988"/>
            <a:ext cx="1954467" cy="2356152"/>
          </a:xfrm>
          <a:prstGeom prst="rect">
            <a:avLst/>
          </a:prstGeom>
        </p:spPr>
      </p:pic>
    </p:spTree>
    <p:extLst>
      <p:ext uri="{BB962C8B-B14F-4D97-AF65-F5344CB8AC3E}">
        <p14:creationId xmlns:p14="http://schemas.microsoft.com/office/powerpoint/2010/main" val="1310987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Cùng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bạn</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về</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những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vật</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nuôi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trong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nhà</a:t>
            </a:r>
            <a:r>
              <a:rPr kumimoji="0" lang="en-US" sz="1800" b="0" i="0" u="none" strike="noStrike" kern="1200" cap="none" spc="0" normalizeH="0" baseline="0" noProof="0" dirty="0">
                <a:ln>
                  <a:noFill/>
                </a:ln>
                <a:solidFill>
                  <a:srgbClr val="000000"/>
                </a:solidFill>
                <a:effectLst/>
                <a:uLnTx/>
                <a:uFillTx/>
                <a:latin typeface="OpenSans"/>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tớ</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có</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nuôi</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cún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rất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đáng</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yêu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cậu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
        <p:nvSpPr>
          <p:cNvPr id="11" name="Cloud Callout 10"/>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pPr algn="just"/>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thì</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đàn</a:t>
            </a:r>
            <a:r>
              <a:rPr lang="en-US" sz="2000" dirty="0">
                <a:solidFill>
                  <a:schemeClr val="bg1"/>
                </a:solidFill>
                <a:latin typeface="Nunito Black" pitchFamily="2" charset="0"/>
              </a:rPr>
              <a:t> </a:t>
            </a:r>
            <a:r>
              <a:rPr lang="en-US" sz="2000" dirty="0" err="1">
                <a:solidFill>
                  <a:schemeClr val="bg1"/>
                </a:solidFill>
                <a:latin typeface="Nunito Black" pitchFamily="2" charset="0"/>
              </a:rPr>
              <a:t>mèo</a:t>
            </a:r>
            <a:r>
              <a:rPr lang="en-US" sz="2000" dirty="0">
                <a:solidFill>
                  <a:schemeClr val="bg1"/>
                </a:solidFill>
                <a:latin typeface="Nunito Black" pitchFamily="2" charset="0"/>
              </a:rPr>
              <a:t> </a:t>
            </a:r>
            <a:r>
              <a:rPr lang="en-US" sz="2000" dirty="0" err="1">
                <a:solidFill>
                  <a:schemeClr val="bg1"/>
                </a:solidFill>
                <a:latin typeface="Nunito Black" pitchFamily="2" charset="0"/>
              </a:rPr>
              <a:t>xinh</a:t>
            </a:r>
            <a:r>
              <a:rPr lang="en-US" sz="2000" dirty="0">
                <a:solidFill>
                  <a:schemeClr val="bg1"/>
                </a:solidFill>
                <a:latin typeface="Nunito Black" pitchFamily="2" charset="0"/>
              </a:rPr>
              <a:t> </a:t>
            </a:r>
            <a:r>
              <a:rPr lang="en-US" sz="2000" dirty="0" err="1">
                <a:solidFill>
                  <a:schemeClr val="bg1"/>
                </a:solidFill>
                <a:latin typeface="Nunito Black" pitchFamily="2" charset="0"/>
              </a:rPr>
              <a:t>lắm</a:t>
            </a:r>
            <a:r>
              <a:rPr lang="en-US" sz="2000" dirty="0">
                <a:solidFill>
                  <a:schemeClr val="bg1"/>
                </a:solidFill>
                <a:latin typeface="Nunito Black" pitchFamily="2" charset="0"/>
              </a:rPr>
              <a:t>!</a:t>
            </a:r>
          </a:p>
        </p:txBody>
      </p:sp>
      <p:pic>
        <p:nvPicPr>
          <p:cNvPr id="14" name="Picture 13"/>
          <p:cNvPicPr>
            <a:picLocks noChangeAspect="1"/>
          </p:cNvPicPr>
          <p:nvPr/>
        </p:nvPicPr>
        <p:blipFill>
          <a:blip r:embed="rId7"/>
          <a:stretch>
            <a:fillRect/>
          </a:stretch>
        </p:blipFill>
        <p:spPr>
          <a:xfrm>
            <a:off x="1685914" y="4327706"/>
            <a:ext cx="1333324" cy="1622630"/>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278096" y="5039195"/>
            <a:ext cx="751691" cy="870201"/>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805901" y="5653801"/>
            <a:ext cx="751691" cy="870201"/>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624705" y="5316326"/>
            <a:ext cx="751691" cy="870201"/>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152510" y="5642484"/>
            <a:ext cx="751691" cy="870201"/>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2557592" y="5359067"/>
            <a:ext cx="911501" cy="1055206"/>
          </a:xfrm>
          <a:prstGeom prst="rect">
            <a:avLst/>
          </a:prstGeom>
        </p:spPr>
      </p:pic>
    </p:spTree>
    <p:extLst>
      <p:ext uri="{BB962C8B-B14F-4D97-AF65-F5344CB8AC3E}">
        <p14:creationId xmlns:p14="http://schemas.microsoft.com/office/powerpoint/2010/main" val="26235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492" y="1405230"/>
            <a:ext cx="9969372" cy="4984686"/>
          </a:xfrm>
          <a:prstGeom prst="roundRect">
            <a:avLst/>
          </a:prstGeom>
        </p:spPr>
      </p:pic>
      <p:grpSp>
        <p:nvGrpSpPr>
          <p:cNvPr id="18" name="Group 17"/>
          <p:cNvGrpSpPr/>
          <p:nvPr/>
        </p:nvGrpSpPr>
        <p:grpSpPr>
          <a:xfrm>
            <a:off x="1131168" y="315568"/>
            <a:ext cx="9640390" cy="1171277"/>
            <a:chOff x="2040713" y="3071517"/>
            <a:chExt cx="9640390" cy="1171277"/>
          </a:xfrm>
        </p:grpSpPr>
        <p:sp>
          <p:nvSpPr>
            <p:cNvPr id="19" name="TextBox 18">
              <a:extLst>
                <a:ext uri="{FF2B5EF4-FFF2-40B4-BE49-F238E27FC236}">
                  <a16:creationId xmlns:a16="http://schemas.microsoft.com/office/drawing/2014/main" id="{FDF99F60-2DEC-4DEF-9300-E3C8E7CE95D2}"/>
                </a:ext>
              </a:extLst>
            </p:cNvPr>
            <p:cNvSpPr txBox="1"/>
            <p:nvPr/>
          </p:nvSpPr>
          <p:spPr>
            <a:xfrm>
              <a:off x="2040713" y="3071517"/>
              <a:ext cx="2917145"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FDF99F60-2DEC-4DEF-9300-E3C8E7CE95D2}"/>
                </a:ext>
              </a:extLst>
            </p:cNvPr>
            <p:cNvSpPr txBox="1"/>
            <p:nvPr/>
          </p:nvSpPr>
          <p:spPr>
            <a:xfrm>
              <a:off x="4957858" y="3195489"/>
              <a:ext cx="6723245" cy="851297"/>
            </a:xfrm>
            <a:prstGeom prst="roundRect">
              <a:avLst/>
            </a:prstGeom>
            <a:no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22" name="Speech Bubble: Rectangle with Corners Rounded 7">
            <a:extLst>
              <a:ext uri="{FF2B5EF4-FFF2-40B4-BE49-F238E27FC236}">
                <a16:creationId xmlns:a16="http://schemas.microsoft.com/office/drawing/2014/main" id="{C42408ED-562A-4EAC-2176-453F286291C9}"/>
              </a:ext>
            </a:extLst>
          </p:cNvPr>
          <p:cNvSpPr/>
          <p:nvPr/>
        </p:nvSpPr>
        <p:spPr>
          <a:xfrm>
            <a:off x="9585988" y="1414809"/>
            <a:ext cx="2153194" cy="1132114"/>
          </a:xfrm>
          <a:prstGeom prst="wedgeRoundRectCallout">
            <a:avLst>
              <a:gd name="adj1" fmla="val -40397"/>
              <a:gd name="adj2" fmla="val 7632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7030A0"/>
                </a:solidFill>
                <a:latin typeface="Nunito Black" pitchFamily="2" charset="0"/>
              </a:rPr>
              <a:t>Bức</a:t>
            </a:r>
            <a:r>
              <a:rPr lang="en-US" sz="2800" dirty="0">
                <a:solidFill>
                  <a:srgbClr val="7030A0"/>
                </a:solidFill>
                <a:latin typeface="Nunito Black" pitchFamily="2" charset="0"/>
              </a:rPr>
              <a:t> </a:t>
            </a:r>
            <a:r>
              <a:rPr lang="en-US" sz="2800" dirty="0" err="1">
                <a:solidFill>
                  <a:srgbClr val="7030A0"/>
                </a:solidFill>
                <a:latin typeface="Nunito Black" pitchFamily="2" charset="0"/>
              </a:rPr>
              <a:t>tranh</a:t>
            </a:r>
            <a:r>
              <a:rPr lang="en-US" sz="2800" dirty="0">
                <a:solidFill>
                  <a:srgbClr val="7030A0"/>
                </a:solidFill>
                <a:latin typeface="Nunito Black" pitchFamily="2" charset="0"/>
              </a:rPr>
              <a:t> </a:t>
            </a:r>
            <a:r>
              <a:rPr lang="en-US" sz="2800" dirty="0" err="1">
                <a:solidFill>
                  <a:srgbClr val="7030A0"/>
                </a:solidFill>
                <a:latin typeface="Nunito Black" pitchFamily="2" charset="0"/>
              </a:rPr>
              <a:t>vẽ</a:t>
            </a:r>
            <a:r>
              <a:rPr lang="en-US" sz="2800" dirty="0">
                <a:solidFill>
                  <a:srgbClr val="7030A0"/>
                </a:solidFill>
                <a:latin typeface="Nunito Black" pitchFamily="2" charset="0"/>
              </a:rPr>
              <a:t> </a:t>
            </a:r>
            <a:r>
              <a:rPr lang="en-US" sz="2800" dirty="0" err="1">
                <a:solidFill>
                  <a:srgbClr val="7030A0"/>
                </a:solidFill>
                <a:latin typeface="Nunito Black" pitchFamily="2" charset="0"/>
              </a:rPr>
              <a:t>gì</a:t>
            </a:r>
            <a:r>
              <a:rPr lang="en-US" sz="2800" dirty="0">
                <a:solidFill>
                  <a:srgbClr val="7030A0"/>
                </a:solidFill>
                <a:latin typeface="Nunito Black" pitchFamily="2" charset="0"/>
              </a:rPr>
              <a:t>?</a:t>
            </a:r>
          </a:p>
        </p:txBody>
      </p:sp>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13585" y="2963761"/>
            <a:ext cx="2891104"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149597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457199" y="341812"/>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algn="ctr"/>
              <a:r>
                <a:rPr lang="vi-VN" sz="2800" b="1" dirty="0">
                  <a:solidFill>
                    <a:srgbClr val="FF0000"/>
                  </a:solidFill>
                  <a:latin typeface="Nunito Black" pitchFamily="2" charset="0"/>
                </a:rPr>
                <a:t>Bạn nhỏ trong nhà</a:t>
              </a:r>
              <a:endParaRPr lang="vi-VN" sz="2800" dirty="0">
                <a:solidFill>
                  <a:srgbClr val="FF0000"/>
                </a:solidFill>
                <a:latin typeface="Nunito Black" pitchFamily="2" charset="0"/>
              </a:endParaRPr>
            </a:p>
          </p:txBody>
        </p:sp>
        <p:sp>
          <p:nvSpPr>
            <p:cNvPr id="5" name="Rectangle 4"/>
            <p:cNvSpPr/>
            <p:nvPr/>
          </p:nvSpPr>
          <p:spPr>
            <a:xfrm>
              <a:off x="8086508" y="6281186"/>
              <a:ext cx="3352201" cy="461665"/>
            </a:xfrm>
            <a:prstGeom prst="rect">
              <a:avLst/>
            </a:prstGeom>
          </p:spPr>
          <p:txBody>
            <a:bodyPr wrap="none">
              <a:spAutoFit/>
            </a:bodyPr>
            <a:lstStyle/>
            <a:p>
              <a:pPr algn="r"/>
              <a:r>
                <a:rPr lang="vi-VN" sz="2400" dirty="0">
                  <a:solidFill>
                    <a:srgbClr val="002060"/>
                  </a:solidFill>
                  <a:latin typeface="Nunito Black" pitchFamily="2" charset="0"/>
                </a:rPr>
                <a:t>(Theo Trần Đức Tiến)</a:t>
              </a:r>
            </a:p>
          </p:txBody>
        </p:sp>
      </p:grpSp>
    </p:spTree>
    <p:extLst>
      <p:ext uri="{BB962C8B-B14F-4D97-AF65-F5344CB8AC3E}">
        <p14:creationId xmlns:p14="http://schemas.microsoft.com/office/powerpoint/2010/main" val="2891036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A126-31B1-C7E5-FAE1-8866E0C5C3B3}"/>
              </a:ext>
            </a:extLst>
          </p:cNvPr>
          <p:cNvSpPr txBox="1"/>
          <p:nvPr/>
        </p:nvSpPr>
        <p:spPr>
          <a:xfrm>
            <a:off x="790299" y="1105712"/>
            <a:ext cx="2266307" cy="1055608"/>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id="{BFB8A126-31B1-C7E5-FAE1-8866E0C5C3B3}"/>
              </a:ext>
            </a:extLst>
          </p:cNvPr>
          <p:cNvSpPr txBox="1"/>
          <p:nvPr/>
        </p:nvSpPr>
        <p:spPr>
          <a:xfrm>
            <a:off x="790299"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Tuyệt</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xinh</a:t>
            </a:r>
            <a:endParaRPr lang="en-US" sz="2800" b="1" dirty="0">
              <a:solidFill>
                <a:srgbClr val="0070C0"/>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id="{BFB8A126-31B1-C7E5-FAE1-8866E0C5C3B3}"/>
              </a:ext>
            </a:extLst>
          </p:cNvPr>
          <p:cNvSpPr txBox="1"/>
          <p:nvPr/>
        </p:nvSpPr>
        <p:spPr>
          <a:xfrm>
            <a:off x="79030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Loáng</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ướt</a:t>
            </a:r>
            <a:endParaRPr lang="en-US" sz="2800" b="1" dirty="0">
              <a:solidFill>
                <a:srgbClr val="0070C0"/>
              </a:solidFill>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BFB8A126-31B1-C7E5-FAE1-8866E0C5C3B3}"/>
              </a:ext>
            </a:extLst>
          </p:cNvPr>
          <p:cNvSpPr txBox="1"/>
          <p:nvPr/>
        </p:nvSpPr>
        <p:spPr>
          <a:xfrm>
            <a:off x="8654140" y="1633516"/>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Ngoáy</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tít</a:t>
            </a:r>
            <a:endParaRPr lang="en-US" sz="2800" b="1" dirty="0">
              <a:solidFill>
                <a:srgbClr val="0070C0"/>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BFB8A126-31B1-C7E5-FAE1-8866E0C5C3B3}"/>
              </a:ext>
            </a:extLst>
          </p:cNvPr>
          <p:cNvSpPr txBox="1"/>
          <p:nvPr/>
        </p:nvSpPr>
        <p:spPr>
          <a:xfrm>
            <a:off x="8654134"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Khoanh</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tròn</a:t>
            </a:r>
            <a:endParaRPr lang="en-US" sz="2800" b="1" dirty="0">
              <a:solidFill>
                <a:srgbClr val="0070C0"/>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FB8A126-31B1-C7E5-FAE1-8866E0C5C3B3}"/>
              </a:ext>
            </a:extLst>
          </p:cNvPr>
          <p:cNvSpPr txBox="1"/>
          <p:nvPr/>
        </p:nvSpPr>
        <p:spPr>
          <a:xfrm>
            <a:off x="869332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Quấn</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quýt</a:t>
            </a:r>
            <a:endParaRPr lang="en-US" sz="2800" b="1" dirty="0">
              <a:solidFill>
                <a:srgbClr val="0070C0"/>
              </a:solidFill>
              <a:latin typeface="Nunito Black" pitchFamily="2" charset="0"/>
              <a:cs typeface="Baloo 2 SemiBold" pitchFamily="2" charset="0"/>
            </a:endParaRPr>
          </a:p>
        </p:txBody>
      </p:sp>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Tree>
    <p:extLst>
      <p:ext uri="{BB962C8B-B14F-4D97-AF65-F5344CB8AC3E}">
        <p14:creationId xmlns:p14="http://schemas.microsoft.com/office/powerpoint/2010/main" val="1950491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130032" y="391900"/>
            <a:ext cx="2356680"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Chia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313831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47152" y="391900"/>
            <a:ext cx="3289633"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nối</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4006265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4222</TotalTime>
  <Words>845</Words>
  <Application>Microsoft Office PowerPoint</Application>
  <PresentationFormat>Widescreen</PresentationFormat>
  <Paragraphs>119</Paragraphs>
  <Slides>30</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等线</vt:lpstr>
      <vt:lpstr>Times New Roman</vt:lpstr>
      <vt:lpstr>inpin heiti</vt:lpstr>
      <vt:lpstr>Tahoma</vt:lpstr>
      <vt:lpstr>字魂52号-阿开漫画体</vt:lpstr>
      <vt:lpstr>Baloo 2 SemiBold</vt:lpstr>
      <vt:lpstr>Calibri Light</vt:lpstr>
      <vt:lpstr>Nunito Black</vt:lpstr>
      <vt:lpstr>Great Vibes</vt:lpstr>
      <vt:lpstr>Calibri</vt:lpstr>
      <vt:lpstr>OpenSans</vt:lpstr>
      <vt:lpstr>Arial</vt:lpstr>
      <vt:lpstr>Baloo 2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132</cp:revision>
  <dcterms:created xsi:type="dcterms:W3CDTF">2022-08-12T08:33:52Z</dcterms:created>
  <dcterms:modified xsi:type="dcterms:W3CDTF">2022-12-04T03:05:17Z</dcterms:modified>
</cp:coreProperties>
</file>