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6"/>
  </p:notesMasterIdLst>
  <p:sldIdLst>
    <p:sldId id="376" r:id="rId3"/>
    <p:sldId id="365" r:id="rId4"/>
    <p:sldId id="391" r:id="rId5"/>
    <p:sldId id="372" r:id="rId6"/>
    <p:sldId id="339" r:id="rId7"/>
    <p:sldId id="258" r:id="rId8"/>
    <p:sldId id="273" r:id="rId9"/>
    <p:sldId id="384" r:id="rId10"/>
    <p:sldId id="385" r:id="rId11"/>
    <p:sldId id="386" r:id="rId12"/>
    <p:sldId id="387" r:id="rId13"/>
    <p:sldId id="291" r:id="rId14"/>
    <p:sldId id="39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0C153-10F6-4E52-AB5B-279C92DFB7BD}"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D87E3-9873-49C9-A115-BFE6A639DC72}" type="slidenum">
              <a:rPr lang="en-US" smtClean="0"/>
              <a:t>‹#›</a:t>
            </a:fld>
            <a:endParaRPr lang="en-US"/>
          </a:p>
        </p:txBody>
      </p:sp>
    </p:spTree>
    <p:extLst>
      <p:ext uri="{BB962C8B-B14F-4D97-AF65-F5344CB8AC3E}">
        <p14:creationId xmlns:p14="http://schemas.microsoft.com/office/powerpoint/2010/main" val="156587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76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38487-C24C-4966-9DA1-EB22F36449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7405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4706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1004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16828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2"/>
            <a:ext cx="12192015" cy="2247075"/>
          </a:xfrm>
          <a:prstGeom prst="rect">
            <a:avLst/>
          </a:prstGeom>
        </p:spPr>
      </p:pic>
    </p:spTree>
    <p:extLst>
      <p:ext uri="{BB962C8B-B14F-4D97-AF65-F5344CB8AC3E}">
        <p14:creationId xmlns:p14="http://schemas.microsoft.com/office/powerpoint/2010/main" val="302055613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527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2169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4689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15854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086149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0255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820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99757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252071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63388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82876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34559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00196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6339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57058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8562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549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25128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76491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98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411473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0B67-8FA0-4F66-9577-9C053E74A2A9}" type="datetimeFigureOut">
              <a:rPr lang="en-US" smtClean="0"/>
              <a:t>12/7/2022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25979249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747089-0322-4B03-B224-817DD4C8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7228512D-3055-4911-A4D1-4A084C9C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Isosceles Triangle 20">
            <a:extLst>
              <a:ext uri="{FF2B5EF4-FFF2-40B4-BE49-F238E27FC236}">
                <a16:creationId xmlns:a16="http://schemas.microsoft.com/office/drawing/2014/main" id="{3C98C7BF-70D9-4D19-BD2D-D808991FD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ame 2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579FE5C-0713-40BA-92DD-55A92116181E}"/>
              </a:ext>
            </a:extLst>
          </p:cNvPr>
          <p:cNvSpPr txBox="1"/>
          <p:nvPr/>
        </p:nvSpPr>
        <p:spPr>
          <a:xfrm>
            <a:off x="2880176" y="4309690"/>
            <a:ext cx="6978591" cy="134572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CHÀO MỪNG CÁC EM </a:t>
            </a:r>
          </a:p>
          <a:p>
            <a:pPr marL="0" marR="0" lvl="0" indent="0" algn="ctr" defTabSz="914400" rtl="0" eaLnBrk="1" fontAlgn="auto" latinLnBrk="0" hangingPunct="1">
              <a:lnSpc>
                <a:spcPct val="15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ĐẾN VỚI TIẾT TIẾNG VIỆT</a:t>
            </a:r>
          </a:p>
        </p:txBody>
      </p:sp>
      <p:sp>
        <p:nvSpPr>
          <p:cNvPr id="27" name="Freeform: Shape 26">
            <a:extLst>
              <a:ext uri="{FF2B5EF4-FFF2-40B4-BE49-F238E27FC236}">
                <a16:creationId xmlns:a16="http://schemas.microsoft.com/office/drawing/2014/main" id="{FFD685C2-1A84-41DE-BFA0-0A068F83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group of people&#10;&#10;Description automatically generated with low confidence">
            <a:extLst>
              <a:ext uri="{FF2B5EF4-FFF2-40B4-BE49-F238E27FC236}">
                <a16:creationId xmlns:a16="http://schemas.microsoft.com/office/drawing/2014/main" id="{86EA3C06-A66F-415A-AE85-BF63D364C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481" y="461380"/>
            <a:ext cx="4978053" cy="3459746"/>
          </a:xfrm>
          <a:prstGeom prst="rect">
            <a:avLst/>
          </a:prstGeom>
        </p:spPr>
      </p:pic>
    </p:spTree>
    <p:extLst>
      <p:ext uri="{BB962C8B-B14F-4D97-AF65-F5344CB8AC3E}">
        <p14:creationId xmlns:p14="http://schemas.microsoft.com/office/powerpoint/2010/main" val="335698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7A2A9FD-65C5-4679-8204-E5DAA58662A4}"/>
              </a:ext>
            </a:extLst>
          </p:cNvPr>
          <p:cNvSpPr/>
          <p:nvPr/>
        </p:nvSpPr>
        <p:spPr>
          <a:xfrm>
            <a:off x="317128" y="1469381"/>
            <a:ext cx="11153213" cy="16120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3535102" y="277957"/>
            <a:ext cx="3899871"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cxnSp>
        <p:nvCxnSpPr>
          <p:cNvPr id="10" name="Straight Connector 9"/>
          <p:cNvCxnSpPr/>
          <p:nvPr/>
        </p:nvCxnSpPr>
        <p:spPr>
          <a:xfrm flipH="1">
            <a:off x="10414154" y="1614772"/>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4231457" y="1630092"/>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2646CD07-C212-4023-A0B7-3C3687855A8E}"/>
              </a:ext>
            </a:extLst>
          </p:cNvPr>
          <p:cNvCxnSpPr/>
          <p:nvPr/>
        </p:nvCxnSpPr>
        <p:spPr>
          <a:xfrm flipH="1">
            <a:off x="6149228" y="231502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95E8FCFF-B4B1-4FAB-BAB3-FDE3AD98755D}"/>
              </a:ext>
            </a:extLst>
          </p:cNvPr>
          <p:cNvCxnSpPr/>
          <p:nvPr/>
        </p:nvCxnSpPr>
        <p:spPr>
          <a:xfrm flipH="1">
            <a:off x="6082637" y="231502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501CB904-7D8B-4CA8-B5A8-1E088F12E6DB}"/>
              </a:ext>
            </a:extLst>
          </p:cNvPr>
          <p:cNvSpPr/>
          <p:nvPr/>
        </p:nvSpPr>
        <p:spPr>
          <a:xfrm>
            <a:off x="495423" y="1500799"/>
            <a:ext cx="10796621" cy="14784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685AA00-7C70-4ADB-8B17-6304E1E85477}"/>
              </a:ext>
            </a:extLst>
          </p:cNvPr>
          <p:cNvCxnSpPr/>
          <p:nvPr/>
        </p:nvCxnSpPr>
        <p:spPr>
          <a:xfrm flipH="1">
            <a:off x="1736078" y="234202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20" name="Picture 19">
            <a:extLst>
              <a:ext uri="{FF2B5EF4-FFF2-40B4-BE49-F238E27FC236}">
                <a16:creationId xmlns:a16="http://schemas.microsoft.com/office/drawing/2014/main" id="{D611E7AF-B079-4207-931C-26A8BAB2FBD4}"/>
              </a:ext>
            </a:extLst>
          </p:cNvPr>
          <p:cNvPicPr>
            <a:picLocks noChangeAspect="1"/>
          </p:cNvPicPr>
          <p:nvPr/>
        </p:nvPicPr>
        <p:blipFill rotWithShape="1">
          <a:blip r:embed="rId2"/>
          <a:srcRect l="43026" b="49181"/>
          <a:stretch/>
        </p:blipFill>
        <p:spPr>
          <a:xfrm>
            <a:off x="7177692" y="4970205"/>
            <a:ext cx="4815388" cy="1887795"/>
          </a:xfrm>
          <a:prstGeom prst="rect">
            <a:avLst/>
          </a:prstGeom>
        </p:spPr>
      </p:pic>
    </p:spTree>
    <p:extLst>
      <p:ext uri="{BB962C8B-B14F-4D97-AF65-F5344CB8AC3E}">
        <p14:creationId xmlns:p14="http://schemas.microsoft.com/office/powerpoint/2010/main" val="16312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609909" y="966820"/>
            <a:ext cx="11404471" cy="572457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latin typeface="Arial" panose="020B0604020202020204" pitchFamily="34" charset="0"/>
                <a:ea typeface="Arial-Rounded" panose="020B0500000000000000" pitchFamily="34" charset="0"/>
                <a:cs typeface="Arial" panose="020B0604020202020204" pitchFamily="34" charset="0"/>
              </a:rPr>
              <a:t>                                           </a:t>
            </a:r>
            <a:r>
              <a:rPr lang="en-US" sz="2200" dirty="0">
                <a:latin typeface="Arial" panose="020B0604020202020204" pitchFamily="34" charset="0"/>
                <a:ea typeface="Arial-Rounded" panose="020B0500000000000000" pitchFamily="34" charset="0"/>
                <a:cs typeface="Arial" panose="020B0604020202020204" pitchFamily="34" charset="0"/>
              </a:rPr>
              <a:t>(Theo </a:t>
            </a:r>
            <a:r>
              <a:rPr lang="en-US" sz="2200" i="1" dirty="0">
                <a:latin typeface="Arial" panose="020B0604020202020204" pitchFamily="34" charset="0"/>
                <a:ea typeface="Arial-Rounded" panose="020B0500000000000000" pitchFamily="34" charset="0"/>
                <a:cs typeface="Arial" panose="020B0604020202020204" pitchFamily="34" charset="0"/>
              </a:rPr>
              <a:t>101 </a:t>
            </a:r>
            <a:r>
              <a:rPr lang="en-US" sz="2200" i="1" dirty="0" err="1">
                <a:latin typeface="Arial" panose="020B0604020202020204" pitchFamily="34" charset="0"/>
                <a:ea typeface="Arial-Rounded" panose="020B0500000000000000" pitchFamily="34" charset="0"/>
                <a:cs typeface="Arial" panose="020B0604020202020204" pitchFamily="34" charset="0"/>
              </a:rPr>
              <a:t>trò</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chơi</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dân</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gia</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217085" y="430659"/>
            <a:ext cx="11799176"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a16="http://schemas.microsoft.com/office/drawing/2014/main" id="{E7C3A45F-1446-47DD-B88E-FF8EE2331628}"/>
              </a:ext>
            </a:extLst>
          </p:cNvPr>
          <p:cNvSpPr/>
          <p:nvPr/>
        </p:nvSpPr>
        <p:spPr>
          <a:xfrm>
            <a:off x="727362" y="107675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a16="http://schemas.microsoft.com/office/drawing/2014/main" id="{4AA70929-1E8E-48FA-AF80-7C309B2819FF}"/>
              </a:ext>
            </a:extLst>
          </p:cNvPr>
          <p:cNvSpPr/>
          <p:nvPr/>
        </p:nvSpPr>
        <p:spPr>
          <a:xfrm>
            <a:off x="727362" y="191293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a16="http://schemas.microsoft.com/office/drawing/2014/main" id="{B2BF5190-038E-423C-92DD-747BBBA0DB59}"/>
              </a:ext>
            </a:extLst>
          </p:cNvPr>
          <p:cNvSpPr/>
          <p:nvPr/>
        </p:nvSpPr>
        <p:spPr>
          <a:xfrm>
            <a:off x="727362" y="4582891"/>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363929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6">
            <a:extLst>
              <a:ext uri="{FF2B5EF4-FFF2-40B4-BE49-F238E27FC236}">
                <a16:creationId xmlns:a16="http://schemas.microsoft.com/office/drawing/2014/main" id="{40492B02-98B6-4E81-9A77-773825039D2E}"/>
              </a:ext>
            </a:extLst>
          </p:cNvPr>
          <p:cNvSpPr txBox="1"/>
          <p:nvPr/>
        </p:nvSpPr>
        <p:spPr>
          <a:xfrm>
            <a:off x="1762371" y="5963687"/>
            <a:ext cx="1100129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nác</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Là</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một</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loại</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cây</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dùng</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để</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làm</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chữa</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bệnh</a:t>
            </a:r>
            <a:endPar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Rounded Rectangle 11"/>
          <p:cNvSpPr/>
          <p:nvPr/>
        </p:nvSpPr>
        <p:spPr>
          <a:xfrm>
            <a:off x="4077251" y="264298"/>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957" y="1134123"/>
            <a:ext cx="7351990"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609909" y="966820"/>
            <a:ext cx="11404471" cy="572457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217085" y="430659"/>
            <a:ext cx="11799176"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a16="http://schemas.microsoft.com/office/drawing/2014/main" id="{E7C3A45F-1446-47DD-B88E-FF8EE2331628}"/>
              </a:ext>
            </a:extLst>
          </p:cNvPr>
          <p:cNvSpPr/>
          <p:nvPr/>
        </p:nvSpPr>
        <p:spPr>
          <a:xfrm>
            <a:off x="727362" y="107675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a16="http://schemas.microsoft.com/office/drawing/2014/main" id="{4AA70929-1E8E-48FA-AF80-7C309B2819FF}"/>
              </a:ext>
            </a:extLst>
          </p:cNvPr>
          <p:cNvSpPr/>
          <p:nvPr/>
        </p:nvSpPr>
        <p:spPr>
          <a:xfrm>
            <a:off x="727362" y="191293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a16="http://schemas.microsoft.com/office/drawing/2014/main" id="{B2BF5190-038E-423C-92DD-747BBBA0DB59}"/>
              </a:ext>
            </a:extLst>
          </p:cNvPr>
          <p:cNvSpPr/>
          <p:nvPr/>
        </p:nvSpPr>
        <p:spPr>
          <a:xfrm>
            <a:off x="727362" y="4582891"/>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320310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28153"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grpSp>
        <p:nvGrpSpPr>
          <p:cNvPr id="14" name="Group 13">
            <a:extLst>
              <a:ext uri="{FF2B5EF4-FFF2-40B4-BE49-F238E27FC236}">
                <a16:creationId xmlns:a16="http://schemas.microsoft.com/office/drawing/2014/main" id="{CFB47087-3A2F-477E-A9AF-24A9B660D134}"/>
              </a:ext>
            </a:extLst>
          </p:cNvPr>
          <p:cNvGrpSpPr/>
          <p:nvPr/>
        </p:nvGrpSpPr>
        <p:grpSpPr>
          <a:xfrm>
            <a:off x="3085083" y="1158201"/>
            <a:ext cx="7704837" cy="1300191"/>
            <a:chOff x="9566064" y="964372"/>
            <a:chExt cx="5446164" cy="698253"/>
          </a:xfrm>
        </p:grpSpPr>
        <p:sp>
          <p:nvSpPr>
            <p:cNvPr id="16" name="Rectangle 10">
              <a:extLst>
                <a:ext uri="{FF2B5EF4-FFF2-40B4-BE49-F238E27FC236}">
                  <a16:creationId xmlns:a16="http://schemas.microsoft.com/office/drawing/2014/main" id="{F8380500-9FDB-4A2B-AB91-F561BEABC0AA}"/>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217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0">
              <a:extLst>
                <a:ext uri="{FF2B5EF4-FFF2-40B4-BE49-F238E27FC236}">
                  <a16:creationId xmlns:a16="http://schemas.microsoft.com/office/drawing/2014/main" id="{9E6C9517-813B-4E1E-8FF5-893194207AED}"/>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217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0">
              <a:extLst>
                <a:ext uri="{FF2B5EF4-FFF2-40B4-BE49-F238E27FC236}">
                  <a16:creationId xmlns:a16="http://schemas.microsoft.com/office/drawing/2014/main" id="{7E5C7106-7CDC-4278-A66F-BCA78D793573}"/>
                </a:ext>
              </a:extLst>
            </p:cNvPr>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217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5D67BB7-ABF3-4937-80E3-7513DB36DE92}"/>
              </a:ext>
            </a:extLst>
          </p:cNvPr>
          <p:cNvGrpSpPr/>
          <p:nvPr/>
        </p:nvGrpSpPr>
        <p:grpSpPr>
          <a:xfrm>
            <a:off x="1899140" y="881612"/>
            <a:ext cx="1679993" cy="1576906"/>
            <a:chOff x="1212273" y="1084984"/>
            <a:chExt cx="992332" cy="992332"/>
          </a:xfrm>
          <a:solidFill>
            <a:srgbClr val="00B0F0"/>
          </a:solidFill>
          <a:scene3d>
            <a:camera prst="orthographicFront">
              <a:rot lat="0" lon="0" rev="0"/>
            </a:camera>
            <a:lightRig rig="balanced" dir="t">
              <a:rot lat="0" lon="0" rev="8700000"/>
            </a:lightRig>
          </a:scene3d>
        </p:grpSpPr>
        <p:sp>
          <p:nvSpPr>
            <p:cNvPr id="20" name="Oval 19">
              <a:extLst>
                <a:ext uri="{FF2B5EF4-FFF2-40B4-BE49-F238E27FC236}">
                  <a16:creationId xmlns:a16="http://schemas.microsoft.com/office/drawing/2014/main" id="{A75BE7B4-D9A1-47E1-930C-1304B33AB339}"/>
                </a:ext>
              </a:extLst>
            </p:cNvPr>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217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61EFB17-4C1D-4EE8-AC7B-9013B1DC2F77}"/>
                </a:ext>
              </a:extLst>
            </p:cNvPr>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2171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91819AAE-DD9A-4272-A6E6-885734231E32}"/>
              </a:ext>
            </a:extLst>
          </p:cNvPr>
          <p:cNvSpPr txBox="1"/>
          <p:nvPr/>
        </p:nvSpPr>
        <p:spPr>
          <a:xfrm>
            <a:off x="2078736" y="1061752"/>
            <a:ext cx="1320800" cy="1272143"/>
          </a:xfrm>
          <a:prstGeom prst="rect">
            <a:avLst/>
          </a:prstGeom>
          <a:noFill/>
        </p:spPr>
        <p:txBody>
          <a:bodyPr wrap="square" lIns="121855" tIns="60928" rIns="121855" bIns="60928"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23</a:t>
            </a:r>
          </a:p>
        </p:txBody>
      </p:sp>
      <p:sp>
        <p:nvSpPr>
          <p:cNvPr id="13" name="TextBox 12">
            <a:extLst>
              <a:ext uri="{FF2B5EF4-FFF2-40B4-BE49-F238E27FC236}">
                <a16:creationId xmlns:a16="http://schemas.microsoft.com/office/drawing/2014/main" id="{D0B055A2-D82E-460F-BB91-D44BF1EE4900}"/>
              </a:ext>
            </a:extLst>
          </p:cNvPr>
          <p:cNvSpPr txBox="1"/>
          <p:nvPr/>
        </p:nvSpPr>
        <p:spPr>
          <a:xfrm>
            <a:off x="3085083" y="1410501"/>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RỒNG RẮN LÊN MÂY</a:t>
            </a:r>
          </a:p>
        </p:txBody>
      </p:sp>
      <p:sp>
        <p:nvSpPr>
          <p:cNvPr id="23" name="Rectangle 22">
            <a:extLst>
              <a:ext uri="{FF2B5EF4-FFF2-40B4-BE49-F238E27FC236}">
                <a16:creationId xmlns:a16="http://schemas.microsoft.com/office/drawing/2014/main" id="{E2C41686-61D4-404D-9E8F-DF7321B2DFBC}"/>
              </a:ext>
            </a:extLst>
          </p:cNvPr>
          <p:cNvSpPr/>
          <p:nvPr/>
        </p:nvSpPr>
        <p:spPr>
          <a:xfrm>
            <a:off x="2981806" y="2430344"/>
            <a:ext cx="6832889" cy="905056"/>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 </a:t>
            </a:r>
            <a:r>
              <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 ĐỌC</a:t>
            </a:r>
            <a:endPar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3307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6822" y="1607714"/>
            <a:ext cx="11165984" cy="2720933"/>
          </a:xfrm>
          <a:prstGeom prst="rect">
            <a:avLst/>
          </a:prstGeom>
        </p:spPr>
        <p:txBody>
          <a:bodyPr>
            <a:normAutofit fontScale="250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đúng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rõ</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ràng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bài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Rồng</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rắn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lên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mây</a:t>
            </a:r>
            <a:r>
              <a:rPr lang="en-US" sz="12800" i="1"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tốc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độ</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khoảng</a:t>
            </a:r>
            <a:r>
              <a:rPr lang="en-US" sz="12800" i="1" dirty="0">
                <a:solidFill>
                  <a:srgbClr val="002060"/>
                </a:solidFill>
                <a:latin typeface="Arial" panose="020B0604020202020204" pitchFamily="34" charset="0"/>
                <a:cs typeface="Arial" panose="020B0604020202020204" pitchFamily="34" charset="0"/>
              </a:rPr>
              <a:t> 50 – 55 </a:t>
            </a:r>
            <a:r>
              <a:rPr lang="en-US" sz="12800" dirty="0" err="1">
                <a:solidFill>
                  <a:srgbClr val="002060"/>
                </a:solidFill>
                <a:latin typeface="Arial" panose="020B0604020202020204" pitchFamily="34" charset="0"/>
                <a:cs typeface="Arial" panose="020B0604020202020204" pitchFamily="34" charset="0"/>
              </a:rPr>
              <a:t>tiếng</a:t>
            </a:r>
            <a:r>
              <a:rPr lang="en-US" sz="12800" dirty="0">
                <a:solidFill>
                  <a:srgbClr val="002060"/>
                </a:solidFill>
                <a:latin typeface="Arial" panose="020B0604020202020204" pitchFamily="34" charset="0"/>
                <a:cs typeface="Arial" panose="020B0604020202020204" pitchFamily="34" charset="0"/>
              </a:rPr>
              <a:t>/</a:t>
            </a:r>
            <a:r>
              <a:rPr lang="en-US" sz="12800" dirty="0" err="1">
                <a:solidFill>
                  <a:srgbClr val="002060"/>
                </a:solidFill>
                <a:latin typeface="Arial" panose="020B0604020202020204" pitchFamily="34" charset="0"/>
                <a:cs typeface="Arial" panose="020B0604020202020204" pitchFamily="34" charset="0"/>
              </a:rPr>
              <a:t>phút</a:t>
            </a:r>
            <a:r>
              <a:rPr lang="en-US" sz="12800" i="1" dirty="0">
                <a:solidFill>
                  <a:srgbClr val="002060"/>
                </a:solidFill>
                <a:latin typeface="Arial" panose="020B0604020202020204" pitchFamily="34" charset="0"/>
                <a:cs typeface="Arial" panose="020B0604020202020204" pitchFamily="34" charset="0"/>
              </a:rPr>
              <a:t>. </a:t>
            </a:r>
          </a:p>
          <a:p>
            <a:pPr marL="0" indent="0">
              <a:lnSpc>
                <a:spcPct val="120000"/>
              </a:lnSpc>
              <a:buNone/>
            </a:pPr>
            <a:r>
              <a:rPr lang="en-US" sz="12800" i="1" dirty="0">
                <a:solidFill>
                  <a:srgbClr val="002060"/>
                </a:solidFill>
                <a:latin typeface="Arial" panose="020B0604020202020204" pitchFamily="34" charset="0"/>
                <a:cs typeface="Arial" panose="020B0604020202020204" pitchFamily="34" charset="0"/>
              </a:rPr>
              <a:t>  </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nghĩa</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từ</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cây</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núc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nác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cản</a:t>
            </a:r>
            <a:r>
              <a:rPr lang="en-US" sz="12800" dirty="0">
                <a:solidFill>
                  <a:srgbClr val="002060"/>
                </a:solidFill>
                <a:latin typeface="Arial" panose="020B0604020202020204" pitchFamily="34" charset="0"/>
                <a:cs typeface="Arial" panose="020B0604020202020204" pitchFamily="34" charset="0"/>
              </a:rPr>
              <a:t>.</a:t>
            </a:r>
          </a:p>
          <a:p>
            <a:pPr marL="0" indent="0" algn="just">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biết</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cách</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chơi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trò</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chơi</a:t>
            </a:r>
            <a:r>
              <a:rPr lang="en-US" sz="12800"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Rồng</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rắn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lên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mây</a:t>
            </a:r>
            <a:r>
              <a:rPr lang="en-US" sz="12800" dirty="0">
                <a:solidFill>
                  <a:srgbClr val="002060"/>
                </a:solidFill>
                <a:latin typeface="Arial" panose="020B0604020202020204" pitchFamily="34" charset="0"/>
                <a:cs typeface="Arial" panose="020B0604020202020204" pitchFamily="34" charset="0"/>
              </a:rPr>
              <a:t>.</a:t>
            </a:r>
          </a:p>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Luyện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tập</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theo</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văn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bản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118576" y="604233"/>
            <a:ext cx="5933209" cy="8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3600" dirty="0" err="1">
                <a:solidFill>
                  <a:srgbClr val="FF0000"/>
                </a:solidFill>
                <a:latin typeface="Arial" panose="020B0604020202020204" pitchFamily="34" charset="0"/>
                <a:cs typeface="Arial" panose="020B0604020202020204" pitchFamily="34" charset="0"/>
              </a:rPr>
              <a:t>Yêu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cầu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cần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đạt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293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doll, toy&#10;&#10;Description automatically generated">
            <a:extLst>
              <a:ext uri="{FF2B5EF4-FFF2-40B4-BE49-F238E27FC236}">
                <a16:creationId xmlns:a16="http://schemas.microsoft.com/office/drawing/2014/main" id="{C597E369-9056-4DD6-BAF8-98EEE1873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76" y="113219"/>
            <a:ext cx="9060154" cy="6744781"/>
          </a:xfrm>
          <a:prstGeom prst="rect">
            <a:avLst/>
          </a:prstGeom>
        </p:spPr>
      </p:pic>
      <p:sp>
        <p:nvSpPr>
          <p:cNvPr id="4" name="TextBox 3">
            <a:extLst>
              <a:ext uri="{FF2B5EF4-FFF2-40B4-BE49-F238E27FC236}">
                <a16:creationId xmlns:a16="http://schemas.microsoft.com/office/drawing/2014/main" id="{9C2B9C8E-9998-4E1B-96A0-34E3E0FBA272}"/>
              </a:ext>
            </a:extLst>
          </p:cNvPr>
          <p:cNvSpPr txBox="1"/>
          <p:nvPr/>
        </p:nvSpPr>
        <p:spPr>
          <a:xfrm>
            <a:off x="5162342" y="3885988"/>
            <a:ext cx="362104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TIẾT</a:t>
            </a:r>
            <a:r>
              <a:rPr kumimoji="0" lang="en-US" sz="8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1</a:t>
            </a:r>
          </a:p>
        </p:txBody>
      </p:sp>
    </p:spTree>
    <p:extLst>
      <p:ext uri="{BB962C8B-B14F-4D97-AF65-F5344CB8AC3E}">
        <p14:creationId xmlns:p14="http://schemas.microsoft.com/office/powerpoint/2010/main" val="1434770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26197" y="298449"/>
            <a:ext cx="3457162" cy="940768"/>
            <a:chOff x="9566064" y="964372"/>
            <a:chExt cx="5334002" cy="646524"/>
          </a:xfrm>
        </p:grpSpPr>
        <p:sp>
          <p:nvSpPr>
            <p:cNvPr id="17"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0"/>
            <p:cNvSpPr/>
            <p:nvPr/>
          </p:nvSpPr>
          <p:spPr>
            <a:xfrm>
              <a:off x="9566064" y="1015738"/>
              <a:ext cx="4896847"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KHỞI</a:t>
              </a:r>
              <a:r>
                <a:rPr kumimoji="0" lang="en-US" sz="3200" b="0" i="0" u="none" strike="noStrike" kern="1200" cap="none" spc="0" normalizeH="0" noProof="0" dirty="0">
                  <a:ln>
                    <a:noFill/>
                  </a:ln>
                  <a:solidFill>
                    <a:srgbClr val="0070C0"/>
                  </a:solidFill>
                  <a:effectLst/>
                  <a:uLnTx/>
                  <a:uFillTx/>
                  <a:latin typeface="Arial" panose="020B0604020202020204" pitchFamily="34" charset="0"/>
                  <a:cs typeface="Arial" panose="020B0604020202020204" pitchFamily="34" charset="0"/>
                </a:rPr>
                <a:t> ĐỘNG</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20" name="TextBox 19"/>
          <p:cNvSpPr txBox="1"/>
          <p:nvPr/>
        </p:nvSpPr>
        <p:spPr>
          <a:xfrm>
            <a:off x="3683359" y="283017"/>
            <a:ext cx="8036417" cy="104637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Mời</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cùng</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tham</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gia</a:t>
            </a:r>
            <a:r>
              <a:rPr kumimoji="0" lang="en-US" sz="300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12190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5908" y="560566"/>
            <a:ext cx="9966092" cy="584711"/>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Em</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biết</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gì</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626744" y="1274933"/>
            <a:ext cx="1391479" cy="894521"/>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29620" t="43290" r="29892" b="15425"/>
          <a:stretch/>
        </p:blipFill>
        <p:spPr>
          <a:xfrm>
            <a:off x="2503468" y="1880323"/>
            <a:ext cx="7847672" cy="4501371"/>
          </a:xfrm>
          <a:prstGeom prst="rect">
            <a:avLst/>
          </a:prstGeom>
        </p:spPr>
      </p:pic>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468241" y="761947"/>
            <a:ext cx="11404471" cy="572457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165570" y="220396"/>
            <a:ext cx="11799176"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RỒNG RẮN LÊN MÂY</a:t>
            </a:r>
          </a:p>
        </p:txBody>
      </p:sp>
    </p:spTree>
    <p:extLst>
      <p:ext uri="{BB962C8B-B14F-4D97-AF65-F5344CB8AC3E}">
        <p14:creationId xmlns:p14="http://schemas.microsoft.com/office/powerpoint/2010/main" val="280098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8830" y="1883067"/>
            <a:ext cx="5955231"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ồng</a:t>
            </a:r>
            <a:r>
              <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ắn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ounded Rectangle 7"/>
          <p:cNvSpPr/>
          <p:nvPr/>
        </p:nvSpPr>
        <p:spPr>
          <a:xfrm>
            <a:off x="4064000" y="823758"/>
            <a:ext cx="4064000" cy="630014"/>
          </a:xfrm>
          <a:prstGeom prst="round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5000" b="1" i="0" u="none" strike="noStrike" kern="120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000" b="1" i="0" u="none" strike="noStrike" kern="120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50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DE3620F1-F83C-493C-B816-0758766D6881}"/>
              </a:ext>
            </a:extLst>
          </p:cNvPr>
          <p:cNvSpPr txBox="1"/>
          <p:nvPr/>
        </p:nvSpPr>
        <p:spPr>
          <a:xfrm>
            <a:off x="3948829" y="3116827"/>
            <a:ext cx="5955231"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t>
            </a: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òng</a:t>
            </a:r>
            <a:r>
              <a:rPr kumimoji="0" lang="en-US" sz="4800" b="1"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èo</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4378EFD1-FD74-4B47-9468-0E8CAAA00B14}"/>
              </a:ext>
            </a:extLst>
          </p:cNvPr>
          <p:cNvSpPr txBox="1"/>
          <p:nvPr/>
        </p:nvSpPr>
        <p:spPr>
          <a:xfrm>
            <a:off x="3951566" y="4302416"/>
            <a:ext cx="5955231"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úc</a:t>
            </a:r>
            <a:r>
              <a:rPr kumimoji="0" lang="en-US" sz="4800" b="1"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ác</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2" name="Picture 11">
            <a:extLst>
              <a:ext uri="{FF2B5EF4-FFF2-40B4-BE49-F238E27FC236}">
                <a16:creationId xmlns:a16="http://schemas.microsoft.com/office/drawing/2014/main" id="{6AA7C7BE-8A3F-4116-BE5C-CA4A568B88C5}"/>
              </a:ext>
            </a:extLst>
          </p:cNvPr>
          <p:cNvPicPr>
            <a:picLocks noChangeAspect="1"/>
          </p:cNvPicPr>
          <p:nvPr/>
        </p:nvPicPr>
        <p:blipFill rotWithShape="1">
          <a:blip r:embed="rId2"/>
          <a:srcRect l="43026" b="49181"/>
          <a:stretch/>
        </p:blipFill>
        <p:spPr>
          <a:xfrm>
            <a:off x="7177691" y="4970205"/>
            <a:ext cx="5014309" cy="1887795"/>
          </a:xfrm>
          <a:prstGeom prst="rect">
            <a:avLst/>
          </a:prstGeom>
        </p:spPr>
      </p:pic>
    </p:spTree>
    <p:extLst>
      <p:ext uri="{BB962C8B-B14F-4D97-AF65-F5344CB8AC3E}">
        <p14:creationId xmlns:p14="http://schemas.microsoft.com/office/powerpoint/2010/main" val="13696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609909" y="966820"/>
            <a:ext cx="11404471" cy="5724579"/>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217085" y="430659"/>
            <a:ext cx="11799176"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a16="http://schemas.microsoft.com/office/drawing/2014/main" id="{E7C3A45F-1446-47DD-B88E-FF8EE2331628}"/>
              </a:ext>
            </a:extLst>
          </p:cNvPr>
          <p:cNvSpPr/>
          <p:nvPr/>
        </p:nvSpPr>
        <p:spPr>
          <a:xfrm>
            <a:off x="727362" y="107675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a16="http://schemas.microsoft.com/office/drawing/2014/main" id="{4AA70929-1E8E-48FA-AF80-7C309B2819FF}"/>
              </a:ext>
            </a:extLst>
          </p:cNvPr>
          <p:cNvSpPr/>
          <p:nvPr/>
        </p:nvSpPr>
        <p:spPr>
          <a:xfrm>
            <a:off x="727362" y="1912939"/>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a16="http://schemas.microsoft.com/office/drawing/2014/main" id="{B2BF5190-038E-423C-92DD-747BBBA0DB59}"/>
              </a:ext>
            </a:extLst>
          </p:cNvPr>
          <p:cNvSpPr/>
          <p:nvPr/>
        </p:nvSpPr>
        <p:spPr>
          <a:xfrm>
            <a:off x="727362" y="4582891"/>
            <a:ext cx="346064"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
        <p:nvSpPr>
          <p:cNvPr id="12" name="TextBox 11">
            <a:extLst>
              <a:ext uri="{FF2B5EF4-FFF2-40B4-BE49-F238E27FC236}">
                <a16:creationId xmlns:a16="http://schemas.microsoft.com/office/drawing/2014/main" id="{533C43E1-55FA-42F1-9610-2CF4CAC5DBD2}"/>
              </a:ext>
            </a:extLst>
          </p:cNvPr>
          <p:cNvSpPr txBox="1"/>
          <p:nvPr/>
        </p:nvSpPr>
        <p:spPr>
          <a:xfrm>
            <a:off x="609909" y="6168179"/>
            <a:ext cx="5091633" cy="523220"/>
          </a:xfrm>
          <a:prstGeom prst="rect">
            <a:avLst/>
          </a:prstGeom>
          <a:noFill/>
        </p:spPr>
        <p:txBody>
          <a:bodyPr wrap="square" rtlCol="0">
            <a:spAutoFit/>
          </a:bodyPr>
          <a:lstStyle/>
          <a:p>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chia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thành</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9335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3" presetClass="emph" presetSubtype="2" fill="hold" nodeType="withEffect">
                                  <p:stCondLst>
                                    <p:cond delay="0"/>
                                  </p:stCondLst>
                                  <p:childTnLst>
                                    <p:animClr clrSpc="rgb" dir="cw">
                                      <p:cBhvr override="childStyle">
                                        <p:cTn id="14" dur="2000" fill="hold"/>
                                        <p:tgtEl>
                                          <p:spTgt spid="16">
                                            <p:txEl>
                                              <p:pRg st="0" end="0"/>
                                            </p:txEl>
                                          </p:spTgt>
                                        </p:tgtEl>
                                        <p:attrNameLst>
                                          <p:attrName>style.color</p:attrName>
                                        </p:attrNameLst>
                                      </p:cBhvr>
                                      <p:to>
                                        <a:srgbClr val="002060"/>
                                      </p:to>
                                    </p:animClr>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3" presetClass="emph" presetSubtype="2" fill="hold" nodeType="withEffect">
                                  <p:stCondLst>
                                    <p:cond delay="0"/>
                                  </p:stCondLst>
                                  <p:childTnLst>
                                    <p:animClr clrSpc="rgb" dir="cw">
                                      <p:cBhvr override="childStyle">
                                        <p:cTn id="21" dur="2000" fill="hold"/>
                                        <p:tgtEl>
                                          <p:spTgt spid="16">
                                            <p:txEl>
                                              <p:pRg st="1" end="1"/>
                                            </p:txEl>
                                          </p:spTgt>
                                        </p:tgtEl>
                                        <p:attrNameLst>
                                          <p:attrName>style.color</p:attrName>
                                        </p:attrNameLst>
                                      </p:cBhvr>
                                      <p:to>
                                        <a:srgbClr val="00B050"/>
                                      </p:to>
                                    </p:animClr>
                                  </p:childTnLst>
                                </p:cTn>
                              </p:par>
                              <p:par>
                                <p:cTn id="22" presetID="3" presetClass="emph" presetSubtype="2" fill="hold" nodeType="withEffect">
                                  <p:stCondLst>
                                    <p:cond delay="0"/>
                                  </p:stCondLst>
                                  <p:childTnLst>
                                    <p:animClr clrSpc="rgb" dir="cw">
                                      <p:cBhvr override="childStyle">
                                        <p:cTn id="23" dur="2000" fill="hold"/>
                                        <p:tgtEl>
                                          <p:spTgt spid="16">
                                            <p:txEl>
                                              <p:pRg st="2" end="2"/>
                                            </p:txEl>
                                          </p:spTgt>
                                        </p:tgtEl>
                                        <p:attrNameLst>
                                          <p:attrName>style.color</p:attrName>
                                        </p:attrNameLst>
                                      </p:cBhvr>
                                      <p:to>
                                        <a:srgbClr val="00B050"/>
                                      </p:to>
                                    </p:animClr>
                                  </p:childTnLst>
                                </p:cTn>
                              </p:par>
                              <p:par>
                                <p:cTn id="24" presetID="3" presetClass="emph" presetSubtype="2" fill="hold" nodeType="withEffect">
                                  <p:stCondLst>
                                    <p:cond delay="0"/>
                                  </p:stCondLst>
                                  <p:childTnLst>
                                    <p:animClr clrSpc="rgb" dir="cw">
                                      <p:cBhvr override="childStyle">
                                        <p:cTn id="25" dur="2000" fill="hold"/>
                                        <p:tgtEl>
                                          <p:spTgt spid="16">
                                            <p:txEl>
                                              <p:pRg st="3" end="3"/>
                                            </p:txEl>
                                          </p:spTgt>
                                        </p:tgtEl>
                                        <p:attrNameLst>
                                          <p:attrName>style.color</p:attrName>
                                        </p:attrNameLst>
                                      </p:cBhvr>
                                      <p:to>
                                        <a:srgbClr val="00B050"/>
                                      </p:to>
                                    </p:animClr>
                                  </p:childTnLst>
                                </p:cTn>
                              </p:par>
                              <p:par>
                                <p:cTn id="26" presetID="3" presetClass="emph" presetSubtype="2" fill="hold" nodeType="withEffect">
                                  <p:stCondLst>
                                    <p:cond delay="0"/>
                                  </p:stCondLst>
                                  <p:childTnLst>
                                    <p:animClr clrSpc="rgb" dir="cw">
                                      <p:cBhvr override="childStyle">
                                        <p:cTn id="27" dur="2000" fill="hold"/>
                                        <p:tgtEl>
                                          <p:spTgt spid="16">
                                            <p:txEl>
                                              <p:pRg st="4" end="4"/>
                                            </p:txEl>
                                          </p:spTgt>
                                        </p:tgtEl>
                                        <p:attrNameLst>
                                          <p:attrName>style.color</p:attrName>
                                        </p:attrNameLst>
                                      </p:cBhvr>
                                      <p:to>
                                        <a:srgbClr val="00B050"/>
                                      </p:to>
                                    </p:animClr>
                                  </p:childTnLst>
                                </p:cTn>
                              </p:par>
                              <p:par>
                                <p:cTn id="28" presetID="3" presetClass="emph" presetSubtype="2" fill="hold" nodeType="withEffect">
                                  <p:stCondLst>
                                    <p:cond delay="0"/>
                                  </p:stCondLst>
                                  <p:childTnLst>
                                    <p:animClr clrSpc="rgb" dir="cw">
                                      <p:cBhvr override="childStyle">
                                        <p:cTn id="29" dur="2000" fill="hold"/>
                                        <p:tgtEl>
                                          <p:spTgt spid="16">
                                            <p:txEl>
                                              <p:pRg st="5" end="5"/>
                                            </p:txEl>
                                          </p:spTgt>
                                        </p:tgtEl>
                                        <p:attrNameLst>
                                          <p:attrName>style.color</p:attrName>
                                        </p:attrNameLst>
                                      </p:cBhvr>
                                      <p:to>
                                        <a:srgbClr val="00B050"/>
                                      </p:to>
                                    </p:animClr>
                                  </p:childTnLst>
                                </p:cTn>
                              </p:par>
                              <p:par>
                                <p:cTn id="30" presetID="3" presetClass="emph" presetSubtype="2" fill="hold" nodeType="withEffect">
                                  <p:stCondLst>
                                    <p:cond delay="0"/>
                                  </p:stCondLst>
                                  <p:childTnLst>
                                    <p:animClr clrSpc="rgb" dir="cw">
                                      <p:cBhvr override="childStyle">
                                        <p:cTn id="31" dur="2000" fill="hold"/>
                                        <p:tgtEl>
                                          <p:spTgt spid="16">
                                            <p:txEl>
                                              <p:pRg st="6" end="6"/>
                                            </p:txEl>
                                          </p:spTgt>
                                        </p:tgtEl>
                                        <p:attrNameLst>
                                          <p:attrName>style.color</p:attrName>
                                        </p:attrNameLst>
                                      </p:cBhvr>
                                      <p:to>
                                        <a:srgbClr val="00B050"/>
                                      </p:to>
                                    </p:animClr>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3" presetClass="emph" presetSubtype="2" fill="hold" nodeType="withEffect">
                                  <p:stCondLst>
                                    <p:cond delay="0"/>
                                  </p:stCondLst>
                                  <p:childTnLst>
                                    <p:animClr clrSpc="rgb" dir="cw">
                                      <p:cBhvr override="childStyle">
                                        <p:cTn id="38" dur="2000" fill="hold"/>
                                        <p:tgtEl>
                                          <p:spTgt spid="16">
                                            <p:txEl>
                                              <p:pRg st="7" end="7"/>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3563451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1070</Words>
  <Application>Microsoft Office PowerPoint</Application>
  <PresentationFormat>Widescreen</PresentationFormat>
  <Paragraphs>79</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Arial-Rounded</vt:lpstr>
      <vt:lpstr>Calibri</vt:lpstr>
      <vt:lpstr>Calibri Light</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38</cp:revision>
  <dcterms:created xsi:type="dcterms:W3CDTF">2021-07-21T00:06:02Z</dcterms:created>
  <dcterms:modified xsi:type="dcterms:W3CDTF">2022-12-07T08:15:02Z</dcterms:modified>
</cp:coreProperties>
</file>