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8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5ECE"/>
    <a:srgbClr val="0000FF"/>
    <a:srgbClr val="36174D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1710" y="-107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37.72102" units="1/cm"/>
          <inkml:channelProperty channel="Y" name="resolution" value="37.76224" units="1/cm"/>
        </inkml:channelProperties>
      </inkml:inkSource>
      <inkml:timestamp xml:id="ts0" timeString="2021-12-14T02:11:51.38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6209 3933,'-18'0,"18"18,-17-18,17 18,-36-1,36 1,-35 0,17-1,1 1,17 0,-18-1,18 19,-18-19,1-17,17 18,-18-1,1 1,-1-18</inkml:trace>
  <inkml:trace contextRef="#ctx0" brushRef="#br0" timeOffset="74975.6652">5062 8855,'-17'0,"-1"0,0 0,1 0,-1 0,1 0,-1 17,0 1,1-18,-1 18,-17-1,17 1,-17 0,35-1,-18 18,-17-17,17-18,1 18,-1-1,18 1,-18-18,18 18,-17-18,17 17,0 19,0-19,0 1,0 0,0-1,-36 18,36-17,0 0,0 17,0 0,0-17,0 17,0-17,0-1,0 1,0 0,0-1,0 1,0 0,0-1,0 19,0-19,0 1,0 17,18-35,-18 18,0-1,0 1,18 0,-1 17,1 18,17-18,-17-35,-18 35,17-35,-17 36,36-1,-19 0,1-35,17 0,-17 0,0 0,-1 0,19 0,-19 0,1 0,-1 0,1 0,0 0,-1 0,1-17,-18-1,35-17,1-1,-19 1,1 35,-18-35,17 17,1-17,0 17,-18 1,0-1,0-17,0 17,0-17,0 17,17-17,-17 17,0 1,0-1,0 0,0 1,0-19,18 19,-18-1,0 1,0-1,0 0,0 1,18-1,-18 0,17 1,-17-1,0 0,0 1,0-1,0 1,0-1,0 0,0 1,0-1,0 0,0 1,0-1,0 0,0-17,0 17,0 1,0-1,0 1,0-1,0 0,-17 18,17-17,-18 17,0 0,1 0,-1 0,0 0,1 0,-1 0,1 0,-1 0,-17 0,17 0,-17 0,35 17,17 1,36 17,18 18</inkml:trace>
  <inkml:trace contextRef="#ctx0" brushRef="#br0" timeOffset="101663.6146">7302 4004,'-17'0,"-18"18,17-1,0 1,-17 0,17-1,-17 19,17-19,1 1,-1-1,1 1,-1 0,0-18,18 35,-17-35,17 35,0-17,-36 0,19-1,-1 1</inkml:trace>
  <inkml:trace contextRef="#ctx0" brushRef="#br0" timeOffset="161279.9156">5980 12735,'-18'0,"0"0,1 0,-1 0,0 0,1 0,-1 0,0 0,1 0,-1 0,1 0,-1 0,0 18,1-18,-36 18,35-1,0 1,1 17,-1-17,-17 17,17-35,18 35,-35 18,17-35,1 17,-1-17,18 17,-18 0,18-17,-17 17,17-17,-18 0,1 17,-1-18,18 1,0 0,-35 17,35-17,0-1,0 1,0 0,-18-1,18 1,0-1,0 1,-18 0,18 17,0-17,0-1,0 1,0 0,0-1,0 1,0-1,0 1,0 0,0-1,0 1,0 17,18-35,-18 18,18-18,-18 18,17-18,1 35,0-35,-1 18,18-1,-17 1,17-1,1-17,-19 0,1 18,0 0,-1-18,1 0,17 0,-35 17,18-17,17 0,0 0,-17 0,0 0,34 0,-34 0,0 0,-1 0,1 0,0-17,-1-1,1 0,-18 1,0-18,53-1,-53 19,0-19,17 36,-17-17,0-1,18 0,0 1,-18-1,0 0,17-17,-17 18,0-19,36 1,-36 17,0 1,0-19,0 19,0-1,0 1,0-1,0-17,0 17,0 0,0 1,0-1,0 0,0 1,0-1,0 1,0-1,0 0,-18-17,18 17,-35-35,35 36,0-1,-18-17,18 17,0 1,-18-1,1 18,17-35,0 17,-18 0,18 1,0-1,0 0,0 1,-17 17,-1-18,18 1,-18 17,18-18,-35-17,35 17,0 36,18-1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</inkml:traceFormat>
        <inkml:channelProperties>
          <inkml:channelProperty channel="X" name="resolution" value="37.72102" units="1/cm"/>
          <inkml:channelProperty channel="Y" name="resolution" value="37.76224" units="1/cm"/>
        </inkml:channelProperties>
      </inkml:inkSource>
      <inkml:timestamp xml:id="ts0" timeString="2021-12-14T02:29:14.0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9895 7373,'-17'0,"17"18,-36-1,19 19,-1-19,1 19,-19-1,1 0,17-17,-17 17,17-17,-17 17,35-17,-17-1,-1 1,0-18,1 0,17 17,-36 1</inkml:trace>
  <inkml:trace contextRef="#ctx0" brushRef="#br0" timeOffset="79775.8356">8802 11906,'0'-17,"-18"17,-17-18,35 0,-18 18,1 0,-1 0,0 0,18 36,-17-19,17 1,-18 0,0 17,18-18,0 1,-17 0,17-1,0 1,-18 0,18-1,-18 19,18-19,0 1,-17-1,17 1,-18 0,18-1,0 1,0 0,0 17,0-17,-35-1,35 1,0-1,0 1,0 0,0 17,0-17,-18-1,18 1,0 0,0-1,0 1,0 0,0-1,0 1,0-1,0 1,0 0,0-1,0 1,0 0,0-1,0 1,0 0,0-1,18 1,0-1,-1-17,1 0,-1 0,1 18,0-18,-1 0,1 0,0 18,-1-18,1 0,0 0,-1 0,1 0,0 0,-1 0,1 0,-1 0,-17-18,0 0,36 1,-36-18,17 35,1-18,-18 0,0 1,18 17,-1-18,1-17,-18-1,18 36,-18-17,0-1,0 1,0-1,17 18,-17-18,0 1,0-1,0 0,0 1,0-1,0 0,0 1,0-1,0 0,35 1,-35-1,0 1,0-1,0 0,0 1,0-1,0 0,0 1,0-1,0 0,0 1,0-1,0 1,0-19,0 19,0-19,0 19,0-1,0 0,-35 1,0-1,35 1,-35-1,17 0,-17 1,35-1,-18 18,18-18,-18 1,1-1,-1 18,1 0,-1 0,0 18,18-1,-17 1,17 0,-18-18,18 17,0 1</inkml:trace>
  <inkml:trace contextRef="#ctx0" brushRef="#br0" timeOffset="85007.7107">8184 11942,'-17'-36,"-1"1,1 17,17 1,-18-1,0 18,1-18,-1 18,0-17,-17 17,17 0,1 0,-1 0,1 0,-1 0,0 17,1 19,17-19,-18-17,18 36,-18-19,18 1,-17-18,17 18,0-1,0 1,-18-1,0 1,18 0,-17-1,17 19,-18-1,18-17,-18-1,1 18,17 1,0-19,-18 1,18 0,0-1,0 1,0 17,-17-17,17-1,0 1,0 0,0-1,0 1,0 0,0-1,0 19,0-19,0 1,0 0,0-1,0 1,0 17,17 0,1 1,-1-19,1 19,0-1,-1-35,-17 35,18-17,0-18,-1 17,19-17,-19 18,1-18,17 0,-17 18,-1-18,1 17,0-17,-1 0,1 0,0 0,17 0,-17 0,17 0,-18 0,19 0,-19 0,19 0,-19 0,19 0,-19 0,1 0,-18-17,17-1,-17 0,0-17,18 17,-18 1,0-1,0 1,0-1,0-17,0 17,0 0,0-17,18 17,-18-17,0 0,0 17,0 1,0-1,0 0,0 1,0-1,0 0,0 1,0-1,0 0,0 1,0-18,0 17,0-17,0 17,0-17,0 17,0-17,0 17,0 1,0-1,0 0,0-17,0 17,0-17,0 17,0 1,-18-1,18 1,-18-1,1 0,-1 1,18-1,-17 18,17-18,-36 1,19 17,17-18,-18 18,0 0,1-35,-19 35,19-18,-1 1,1 17,-1 0,0 0,1 0,-1 0,0 0,1 0,-1 17,0 1,1-1</inkml:trace>
  <inkml:trace contextRef="#ctx0" brushRef="#br0" timeOffset="113504.0806">23107 7302,'0'18,"0"0,-18-1,1 1,-1 0,-17 17,35-17,-18-18,18 17,-18 19,1-19</inkml:trace>
  <inkml:trace contextRef="#ctx0" brushRef="#br0" timeOffset="154271.3533">22119 11889,'0'-18,"-17"18,-1 0,0 0,1 0,-1 0,0 0,-35 0,1 0,16 0,1 0,0 0,-1 0,19 0,-1 0,0 0,1 0,-1 0,-17 18,17-1,18 1,-17 0,-1 17,18-18,0 1,-18 17,18 1,-17-19,-1 1,18 0,0 17,0-18,0 1,0 17,-35-17,35 0,0-1,0 1,0 0,0-1,0 1,0-1,0 1,0 0,0-1,0 1,0 17,0-17,0 17,0-17,0 0,0-1,0 1,0-1,0 1,17 0,-17-1,36 1,-36 0,17-1,-17 1,18 0,0-1,-1 1,19 17,-19-35,1 35,17-35,-35 18,35 0,1-1,-19-17,-17 18,18-18,0 18,17-1,-17 1,-1-18,1 0,-1 0,1 0,0 0,-1 0,1 0,0 0,-1 0,1 0,0 0,-1 0,1-18,-1 1,1-1,0 0,-18 1,17 17,-17-18,18 18,-18-35,18 17,-1 0,-17-17,0 18,18-1,-18 0,18-17,-18 17,0-17,17 0,-17 17,0 1,0-1,0 0,18 1,-18-1,0 0,0 1,0-1,0 0,0 1,0-1,0-17,-18 17,18 1,0-1,-17 0,17 1,0-1,0 0,-18 1,0 17,18-18,-17 0,17 1,0-1,0 1,0-1,0 0,-18 18,18-17,-18 17,18-18,-17 18,17-18,0 1,-18 17,0-18,18 0,-17 1,17-1,0 1,-18 17,18-18,0 0,-17 1,17-1,0 0</inkml:trace>
  <inkml:trace contextRef="#ctx0" brushRef="#br0" timeOffset="160920.0117">21255 11836,'0'-18,"-18"0,1 18,17-17,-18 17,0 0,1 0,-1 0,-17 0,17 0,-17 0,0 0,-1 0,19 0,-36 0,17 0,19 0,-1 0,1 17,-19-17,36 18,-17-18,-1 18,0-18,1 17,-1 1,0 0,1-1,-1 1,1 35,-1-36,18 19,0-19,-35 19,35-19,0 1,0 0,0-1,0 1,0-1,-18 1,18 17,0-17,0 17,0 1,0-1,0-18,0 19,0-19,0 1,0 17,0-17,0 0,0-1,0 1,0 0,18 17,-18-18,0 1,0 0,0-1,17 1,-17 0,0-1,0 1,36 0,-36-1,17 18,-17-17,0 0,18-18,-1 17,1 1,-18 0,35-1,1 19,-19-19,1-17,0 18,17-18,-18 0,1 0,0 0,-1 18,19-1,-19-17,1 0,0 0,17 0,-18 0,19 0,-19-35,1 35,17-35,-17 35,0-18,-1 0,1 1,17-1,-35 0,35-17,-35 17,18 1,0-18,-1 35,1-36,0 19,-1-1,-17 0,18 18,-18-17,35-19,-17-16,-18 34,17 18,1-18,-18 1,0-1,18 0,-18 1,0-1,0 0,35 1,-35-1,0 0,0 1,0-1,0-17,0 17,0-17,0 17,0-17,0 17,0-17,0 18,0-19,0 19,0-1,0 0,0 1,0-19,0 19,0-1,0 1,0-1,-18 0,1 1,-1 17,18-36,-18 36,1-17,-1-1,1 0,-1 18,0 0,18-17,-17 17,-1-18,0 18,1-17,-1 17,0 0,1 0,-1 0,0 0,1 0,-1 0,1 0,-19 0,19 17,-1 1,0-18,1 0,-1 17,18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05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487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64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897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479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36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434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356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421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1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BF3B5-9DD2-44B0-BC4E-76596BEE669C}" type="datetimeFigureOut">
              <a:rPr lang="en-US" smtClean="0"/>
              <a:t>12/14/2021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214F9-DFA8-4165-BCD8-7A46F4E9D3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8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4768" y="1569014"/>
            <a:ext cx="1134793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ÁI MỘ A</a:t>
            </a:r>
          </a:p>
          <a:p>
            <a:pPr algn="ctr"/>
            <a:r>
              <a:rPr lang="en-US" sz="44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en-US" sz="44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 </a:t>
            </a:r>
            <a:r>
              <a:rPr lang="en-US" sz="44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44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4400" b="1" u="sng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</a:p>
          <a:p>
            <a:pPr algn="ctr"/>
            <a:r>
              <a:rPr lang="en-US" sz="6000" b="1" u="sng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6000" b="1" u="sng" dirty="0" smtClean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BÀI: CHIA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SỐ CÓ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 </a:t>
            </a:r>
            <a:r>
              <a:rPr lang="en-US" sz="4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endParaRPr lang="vi-VN" sz="48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089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1430215" y="633535"/>
            <a:ext cx="68707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2: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1524000" y="1447800"/>
            <a:ext cx="8153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Tóm tắt: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15 phòng học:   240 bộ bàn ghế.</a:t>
            </a:r>
          </a:p>
          <a:p>
            <a:pPr marL="0" indent="0" eaLnBrk="1" hangingPunct="1">
              <a:spcBef>
                <a:spcPct val="20000"/>
              </a:spcBef>
            </a:pP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    Mỗi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phòng:   </a:t>
            </a:r>
            <a:r>
              <a:rPr lang="en-US" altLang="vi-VN" sz="4400" b="1" dirty="0" smtClean="0">
                <a:solidFill>
                  <a:srgbClr val="6600CC"/>
                </a:solidFill>
                <a:latin typeface="Times New Roman" panose="02020603050405020304" pitchFamily="18" charset="0"/>
              </a:rPr>
              <a:t>…   bộ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bàn ghế?</a:t>
            </a:r>
          </a:p>
          <a:p>
            <a:pPr eaLnBrk="1" hangingPunct="1">
              <a:spcBef>
                <a:spcPct val="20000"/>
              </a:spcBef>
            </a:pPr>
            <a:endParaRPr lang="en-US" altLang="vi-VN" sz="4400" b="1" dirty="0">
              <a:solidFill>
                <a:srgbClr val="6600CC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2743200" y="2819400"/>
            <a:ext cx="78486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vi-VN" altLang="vi-VN" sz="4400" b="1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1055077" y="3734534"/>
            <a:ext cx="1005840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u="sng" dirty="0">
                <a:solidFill>
                  <a:srgbClr val="0000FF"/>
                </a:solidFill>
                <a:latin typeface="Times New Roman" panose="02020603050405020304" pitchFamily="18" charset="0"/>
              </a:rPr>
              <a:t>Bài giải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Mỗi phòng xếp được số bộ ghế là:</a:t>
            </a:r>
          </a:p>
          <a:p>
            <a:pPr algn="ctr" eaLnBrk="1" hangingPunct="1"/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240 : 15 = 16 (bộ)</a:t>
            </a:r>
          </a:p>
          <a:p>
            <a:pPr algn="ctr" eaLnBrk="1" hangingPunct="1"/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				</a:t>
            </a:r>
            <a:r>
              <a:rPr lang="en-US" altLang="vi-VN" sz="4400" b="1" dirty="0" err="1" smtClean="0">
                <a:solidFill>
                  <a:srgbClr val="FF0000"/>
                </a:solidFill>
                <a:latin typeface="Times New Roman" panose="02020603050405020304" pitchFamily="18" charset="0"/>
              </a:rPr>
              <a:t>Đáp</a:t>
            </a:r>
            <a:r>
              <a:rPr lang="en-US" altLang="vi-VN" sz="44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số: 16 bộ bàn ghế.</a:t>
            </a:r>
          </a:p>
        </p:txBody>
      </p:sp>
    </p:spTree>
    <p:extLst>
      <p:ext uri="{BB962C8B-B14F-4D97-AF65-F5344CB8AC3E}">
        <p14:creationId xmlns:p14="http://schemas.microsoft.com/office/powerpoint/2010/main" val="65310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6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46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460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1000"/>
                                        <p:tgtEl>
                                          <p:spTgt spid="460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60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6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5" grpId="0"/>
      <p:bldP spid="46086" grpId="0" build="p"/>
      <p:bldP spid="46087" grpId="0"/>
      <p:bldP spid="4609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524000" y="1600200"/>
            <a:ext cx="4495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3200" b="1" u="sng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u="sng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3</a:t>
            </a:r>
            <a:r>
              <a:rPr lang="en-US" altLang="vi-VN" sz="32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sz="32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x.</a:t>
            </a:r>
          </a:p>
        </p:txBody>
      </p:sp>
      <p:sp>
        <p:nvSpPr>
          <p:cNvPr id="2" name="Rectangle 1"/>
          <p:cNvSpPr/>
          <p:nvPr/>
        </p:nvSpPr>
        <p:spPr>
          <a:xfrm>
            <a:off x="5451228" y="2516219"/>
            <a:ext cx="8147539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b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)  846 : X = 18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   X        = </a:t>
            </a: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846 : 18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      X       = 47 </a:t>
            </a:r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32338" y="2516219"/>
            <a:ext cx="4161694" cy="24263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a) X x 34  = 714	         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     X          = 714 : 34              </a:t>
            </a:r>
          </a:p>
          <a:p>
            <a:pPr marL="742950" lvl="1" indent="-285750">
              <a:lnSpc>
                <a:spcPct val="15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FF"/>
                </a:solidFill>
                <a:latin typeface="Times New Roman" pitchFamily="18" charset="0"/>
              </a:rPr>
              <a:t>X          =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itchFamily="18" charset="0"/>
              </a:rPr>
              <a:t>21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1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28" name="Text Box 568"/>
          <p:cNvSpPr txBox="1">
            <a:spLocks noChangeArrowheads="1"/>
          </p:cNvSpPr>
          <p:nvPr/>
        </p:nvSpPr>
        <p:spPr bwMode="auto">
          <a:xfrm>
            <a:off x="1676400" y="16002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672</a:t>
            </a:r>
          </a:p>
        </p:txBody>
      </p:sp>
      <p:sp>
        <p:nvSpPr>
          <p:cNvPr id="6147" name="Text Box 570"/>
          <p:cNvSpPr txBox="1">
            <a:spLocks noChangeArrowheads="1"/>
          </p:cNvSpPr>
          <p:nvPr/>
        </p:nvSpPr>
        <p:spPr bwMode="auto">
          <a:xfrm>
            <a:off x="3352800" y="15843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6148" name="Text Box 571"/>
          <p:cNvSpPr txBox="1">
            <a:spLocks noChangeArrowheads="1"/>
          </p:cNvSpPr>
          <p:nvPr/>
        </p:nvSpPr>
        <p:spPr bwMode="auto">
          <a:xfrm>
            <a:off x="3336925" y="1468438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2" name="Line 572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150" name="Text Box 573"/>
          <p:cNvSpPr txBox="1">
            <a:spLocks noChangeArrowheads="1"/>
          </p:cNvSpPr>
          <p:nvPr/>
        </p:nvSpPr>
        <p:spPr bwMode="auto">
          <a:xfrm>
            <a:off x="3352800" y="1660525"/>
            <a:ext cx="1841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 sz="4400"/>
          </a:p>
        </p:txBody>
      </p:sp>
      <p:sp>
        <p:nvSpPr>
          <p:cNvPr id="41534" name="Line 574"/>
          <p:cNvSpPr>
            <a:spLocks noChangeShapeType="1"/>
          </p:cNvSpPr>
          <p:nvPr/>
        </p:nvSpPr>
        <p:spPr bwMode="auto">
          <a:xfrm>
            <a:off x="2819400" y="23622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35" name="Text Box 575"/>
          <p:cNvSpPr txBox="1">
            <a:spLocks noChangeArrowheads="1"/>
          </p:cNvSpPr>
          <p:nvPr/>
        </p:nvSpPr>
        <p:spPr bwMode="auto">
          <a:xfrm>
            <a:off x="2895600" y="16002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CC0099"/>
                </a:solidFill>
                <a:latin typeface="Times New Roman" panose="02020603050405020304" pitchFamily="18" charset="0"/>
              </a:rPr>
              <a:t>21</a:t>
            </a:r>
          </a:p>
        </p:txBody>
      </p:sp>
      <p:sp>
        <p:nvSpPr>
          <p:cNvPr id="41536" name="Text Box 576"/>
          <p:cNvSpPr txBox="1">
            <a:spLocks noChangeArrowheads="1"/>
          </p:cNvSpPr>
          <p:nvPr/>
        </p:nvSpPr>
        <p:spPr bwMode="auto">
          <a:xfrm>
            <a:off x="3980210" y="1547191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theo thứ tự từ trái sang phải</a:t>
            </a:r>
          </a:p>
        </p:txBody>
      </p:sp>
      <p:sp>
        <p:nvSpPr>
          <p:cNvPr id="41537" name="Text Box 577"/>
          <p:cNvSpPr txBox="1">
            <a:spLocks noChangeArrowheads="1"/>
          </p:cNvSpPr>
          <p:nvPr/>
        </p:nvSpPr>
        <p:spPr bwMode="auto">
          <a:xfrm>
            <a:off x="4420912" y="2080591"/>
            <a:ext cx="6851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  * 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67 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3</a:t>
            </a:r>
            <a:r>
              <a:rPr lang="en-US" altLang="vi-VN" sz="4000" dirty="0">
                <a:solidFill>
                  <a:schemeClr val="folHlink"/>
                </a:solidFill>
                <a:latin typeface=".VnTime" panose="020B7200000000000000" pitchFamily="34" charset="0"/>
              </a:rPr>
              <a:t>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41538" name="Text Box 578"/>
          <p:cNvSpPr txBox="1">
            <a:spLocks noChangeArrowheads="1"/>
          </p:cNvSpPr>
          <p:nvPr/>
        </p:nvSpPr>
        <p:spPr bwMode="auto">
          <a:xfrm>
            <a:off x="28956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1" name="Text Box 581"/>
          <p:cNvSpPr txBox="1">
            <a:spLocks noChangeArrowheads="1"/>
          </p:cNvSpPr>
          <p:nvPr/>
        </p:nvSpPr>
        <p:spPr bwMode="auto">
          <a:xfrm>
            <a:off x="5295601" y="25377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3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2" name="Text Box 582"/>
          <p:cNvSpPr txBox="1">
            <a:spLocks noChangeArrowheads="1"/>
          </p:cNvSpPr>
          <p:nvPr/>
        </p:nvSpPr>
        <p:spPr bwMode="auto">
          <a:xfrm>
            <a:off x="19812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1543" name="Text Box 583"/>
          <p:cNvSpPr txBox="1">
            <a:spLocks noChangeArrowheads="1"/>
          </p:cNvSpPr>
          <p:nvPr/>
        </p:nvSpPr>
        <p:spPr bwMode="auto">
          <a:xfrm>
            <a:off x="5295601" y="3071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4" name="Text Box 584"/>
          <p:cNvSpPr txBox="1">
            <a:spLocks noChangeArrowheads="1"/>
          </p:cNvSpPr>
          <p:nvPr/>
        </p:nvSpPr>
        <p:spPr bwMode="auto">
          <a:xfrm>
            <a:off x="1676400" y="23405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FF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41545" name="Line 585"/>
          <p:cNvSpPr>
            <a:spLocks noChangeShapeType="1"/>
          </p:cNvSpPr>
          <p:nvPr/>
        </p:nvSpPr>
        <p:spPr bwMode="auto">
          <a:xfrm>
            <a:off x="1752600" y="3026392"/>
            <a:ext cx="60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46" name="Text Box 586"/>
          <p:cNvSpPr txBox="1">
            <a:spLocks noChangeArrowheads="1"/>
          </p:cNvSpPr>
          <p:nvPr/>
        </p:nvSpPr>
        <p:spPr bwMode="auto">
          <a:xfrm>
            <a:off x="5284752" y="3595558"/>
            <a:ext cx="5059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67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63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0000FF"/>
                </a:solidFill>
                <a:latin typeface="Times New Roman" panose="02020603050405020304" pitchFamily="18" charset="0"/>
              </a:rPr>
              <a:t> 4.</a:t>
            </a:r>
            <a:endParaRPr lang="en-US" altLang="vi-VN" sz="4000" dirty="0">
              <a:solidFill>
                <a:srgbClr val="0000FF"/>
              </a:solidFill>
            </a:endParaRPr>
          </a:p>
        </p:txBody>
      </p:sp>
      <p:sp>
        <p:nvSpPr>
          <p:cNvPr id="41547" name="Text Box 587"/>
          <p:cNvSpPr txBox="1">
            <a:spLocks noChangeArrowheads="1"/>
          </p:cNvSpPr>
          <p:nvPr/>
        </p:nvSpPr>
        <p:spPr bwMode="auto">
          <a:xfrm>
            <a:off x="1981200" y="29638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48" name="Text Box 588"/>
          <p:cNvSpPr txBox="1">
            <a:spLocks noChangeArrowheads="1"/>
          </p:cNvSpPr>
          <p:nvPr/>
        </p:nvSpPr>
        <p:spPr bwMode="auto">
          <a:xfrm>
            <a:off x="4734301" y="4102734"/>
            <a:ext cx="3886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000099"/>
                </a:solidFill>
              </a:rPr>
              <a:t>*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Hạ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000099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000099"/>
                </a:solidFill>
                <a:latin typeface="Times New Roman" panose="02020603050405020304" pitchFamily="18" charset="0"/>
              </a:rPr>
              <a:t> 42;</a:t>
            </a:r>
            <a:endParaRPr lang="en-US" altLang="vi-VN" sz="4000" dirty="0">
              <a:solidFill>
                <a:srgbClr val="000099"/>
              </a:solidFill>
            </a:endParaRPr>
          </a:p>
        </p:txBody>
      </p:sp>
      <p:sp>
        <p:nvSpPr>
          <p:cNvPr id="41549" name="Text Box 589"/>
          <p:cNvSpPr txBox="1">
            <a:spLocks noChangeArrowheads="1"/>
          </p:cNvSpPr>
          <p:nvPr/>
        </p:nvSpPr>
        <p:spPr bwMode="auto">
          <a:xfrm>
            <a:off x="2286000" y="16002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0" name="Text Box 590"/>
          <p:cNvSpPr txBox="1">
            <a:spLocks noChangeArrowheads="1"/>
          </p:cNvSpPr>
          <p:nvPr/>
        </p:nvSpPr>
        <p:spPr bwMode="auto">
          <a:xfrm>
            <a:off x="5248382" y="4518991"/>
            <a:ext cx="60880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chia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21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2</a:t>
            </a:r>
            <a:endParaRPr lang="en-US" altLang="vi-VN" sz="4000" dirty="0">
              <a:solidFill>
                <a:srgbClr val="6600CC"/>
              </a:solidFill>
            </a:endParaRPr>
          </a:p>
        </p:txBody>
      </p:sp>
      <p:sp>
        <p:nvSpPr>
          <p:cNvPr id="41551" name="Text Box 591"/>
          <p:cNvSpPr txBox="1">
            <a:spLocks noChangeArrowheads="1"/>
          </p:cNvSpPr>
          <p:nvPr/>
        </p:nvSpPr>
        <p:spPr bwMode="auto">
          <a:xfrm>
            <a:off x="3200400" y="233406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2" name="Text Box 592"/>
          <p:cNvSpPr txBox="1">
            <a:spLocks noChangeArrowheads="1"/>
          </p:cNvSpPr>
          <p:nvPr/>
        </p:nvSpPr>
        <p:spPr bwMode="auto">
          <a:xfrm>
            <a:off x="5284870" y="49761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1 bằng 2, viết 2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3" name="Text Box 593"/>
          <p:cNvSpPr txBox="1">
            <a:spLocks noChangeArrowheads="1"/>
          </p:cNvSpPr>
          <p:nvPr/>
        </p:nvSpPr>
        <p:spPr bwMode="auto">
          <a:xfrm>
            <a:off x="22860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41554" name="Text Box 594"/>
          <p:cNvSpPr txBox="1">
            <a:spLocks noChangeArrowheads="1"/>
          </p:cNvSpPr>
          <p:nvPr/>
        </p:nvSpPr>
        <p:spPr bwMode="auto">
          <a:xfrm>
            <a:off x="5284870" y="5509591"/>
            <a:ext cx="4826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6600CC"/>
                </a:solidFill>
                <a:latin typeface="Times New Roman" panose="02020603050405020304" pitchFamily="18" charset="0"/>
              </a:rPr>
              <a:t>2 nhân 2 bằng 4, viết 4</a:t>
            </a:r>
            <a:endParaRPr lang="en-US" altLang="vi-VN" sz="40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5" name="Text Box 595"/>
          <p:cNvSpPr txBox="1">
            <a:spLocks noChangeArrowheads="1"/>
          </p:cNvSpPr>
          <p:nvPr/>
        </p:nvSpPr>
        <p:spPr bwMode="auto">
          <a:xfrm>
            <a:off x="1981200" y="355979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1556" name="Line 596"/>
          <p:cNvSpPr>
            <a:spLocks noChangeShapeType="1"/>
          </p:cNvSpPr>
          <p:nvPr/>
        </p:nvSpPr>
        <p:spPr bwMode="auto">
          <a:xfrm flipV="1">
            <a:off x="2072849" y="424781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41557" name="Text Box 597"/>
          <p:cNvSpPr txBox="1">
            <a:spLocks noChangeArrowheads="1"/>
          </p:cNvSpPr>
          <p:nvPr/>
        </p:nvSpPr>
        <p:spPr bwMode="auto">
          <a:xfrm>
            <a:off x="5261261" y="6042991"/>
            <a:ext cx="49323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42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0, </a:t>
            </a:r>
            <a:r>
              <a:rPr lang="en-US" altLang="vi-VN" sz="40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rgbClr val="6600CC"/>
                </a:solidFill>
                <a:latin typeface="Times New Roman" panose="02020603050405020304" pitchFamily="18" charset="0"/>
              </a:rPr>
              <a:t> 0</a:t>
            </a:r>
            <a:endParaRPr lang="en-US" altLang="vi-VN" sz="40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41558" name="Text Box 598"/>
          <p:cNvSpPr txBox="1">
            <a:spLocks noChangeArrowheads="1"/>
          </p:cNvSpPr>
          <p:nvPr/>
        </p:nvSpPr>
        <p:spPr bwMode="auto">
          <a:xfrm>
            <a:off x="2266664" y="4144369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41559" name="Text Box 599"/>
          <p:cNvSpPr txBox="1">
            <a:spLocks noChangeArrowheads="1"/>
          </p:cNvSpPr>
          <p:nvPr/>
        </p:nvSpPr>
        <p:spPr bwMode="auto">
          <a:xfrm>
            <a:off x="-46348" y="4756745"/>
            <a:ext cx="34454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672 : 21 =</a:t>
            </a:r>
          </a:p>
        </p:txBody>
      </p:sp>
      <p:sp>
        <p:nvSpPr>
          <p:cNvPr id="41560" name="Text Box 600"/>
          <p:cNvSpPr txBox="1">
            <a:spLocks noChangeArrowheads="1"/>
          </p:cNvSpPr>
          <p:nvPr/>
        </p:nvSpPr>
        <p:spPr bwMode="auto">
          <a:xfrm>
            <a:off x="3336925" y="4736555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36174D"/>
                </a:solidFill>
                <a:latin typeface="Times New Roman" panose="02020603050405020304" pitchFamily="18" charset="0"/>
              </a:rPr>
              <a:t>32</a:t>
            </a:r>
          </a:p>
        </p:txBody>
      </p:sp>
      <p:sp>
        <p:nvSpPr>
          <p:cNvPr id="6176" name="Rectangle 607"/>
          <p:cNvSpPr>
            <a:spLocks noChangeArrowheads="1"/>
          </p:cNvSpPr>
          <p:nvPr/>
        </p:nvSpPr>
        <p:spPr bwMode="auto">
          <a:xfrm>
            <a:off x="2819400" y="1"/>
            <a:ext cx="6858000" cy="1200329"/>
          </a:xfrm>
          <a:prstGeom prst="rect">
            <a:avLst/>
          </a:prstGeom>
          <a:gradFill rotWithShape="1">
            <a:gsLst>
              <a:gs pos="0">
                <a:srgbClr val="F4AAC4"/>
              </a:gs>
              <a:gs pos="100000">
                <a:schemeClr val="bg1"/>
              </a:gs>
            </a:gsLst>
            <a:lin ang="5400000" scaled="1"/>
          </a:gradFill>
          <a:ln w="57150" cmpd="thinThick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Thứ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Ba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ngày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14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tháng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12 </a:t>
            </a:r>
            <a:r>
              <a:rPr lang="en-US" altLang="vi-VN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năm</a:t>
            </a:r>
            <a:r>
              <a:rPr lang="en-US" altLang="vi-VN" sz="24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2021</a:t>
            </a:r>
            <a:endParaRPr lang="en-US" altLang="vi-VN" sz="2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u="sng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Toán</a:t>
            </a:r>
            <a:r>
              <a:rPr lang="en-US" altLang="vi-VN" sz="2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endParaRPr lang="en-US" altLang="vi-VN" sz="2400" dirty="0" smtClean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Chia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4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(</a:t>
            </a:r>
            <a:r>
              <a:rPr lang="en-US" altLang="vi-VN" sz="2400" b="1" dirty="0" err="1" smtClean="0">
                <a:solidFill>
                  <a:srgbClr val="7030A0"/>
                </a:solidFill>
                <a:latin typeface="Times New Roman" panose="02020603050405020304" pitchFamily="18" charset="0"/>
              </a:rPr>
              <a:t>Tiết</a:t>
            </a:r>
            <a:r>
              <a:rPr lang="en-US" alt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</a:rPr>
              <a:t> 1)</a:t>
            </a:r>
            <a:endParaRPr lang="en-US" altLang="vi-VN" b="1" dirty="0">
              <a:solidFill>
                <a:srgbClr val="7030A0"/>
              </a:solidFill>
            </a:endParaRPr>
          </a:p>
        </p:txBody>
      </p:sp>
      <p:sp>
        <p:nvSpPr>
          <p:cNvPr id="41568" name="Line 608"/>
          <p:cNvSpPr>
            <a:spLocks noChangeShapeType="1"/>
          </p:cNvSpPr>
          <p:nvPr/>
        </p:nvSpPr>
        <p:spPr bwMode="auto">
          <a:xfrm>
            <a:off x="2819400" y="16764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75506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41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41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1000"/>
                                        <p:tgtEl>
                                          <p:spTgt spid="4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41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41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4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4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41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41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0.00208 L -0.00104 0.19792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15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10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41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41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4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41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41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0" dur="1000"/>
                                        <p:tgtEl>
                                          <p:spTgt spid="4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4" dur="2000"/>
                                        <p:tgtEl>
                                          <p:spTgt spid="415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7" dur="2000"/>
                                        <p:tgtEl>
                                          <p:spTgt spid="415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0" dur="2000"/>
                                        <p:tgtEl>
                                          <p:spTgt spid="415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3" dur="2000"/>
                                        <p:tgtEl>
                                          <p:spTgt spid="415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6" dur="2000"/>
                                        <p:tgtEl>
                                          <p:spTgt spid="415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59" dur="2000"/>
                                        <p:tgtEl>
                                          <p:spTgt spid="415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2" dur="2000"/>
                                        <p:tgtEl>
                                          <p:spTgt spid="415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8" presetClass="exit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5" dur="2000"/>
                                        <p:tgtEl>
                                          <p:spTgt spid="415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68" dur="2000"/>
                                        <p:tgtEl>
                                          <p:spTgt spid="415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1" dur="2000"/>
                                        <p:tgtEl>
                                          <p:spTgt spid="415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4" dur="2000"/>
                                        <p:tgtEl>
                                          <p:spTgt spid="415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8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77" dur="2000"/>
                                        <p:tgtEl>
                                          <p:spTgt spid="415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28" grpId="0"/>
      <p:bldP spid="41532" grpId="0" animBg="1"/>
      <p:bldP spid="41534" grpId="0" animBg="1"/>
      <p:bldP spid="41535" grpId="0"/>
      <p:bldP spid="41536" grpId="0"/>
      <p:bldP spid="41536" grpId="1"/>
      <p:bldP spid="41537" grpId="0"/>
      <p:bldP spid="41537" grpId="1"/>
      <p:bldP spid="41538" grpId="0"/>
      <p:bldP spid="41541" grpId="0"/>
      <p:bldP spid="41541" grpId="1"/>
      <p:bldP spid="41542" grpId="0"/>
      <p:bldP spid="41543" grpId="0"/>
      <p:bldP spid="41543" grpId="1"/>
      <p:bldP spid="41544" grpId="0"/>
      <p:bldP spid="41545" grpId="0" animBg="1"/>
      <p:bldP spid="41546" grpId="0"/>
      <p:bldP spid="41546" grpId="1"/>
      <p:bldP spid="41547" grpId="0"/>
      <p:bldP spid="41548" grpId="0"/>
      <p:bldP spid="41548" grpId="1"/>
      <p:bldP spid="41549" grpId="0"/>
      <p:bldP spid="41549" grpId="1"/>
      <p:bldP spid="41550" grpId="0"/>
      <p:bldP spid="41551" grpId="0"/>
      <p:bldP spid="41552" grpId="0"/>
      <p:bldP spid="41552" grpId="1"/>
      <p:bldP spid="41553" grpId="0"/>
      <p:bldP spid="41554" grpId="0"/>
      <p:bldP spid="41554" grpId="1"/>
      <p:bldP spid="41555" grpId="0"/>
      <p:bldP spid="41556" grpId="0" animBg="1"/>
      <p:bldP spid="41557" grpId="0"/>
      <p:bldP spid="41557" grpId="1"/>
      <p:bldP spid="41558" grpId="0"/>
      <p:bldP spid="41559" grpId="0"/>
      <p:bldP spid="41559" grpId="1"/>
      <p:bldP spid="41560" grpId="0"/>
      <p:bldP spid="41560" grpId="1"/>
      <p:bldP spid="4156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/>
          <p:cNvSpPr txBox="1">
            <a:spLocks noChangeArrowheads="1"/>
          </p:cNvSpPr>
          <p:nvPr/>
        </p:nvSpPr>
        <p:spPr bwMode="auto">
          <a:xfrm>
            <a:off x="3200400" y="1752600"/>
            <a:ext cx="175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Ví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dụ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2: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5486400" y="2390776"/>
            <a:ext cx="267493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CC0066"/>
                </a:solidFill>
                <a:latin typeface="Times New Roman" panose="02020603050405020304" pitchFamily="18" charset="0"/>
              </a:rPr>
              <a:t>779 : 18 = ?</a:t>
            </a: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524000" y="3429001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FF3399"/>
                </a:solidFill>
                <a:latin typeface="Times New Roman" panose="02020603050405020304" pitchFamily="18" charset="0"/>
              </a:rPr>
              <a:t>Hãy đặt tính và thực hiện phép tính trên.</a:t>
            </a:r>
            <a:endParaRPr lang="en-US" altLang="vi-VN" sz="4000" b="1">
              <a:solidFill>
                <a:srgbClr val="FF3399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8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8" name="Text Box 90"/>
          <p:cNvSpPr txBox="1">
            <a:spLocks noChangeArrowheads="1"/>
          </p:cNvSpPr>
          <p:nvPr/>
        </p:nvSpPr>
        <p:spPr bwMode="auto">
          <a:xfrm>
            <a:off x="1524000" y="14478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779</a:t>
            </a:r>
          </a:p>
        </p:txBody>
      </p:sp>
      <p:sp>
        <p:nvSpPr>
          <p:cNvPr id="12379" name="Line 91"/>
          <p:cNvSpPr>
            <a:spLocks noChangeShapeType="1"/>
          </p:cNvSpPr>
          <p:nvPr/>
        </p:nvSpPr>
        <p:spPr bwMode="auto">
          <a:xfrm>
            <a:off x="2667000" y="1600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0" name="Line 92"/>
          <p:cNvSpPr>
            <a:spLocks noChangeShapeType="1"/>
          </p:cNvSpPr>
          <p:nvPr/>
        </p:nvSpPr>
        <p:spPr bwMode="auto">
          <a:xfrm>
            <a:off x="2667000" y="2209800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81" name="Text Box 93"/>
          <p:cNvSpPr txBox="1">
            <a:spLocks noChangeArrowheads="1"/>
          </p:cNvSpPr>
          <p:nvPr/>
        </p:nvSpPr>
        <p:spPr bwMode="auto">
          <a:xfrm>
            <a:off x="2743200" y="144780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12383" name="Text Box 95"/>
          <p:cNvSpPr txBox="1">
            <a:spLocks noChangeArrowheads="1"/>
          </p:cNvSpPr>
          <p:nvPr/>
        </p:nvSpPr>
        <p:spPr bwMode="auto">
          <a:xfrm>
            <a:off x="4466754" y="1484083"/>
            <a:ext cx="6300788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dirty="0">
                <a:solidFill>
                  <a:schemeClr val="folHlink"/>
                </a:solidFill>
              </a:rPr>
              <a:t>*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77chia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18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được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4, </a:t>
            </a:r>
            <a:r>
              <a:rPr lang="en-US" altLang="vi-VN" sz="4000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4000" dirty="0">
                <a:solidFill>
                  <a:schemeClr val="folHlink"/>
                </a:solidFill>
                <a:latin typeface="Times New Roman" panose="02020603050405020304" pitchFamily="18" charset="0"/>
              </a:rPr>
              <a:t> 4;</a:t>
            </a:r>
            <a:endParaRPr lang="en-US" altLang="vi-VN" sz="4000" dirty="0">
              <a:solidFill>
                <a:schemeClr val="folHlink"/>
              </a:solidFill>
            </a:endParaRPr>
          </a:p>
        </p:txBody>
      </p:sp>
      <p:sp>
        <p:nvSpPr>
          <p:cNvPr id="12384" name="Text Box 96"/>
          <p:cNvSpPr txBox="1">
            <a:spLocks noChangeArrowheads="1"/>
          </p:cNvSpPr>
          <p:nvPr/>
        </p:nvSpPr>
        <p:spPr bwMode="auto">
          <a:xfrm>
            <a:off x="27097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chemeClr val="folHlink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85" name="Text Box 97"/>
          <p:cNvSpPr txBox="1">
            <a:spLocks noChangeArrowheads="1"/>
          </p:cNvSpPr>
          <p:nvPr/>
        </p:nvSpPr>
        <p:spPr bwMode="auto">
          <a:xfrm>
            <a:off x="4771554" y="20936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8 bằng 32, viết 2, nhớ 3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6" name="Text Box 98"/>
          <p:cNvSpPr txBox="1">
            <a:spLocks noChangeArrowheads="1"/>
          </p:cNvSpPr>
          <p:nvPr/>
        </p:nvSpPr>
        <p:spPr bwMode="auto">
          <a:xfrm>
            <a:off x="18288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2387" name="Text Box 99"/>
          <p:cNvSpPr txBox="1">
            <a:spLocks noChangeArrowheads="1"/>
          </p:cNvSpPr>
          <p:nvPr/>
        </p:nvSpPr>
        <p:spPr bwMode="auto">
          <a:xfrm>
            <a:off x="4771554" y="2627083"/>
            <a:ext cx="61658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4 nhân 1 bằng 4, thêm 3 bằng 7, </a:t>
            </a:r>
          </a:p>
          <a:p>
            <a:pPr eaLnBrk="1" hangingPunct="1"/>
            <a:r>
              <a:rPr lang="en-US" altLang="vi-VN" sz="3600">
                <a:solidFill>
                  <a:srgbClr val="0000FF"/>
                </a:solidFill>
                <a:latin typeface="Times New Roman" panose="02020603050405020304" pitchFamily="18" charset="0"/>
              </a:rPr>
              <a:t>viết 7.</a:t>
            </a:r>
            <a:endParaRPr lang="en-US" altLang="vi-VN" sz="3600">
              <a:solidFill>
                <a:srgbClr val="0000FF"/>
              </a:solidFill>
            </a:endParaRPr>
          </a:p>
        </p:txBody>
      </p:sp>
      <p:sp>
        <p:nvSpPr>
          <p:cNvPr id="12388" name="Text Box 100"/>
          <p:cNvSpPr txBox="1">
            <a:spLocks noChangeArrowheads="1"/>
          </p:cNvSpPr>
          <p:nvPr/>
        </p:nvSpPr>
        <p:spPr bwMode="auto">
          <a:xfrm>
            <a:off x="1524000" y="2252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12389" name="Line 101"/>
          <p:cNvSpPr>
            <a:spLocks noChangeShapeType="1"/>
          </p:cNvSpPr>
          <p:nvPr/>
        </p:nvSpPr>
        <p:spPr bwMode="auto">
          <a:xfrm>
            <a:off x="1524000" y="2937804"/>
            <a:ext cx="996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390" name="Text Box 102"/>
          <p:cNvSpPr txBox="1">
            <a:spLocks noChangeArrowheads="1"/>
          </p:cNvSpPr>
          <p:nvPr/>
        </p:nvSpPr>
        <p:spPr bwMode="auto">
          <a:xfrm>
            <a:off x="6017062" y="3179983"/>
            <a:ext cx="4572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77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72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0000FF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0000FF"/>
              </a:solidFill>
            </a:endParaRPr>
          </a:p>
        </p:txBody>
      </p:sp>
      <p:sp>
        <p:nvSpPr>
          <p:cNvPr id="12391" name="Text Box 103"/>
          <p:cNvSpPr txBox="1">
            <a:spLocks noChangeArrowheads="1"/>
          </p:cNvSpPr>
          <p:nvPr/>
        </p:nvSpPr>
        <p:spPr bwMode="auto">
          <a:xfrm>
            <a:off x="1828800" y="30140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392" name="Text Box 104"/>
          <p:cNvSpPr txBox="1">
            <a:spLocks noChangeArrowheads="1"/>
          </p:cNvSpPr>
          <p:nvPr/>
        </p:nvSpPr>
        <p:spPr bwMode="auto">
          <a:xfrm>
            <a:off x="4619155" y="3617683"/>
            <a:ext cx="3394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>
                <a:solidFill>
                  <a:srgbClr val="000099"/>
                </a:solidFill>
              </a:rPr>
              <a:t>*</a:t>
            </a:r>
            <a:r>
              <a:rPr lang="en-US" altLang="vi-VN" sz="4000">
                <a:solidFill>
                  <a:srgbClr val="000099"/>
                </a:solidFill>
                <a:latin typeface="Times New Roman" panose="02020603050405020304" pitchFamily="18" charset="0"/>
              </a:rPr>
              <a:t> Hạ 9, được 59</a:t>
            </a:r>
            <a:endParaRPr lang="en-US" altLang="vi-VN" sz="4000">
              <a:solidFill>
                <a:srgbClr val="000099"/>
              </a:solidFill>
            </a:endParaRPr>
          </a:p>
        </p:txBody>
      </p:sp>
      <p:sp>
        <p:nvSpPr>
          <p:cNvPr id="12394" name="Text Box 106"/>
          <p:cNvSpPr txBox="1">
            <a:spLocks noChangeArrowheads="1"/>
          </p:cNvSpPr>
          <p:nvPr/>
        </p:nvSpPr>
        <p:spPr bwMode="auto">
          <a:xfrm>
            <a:off x="4847754" y="4151082"/>
            <a:ext cx="5613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59 chia cho 18 được 3, viết 3</a:t>
            </a:r>
            <a:r>
              <a:rPr lang="en-US" altLang="vi-VN" sz="3600">
                <a:solidFill>
                  <a:srgbClr val="6600CC"/>
                </a:solidFill>
                <a:latin typeface=".VnTime" panose="020B7200000000000000" pitchFamily="34" charset="0"/>
              </a:rPr>
              <a:t> </a:t>
            </a:r>
            <a:endParaRPr lang="en-US" altLang="vi-VN" sz="3600">
              <a:solidFill>
                <a:srgbClr val="6600CC"/>
              </a:solidFill>
            </a:endParaRPr>
          </a:p>
        </p:txBody>
      </p:sp>
      <p:sp>
        <p:nvSpPr>
          <p:cNvPr id="12395" name="Text Box 107"/>
          <p:cNvSpPr txBox="1">
            <a:spLocks noChangeArrowheads="1"/>
          </p:cNvSpPr>
          <p:nvPr/>
        </p:nvSpPr>
        <p:spPr bwMode="auto">
          <a:xfrm>
            <a:off x="3014589" y="222504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000099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2396" name="Text Box 108"/>
          <p:cNvSpPr txBox="1">
            <a:spLocks noChangeArrowheads="1"/>
          </p:cNvSpPr>
          <p:nvPr/>
        </p:nvSpPr>
        <p:spPr bwMode="auto">
          <a:xfrm>
            <a:off x="5000154" y="4608282"/>
            <a:ext cx="58610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>
                <a:solidFill>
                  <a:srgbClr val="6600CC"/>
                </a:solidFill>
                <a:latin typeface="Times New Roman" panose="02020603050405020304" pitchFamily="18" charset="0"/>
              </a:rPr>
              <a:t>3 nhân 8 bằng 24, viết 4, nhớ 2</a:t>
            </a:r>
            <a:endParaRPr lang="en-US" altLang="vi-VN" sz="360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7" name="Text Box 109"/>
          <p:cNvSpPr txBox="1">
            <a:spLocks noChangeArrowheads="1"/>
          </p:cNvSpPr>
          <p:nvPr/>
        </p:nvSpPr>
        <p:spPr bwMode="auto">
          <a:xfrm>
            <a:off x="2133600" y="369980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12398" name="Text Box 110"/>
          <p:cNvSpPr txBox="1">
            <a:spLocks noChangeArrowheads="1"/>
          </p:cNvSpPr>
          <p:nvPr/>
        </p:nvSpPr>
        <p:spPr bwMode="auto">
          <a:xfrm>
            <a:off x="4949346" y="5113108"/>
            <a:ext cx="60515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3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nhân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1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3,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thêm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2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</a:t>
            </a:r>
          </a:p>
          <a:p>
            <a:pPr eaLnBrk="1" hangingPunct="1"/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5.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399" name="Text Box 111"/>
          <p:cNvSpPr txBox="1">
            <a:spLocks noChangeArrowheads="1"/>
          </p:cNvSpPr>
          <p:nvPr/>
        </p:nvSpPr>
        <p:spPr bwMode="auto">
          <a:xfrm>
            <a:off x="1828800" y="3699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0" name="Line 112"/>
          <p:cNvSpPr>
            <a:spLocks noChangeShapeType="1"/>
          </p:cNvSpPr>
          <p:nvPr/>
        </p:nvSpPr>
        <p:spPr bwMode="auto">
          <a:xfrm flipV="1">
            <a:off x="1866900" y="4382086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2401" name="Text Box 113"/>
          <p:cNvSpPr txBox="1">
            <a:spLocks noChangeArrowheads="1"/>
          </p:cNvSpPr>
          <p:nvPr/>
        </p:nvSpPr>
        <p:spPr bwMode="auto">
          <a:xfrm>
            <a:off x="6103236" y="5675082"/>
            <a:ext cx="4457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59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trừ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54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5, </a:t>
            </a:r>
            <a:r>
              <a:rPr lang="en-US" altLang="vi-VN" sz="3600" dirty="0" err="1">
                <a:solidFill>
                  <a:srgbClr val="6600CC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3600" dirty="0">
                <a:solidFill>
                  <a:srgbClr val="6600CC"/>
                </a:solidFill>
                <a:latin typeface="Times New Roman" panose="02020603050405020304" pitchFamily="18" charset="0"/>
              </a:rPr>
              <a:t> 5</a:t>
            </a:r>
            <a:endParaRPr lang="en-US" altLang="vi-VN" sz="3600" dirty="0">
              <a:solidFill>
                <a:srgbClr val="6600CC"/>
              </a:solidFill>
              <a:latin typeface=".VnTime" panose="020B7200000000000000" pitchFamily="34" charset="0"/>
            </a:endParaRPr>
          </a:p>
        </p:txBody>
      </p:sp>
      <p:sp>
        <p:nvSpPr>
          <p:cNvPr id="12402" name="Text Box 114"/>
          <p:cNvSpPr txBox="1">
            <a:spLocks noChangeArrowheads="1"/>
          </p:cNvSpPr>
          <p:nvPr/>
        </p:nvSpPr>
        <p:spPr bwMode="auto">
          <a:xfrm>
            <a:off x="2133600" y="446180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66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12403" name="Text Box 115"/>
          <p:cNvSpPr txBox="1">
            <a:spLocks noChangeArrowheads="1"/>
          </p:cNvSpPr>
          <p:nvPr/>
        </p:nvSpPr>
        <p:spPr bwMode="auto">
          <a:xfrm>
            <a:off x="-14514" y="5084080"/>
            <a:ext cx="280076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 err="1">
                <a:solidFill>
                  <a:schemeClr val="accent2"/>
                </a:solidFill>
                <a:latin typeface="Times New Roman" panose="02020603050405020304" pitchFamily="18" charset="0"/>
              </a:rPr>
              <a:t>Vậy</a:t>
            </a:r>
            <a:r>
              <a:rPr lang="en-US" altLang="vi-VN" sz="3200" b="1" dirty="0">
                <a:solidFill>
                  <a:srgbClr val="EDB1E4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3200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779 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: 18 =</a:t>
            </a:r>
          </a:p>
        </p:txBody>
      </p:sp>
      <p:sp>
        <p:nvSpPr>
          <p:cNvPr id="12404" name="Text Box 116"/>
          <p:cNvSpPr txBox="1">
            <a:spLocks noChangeArrowheads="1"/>
          </p:cNvSpPr>
          <p:nvPr/>
        </p:nvSpPr>
        <p:spPr bwMode="auto">
          <a:xfrm>
            <a:off x="2612574" y="5031486"/>
            <a:ext cx="19575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43 ( </a:t>
            </a:r>
            <a:r>
              <a:rPr lang="en-US" altLang="vi-VN" sz="32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32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5 )</a:t>
            </a:r>
          </a:p>
        </p:txBody>
      </p:sp>
      <p:sp>
        <p:nvSpPr>
          <p:cNvPr id="12405" name="Text Box 117"/>
          <p:cNvSpPr txBox="1">
            <a:spLocks noChangeArrowheads="1"/>
          </p:cNvSpPr>
          <p:nvPr/>
        </p:nvSpPr>
        <p:spPr bwMode="auto">
          <a:xfrm>
            <a:off x="3953991" y="795245"/>
            <a:ext cx="74961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>
                <a:latin typeface="Times New Roman" panose="02020603050405020304" pitchFamily="18" charset="0"/>
              </a:rPr>
              <a:t>Chia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theo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thứ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tự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từ</a:t>
            </a:r>
            <a:r>
              <a:rPr lang="en-US" altLang="vi-VN" sz="4000" b="1" dirty="0"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trái</a:t>
            </a:r>
            <a:r>
              <a:rPr lang="en-US" altLang="vi-VN" sz="4000" b="1" dirty="0">
                <a:latin typeface="Times New Roman" panose="02020603050405020304" pitchFamily="18" charset="0"/>
              </a:rPr>
              <a:t> sang </a:t>
            </a:r>
            <a:r>
              <a:rPr lang="en-US" altLang="vi-VN" sz="4000" b="1" dirty="0" err="1">
                <a:latin typeface="Times New Roman" panose="02020603050405020304" pitchFamily="18" charset="0"/>
              </a:rPr>
              <a:t>phải</a:t>
            </a:r>
            <a:endParaRPr lang="en-US" altLang="vi-VN" sz="4000" b="1" dirty="0">
              <a:latin typeface="Times New Roman" panose="02020603050405020304" pitchFamily="18" charset="0"/>
            </a:endParaRPr>
          </a:p>
        </p:txBody>
      </p:sp>
      <p:sp>
        <p:nvSpPr>
          <p:cNvPr id="12409" name="Text Box 121"/>
          <p:cNvSpPr txBox="1">
            <a:spLocks noChangeArrowheads="1"/>
          </p:cNvSpPr>
          <p:nvPr/>
        </p:nvSpPr>
        <p:spPr bwMode="auto">
          <a:xfrm>
            <a:off x="2133600" y="144780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3399"/>
                </a:solidFill>
                <a:latin typeface="Times New Roman" panose="02020603050405020304" pitchFamily="18" charset="0"/>
              </a:rPr>
              <a:t>9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663560" y="1415880"/>
              <a:ext cx="965520" cy="3607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54200" y="1406520"/>
                <a:ext cx="984240" cy="3625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8970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2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2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12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12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1000"/>
                                        <p:tgtEl>
                                          <p:spTgt spid="12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1000"/>
                                        <p:tgtEl>
                                          <p:spTgt spid="12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1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1000"/>
                                        <p:tgtEl>
                                          <p:spTgt spid="12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2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12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1" dur="1000"/>
                                        <p:tgtEl>
                                          <p:spTgt spid="12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6" dur="1000"/>
                                        <p:tgtEl>
                                          <p:spTgt spid="12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1000"/>
                                        <p:tgtEl>
                                          <p:spTgt spid="12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6" dur="1000"/>
                                        <p:tgtEl>
                                          <p:spTgt spid="12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0.00625 L -3.88889E-6 0.22708 " pathEditMode="relative" rAng="0" ptsTypes="AA">
                                      <p:cBhvr>
                                        <p:cTn id="75" dur="1000" fill="hold"/>
                                        <p:tgtEl>
                                          <p:spTgt spid="124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12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12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0" dur="500"/>
                                        <p:tgtEl>
                                          <p:spTgt spid="12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12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0" dur="1000"/>
                                        <p:tgtEl>
                                          <p:spTgt spid="12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5" dur="1000"/>
                                        <p:tgtEl>
                                          <p:spTgt spid="12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0" dur="500"/>
                                        <p:tgtEl>
                                          <p:spTgt spid="12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5" dur="1000"/>
                                        <p:tgtEl>
                                          <p:spTgt spid="12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0" dur="1000"/>
                                        <p:tgtEl>
                                          <p:spTgt spid="12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5" dur="500"/>
                                        <p:tgtEl>
                                          <p:spTgt spid="1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12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7" dur="500"/>
                                        <p:tgtEl>
                                          <p:spTgt spid="12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78" grpId="0"/>
      <p:bldP spid="12379" grpId="0" animBg="1"/>
      <p:bldP spid="12380" grpId="0" animBg="1"/>
      <p:bldP spid="12381" grpId="0"/>
      <p:bldP spid="12383" grpId="0"/>
      <p:bldP spid="12383" grpId="1"/>
      <p:bldP spid="12384" grpId="0"/>
      <p:bldP spid="12385" grpId="0"/>
      <p:bldP spid="12385" grpId="1"/>
      <p:bldP spid="12386" grpId="0"/>
      <p:bldP spid="12387" grpId="0"/>
      <p:bldP spid="12387" grpId="1"/>
      <p:bldP spid="12388" grpId="0"/>
      <p:bldP spid="12389" grpId="0" animBg="1"/>
      <p:bldP spid="12390" grpId="0"/>
      <p:bldP spid="12390" grpId="1"/>
      <p:bldP spid="12391" grpId="0"/>
      <p:bldP spid="12392" grpId="0"/>
      <p:bldP spid="12392" grpId="1"/>
      <p:bldP spid="12394" grpId="0"/>
      <p:bldP spid="12394" grpId="1"/>
      <p:bldP spid="12395" grpId="0"/>
      <p:bldP spid="12396" grpId="0"/>
      <p:bldP spid="12396" grpId="1"/>
      <p:bldP spid="12397" grpId="0"/>
      <p:bldP spid="12398" grpId="0"/>
      <p:bldP spid="12398" grpId="1"/>
      <p:bldP spid="12399" grpId="0"/>
      <p:bldP spid="12400" grpId="0" animBg="1"/>
      <p:bldP spid="12401" grpId="0"/>
      <p:bldP spid="12401" grpId="1"/>
      <p:bldP spid="12402" grpId="0"/>
      <p:bldP spid="12403" grpId="0"/>
      <p:bldP spid="12403" grpId="1"/>
      <p:bldP spid="12404" grpId="0"/>
      <p:bldP spid="12404" grpId="1"/>
      <p:bldP spid="12405" grpId="0"/>
      <p:bldP spid="12405" grpId="1"/>
      <p:bldP spid="12409" grpId="0"/>
      <p:bldP spid="1240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524000" y="1371601"/>
            <a:ext cx="20574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672 21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63   32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44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7411" name="Line 3"/>
          <p:cNvSpPr>
            <a:spLocks noChangeShapeType="1"/>
          </p:cNvSpPr>
          <p:nvPr/>
        </p:nvSpPr>
        <p:spPr bwMode="auto">
          <a:xfrm>
            <a:off x="2438400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2" name="Line 4"/>
          <p:cNvSpPr>
            <a:spLocks noChangeShapeType="1"/>
          </p:cNvSpPr>
          <p:nvPr/>
        </p:nvSpPr>
        <p:spPr bwMode="auto">
          <a:xfrm>
            <a:off x="2438400" y="20574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3" name="Line 5"/>
          <p:cNvSpPr>
            <a:spLocks noChangeShapeType="1"/>
          </p:cNvSpPr>
          <p:nvPr/>
        </p:nvSpPr>
        <p:spPr bwMode="auto">
          <a:xfrm>
            <a:off x="1524000" y="28194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1905000" y="41148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6622080" y="1371601"/>
            <a:ext cx="3048000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779 18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72   43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4400" b="1" dirty="0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7627257" y="15240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>
            <a:off x="7627257" y="205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>
            <a:off x="6789057" y="2743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>
            <a:off x="7017657" y="41148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1146614" y="5098907"/>
            <a:ext cx="10740570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So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sánh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điểm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gì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hlink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?</a:t>
            </a:r>
            <a:endParaRPr lang="en-US" altLang="vi-VN" sz="4400" b="1" dirty="0">
              <a:latin typeface=".VnTime" panose="020B7200000000000000" pitchFamily="34" charset="0"/>
            </a:endParaRP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04808" y="4664810"/>
            <a:ext cx="11887184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Giống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 smtClean="0">
                <a:solidFill>
                  <a:srgbClr val="33CC33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400" b="1" dirty="0" smtClean="0">
                <a:solidFill>
                  <a:srgbClr val="33CC33"/>
                </a:solidFill>
                <a:latin typeface="Times New Roman" panose="02020603050405020304" pitchFamily="18" charset="0"/>
              </a:rPr>
              <a:t>:</a:t>
            </a:r>
            <a:endParaRPr lang="en-US" altLang="vi-VN" sz="4400" b="1" dirty="0">
              <a:solidFill>
                <a:srgbClr val="33CC33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Cả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đều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cho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hai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chữ</a:t>
            </a:r>
            <a:r>
              <a:rPr lang="en-US" altLang="vi-VN" sz="44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số</a:t>
            </a:r>
            <a:endParaRPr lang="en-US" altLang="vi-VN" sz="4400" dirty="0">
              <a:solidFill>
                <a:schemeClr val="folHlink"/>
              </a:solidFill>
              <a:latin typeface=".VnTime" panose="020B7200000000000000" pitchFamily="34" charset="0"/>
            </a:endParaRP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152400" y="4718850"/>
            <a:ext cx="121920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Khác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</a:rPr>
              <a:t>nhau</a:t>
            </a:r>
            <a:r>
              <a:rPr lang="en-US" altLang="vi-VN" sz="4000" b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: </a:t>
            </a:r>
            <a:endParaRPr lang="en-US" altLang="vi-VN" sz="40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  <a:p>
            <a:pPr eaLnBrk="1" hangingPunct="1"/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6600CC"/>
                </a:solidFill>
                <a:latin typeface="Times New Roman" panose="02020603050405020304" pitchFamily="18" charset="0"/>
              </a:rPr>
              <a:t>672:21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hết</a:t>
            </a:r>
            <a:r>
              <a:rPr lang="en-US" altLang="vi-VN" sz="4000" b="1" u="sng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còn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779:18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là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phép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chia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,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4000" b="1" dirty="0">
                <a:solidFill>
                  <a:srgbClr val="FF0066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rgbClr val="FF0066"/>
                </a:solidFill>
                <a:latin typeface="Times New Roman" panose="02020603050405020304" pitchFamily="18" charset="0"/>
              </a:rPr>
              <a:t>dư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 err="1">
                <a:solidFill>
                  <a:schemeClr val="folHlink"/>
                </a:solidFill>
                <a:latin typeface="Times New Roman" panose="02020603050405020304" pitchFamily="18" charset="0"/>
              </a:rPr>
              <a:t>bằng</a:t>
            </a:r>
            <a:r>
              <a:rPr lang="en-US" altLang="vi-VN" sz="4000" b="1" dirty="0">
                <a:solidFill>
                  <a:schemeClr val="folHlink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</a:t>
            </a:r>
            <a:endParaRPr lang="en-US" altLang="vi-VN" sz="4000" dirty="0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39734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0" grpId="0"/>
      <p:bldP spid="17421" grpId="0"/>
      <p:bldP spid="17421" grpId="1"/>
      <p:bldP spid="174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895600" y="1447801"/>
            <a:ext cx="205740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672   21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63     32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42</a:t>
            </a:r>
          </a:p>
          <a:p>
            <a:pPr eaLnBrk="1" hangingPunct="1"/>
            <a:r>
              <a:rPr lang="en-US" altLang="vi-VN" sz="3200" b="1">
                <a:latin typeface="Times New Roman" panose="02020603050405020304" pitchFamily="18" charset="0"/>
              </a:rPr>
              <a:t>    0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38100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3886200" y="1981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2971800" y="25146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3124200" y="3429000"/>
            <a:ext cx="53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5257800" y="1447801"/>
            <a:ext cx="1518364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779   18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72     43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59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54</a:t>
            </a:r>
          </a:p>
          <a:p>
            <a:pPr eaLnBrk="1" hangingPunct="1"/>
            <a:r>
              <a:rPr lang="en-US" altLang="vi-VN" sz="3200" b="1">
                <a:solidFill>
                  <a:srgbClr val="CC0066"/>
                </a:solidFill>
                <a:latin typeface="Times New Roman" panose="02020603050405020304" pitchFamily="18" charset="0"/>
              </a:rPr>
              <a:t>    5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>
            <a:off x="6172200" y="152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>
            <a:off x="6172200" y="1981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5334000" y="25146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>
            <a:off x="5562600" y="35052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524001" y="3667125"/>
            <a:ext cx="1814513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>
                <a:solidFill>
                  <a:srgbClr val="FF0000"/>
                </a:solidFill>
                <a:latin typeface="Times New Roman" panose="02020603050405020304" pitchFamily="18" charset="0"/>
              </a:rPr>
              <a:t>Chú ý:</a:t>
            </a:r>
            <a:endParaRPr lang="en-US" altLang="vi-VN" sz="4400" b="1">
              <a:solidFill>
                <a:srgbClr val="FF0000"/>
              </a:solidFill>
              <a:latin typeface=".VnTime" panose="020B7200000000000000" pitchFamily="34" charset="0"/>
            </a:endParaRP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1676400" y="4267201"/>
            <a:ext cx="89916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000" b="1">
                <a:solidFill>
                  <a:srgbClr val="0000FF"/>
                </a:solidFill>
                <a:latin typeface="Times New Roman" panose="02020603050405020304" pitchFamily="18" charset="0"/>
              </a:rPr>
              <a:t>  Trong các phép chia trong mỗi lần chia, số dư luôn nhỏ hơn số chia</a:t>
            </a:r>
            <a:endParaRPr lang="en-US" altLang="vi-VN" sz="4000" b="1">
              <a:solidFill>
                <a:srgbClr val="FF0066"/>
              </a:solidFill>
              <a:latin typeface=".VnTime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05199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629629" y="1439840"/>
            <a:ext cx="4143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5077" y="2045217"/>
            <a:ext cx="9574823" cy="609600"/>
          </a:xfrm>
          <a:noFill/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4400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  a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) 288 : 24</a:t>
            </a:r>
          </a:p>
          <a:p>
            <a:pPr eaLnBrk="1" hangingPunct="1">
              <a:buFontTx/>
              <a:buNone/>
            </a:pPr>
            <a:endParaRPr lang="en-US" altLang="vi-VN" sz="4400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2341221" y="2831124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288</a:t>
            </a:r>
          </a:p>
        </p:txBody>
      </p:sp>
      <p:sp>
        <p:nvSpPr>
          <p:cNvPr id="54277" name="Line 5"/>
          <p:cNvSpPr>
            <a:spLocks noChangeShapeType="1"/>
          </p:cNvSpPr>
          <p:nvPr/>
        </p:nvSpPr>
        <p:spPr bwMode="auto">
          <a:xfrm>
            <a:off x="3407265" y="3035486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8" name="Line 6"/>
          <p:cNvSpPr>
            <a:spLocks noChangeShapeType="1"/>
          </p:cNvSpPr>
          <p:nvPr/>
        </p:nvSpPr>
        <p:spPr bwMode="auto">
          <a:xfrm flipV="1">
            <a:off x="3408021" y="3516924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3529574" y="2844986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24</a:t>
            </a:r>
          </a:p>
        </p:txBody>
      </p:sp>
      <p:sp>
        <p:nvSpPr>
          <p:cNvPr id="54280" name="Text Box 8"/>
          <p:cNvSpPr txBox="1">
            <a:spLocks noChangeArrowheads="1"/>
          </p:cNvSpPr>
          <p:nvPr/>
        </p:nvSpPr>
        <p:spPr bwMode="auto">
          <a:xfrm>
            <a:off x="35132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2383787" y="4266258"/>
            <a:ext cx="88191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883199" y="2834425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740</a:t>
            </a: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7905549" y="3019803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7919193" y="3477005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87" name="Text Box 15"/>
          <p:cNvSpPr txBox="1">
            <a:spLocks noChangeArrowheads="1"/>
          </p:cNvSpPr>
          <p:nvPr/>
        </p:nvSpPr>
        <p:spPr bwMode="auto">
          <a:xfrm>
            <a:off x="7949382" y="282113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45</a:t>
            </a:r>
          </a:p>
        </p:txBody>
      </p:sp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7967147" y="351686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>
            <a:off x="6888266" y="4173470"/>
            <a:ext cx="932004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1" name="Text Box 19"/>
          <p:cNvSpPr txBox="1">
            <a:spLocks noChangeArrowheads="1"/>
          </p:cNvSpPr>
          <p:nvPr/>
        </p:nvSpPr>
        <p:spPr bwMode="auto">
          <a:xfrm>
            <a:off x="6863005" y="426626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29</a:t>
            </a:r>
          </a:p>
        </p:txBody>
      </p:sp>
      <p:sp>
        <p:nvSpPr>
          <p:cNvPr id="54292" name="Text Box 20"/>
          <p:cNvSpPr txBox="1">
            <a:spLocks noChangeArrowheads="1"/>
          </p:cNvSpPr>
          <p:nvPr/>
        </p:nvSpPr>
        <p:spPr bwMode="auto">
          <a:xfrm>
            <a:off x="7418112" y="4266260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293" name="Text Box 21"/>
          <p:cNvSpPr txBox="1">
            <a:spLocks noChangeArrowheads="1"/>
          </p:cNvSpPr>
          <p:nvPr/>
        </p:nvSpPr>
        <p:spPr bwMode="auto">
          <a:xfrm>
            <a:off x="8208162" y="3529905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54295" name="Line 23"/>
          <p:cNvSpPr>
            <a:spLocks noChangeShapeType="1"/>
          </p:cNvSpPr>
          <p:nvPr/>
        </p:nvSpPr>
        <p:spPr bwMode="auto">
          <a:xfrm>
            <a:off x="2591429" y="5526553"/>
            <a:ext cx="7181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296" name="Text Box 24"/>
          <p:cNvSpPr txBox="1">
            <a:spLocks noChangeArrowheads="1"/>
          </p:cNvSpPr>
          <p:nvPr/>
        </p:nvSpPr>
        <p:spPr bwMode="auto">
          <a:xfrm>
            <a:off x="7120951" y="5545070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20</a:t>
            </a:r>
          </a:p>
        </p:txBody>
      </p:sp>
      <p:sp>
        <p:nvSpPr>
          <p:cNvPr id="54315" name="Text Box 43"/>
          <p:cNvSpPr txBox="1">
            <a:spLocks noChangeArrowheads="1"/>
          </p:cNvSpPr>
          <p:nvPr/>
        </p:nvSpPr>
        <p:spPr bwMode="auto">
          <a:xfrm>
            <a:off x="2842897" y="5421924"/>
            <a:ext cx="609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17" name="Text Box 45"/>
          <p:cNvSpPr txBox="1">
            <a:spLocks noChangeArrowheads="1"/>
          </p:cNvSpPr>
          <p:nvPr/>
        </p:nvSpPr>
        <p:spPr bwMode="auto">
          <a:xfrm>
            <a:off x="3818036" y="3530786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54321" name="Text Box 49"/>
          <p:cNvSpPr txBox="1">
            <a:spLocks noChangeArrowheads="1"/>
          </p:cNvSpPr>
          <p:nvPr/>
        </p:nvSpPr>
        <p:spPr bwMode="auto">
          <a:xfrm>
            <a:off x="3752705" y="1929405"/>
            <a:ext cx="1371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=12</a:t>
            </a:r>
          </a:p>
        </p:txBody>
      </p:sp>
      <p:sp>
        <p:nvSpPr>
          <p:cNvPr id="54322" name="Text Box 50"/>
          <p:cNvSpPr txBox="1">
            <a:spLocks noChangeArrowheads="1"/>
          </p:cNvSpPr>
          <p:nvPr/>
        </p:nvSpPr>
        <p:spPr bwMode="auto">
          <a:xfrm>
            <a:off x="7882844" y="1929405"/>
            <a:ext cx="3352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=16 (dư 20)</a:t>
            </a: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524000" y="1600200"/>
            <a:ext cx="9144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	                </a:t>
            </a:r>
          </a:p>
        </p:txBody>
      </p:sp>
      <p:sp>
        <p:nvSpPr>
          <p:cNvPr id="52" name="Line 23"/>
          <p:cNvSpPr>
            <a:spLocks noChangeShapeType="1"/>
          </p:cNvSpPr>
          <p:nvPr/>
        </p:nvSpPr>
        <p:spPr bwMode="auto">
          <a:xfrm>
            <a:off x="6926767" y="5582696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" name="TextBox 2"/>
          <p:cNvSpPr txBox="1"/>
          <p:nvPr/>
        </p:nvSpPr>
        <p:spPr>
          <a:xfrm>
            <a:off x="2559490" y="3537656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87035" y="3537657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561963" y="4279444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875544" y="4297120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874101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2560870" y="4807065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183541" y="3516863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878741" y="3497221"/>
            <a:ext cx="5305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Text Box 20"/>
          <p:cNvSpPr txBox="1">
            <a:spLocks noChangeArrowheads="1"/>
          </p:cNvSpPr>
          <p:nvPr/>
        </p:nvSpPr>
        <p:spPr bwMode="auto">
          <a:xfrm>
            <a:off x="7394867" y="488025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65" name="Text Box 19"/>
          <p:cNvSpPr txBox="1">
            <a:spLocks noChangeArrowheads="1"/>
          </p:cNvSpPr>
          <p:nvPr/>
        </p:nvSpPr>
        <p:spPr bwMode="auto">
          <a:xfrm>
            <a:off x="6823393" y="487237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27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73545" y="3494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5" name="TextBox 4"/>
          <p:cNvSpPr txBox="1"/>
          <p:nvPr/>
        </p:nvSpPr>
        <p:spPr>
          <a:xfrm>
            <a:off x="12496800" y="40975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6057900" y="1899207"/>
            <a:ext cx="22751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740 : 45</a:t>
            </a:r>
            <a:endParaRPr lang="vi-VN" sz="4400" dirty="0"/>
          </a:p>
        </p:txBody>
      </p:sp>
    </p:spTree>
    <p:extLst>
      <p:ext uri="{BB962C8B-B14F-4D97-AF65-F5344CB8AC3E}">
        <p14:creationId xmlns:p14="http://schemas.microsoft.com/office/powerpoint/2010/main" val="40617847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4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54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54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54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4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54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4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54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5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0" dur="500"/>
                                        <p:tgtEl>
                                          <p:spTgt spid="5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54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4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0" dur="2000"/>
                                        <p:tgtEl>
                                          <p:spTgt spid="54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00"/>
                                        <p:tgtEl>
                                          <p:spTgt spid="54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  <p:bldP spid="54276" grpId="0"/>
      <p:bldP spid="54277" grpId="0" animBg="1"/>
      <p:bldP spid="54278" grpId="0" animBg="1"/>
      <p:bldP spid="54279" grpId="0"/>
      <p:bldP spid="54280" grpId="0"/>
      <p:bldP spid="54282" grpId="0" animBg="1"/>
      <p:bldP spid="54284" grpId="0"/>
      <p:bldP spid="54285" grpId="0" animBg="1"/>
      <p:bldP spid="54286" grpId="0" animBg="1"/>
      <p:bldP spid="54287" grpId="0"/>
      <p:bldP spid="54288" grpId="0"/>
      <p:bldP spid="54290" grpId="0" animBg="1"/>
      <p:bldP spid="54291" grpId="0"/>
      <p:bldP spid="54292" grpId="0"/>
      <p:bldP spid="54293" grpId="0"/>
      <p:bldP spid="54295" grpId="0" animBg="1"/>
      <p:bldP spid="54296" grpId="0"/>
      <p:bldP spid="54315" grpId="0"/>
      <p:bldP spid="54317" grpId="0"/>
      <p:bldP spid="54321" grpId="0"/>
      <p:bldP spid="54322" grpId="0"/>
      <p:bldP spid="52" grpId="0" animBg="1"/>
      <p:bldP spid="3" grpId="0"/>
      <p:bldP spid="56" grpId="0"/>
      <p:bldP spid="57" grpId="0"/>
      <p:bldP spid="58" grpId="0"/>
      <p:bldP spid="59" grpId="0"/>
      <p:bldP spid="60" grpId="0"/>
      <p:bldP spid="62" grpId="0"/>
      <p:bldP spid="63" grpId="0"/>
      <p:bldP spid="64" grpId="0"/>
      <p:bldP spid="6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1524001" y="1401764"/>
            <a:ext cx="566737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b="1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1</a:t>
            </a:r>
            <a:r>
              <a:rPr lang="en-US" altLang="vi-VN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: </a:t>
            </a:r>
            <a:r>
              <a:rPr lang="en-US" altLang="vi-VN" sz="3200" b="1" dirty="0">
                <a:solidFill>
                  <a:schemeClr val="hlink"/>
                </a:solidFill>
                <a:latin typeface="Times New Roman" panose="02020603050405020304" pitchFamily="18" charset="0"/>
              </a:rPr>
              <a:t>Đặt tính rồi tính</a:t>
            </a:r>
            <a:endParaRPr lang="en-US" altLang="vi-VN" sz="3200" b="1" dirty="0">
              <a:solidFill>
                <a:schemeClr val="hlink"/>
              </a:solidFill>
              <a:latin typeface=".VnTime" panose="020B7200000000000000" pitchFamily="34" charset="0"/>
            </a:endParaRPr>
          </a:p>
        </p:txBody>
      </p:sp>
      <p:sp>
        <p:nvSpPr>
          <p:cNvPr id="54325" name="Rectangle 53"/>
          <p:cNvSpPr>
            <a:spLocks noChangeArrowheads="1"/>
          </p:cNvSpPr>
          <p:nvPr/>
        </p:nvSpPr>
        <p:spPr bwMode="auto">
          <a:xfrm>
            <a:off x="1713494" y="1074851"/>
            <a:ext cx="2793527" cy="2368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endParaRPr lang="en-US" altLang="vi-VN" sz="4400" dirty="0">
              <a:latin typeface="Times New Roman" panose="02020603050405020304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vi-VN" sz="4400" dirty="0">
                <a:latin typeface="Times New Roman" panose="02020603050405020304" pitchFamily="18" charset="0"/>
              </a:rPr>
              <a:t> </a:t>
            </a:r>
            <a:r>
              <a:rPr lang="en-US" altLang="vi-VN" sz="4400" dirty="0">
                <a:solidFill>
                  <a:srgbClr val="0000FF"/>
                </a:solidFill>
                <a:latin typeface="Times New Roman" panose="02020603050405020304" pitchFamily="18" charset="0"/>
              </a:rPr>
              <a:t>b) 469 : 67	</a:t>
            </a:r>
          </a:p>
        </p:txBody>
      </p:sp>
      <p:sp>
        <p:nvSpPr>
          <p:cNvPr id="54326" name="Text Box 54"/>
          <p:cNvSpPr txBox="1">
            <a:spLocks noChangeArrowheads="1"/>
          </p:cNvSpPr>
          <p:nvPr/>
        </p:nvSpPr>
        <p:spPr bwMode="auto">
          <a:xfrm>
            <a:off x="4296912" y="1905000"/>
            <a:ext cx="838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</a:t>
            </a:r>
          </a:p>
        </p:txBody>
      </p:sp>
      <p:sp>
        <p:nvSpPr>
          <p:cNvPr id="54327" name="Text Box 55"/>
          <p:cNvSpPr txBox="1">
            <a:spLocks noChangeArrowheads="1"/>
          </p:cNvSpPr>
          <p:nvPr/>
        </p:nvSpPr>
        <p:spPr bwMode="auto">
          <a:xfrm>
            <a:off x="8524778" y="1874791"/>
            <a:ext cx="2667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4400" dirty="0">
                <a:solidFill>
                  <a:srgbClr val="FF0000"/>
                </a:solidFill>
                <a:latin typeface="Times New Roman" panose="02020603050405020304" pitchFamily="18" charset="0"/>
              </a:rPr>
              <a:t>=7(dư 5) </a:t>
            </a:r>
          </a:p>
        </p:txBody>
      </p:sp>
      <p:sp>
        <p:nvSpPr>
          <p:cNvPr id="54329" name="Line 57"/>
          <p:cNvSpPr>
            <a:spLocks noChangeShapeType="1"/>
          </p:cNvSpPr>
          <p:nvPr/>
        </p:nvSpPr>
        <p:spPr bwMode="auto">
          <a:xfrm>
            <a:off x="3645375" y="2743200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0" name="Line 58"/>
          <p:cNvSpPr>
            <a:spLocks noChangeShapeType="1"/>
          </p:cNvSpPr>
          <p:nvPr/>
        </p:nvSpPr>
        <p:spPr bwMode="auto">
          <a:xfrm>
            <a:off x="3645375" y="33528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1" name="Text Box 59"/>
          <p:cNvSpPr txBox="1">
            <a:spLocks noChangeArrowheads="1"/>
          </p:cNvSpPr>
          <p:nvPr/>
        </p:nvSpPr>
        <p:spPr bwMode="auto">
          <a:xfrm>
            <a:off x="3743800" y="2667000"/>
            <a:ext cx="1219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vi-VN" sz="4400" b="1">
                <a:latin typeface="Times New Roman" panose="02020603050405020304" pitchFamily="18" charset="0"/>
              </a:rPr>
              <a:t>67</a:t>
            </a:r>
          </a:p>
        </p:txBody>
      </p:sp>
      <p:sp>
        <p:nvSpPr>
          <p:cNvPr id="54332" name="Text Box 60"/>
          <p:cNvSpPr txBox="1">
            <a:spLocks noChangeArrowheads="1"/>
          </p:cNvSpPr>
          <p:nvPr/>
        </p:nvSpPr>
        <p:spPr bwMode="auto">
          <a:xfrm>
            <a:off x="3174620" y="3394243"/>
            <a:ext cx="466794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9</a:t>
            </a:r>
          </a:p>
        </p:txBody>
      </p:sp>
      <p:sp>
        <p:nvSpPr>
          <p:cNvPr id="54333" name="Text Box 61"/>
          <p:cNvSpPr txBox="1">
            <a:spLocks noChangeArrowheads="1"/>
          </p:cNvSpPr>
          <p:nvPr/>
        </p:nvSpPr>
        <p:spPr bwMode="auto">
          <a:xfrm>
            <a:off x="2623025" y="2667000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469</a:t>
            </a:r>
          </a:p>
        </p:txBody>
      </p:sp>
      <p:sp>
        <p:nvSpPr>
          <p:cNvPr id="54334" name="Text Box 62"/>
          <p:cNvSpPr txBox="1">
            <a:spLocks noChangeArrowheads="1"/>
          </p:cNvSpPr>
          <p:nvPr/>
        </p:nvSpPr>
        <p:spPr bwMode="auto">
          <a:xfrm flipH="1" flipV="1">
            <a:off x="2841807" y="4087504"/>
            <a:ext cx="74612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54335" name="Text Box 63"/>
          <p:cNvSpPr txBox="1">
            <a:spLocks noChangeArrowheads="1"/>
          </p:cNvSpPr>
          <p:nvPr/>
        </p:nvSpPr>
        <p:spPr bwMode="auto">
          <a:xfrm>
            <a:off x="7424179" y="2652713"/>
            <a:ext cx="10223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397</a:t>
            </a:r>
          </a:p>
        </p:txBody>
      </p:sp>
      <p:sp>
        <p:nvSpPr>
          <p:cNvPr id="54336" name="Line 64"/>
          <p:cNvSpPr>
            <a:spLocks noChangeShapeType="1"/>
          </p:cNvSpPr>
          <p:nvPr/>
        </p:nvSpPr>
        <p:spPr bwMode="auto">
          <a:xfrm>
            <a:off x="8446529" y="2743200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7" name="Line 65"/>
          <p:cNvSpPr>
            <a:spLocks noChangeShapeType="1"/>
          </p:cNvSpPr>
          <p:nvPr/>
        </p:nvSpPr>
        <p:spPr bwMode="auto">
          <a:xfrm>
            <a:off x="8446529" y="3352800"/>
            <a:ext cx="77839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38" name="Text Box 66"/>
          <p:cNvSpPr txBox="1">
            <a:spLocks noChangeArrowheads="1"/>
          </p:cNvSpPr>
          <p:nvPr/>
        </p:nvSpPr>
        <p:spPr bwMode="auto">
          <a:xfrm>
            <a:off x="8484013" y="2673754"/>
            <a:ext cx="7429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54339" name="Text Box 67"/>
          <p:cNvSpPr txBox="1">
            <a:spLocks noChangeArrowheads="1"/>
          </p:cNvSpPr>
          <p:nvPr/>
        </p:nvSpPr>
        <p:spPr bwMode="auto">
          <a:xfrm>
            <a:off x="8477412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54340" name="Text Box 68"/>
          <p:cNvSpPr txBox="1">
            <a:spLocks noChangeArrowheads="1"/>
          </p:cNvSpPr>
          <p:nvPr/>
        </p:nvSpPr>
        <p:spPr bwMode="auto">
          <a:xfrm>
            <a:off x="7379387" y="3299823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39</a:t>
            </a:r>
          </a:p>
        </p:txBody>
      </p:sp>
      <p:sp>
        <p:nvSpPr>
          <p:cNvPr id="54341" name="Line 69"/>
          <p:cNvSpPr>
            <a:spLocks noChangeShapeType="1"/>
          </p:cNvSpPr>
          <p:nvPr/>
        </p:nvSpPr>
        <p:spPr bwMode="auto">
          <a:xfrm>
            <a:off x="7516745" y="4087504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4342" name="Text Box 70"/>
          <p:cNvSpPr txBox="1">
            <a:spLocks noChangeArrowheads="1"/>
          </p:cNvSpPr>
          <p:nvPr/>
        </p:nvSpPr>
        <p:spPr bwMode="auto">
          <a:xfrm>
            <a:off x="7933001" y="4101152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54343" name="Line 71"/>
          <p:cNvSpPr>
            <a:spLocks noChangeShapeType="1"/>
          </p:cNvSpPr>
          <p:nvPr/>
        </p:nvSpPr>
        <p:spPr bwMode="auto">
          <a:xfrm>
            <a:off x="2752680" y="4114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9" name="Text Box 60"/>
          <p:cNvSpPr txBox="1">
            <a:spLocks noChangeArrowheads="1"/>
          </p:cNvSpPr>
          <p:nvPr/>
        </p:nvSpPr>
        <p:spPr bwMode="auto">
          <a:xfrm>
            <a:off x="3721311" y="3404548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60" name="Text Box 60"/>
          <p:cNvSpPr txBox="1">
            <a:spLocks noChangeArrowheads="1"/>
          </p:cNvSpPr>
          <p:nvPr/>
        </p:nvSpPr>
        <p:spPr bwMode="auto">
          <a:xfrm>
            <a:off x="2614218" y="3390901"/>
            <a:ext cx="74892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46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635750" y="1863419"/>
            <a:ext cx="2057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397 : 56</a:t>
            </a:r>
            <a:endParaRPr lang="vi-VN" sz="4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 Box 67"/>
          <p:cNvSpPr txBox="1">
            <a:spLocks noChangeArrowheads="1"/>
          </p:cNvSpPr>
          <p:nvPr/>
        </p:nvSpPr>
        <p:spPr bwMode="auto">
          <a:xfrm>
            <a:off x="7945880" y="3317544"/>
            <a:ext cx="4635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4400" b="1" dirty="0">
                <a:latin typeface="Times New Roman" panose="02020603050405020304" pitchFamily="18" charset="0"/>
              </a:rPr>
              <a:t>2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768760" y="2628720"/>
              <a:ext cx="5550120" cy="20642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59400" y="2619360"/>
                <a:ext cx="5568840" cy="208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3682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4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4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4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4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5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54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54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54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5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54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5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5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54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25" grpId="0"/>
      <p:bldP spid="54326" grpId="0"/>
      <p:bldP spid="54327" grpId="0"/>
      <p:bldP spid="54329" grpId="0" animBg="1"/>
      <p:bldP spid="54330" grpId="0" animBg="1"/>
      <p:bldP spid="54331" grpId="0"/>
      <p:bldP spid="54332" grpId="0"/>
      <p:bldP spid="54333" grpId="0"/>
      <p:bldP spid="54334" grpId="0"/>
      <p:bldP spid="54335" grpId="0"/>
      <p:bldP spid="54336" grpId="0" animBg="1"/>
      <p:bldP spid="54337" grpId="0" animBg="1"/>
      <p:bldP spid="54338" grpId="0"/>
      <p:bldP spid="54339" grpId="0"/>
      <p:bldP spid="54340" grpId="0"/>
      <p:bldP spid="54341" grpId="0" animBg="1"/>
      <p:bldP spid="54342" grpId="0"/>
      <p:bldP spid="54343" grpId="0" animBg="1"/>
      <p:bldP spid="59" grpId="0"/>
      <p:bldP spid="60" grpId="0"/>
      <p:bldP spid="3" grpId="0"/>
      <p:bldP spid="6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600200"/>
            <a:ext cx="8229600" cy="38862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vi-VN" u="sng" dirty="0">
                <a:solidFill>
                  <a:srgbClr val="002060"/>
                </a:solidFill>
                <a:latin typeface="Times New Roman" panose="02020603050405020304" pitchFamily="18" charset="0"/>
              </a:rPr>
              <a:t>Bài 2</a:t>
            </a:r>
            <a:r>
              <a:rPr lang="en-US" altLang="vi-VN" dirty="0">
                <a:solidFill>
                  <a:schemeClr val="folHlink"/>
                </a:solidFill>
                <a:latin typeface="Times New Roman" panose="02020603050405020304" pitchFamily="18" charset="0"/>
              </a:rPr>
              <a:t>:</a:t>
            </a: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Người ta xếp đều 240 bộ bàn ghế vào 15 phòng học. Hỏi mỗi phòng xếp được bao nhiêu bộ bàn </a:t>
            </a:r>
            <a:b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</a:br>
            <a:r>
              <a:rPr lang="en-US" altLang="vi-VN" dirty="0">
                <a:solidFill>
                  <a:schemeClr val="hlink"/>
                </a:solidFill>
                <a:latin typeface="Times New Roman" panose="02020603050405020304" pitchFamily="18" charset="0"/>
              </a:rPr>
              <a:t>ghế?</a:t>
            </a:r>
          </a:p>
        </p:txBody>
      </p:sp>
      <p:sp>
        <p:nvSpPr>
          <p:cNvPr id="15" name="Line 17"/>
          <p:cNvSpPr>
            <a:spLocks noChangeShapeType="1"/>
          </p:cNvSpPr>
          <p:nvPr/>
        </p:nvSpPr>
        <p:spPr bwMode="auto">
          <a:xfrm>
            <a:off x="8382000" y="2895600"/>
            <a:ext cx="16764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6" name="Line 18"/>
          <p:cNvSpPr>
            <a:spLocks noChangeShapeType="1"/>
          </p:cNvSpPr>
          <p:nvPr/>
        </p:nvSpPr>
        <p:spPr bwMode="auto">
          <a:xfrm>
            <a:off x="2133600" y="3505200"/>
            <a:ext cx="1600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7" name="Line 19"/>
          <p:cNvSpPr>
            <a:spLocks noChangeShapeType="1"/>
          </p:cNvSpPr>
          <p:nvPr/>
        </p:nvSpPr>
        <p:spPr bwMode="auto">
          <a:xfrm>
            <a:off x="5105400" y="3524534"/>
            <a:ext cx="27432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8" name="Line 20"/>
          <p:cNvSpPr>
            <a:spLocks noChangeShapeType="1"/>
          </p:cNvSpPr>
          <p:nvPr/>
        </p:nvSpPr>
        <p:spPr bwMode="auto">
          <a:xfrm>
            <a:off x="9296400" y="3505200"/>
            <a:ext cx="838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9" name="Line 21"/>
          <p:cNvSpPr>
            <a:spLocks noChangeShapeType="1"/>
          </p:cNvSpPr>
          <p:nvPr/>
        </p:nvSpPr>
        <p:spPr bwMode="auto">
          <a:xfrm>
            <a:off x="2133600" y="4134136"/>
            <a:ext cx="784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0" name="Line 22"/>
          <p:cNvSpPr>
            <a:spLocks noChangeShapeType="1"/>
          </p:cNvSpPr>
          <p:nvPr/>
        </p:nvSpPr>
        <p:spPr bwMode="auto">
          <a:xfrm>
            <a:off x="2057400" y="4800600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5589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1239</TotalTime>
  <Words>587</Words>
  <Application>Microsoft Office PowerPoint</Application>
  <PresentationFormat>Custom</PresentationFormat>
  <Paragraphs>148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2:Người ta xếp đều 240 bộ bàn ghế vào 15 phòng học. Hỏi mỗi phòng xếp được bao nhiêu bộ bàn  ghế?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Tuan Anh</dc:creator>
  <cp:lastModifiedBy>vuminhhieucp59@gmail.com</cp:lastModifiedBy>
  <cp:revision>74</cp:revision>
  <dcterms:created xsi:type="dcterms:W3CDTF">2018-05-30T02:40:42Z</dcterms:created>
  <dcterms:modified xsi:type="dcterms:W3CDTF">2021-12-14T02:47:31Z</dcterms:modified>
</cp:coreProperties>
</file>