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6" r:id="rId5"/>
    <p:sldMasterId id="2147483874" r:id="rId6"/>
    <p:sldMasterId id="2147483893" r:id="rId7"/>
  </p:sldMasterIdLst>
  <p:notesMasterIdLst>
    <p:notesMasterId r:id="rId19"/>
  </p:notesMasterIdLst>
  <p:sldIdLst>
    <p:sldId id="354" r:id="rId8"/>
    <p:sldId id="363" r:id="rId9"/>
    <p:sldId id="318" r:id="rId10"/>
    <p:sldId id="362" r:id="rId11"/>
    <p:sldId id="364" r:id="rId12"/>
    <p:sldId id="366" r:id="rId13"/>
    <p:sldId id="367" r:id="rId14"/>
    <p:sldId id="368" r:id="rId15"/>
    <p:sldId id="356" r:id="rId16"/>
    <p:sldId id="361" r:id="rId17"/>
    <p:sldId id="35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40852"/>
    <a:srgbClr val="F63688"/>
    <a:srgbClr val="82D2E9"/>
    <a:srgbClr val="EF8D9D"/>
    <a:srgbClr val="F06858"/>
    <a:srgbClr val="F15441"/>
    <a:srgbClr val="CCECFB"/>
    <a:srgbClr val="FFD653"/>
    <a:srgbClr val="F89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8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2AEE00-5335-4B3D-9F6C-172960DC28AB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0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1B489-5E78-496D-9701-E7FC3C6E5474}" type="slidenum">
              <a:rPr lang="zh-CN" altLang="en-US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2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152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D085C0-33F0-4CEE-AA21-9AC5A884681E}" type="slidenum">
              <a:rPr lang="zh-CN" altLang="en-US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0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0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9A7B5D-29F5-4395-A0A6-AA6747301D92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C8F35A-17F9-4FD8-8A20-580DC90E7E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517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9697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274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07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8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5001685"/>
            <a:ext cx="2857500" cy="2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56713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534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29304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A41279-70AB-45AE-A437-B581106C5CD6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03D6B4-31F9-456A-BE5A-39DD31E17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4703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5A6D4F3-5F98-43CE-B1EE-4CC368B664C4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479661-DE57-441E-AA03-58F8AF1F48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891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873906-6E5E-4752-985C-69055CC05031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7B8102-EAD0-4595-81AE-A94FAA4753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691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4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161317-2624-49F5-9F15-B7863E3B50D2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0D03B3-20B3-4EC2-B542-629BA1E655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277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7BA115-96CB-48C2-9446-859F07867AB9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E0BF0E-2ABC-486B-8B46-C039B36DB5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372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D34B3D-5474-4A23-8D6B-D94CEE812D7F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F50EB7-69D3-4CEB-B8C5-1954A84078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646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147DEC2-8EB7-4D5E-B515-BBE3E9231C85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B66D6D-4F48-4A9E-9EC5-2DE935247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7910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C604D3-0AC1-4A8E-8111-B9BC6A569B16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0810D8-3431-4CA3-AF99-5C4DF9B7D7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401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D7EBB8-8EA8-4CD4-8F51-95FE2EB73B14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8FFB64A-5BDD-4A5A-BB29-245504454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343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08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014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9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44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084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721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23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321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883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93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889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113465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6238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0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4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0588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27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63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526090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787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2422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593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994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334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87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451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5184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034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4871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424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6194"/>
            <a:ext cx="10515600" cy="8064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26143F-F485-4B4A-BEF1-CC6CBE7F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60"/>
            <a:ext cx="2743200" cy="366183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89271C-AA78-41E6-872B-6DA6D1AD8D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111E96-BD09-40E0-B94A-ABF546DB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60"/>
            <a:ext cx="4114800" cy="366183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1442F5-8A6A-4AAD-843F-059D17EC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618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fld id="{333B4B78-2E35-447C-97EA-62A33B0B65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191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11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41170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96" r:id="rId3"/>
    <p:sldLayoutId id="2147483697" r:id="rId4"/>
    <p:sldLayoutId id="2147483698" r:id="rId5"/>
    <p:sldLayoutId id="2147483701" r:id="rId6"/>
    <p:sldLayoutId id="2147483815" r:id="rId7"/>
    <p:sldLayoutId id="2147483873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41" r:id="rId15"/>
    <p:sldLayoutId id="2147483742" r:id="rId16"/>
    <p:sldLayoutId id="2147483716" r:id="rId17"/>
    <p:sldLayoutId id="2147483717" r:id="rId18"/>
    <p:sldLayoutId id="2147483718" r:id="rId19"/>
    <p:sldLayoutId id="2147483720" r:id="rId2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>
              <a:defRPr/>
            </a:pPr>
            <a:fld id="{B7240714-C3B4-4B89-B067-5EF6CAB7E8A8}" type="datetimeFigureOut">
              <a:rPr lang="zh-CN" altLang="en-US"/>
              <a:pPr>
                <a:defRPr/>
              </a:pPr>
              <a:t>2022/12/23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>
              <a:defRPr/>
            </a:pPr>
            <a:fld id="{899C68E5-6E34-466A-8F87-9468B00F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ransition/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015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6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/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9717"/>
            <a:ext cx="4267200" cy="654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97601" y="2584451"/>
            <a:ext cx="4483100" cy="12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272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844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7416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988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7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7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1855D7-F02B-4B58-ABF5-C6EB3D741150}"/>
              </a:ext>
            </a:extLst>
          </p:cNvPr>
          <p:cNvSpPr/>
          <p:nvPr/>
        </p:nvSpPr>
        <p:spPr>
          <a:xfrm>
            <a:off x="660401" y="3073400"/>
            <a:ext cx="3279191" cy="260640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2EB847DF-213D-40F9-8C61-ED5D8239149A}"/>
              </a:ext>
            </a:extLst>
          </p:cNvPr>
          <p:cNvGrpSpPr/>
          <p:nvPr/>
        </p:nvGrpSpPr>
        <p:grpSpPr>
          <a:xfrm>
            <a:off x="1854660" y="2631801"/>
            <a:ext cx="736141" cy="741516"/>
            <a:chOff x="0" y="0"/>
            <a:chExt cx="1094522" cy="1080594"/>
          </a:xfrm>
        </p:grpSpPr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65450B1C-071F-4D0B-912B-12B1ED58D537}"/>
                </a:ext>
              </a:extLst>
            </p:cNvPr>
            <p:cNvGrpSpPr/>
            <p:nvPr/>
          </p:nvGrpSpPr>
          <p:grpSpPr>
            <a:xfrm>
              <a:off x="0" y="0"/>
              <a:ext cx="1094522" cy="1080594"/>
              <a:chOff x="0" y="0"/>
              <a:chExt cx="6350000" cy="6350000"/>
            </a:xfrm>
          </p:grpSpPr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BF2E96D-0C4A-4DBB-BA15-F9D5AF86F02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545"/>
              </a:solidFill>
            </p:spPr>
          </p:sp>
        </p:grp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BC337EDA-55CB-42DC-85F7-271ECDD6329F}"/>
                </a:ext>
              </a:extLst>
            </p:cNvPr>
            <p:cNvSpPr txBox="1"/>
            <p:nvPr/>
          </p:nvSpPr>
          <p:spPr>
            <a:xfrm>
              <a:off x="263677" y="296119"/>
              <a:ext cx="617879" cy="50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233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84C74F8-589D-4334-A463-A554A2E699A1}"/>
              </a:ext>
            </a:extLst>
          </p:cNvPr>
          <p:cNvSpPr/>
          <p:nvPr/>
        </p:nvSpPr>
        <p:spPr>
          <a:xfrm>
            <a:off x="4470401" y="3041019"/>
            <a:ext cx="3279191" cy="260640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1684B113-3E44-4B43-8330-5F8FF825DE3F}"/>
              </a:ext>
            </a:extLst>
          </p:cNvPr>
          <p:cNvGrpSpPr/>
          <p:nvPr/>
        </p:nvGrpSpPr>
        <p:grpSpPr>
          <a:xfrm>
            <a:off x="5664661" y="2599420"/>
            <a:ext cx="736141" cy="741516"/>
            <a:chOff x="0" y="0"/>
            <a:chExt cx="1094522" cy="1080594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D9A887AE-010F-4F0E-828F-94F0E80EA997}"/>
                </a:ext>
              </a:extLst>
            </p:cNvPr>
            <p:cNvGrpSpPr/>
            <p:nvPr/>
          </p:nvGrpSpPr>
          <p:grpSpPr>
            <a:xfrm>
              <a:off x="0" y="0"/>
              <a:ext cx="1094522" cy="1080594"/>
              <a:chOff x="0" y="0"/>
              <a:chExt cx="6350000" cy="6350000"/>
            </a:xfrm>
          </p:grpSpPr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90939581-35F6-4626-8787-9DE19C332CD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545"/>
              </a:solidFill>
            </p:spPr>
          </p:sp>
        </p:grp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641D4CAB-1B67-48F1-85E5-84128A056ACD}"/>
                </a:ext>
              </a:extLst>
            </p:cNvPr>
            <p:cNvSpPr txBox="1"/>
            <p:nvPr/>
          </p:nvSpPr>
          <p:spPr>
            <a:xfrm>
              <a:off x="263677" y="296119"/>
              <a:ext cx="617879" cy="50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233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2E4E325-D9DE-4A99-963C-73741B669002}"/>
              </a:ext>
            </a:extLst>
          </p:cNvPr>
          <p:cNvSpPr/>
          <p:nvPr/>
        </p:nvSpPr>
        <p:spPr>
          <a:xfrm>
            <a:off x="8280402" y="3041019"/>
            <a:ext cx="3279191" cy="260640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EA2F0F59-74DA-41D0-A0EA-8957E0D8DEE3}"/>
              </a:ext>
            </a:extLst>
          </p:cNvPr>
          <p:cNvGrpSpPr/>
          <p:nvPr/>
        </p:nvGrpSpPr>
        <p:grpSpPr>
          <a:xfrm>
            <a:off x="9474662" y="2599420"/>
            <a:ext cx="736141" cy="741516"/>
            <a:chOff x="0" y="0"/>
            <a:chExt cx="1094522" cy="1080594"/>
          </a:xfrm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61E5802A-606C-47C5-9249-921B36045459}"/>
                </a:ext>
              </a:extLst>
            </p:cNvPr>
            <p:cNvGrpSpPr/>
            <p:nvPr/>
          </p:nvGrpSpPr>
          <p:grpSpPr>
            <a:xfrm>
              <a:off x="0" y="0"/>
              <a:ext cx="1094522" cy="1080594"/>
              <a:chOff x="0" y="0"/>
              <a:chExt cx="6350000" cy="6350000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7E698414-F23E-4949-B9DA-8E549DC2B93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545"/>
              </a:solidFill>
            </p:spPr>
          </p:sp>
        </p:grp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68E0F9A1-6C47-4D30-AD73-3C35713BE30F}"/>
                </a:ext>
              </a:extLst>
            </p:cNvPr>
            <p:cNvSpPr txBox="1"/>
            <p:nvPr/>
          </p:nvSpPr>
          <p:spPr>
            <a:xfrm>
              <a:off x="263677" y="296119"/>
              <a:ext cx="617879" cy="50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</a:pPr>
              <a:r>
                <a:rPr lang="en-US" sz="233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0" name="TextBox 10">
            <a:extLst>
              <a:ext uri="{FF2B5EF4-FFF2-40B4-BE49-F238E27FC236}">
                <a16:creationId xmlns:a16="http://schemas.microsoft.com/office/drawing/2014/main" id="{A2820A40-CEF3-465D-8930-3BF7407E4F83}"/>
              </a:ext>
            </a:extLst>
          </p:cNvPr>
          <p:cNvSpPr txBox="1"/>
          <p:nvPr/>
        </p:nvSpPr>
        <p:spPr>
          <a:xfrm>
            <a:off x="3810000" y="818764"/>
            <a:ext cx="534466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6934"/>
              </a:lnSpc>
              <a:spcBef>
                <a:spcPct val="0"/>
              </a:spcBef>
            </a:pPr>
            <a:r>
              <a:rPr lang="vi-VN" sz="4000" b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 DẪN VỀ NHÀ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B03760-24CB-46D1-8A4E-FD6E573BC0AF}"/>
              </a:ext>
            </a:extLst>
          </p:cNvPr>
          <p:cNvSpPr txBox="1"/>
          <p:nvPr/>
        </p:nvSpPr>
        <p:spPr>
          <a:xfrm>
            <a:off x="961736" y="3611716"/>
            <a:ext cx="2293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20" lvl="1" algn="ctr">
              <a:lnSpc>
                <a:spcPct val="200000"/>
              </a:lnSpc>
            </a:pPr>
            <a:r>
              <a:rPr lang="vi-VN" sz="3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</a:t>
            </a:r>
            <a:r>
              <a:rPr lang="en-US" sz="3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đã học</a:t>
            </a:r>
            <a:endParaRPr lang="vi-VN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FFF93-6158-4A09-9990-8E39DE15C8AE}"/>
              </a:ext>
            </a:extLst>
          </p:cNvPr>
          <p:cNvSpPr txBox="1"/>
          <p:nvPr/>
        </p:nvSpPr>
        <p:spPr>
          <a:xfrm>
            <a:off x="4769889" y="3544136"/>
            <a:ext cx="29753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20" lvl="1">
              <a:lnSpc>
                <a:spcPct val="200000"/>
              </a:lnSpc>
            </a:pPr>
            <a:r>
              <a:rPr lang="vi-VN" sz="3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bài tập trong SBT</a:t>
            </a:r>
            <a:endParaRPr lang="vi-VN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3E63A6-CF28-4E68-AA3E-88FF60890DB2}"/>
              </a:ext>
            </a:extLst>
          </p:cNvPr>
          <p:cNvSpPr txBox="1"/>
          <p:nvPr/>
        </p:nvSpPr>
        <p:spPr>
          <a:xfrm>
            <a:off x="8970269" y="3619057"/>
            <a:ext cx="21945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20" lvl="1">
              <a:lnSpc>
                <a:spcPct val="200000"/>
              </a:lnSpc>
            </a:pPr>
            <a:r>
              <a:rPr lang="en-US" sz="3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 bị bài mới</a:t>
            </a:r>
            <a:endParaRPr lang="vi-VN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619BD10-B682-4279-9FA1-D74BD07FEA14}"/>
              </a:ext>
            </a:extLst>
          </p:cNvPr>
          <p:cNvSpPr/>
          <p:nvPr/>
        </p:nvSpPr>
        <p:spPr>
          <a:xfrm>
            <a:off x="804667" y="325560"/>
            <a:ext cx="2454667" cy="224028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61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5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3" y="2937934"/>
            <a:ext cx="9213851" cy="41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8" y="740834"/>
            <a:ext cx="4540249" cy="305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4"/>
          <p:cNvSpPr txBox="1">
            <a:spLocks noChangeArrowheads="1"/>
          </p:cNvSpPr>
          <p:nvPr/>
        </p:nvSpPr>
        <p:spPr bwMode="auto">
          <a:xfrm>
            <a:off x="893232" y="1016854"/>
            <a:ext cx="7554731" cy="21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67" b="1">
                <a:solidFill>
                  <a:srgbClr val="FF000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Century Gothic" pitchFamily="34" charset="0"/>
              </a:rPr>
              <a:t>Tạm biệt và hẹn gặp lại các con</a:t>
            </a:r>
            <a:endParaRPr lang="zh-CN" altLang="en-US" sz="6667" b="1">
              <a:solidFill>
                <a:srgbClr val="FF0000"/>
              </a:solidFill>
              <a:latin typeface="Arial-Rounded" pitchFamily="34" charset="0"/>
              <a:ea typeface="SimSun" pitchFamily="2" charset="-122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96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3289319"/>
            <a:ext cx="12190413" cy="3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458" y="2502051"/>
            <a:ext cx="2447606" cy="43491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93" y="4653406"/>
            <a:ext cx="3498395" cy="193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" y="73522"/>
            <a:ext cx="2096106" cy="187529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88" y="215000"/>
            <a:ext cx="1694475" cy="2161625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35075" y="1467519"/>
            <a:ext cx="113766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55: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GB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1000.</a:t>
            </a:r>
            <a:endParaRPr lang="en-US" sz="44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6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1.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8571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42411" b="22825"/>
          <a:stretch/>
        </p:blipFill>
        <p:spPr>
          <a:xfrm>
            <a:off x="3575713" y="2470246"/>
            <a:ext cx="5957976" cy="1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98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.remove.bg/downloads/170df16a-f017-42ab-bbf8-251b68d24ec1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22549" r="7287" b="7946"/>
          <a:stretch/>
        </p:blipFill>
        <p:spPr bwMode="auto">
          <a:xfrm>
            <a:off x="81280" y="1402080"/>
            <a:ext cx="1211072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9554" y="178453"/>
            <a:ext cx="597152" cy="591337"/>
            <a:chOff x="7934325" y="85725"/>
            <a:chExt cx="654049" cy="635000"/>
          </a:xfrm>
        </p:grpSpPr>
        <p:sp>
          <p:nvSpPr>
            <p:cNvPr id="6" name="Oval 5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82D2E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26160" y="261830"/>
            <a:ext cx="1607858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3708400" y="2000617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4720" y="2000616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712200" y="2000616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45520" y="2000615"/>
            <a:ext cx="8839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56000" y="4022457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21400" y="4022456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12200" y="3941177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7600" y="3941177"/>
            <a:ext cx="782320" cy="71210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2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75977" y="1199440"/>
            <a:ext cx="4919228" cy="2794000"/>
            <a:chOff x="-2720" y="1178560"/>
            <a:chExt cx="5752490" cy="279400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4" name="组合 8"/>
            <p:cNvGrpSpPr/>
            <p:nvPr/>
          </p:nvGrpSpPr>
          <p:grpSpPr>
            <a:xfrm flipH="1">
              <a:off x="-2720" y="1178560"/>
              <a:ext cx="5752490" cy="2794000"/>
              <a:chOff x="594424" y="1153191"/>
              <a:chExt cx="2605976" cy="1634460"/>
            </a:xfrm>
            <a:grpFill/>
          </p:grpSpPr>
          <p:sp>
            <p:nvSpPr>
              <p:cNvPr id="5" name="任意多边形 9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6" name="任意多边形 10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grpFill/>
              <a:ln w="19050">
                <a:solidFill>
                  <a:srgbClr val="91F0FD"/>
                </a:solidFill>
              </a:ln>
              <a:effectLst>
                <a:innerShdw blurRad="355600" dist="101600" dir="3600000">
                  <a:srgbClr val="19B4C9">
                    <a:alpha val="5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39577" y="1702905"/>
              <a:ext cx="1940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</a:rPr>
                <a:t>3 x 4 + 8 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556" y="2787560"/>
              <a:ext cx="234368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  <a:latin typeface="Roboto"/>
                </a:rPr>
                <a:t>7 x 10 - 14 </a:t>
              </a:r>
              <a:endParaRPr lang="en-US" sz="2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2427" y="2837657"/>
            <a:ext cx="205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"/>
              </a:rPr>
              <a:t>= 70 – 14</a:t>
            </a:r>
          </a:p>
          <a:p>
            <a:r>
              <a:rPr lang="en-US" sz="2800" dirty="0">
                <a:solidFill>
                  <a:srgbClr val="333333"/>
                </a:solidFill>
                <a:latin typeface="Roboto"/>
              </a:rPr>
              <a:t>= 56 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613563" y="1761986"/>
            <a:ext cx="248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j-lt"/>
              </a:rPr>
              <a:t>= 12 + 8 </a:t>
            </a:r>
          </a:p>
          <a:p>
            <a:r>
              <a:rPr lang="en-US" sz="2800" dirty="0">
                <a:solidFill>
                  <a:srgbClr val="333333"/>
                </a:solidFill>
                <a:latin typeface="+mj-lt"/>
              </a:rPr>
              <a:t>= 20 </a:t>
            </a:r>
            <a:endParaRPr lang="en-US" sz="28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68535" y="1102296"/>
            <a:ext cx="4867672" cy="2860086"/>
            <a:chOff x="6288303" y="1165095"/>
            <a:chExt cx="5449886" cy="2860086"/>
          </a:xfrm>
        </p:grpSpPr>
        <p:grpSp>
          <p:nvGrpSpPr>
            <p:cNvPr id="7" name="组合 8"/>
            <p:cNvGrpSpPr/>
            <p:nvPr/>
          </p:nvGrpSpPr>
          <p:grpSpPr>
            <a:xfrm flipH="1">
              <a:off x="6288303" y="1165095"/>
              <a:ext cx="5449886" cy="2860086"/>
              <a:chOff x="616196" y="1175175"/>
              <a:chExt cx="2584204" cy="1619315"/>
            </a:xfrm>
          </p:grpSpPr>
          <p:sp>
            <p:nvSpPr>
              <p:cNvPr id="8" name="任意多边形 9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1"/>
              </a:p>
            </p:txBody>
          </p:sp>
          <p:sp>
            <p:nvSpPr>
              <p:cNvPr id="9" name="任意多边形 10"/>
              <p:cNvSpPr/>
              <p:nvPr/>
            </p:nvSpPr>
            <p:spPr>
              <a:xfrm>
                <a:off x="681084" y="1182014"/>
                <a:ext cx="2483926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91F0FD"/>
                </a:solidFill>
              </a:ln>
              <a:effectLst>
                <a:innerShdw blurRad="355600" dist="101600" dir="3600000">
                  <a:srgbClr val="19B4C9">
                    <a:alpha val="5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1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43937" y="1836961"/>
              <a:ext cx="2308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  <a:latin typeface="+mj-lt"/>
                </a:rPr>
                <a:t> 48 : 8 + 7  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78840" y="2803064"/>
              <a:ext cx="2109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</a:rPr>
                <a:t>72 : 9 - 6 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81808" y="2740265"/>
            <a:ext cx="2122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= 8 - 6 </a:t>
            </a:r>
          </a:p>
          <a:p>
            <a:r>
              <a:rPr lang="en-US" sz="2800" dirty="0">
                <a:solidFill>
                  <a:srgbClr val="333333"/>
                </a:solidFill>
              </a:rPr>
              <a:t>= 2 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89240" y="3606195"/>
            <a:ext cx="4611479" cy="3063245"/>
            <a:chOff x="3689240" y="3606195"/>
            <a:chExt cx="4611479" cy="3063245"/>
          </a:xfrm>
        </p:grpSpPr>
        <p:grpSp>
          <p:nvGrpSpPr>
            <p:cNvPr id="10" name="组合 8"/>
            <p:cNvGrpSpPr/>
            <p:nvPr/>
          </p:nvGrpSpPr>
          <p:grpSpPr>
            <a:xfrm flipH="1">
              <a:off x="3689240" y="3606195"/>
              <a:ext cx="4611479" cy="3063245"/>
              <a:chOff x="594424" y="1153191"/>
              <a:chExt cx="2605976" cy="163446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1" name="任意多边形 9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1"/>
              </a:p>
            </p:txBody>
          </p:sp>
          <p:sp>
            <p:nvSpPr>
              <p:cNvPr id="12" name="任意多边形 10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grpFill/>
              <a:ln w="19050">
                <a:solidFill>
                  <a:srgbClr val="91F0FD"/>
                </a:solidFill>
              </a:ln>
              <a:effectLst>
                <a:innerShdw blurRad="355600" dist="101600" dir="3600000">
                  <a:srgbClr val="19B4C9">
                    <a:alpha val="5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1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131123" y="4289418"/>
              <a:ext cx="1463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  <a:latin typeface="+mj-lt"/>
                </a:rPr>
                <a:t>9 : 9 x 0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08018" y="5332374"/>
              <a:ext cx="1706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33333"/>
                  </a:solidFill>
                </a:rPr>
                <a:t>0 : 6 + 37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03045" y="4271915"/>
            <a:ext cx="164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= 1 x 0 </a:t>
            </a:r>
          </a:p>
          <a:p>
            <a:r>
              <a:rPr lang="en-US" sz="2800" dirty="0">
                <a:solidFill>
                  <a:srgbClr val="333333"/>
                </a:solidFill>
              </a:rPr>
              <a:t>= 0</a:t>
            </a:r>
          </a:p>
          <a:p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503045" y="5278832"/>
            <a:ext cx="20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= 0 + 37 </a:t>
            </a:r>
          </a:p>
          <a:p>
            <a:r>
              <a:rPr lang="en-US" sz="2800" dirty="0">
                <a:solidFill>
                  <a:srgbClr val="333333"/>
                </a:solidFill>
              </a:rPr>
              <a:t>= 37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57831" y="1761986"/>
            <a:ext cx="148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+mj-lt"/>
              </a:rPr>
              <a:t>= 6 + 7 </a:t>
            </a:r>
          </a:p>
          <a:p>
            <a:r>
              <a:rPr lang="en-US" sz="2800" dirty="0">
                <a:solidFill>
                  <a:srgbClr val="333333"/>
                </a:solidFill>
                <a:latin typeface="+mj-lt"/>
              </a:rPr>
              <a:t>= 13</a:t>
            </a:r>
            <a:endParaRPr lang="en-US" sz="2800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554" y="178453"/>
            <a:ext cx="597152" cy="591337"/>
            <a:chOff x="7934325" y="85725"/>
            <a:chExt cx="654049" cy="635000"/>
          </a:xfrm>
        </p:grpSpPr>
        <p:sp>
          <p:nvSpPr>
            <p:cNvPr id="28" name="Oval 27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82D2E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8124" y="250817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" descr="E:\New folder\ceb8518df0860a22b56d3d0d01e7cd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40338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94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697" y="213309"/>
            <a:ext cx="586822" cy="594642"/>
            <a:chOff x="7939982" y="85725"/>
            <a:chExt cx="642735" cy="638549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7939982" y="85725"/>
              <a:ext cx="642735" cy="638549"/>
            </a:xfrm>
            <a:prstGeom prst="ellips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7854" y="213309"/>
            <a:ext cx="781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5280" y="924116"/>
            <a:ext cx="3547068" cy="1126983"/>
            <a:chOff x="1605280" y="924116"/>
            <a:chExt cx="3547068" cy="1126983"/>
          </a:xfrm>
        </p:grpSpPr>
        <p:sp>
          <p:nvSpPr>
            <p:cNvPr id="10" name="Rounded Rectangle 9"/>
            <p:cNvSpPr/>
            <p:nvPr/>
          </p:nvSpPr>
          <p:spPr>
            <a:xfrm>
              <a:off x="1605280" y="924116"/>
              <a:ext cx="3342640" cy="11269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49119" y="924116"/>
              <a:ext cx="33032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vi-VN" sz="3200" dirty="0"/>
                <a:t>32 : 6 = 5 (dư 1)</a:t>
              </a:r>
              <a:endParaRPr lang="en-GB" sz="3200" dirty="0"/>
            </a:p>
            <a:p>
              <a:pPr fontAlgn="t"/>
              <a:r>
                <a:rPr lang="vi-VN" sz="3200" dirty="0"/>
                <a:t>63 : 8 = 7 (dư 6</a:t>
              </a:r>
              <a:r>
                <a:rPr lang="en-GB" sz="3200" dirty="0"/>
                <a:t>)</a:t>
              </a:r>
              <a:endParaRPr lang="vi-VN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5840" y="924116"/>
            <a:ext cx="3342640" cy="1126983"/>
            <a:chOff x="6085840" y="924116"/>
            <a:chExt cx="3342640" cy="1126983"/>
          </a:xfrm>
        </p:grpSpPr>
        <p:sp>
          <p:nvSpPr>
            <p:cNvPr id="11" name="Rounded Rectangle 10"/>
            <p:cNvSpPr/>
            <p:nvPr/>
          </p:nvSpPr>
          <p:spPr>
            <a:xfrm>
              <a:off x="6085840" y="924116"/>
              <a:ext cx="3342640" cy="11269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0269" y="924116"/>
              <a:ext cx="292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vi-VN" sz="3200" dirty="0"/>
                <a:t>8 : 5 = 1 (dư 3)</a:t>
              </a:r>
              <a:endParaRPr lang="en-GB" sz="3200" dirty="0"/>
            </a:p>
            <a:p>
              <a:pPr fontAlgn="t"/>
              <a:r>
                <a:rPr lang="vi-VN" sz="3200" dirty="0"/>
                <a:t>9 : 8 = 1 (dư 0)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5159" y="4001070"/>
            <a:ext cx="1144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Đặt dấu ngoặc (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biểu thức sau để được các biểu thức có giá trị đúng: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38" y="924116"/>
            <a:ext cx="586822" cy="449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67" y="757203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09" y="1552259"/>
            <a:ext cx="586822" cy="449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7" y="1534401"/>
            <a:ext cx="586822" cy="4490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511734" y="2679242"/>
            <a:ext cx="3342640" cy="1126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5574" y="2679242"/>
            <a:ext cx="33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200" dirty="0"/>
              <a:t>32 : 6 = </a:t>
            </a:r>
            <a:r>
              <a:rPr lang="vi-VN" sz="3200" dirty="0">
                <a:solidFill>
                  <a:srgbClr val="FF0000"/>
                </a:solidFill>
              </a:rPr>
              <a:t>5 (dư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vi-VN" sz="3200" dirty="0"/>
              <a:t>)</a:t>
            </a:r>
            <a:endParaRPr lang="en-GB" sz="3200" dirty="0"/>
          </a:p>
          <a:p>
            <a:pPr fontAlgn="t"/>
            <a:r>
              <a:rPr lang="vi-VN" sz="3200" dirty="0"/>
              <a:t>63 : 8 = </a:t>
            </a:r>
            <a:r>
              <a:rPr lang="vi-VN" sz="3200" dirty="0">
                <a:solidFill>
                  <a:srgbClr val="FF0000"/>
                </a:solidFill>
              </a:rPr>
              <a:t>7 (dư </a:t>
            </a:r>
            <a:r>
              <a:rPr lang="en-GB" sz="3200" dirty="0">
                <a:solidFill>
                  <a:srgbClr val="FF0000"/>
                </a:solidFill>
              </a:rPr>
              <a:t>7)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22909" y="2728007"/>
            <a:ext cx="3342640" cy="1126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27338" y="2728007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200" dirty="0"/>
              <a:t>9 : 8 = </a:t>
            </a:r>
            <a:r>
              <a:rPr lang="vi-VN" sz="3200" dirty="0">
                <a:solidFill>
                  <a:srgbClr val="FF0000"/>
                </a:solidFill>
              </a:rPr>
              <a:t>1 (dư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vi-VN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788360" y="4803594"/>
            <a:ext cx="2742883" cy="737922"/>
          </a:xfrm>
          <a:prstGeom prst="roundRect">
            <a:avLst>
              <a:gd name="adj" fmla="val 2905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02060"/>
                </a:solidFill>
              </a:rPr>
              <a:t>3 + 4 x 9 = 63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88360" y="5832483"/>
            <a:ext cx="2742883" cy="737922"/>
          </a:xfrm>
          <a:prstGeom prst="roundRect">
            <a:avLst>
              <a:gd name="adj" fmla="val 2905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</a:rPr>
              <a:t>16 – 16 : 2 = 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8026" y="5776435"/>
            <a:ext cx="2742883" cy="737922"/>
          </a:xfrm>
          <a:prstGeom prst="roundRect">
            <a:avLst>
              <a:gd name="adj" fmla="val 2905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12 : 3 x 2 = 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57440" y="4878562"/>
            <a:ext cx="2742883" cy="737922"/>
          </a:xfrm>
          <a:prstGeom prst="roundRect">
            <a:avLst>
              <a:gd name="adj" fmla="val 2905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9 : 3 + 6 = 1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65232" y="4883297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(        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98360" y="5939834"/>
            <a:ext cx="151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(          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11108" y="4955177"/>
            <a:ext cx="13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(      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359" y="5883786"/>
            <a:ext cx="146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(       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472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20925"/>
              </p:ext>
            </p:extLst>
          </p:nvPr>
        </p:nvGraphicFramePr>
        <p:xfrm>
          <a:off x="1849120" y="1339426"/>
          <a:ext cx="8636000" cy="40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203">
                <a:tc>
                  <a:txBody>
                    <a:bodyPr/>
                    <a:lstStyle/>
                    <a:p>
                      <a:r>
                        <a:rPr lang="en-GB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8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r>
                        <a:rPr lang="en-GB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r>
                        <a:rPr lang="en-GB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r>
                        <a:rPr lang="en-GB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r>
                        <a:rPr lang="en-GB" sz="3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GB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3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?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2535" y="213309"/>
            <a:ext cx="597152" cy="591337"/>
            <a:chOff x="7934325" y="85725"/>
            <a:chExt cx="654049" cy="635000"/>
          </a:xfrm>
        </p:grpSpPr>
        <p:sp>
          <p:nvSpPr>
            <p:cNvPr id="5" name="Oval 4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82D2E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156960" y="2235200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04760" y="2235200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52560" y="2235200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24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63044" y="3076813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31264" y="3094672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48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65812" y="3094672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3364" y="3895644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08128" y="3906360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45052" y="3906360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63044" y="4714476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77104" y="4714476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5148" y="4714476"/>
            <a:ext cx="1066800" cy="568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160" y="261830"/>
            <a:ext cx="1158240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pic>
        <p:nvPicPr>
          <p:cNvPr id="20" name="Picture 3" descr="E:\New folder\Hình-động-câu-hỏ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920" y="4714476"/>
            <a:ext cx="3175080" cy="22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00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" y="2736851"/>
            <a:ext cx="809201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1338469" y="913205"/>
            <a:ext cx="8481760" cy="138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dirty="0" err="1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Củng</a:t>
            </a:r>
            <a:r>
              <a:rPr lang="en-US" altLang="zh-CN" sz="6400" b="1" dirty="0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cố</a:t>
            </a:r>
            <a:r>
              <a:rPr lang="en-US" altLang="zh-CN" sz="6400" b="1" dirty="0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và</a:t>
            </a:r>
            <a:r>
              <a:rPr lang="en-US" altLang="zh-CN" sz="6400" b="1" dirty="0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dặn</a:t>
            </a:r>
            <a:r>
              <a:rPr lang="en-US" altLang="zh-CN" sz="6400" b="1" dirty="0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dò</a:t>
            </a:r>
            <a:endParaRPr lang="zh-CN" altLang="en-US" sz="6400" b="1" dirty="0">
              <a:solidFill>
                <a:srgbClr val="00B050"/>
              </a:solidFill>
              <a:latin typeface="Arial-Rounded" pitchFamily="34" charset="0"/>
              <a:ea typeface="SimSun" pitchFamily="2" charset="-122"/>
              <a:cs typeface="Arial-Rounded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2296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ABFD4B-B274-477C-AFD4-7759C0DDB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079BF-FD43-47D5-BC5D-BB39769CA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7765E1-591E-4636-ADCE-3B4CA01B65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426</Words>
  <Application>Microsoft Office PowerPoint</Application>
  <PresentationFormat>Widescreen</PresentationFormat>
  <Paragraphs>106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Roboto</vt:lpstr>
      <vt:lpstr>Times New Roman</vt:lpstr>
      <vt:lpstr>华康方圆体W7</vt:lpstr>
      <vt:lpstr>Office Theme</vt:lpstr>
      <vt:lpstr>1_更多模版请关注:尚佳素材公社shop64427429.taobao.com</vt:lpstr>
      <vt:lpstr>27_Office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Đào Thị Minh Phượng</cp:lastModifiedBy>
  <cp:revision>575</cp:revision>
  <dcterms:created xsi:type="dcterms:W3CDTF">2021-06-02T01:34:28Z</dcterms:created>
  <dcterms:modified xsi:type="dcterms:W3CDTF">2022-12-23T03:57:58Z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