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0" r:id="rId2"/>
  </p:sldMasterIdLst>
  <p:notesMasterIdLst>
    <p:notesMasterId r:id="rId13"/>
  </p:notesMasterIdLst>
  <p:sldIdLst>
    <p:sldId id="311" r:id="rId3"/>
    <p:sldId id="313" r:id="rId4"/>
    <p:sldId id="2007577213" r:id="rId5"/>
    <p:sldId id="3183" r:id="rId6"/>
    <p:sldId id="2007577210" r:id="rId7"/>
    <p:sldId id="2007577212" r:id="rId8"/>
    <p:sldId id="2007577214" r:id="rId9"/>
    <p:sldId id="2007577215" r:id="rId10"/>
    <p:sldId id="278" r:id="rId11"/>
    <p:sldId id="3185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2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B77802-2541-4BEC-AC26-D5700B33291C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58E7DB-29B3-4C1B-AF6F-58928B7466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9104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36139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6065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45887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71251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08040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73074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21913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56303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74197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219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227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838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716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724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129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011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57445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dirty="0">
              <a:solidFill>
                <a:prstClr val="white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085749" y="21566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0601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722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7565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657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7378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486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160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dirty="0">
              <a:solidFill>
                <a:prstClr val="white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133827" y="0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6247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73833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41039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2692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43506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96219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95184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96227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3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9Slide.vn - 2019">
            <a:extLst>
              <a:ext uri="{FF2B5EF4-FFF2-40B4-BE49-F238E27FC236}">
                <a16:creationId xmlns:a16="http://schemas.microsoft.com/office/drawing/2014/main" id="{BC4A2D5E-9ABD-4511-AB1C-E4C1CD70144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718039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9Slide.vn - 2019">
            <a:extLst>
              <a:ext uri="{FF2B5EF4-FFF2-40B4-BE49-F238E27FC236}">
                <a16:creationId xmlns:a16="http://schemas.microsoft.com/office/drawing/2014/main" id="{D5CA959B-1FC3-4545-B146-A8142BB429B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356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4.png"/><Relationship Id="rId3" Type="http://schemas.openxmlformats.org/officeDocument/2006/relationships/image" Target="../media/image1.jpg"/><Relationship Id="rId7" Type="http://schemas.openxmlformats.org/officeDocument/2006/relationships/image" Target="../media/image9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.jpg"/><Relationship Id="rId7" Type="http://schemas.openxmlformats.org/officeDocument/2006/relationships/image" Target="../media/image9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11" Type="http://schemas.openxmlformats.org/officeDocument/2006/relationships/image" Target="../media/image32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6.png"/><Relationship Id="rId9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6.pn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06475" y="-66066"/>
            <a:ext cx="11350894" cy="6628580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9F6D768A-BF3F-D1AA-1652-D36EFC8D80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625" y="4151447"/>
            <a:ext cx="4059807" cy="4059807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205060" y="-280201"/>
            <a:ext cx="4619311" cy="4619311"/>
          </a:xfrm>
          <a:prstGeom prst="rect">
            <a:avLst/>
          </a:prstGeom>
        </p:spPr>
      </p:pic>
      <p:pic>
        <p:nvPicPr>
          <p:cNvPr id="62" name="图片 61">
            <a:extLst>
              <a:ext uri="{FF2B5EF4-FFF2-40B4-BE49-F238E27FC236}">
                <a16:creationId xmlns:a16="http://schemas.microsoft.com/office/drawing/2014/main" id="{1EE7C8CB-BDA3-BE81-B6C5-2E1D69EBB69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74" t="5212" r="63318" b="67851"/>
          <a:stretch/>
        </p:blipFill>
        <p:spPr>
          <a:xfrm>
            <a:off x="5040303" y="5428702"/>
            <a:ext cx="1376878" cy="1110160"/>
          </a:xfrm>
          <a:prstGeom prst="rect">
            <a:avLst/>
          </a:prstGeom>
        </p:spPr>
      </p:pic>
      <p:grpSp>
        <p:nvGrpSpPr>
          <p:cNvPr id="66" name="组合 65">
            <a:extLst>
              <a:ext uri="{FF2B5EF4-FFF2-40B4-BE49-F238E27FC236}">
                <a16:creationId xmlns:a16="http://schemas.microsoft.com/office/drawing/2014/main" id="{B1EAD35E-A6A9-1409-C3E1-5FAE61B5ACF3}"/>
              </a:ext>
            </a:extLst>
          </p:cNvPr>
          <p:cNvGrpSpPr/>
          <p:nvPr/>
        </p:nvGrpSpPr>
        <p:grpSpPr>
          <a:xfrm>
            <a:off x="8770887" y="3492194"/>
            <a:ext cx="3984357" cy="3463837"/>
            <a:chOff x="8236467" y="3278909"/>
            <a:chExt cx="3984357" cy="3463837"/>
          </a:xfrm>
        </p:grpSpPr>
        <p:pic>
          <p:nvPicPr>
            <p:cNvPr id="65" name="图片 64">
              <a:extLst>
                <a:ext uri="{FF2B5EF4-FFF2-40B4-BE49-F238E27FC236}">
                  <a16:creationId xmlns:a16="http://schemas.microsoft.com/office/drawing/2014/main" id="{770CB4B2-3A9C-E7EB-E8E7-36A5EE93DCC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67476EE9-09E3-ED15-5951-44DCF49E44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1" name="图片 20">
            <a:extLst>
              <a:ext uri="{FF2B5EF4-FFF2-40B4-BE49-F238E27FC236}">
                <a16:creationId xmlns:a16="http://schemas.microsoft.com/office/drawing/2014/main" id="{7E96C052-9917-2FE7-A31E-3EC932B0F61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19557" y="2846098"/>
            <a:ext cx="3161336" cy="316133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53FF41F-B3B3-2259-DF66-00F215756AE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28354" y="1111803"/>
            <a:ext cx="2627604" cy="10790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0734B86-BC18-4F4D-90D2-91908F9E401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94099" y="1952526"/>
            <a:ext cx="9480102" cy="22861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8BAC60F-1888-40C2-9E4B-127D24150FF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122043" y="3752036"/>
            <a:ext cx="2786113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107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06475" y="-66066"/>
            <a:ext cx="11350894" cy="6628580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9F6D768A-BF3F-D1AA-1652-D36EFC8D80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625" y="4151447"/>
            <a:ext cx="4059807" cy="4059807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205060" y="-280201"/>
            <a:ext cx="4619311" cy="4619311"/>
          </a:xfrm>
          <a:prstGeom prst="rect">
            <a:avLst/>
          </a:prstGeom>
        </p:spPr>
      </p:pic>
      <p:pic>
        <p:nvPicPr>
          <p:cNvPr id="62" name="图片 61">
            <a:extLst>
              <a:ext uri="{FF2B5EF4-FFF2-40B4-BE49-F238E27FC236}">
                <a16:creationId xmlns:a16="http://schemas.microsoft.com/office/drawing/2014/main" id="{1EE7C8CB-BDA3-BE81-B6C5-2E1D69EBB69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74" t="5212" r="63318" b="67851"/>
          <a:stretch/>
        </p:blipFill>
        <p:spPr>
          <a:xfrm>
            <a:off x="5040303" y="5428702"/>
            <a:ext cx="1376878" cy="1110160"/>
          </a:xfrm>
          <a:prstGeom prst="rect">
            <a:avLst/>
          </a:prstGeom>
        </p:spPr>
      </p:pic>
      <p:grpSp>
        <p:nvGrpSpPr>
          <p:cNvPr id="66" name="组合 65">
            <a:extLst>
              <a:ext uri="{FF2B5EF4-FFF2-40B4-BE49-F238E27FC236}">
                <a16:creationId xmlns:a16="http://schemas.microsoft.com/office/drawing/2014/main" id="{B1EAD35E-A6A9-1409-C3E1-5FAE61B5ACF3}"/>
              </a:ext>
            </a:extLst>
          </p:cNvPr>
          <p:cNvGrpSpPr/>
          <p:nvPr/>
        </p:nvGrpSpPr>
        <p:grpSpPr>
          <a:xfrm>
            <a:off x="8770887" y="3492194"/>
            <a:ext cx="3984357" cy="3463837"/>
            <a:chOff x="8236467" y="3278909"/>
            <a:chExt cx="3984357" cy="3463837"/>
          </a:xfrm>
        </p:grpSpPr>
        <p:pic>
          <p:nvPicPr>
            <p:cNvPr id="65" name="图片 64">
              <a:extLst>
                <a:ext uri="{FF2B5EF4-FFF2-40B4-BE49-F238E27FC236}">
                  <a16:creationId xmlns:a16="http://schemas.microsoft.com/office/drawing/2014/main" id="{770CB4B2-3A9C-E7EB-E8E7-36A5EE93DCC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67476EE9-09E3-ED15-5951-44DCF49E44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4961AB55-78BA-1092-713A-6F716C1265C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2853" y="1509276"/>
            <a:ext cx="10998137" cy="214597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E96C052-9917-2FE7-A31E-3EC932B0F61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19557" y="2846098"/>
            <a:ext cx="3161336" cy="316133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30635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91409" y="482600"/>
            <a:ext cx="10350500" cy="60443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174580" y="-280200"/>
            <a:ext cx="4619311" cy="4619311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812F7956-7370-9BB9-D4F0-B034500A7A21}"/>
              </a:ext>
            </a:extLst>
          </p:cNvPr>
          <p:cNvGrpSpPr/>
          <p:nvPr/>
        </p:nvGrpSpPr>
        <p:grpSpPr>
          <a:xfrm>
            <a:off x="7923982" y="2736534"/>
            <a:ext cx="4743064" cy="4151946"/>
            <a:chOff x="8236467" y="3278909"/>
            <a:chExt cx="3984357" cy="3463837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11460383-D6A0-7500-04DF-C37AAF542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13C10393-FAAC-3C1D-2502-0FBB1A453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" name="图片 55">
            <a:extLst>
              <a:ext uri="{FF2B5EF4-FFF2-40B4-BE49-F238E27FC236}">
                <a16:creationId xmlns:a16="http://schemas.microsoft.com/office/drawing/2014/main" id="{D467F1D0-DB00-0F11-B2F5-6FC8C7CF08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2479" flipH="1">
            <a:off x="8250529" y="65377"/>
            <a:ext cx="3787327" cy="4619311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7AEA3F46-1014-283D-3A1F-AC79A148F6A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4569" r="19755" b="3868"/>
          <a:stretch/>
        </p:blipFill>
        <p:spPr>
          <a:xfrm>
            <a:off x="662" y="1925757"/>
            <a:ext cx="3772155" cy="48738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66B6B74-D617-2A81-1FD9-0F80C2E466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83160" y="1604506"/>
            <a:ext cx="5407621" cy="3938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587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ững hình khối đáng yêu">
            <a:hlinkClick r:id="" action="ppaction://media"/>
            <a:extLst>
              <a:ext uri="{FF2B5EF4-FFF2-40B4-BE49-F238E27FC236}">
                <a16:creationId xmlns:a16="http://schemas.microsoft.com/office/drawing/2014/main" id="{9FAC04FB-D865-406A-A030-0698F3A9CF4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385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4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91409" y="482600"/>
            <a:ext cx="10350500" cy="60443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174580" y="-280200"/>
            <a:ext cx="4619311" cy="4619311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812F7956-7370-9BB9-D4F0-B034500A7A21}"/>
              </a:ext>
            </a:extLst>
          </p:cNvPr>
          <p:cNvGrpSpPr/>
          <p:nvPr/>
        </p:nvGrpSpPr>
        <p:grpSpPr>
          <a:xfrm>
            <a:off x="7923982" y="2736534"/>
            <a:ext cx="4743064" cy="4151946"/>
            <a:chOff x="8236467" y="3278909"/>
            <a:chExt cx="3984357" cy="3463837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11460383-D6A0-7500-04DF-C37AAF542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13C10393-FAAC-3C1D-2502-0FBB1A453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" name="图片 55">
            <a:extLst>
              <a:ext uri="{FF2B5EF4-FFF2-40B4-BE49-F238E27FC236}">
                <a16:creationId xmlns:a16="http://schemas.microsoft.com/office/drawing/2014/main" id="{D467F1D0-DB00-0F11-B2F5-6FC8C7CF08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2479" flipH="1">
            <a:off x="8250529" y="65377"/>
            <a:ext cx="3787327" cy="4619311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7AEA3F46-1014-283D-3A1F-AC79A148F6A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4569" r="19755" b="3868"/>
          <a:stretch/>
        </p:blipFill>
        <p:spPr>
          <a:xfrm>
            <a:off x="662" y="1925757"/>
            <a:ext cx="3772155" cy="48738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6ECBB74-7C12-8D9B-1F77-7D7B489BAB1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59360" y="2035250"/>
            <a:ext cx="5407621" cy="3834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042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E4112455-17F1-4D13-BE32-99568FBA88AD}"/>
              </a:ext>
            </a:extLst>
          </p:cNvPr>
          <p:cNvSpPr/>
          <p:nvPr/>
        </p:nvSpPr>
        <p:spPr>
          <a:xfrm>
            <a:off x="120320" y="376579"/>
            <a:ext cx="11828207" cy="6201202"/>
          </a:xfrm>
          <a:prstGeom prst="rect">
            <a:avLst/>
          </a:prstGeom>
          <a:solidFill>
            <a:schemeClr val="bg1"/>
          </a:solidFill>
          <a:ln w="38100">
            <a:solidFill>
              <a:srgbClr val="2DAB6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CA557EB-7A5B-45FB-82E1-9D9BE6269A06}"/>
              </a:ext>
            </a:extLst>
          </p:cNvPr>
          <p:cNvSpPr txBox="1"/>
          <p:nvPr/>
        </p:nvSpPr>
        <p:spPr>
          <a:xfrm>
            <a:off x="1392307" y="488529"/>
            <a:ext cx="104853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a)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chu vi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nhật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dài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12 m,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rộng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8 m.</a:t>
            </a:r>
          </a:p>
          <a:p>
            <a:pPr lvl="0" algn="just"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b)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chu vi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12 dm.</a:t>
            </a:r>
          </a:p>
        </p:txBody>
      </p:sp>
      <p:pic>
        <p:nvPicPr>
          <p:cNvPr id="21" name="Picture 5">
            <a:extLst>
              <a:ext uri="{FF2B5EF4-FFF2-40B4-BE49-F238E27FC236}">
                <a16:creationId xmlns:a16="http://schemas.microsoft.com/office/drawing/2014/main" id="{5846848E-D44C-4FB8-95EE-E706F7D648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" y="4883150"/>
            <a:ext cx="628650" cy="1256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Rounded Rectangle 6">
            <a:extLst>
              <a:ext uri="{FF2B5EF4-FFF2-40B4-BE49-F238E27FC236}">
                <a16:creationId xmlns:a16="http://schemas.microsoft.com/office/drawing/2014/main" id="{371AAE4E-B67B-4DBD-AE8C-FE665950DF10}"/>
              </a:ext>
            </a:extLst>
          </p:cNvPr>
          <p:cNvSpPr/>
          <p:nvPr/>
        </p:nvSpPr>
        <p:spPr>
          <a:xfrm>
            <a:off x="2270124" y="1631950"/>
            <a:ext cx="7788275" cy="225803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BD4BAE7-F613-45EC-A495-CDDDFC87593E}"/>
              </a:ext>
            </a:extLst>
          </p:cNvPr>
          <p:cNvSpPr txBox="1"/>
          <p:nvPr/>
        </p:nvSpPr>
        <p:spPr>
          <a:xfrm>
            <a:off x="2341633" y="1885950"/>
            <a:ext cx="748783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a) Chu vi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(12 + 8) x 2 = 40 (m)</a:t>
            </a:r>
          </a:p>
          <a:p>
            <a:pPr lvl="0" algn="r"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40 m</a:t>
            </a:r>
          </a:p>
        </p:txBody>
      </p:sp>
      <p:sp>
        <p:nvSpPr>
          <p:cNvPr id="27" name="Rounded Rectangle 6">
            <a:extLst>
              <a:ext uri="{FF2B5EF4-FFF2-40B4-BE49-F238E27FC236}">
                <a16:creationId xmlns:a16="http://schemas.microsoft.com/office/drawing/2014/main" id="{36D07CC1-5DC4-48B4-97F9-E3B66D0B8653}"/>
              </a:ext>
            </a:extLst>
          </p:cNvPr>
          <p:cNvSpPr/>
          <p:nvPr/>
        </p:nvSpPr>
        <p:spPr>
          <a:xfrm>
            <a:off x="2451099" y="4175125"/>
            <a:ext cx="7788275" cy="225803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50A580F-2C6B-4639-940A-72BF437B653C}"/>
              </a:ext>
            </a:extLst>
          </p:cNvPr>
          <p:cNvSpPr txBox="1"/>
          <p:nvPr/>
        </p:nvSpPr>
        <p:spPr>
          <a:xfrm>
            <a:off x="2522608" y="4429125"/>
            <a:ext cx="748783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b) Chu vi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vuông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12 x 4 = 48 (dm)</a:t>
            </a:r>
          </a:p>
          <a:p>
            <a:pPr lvl="0" algn="r"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48 dm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0AD344-7775-2BE5-3595-A6CDDA4611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1" t="8193" r="89050" b="-8193"/>
          <a:stretch/>
        </p:blipFill>
        <p:spPr>
          <a:xfrm>
            <a:off x="415238" y="488529"/>
            <a:ext cx="906216" cy="954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866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5" grpId="0" animBg="1"/>
      <p:bldP spid="26" grpId="0" build="p"/>
      <p:bldP spid="27" grpId="0" animBg="1"/>
      <p:bldP spid="28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95F90984-4811-4FB4-B792-FF829B0E3546}"/>
              </a:ext>
            </a:extLst>
          </p:cNvPr>
          <p:cNvSpPr/>
          <p:nvPr/>
        </p:nvSpPr>
        <p:spPr>
          <a:xfrm>
            <a:off x="120320" y="376579"/>
            <a:ext cx="11828207" cy="6201202"/>
          </a:xfrm>
          <a:prstGeom prst="rect">
            <a:avLst/>
          </a:prstGeom>
          <a:solidFill>
            <a:schemeClr val="bg1"/>
          </a:solidFill>
          <a:ln w="38100">
            <a:solidFill>
              <a:srgbClr val="2DAB6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D47193C-5B24-4A1F-95BE-BB3CC889D3CA}"/>
              </a:ext>
            </a:extLst>
          </p:cNvPr>
          <p:cNvSpPr txBox="1"/>
          <p:nvPr/>
        </p:nvSpPr>
        <p:spPr>
          <a:xfrm>
            <a:off x="1171575" y="589657"/>
            <a:ext cx="67167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a) Tính chu vi tấm lưới thép có dạng hình chữ nhật như hình dưới đây:</a:t>
            </a: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68F6D674-D9D0-42FD-82D9-6E7536A766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08" y="4442164"/>
            <a:ext cx="1223963" cy="2082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3">
            <a:extLst>
              <a:ext uri="{FF2B5EF4-FFF2-40B4-BE49-F238E27FC236}">
                <a16:creationId xmlns:a16="http://schemas.microsoft.com/office/drawing/2014/main" id="{905AD7E3-E38C-4117-B7A1-6C33428943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4583" y="4787446"/>
            <a:ext cx="1743075" cy="173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45230FE-7225-42BE-9B06-51BC58963DC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607"/>
          <a:stretch/>
        </p:blipFill>
        <p:spPr>
          <a:xfrm>
            <a:off x="2021430" y="1807638"/>
            <a:ext cx="6986588" cy="212125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9F970D7-B66C-4C56-95F4-523752678847}"/>
              </a:ext>
            </a:extLst>
          </p:cNvPr>
          <p:cNvSpPr txBox="1"/>
          <p:nvPr/>
        </p:nvSpPr>
        <p:spPr>
          <a:xfrm>
            <a:off x="586320" y="3928888"/>
            <a:ext cx="987576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a) Chu vi tấm lưới thép có dạng hình chữ nhật là</a:t>
            </a:r>
          </a:p>
          <a:p>
            <a:pPr algn="ctr"/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   (10 + 2) x 2 = 24 (m)</a:t>
            </a:r>
          </a:p>
          <a:p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                                           Đáp số: 24 m</a:t>
            </a:r>
          </a:p>
        </p:txBody>
      </p:sp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D9B7F299-92A7-323A-6D38-5EED7AC583E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0" t="8910" r="85671" b="74672"/>
          <a:stretch/>
        </p:blipFill>
        <p:spPr>
          <a:xfrm>
            <a:off x="243473" y="463643"/>
            <a:ext cx="831453" cy="82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792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95F90984-4811-4FB4-B792-FF829B0E3546}"/>
              </a:ext>
            </a:extLst>
          </p:cNvPr>
          <p:cNvSpPr/>
          <p:nvPr/>
        </p:nvSpPr>
        <p:spPr>
          <a:xfrm>
            <a:off x="120320" y="376579"/>
            <a:ext cx="11828207" cy="6201202"/>
          </a:xfrm>
          <a:prstGeom prst="rect">
            <a:avLst/>
          </a:prstGeom>
          <a:solidFill>
            <a:schemeClr val="bg1"/>
          </a:solidFill>
          <a:ln w="38100">
            <a:solidFill>
              <a:srgbClr val="2DAB6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D47193C-5B24-4A1F-95BE-BB3CC889D3CA}"/>
              </a:ext>
            </a:extLst>
          </p:cNvPr>
          <p:cNvSpPr txBox="1"/>
          <p:nvPr/>
        </p:nvSpPr>
        <p:spPr>
          <a:xfrm>
            <a:off x="1074926" y="564982"/>
            <a:ext cx="66245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b) Tính chu vi mảnh vườn có dạng hình vuông như hình dưới đây:</a:t>
            </a:r>
          </a:p>
        </p:txBody>
      </p:sp>
      <p:pic>
        <p:nvPicPr>
          <p:cNvPr id="19" name="Picture 3">
            <a:extLst>
              <a:ext uri="{FF2B5EF4-FFF2-40B4-BE49-F238E27FC236}">
                <a16:creationId xmlns:a16="http://schemas.microsoft.com/office/drawing/2014/main" id="{905AD7E3-E38C-4117-B7A1-6C33428943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4583" y="4787446"/>
            <a:ext cx="1743075" cy="173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75116D1-020E-4B1A-9C6D-03C991190B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202" y="2676011"/>
            <a:ext cx="4667250" cy="33147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B0CFEAC-0FDD-4713-AF21-3192949333DC}"/>
              </a:ext>
            </a:extLst>
          </p:cNvPr>
          <p:cNvSpPr txBox="1"/>
          <p:nvPr/>
        </p:nvSpPr>
        <p:spPr>
          <a:xfrm>
            <a:off x="4111900" y="1743539"/>
            <a:ext cx="762000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b) Chu vi mảnh vườn hình vuông là</a:t>
            </a:r>
          </a:p>
          <a:p>
            <a:pPr algn="ctr"/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8 x 4 = 32 (m)</a:t>
            </a:r>
          </a:p>
          <a:p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                       Đáp số: 32 m</a:t>
            </a:r>
          </a:p>
        </p:txBody>
      </p:sp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469C0E7A-EC65-7A58-B918-F8F960135DF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0" t="8910" r="85671" b="74672"/>
          <a:stretch/>
        </p:blipFill>
        <p:spPr>
          <a:xfrm>
            <a:off x="243473" y="463643"/>
            <a:ext cx="831453" cy="82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084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95F90984-4811-4FB4-B792-FF829B0E3546}"/>
              </a:ext>
            </a:extLst>
          </p:cNvPr>
          <p:cNvSpPr/>
          <p:nvPr/>
        </p:nvSpPr>
        <p:spPr>
          <a:xfrm>
            <a:off x="120320" y="376579"/>
            <a:ext cx="11828207" cy="6201202"/>
          </a:xfrm>
          <a:prstGeom prst="rect">
            <a:avLst/>
          </a:prstGeom>
          <a:solidFill>
            <a:schemeClr val="bg1"/>
          </a:solidFill>
          <a:ln w="38100">
            <a:solidFill>
              <a:srgbClr val="2DAB6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D47193C-5B24-4A1F-95BE-BB3CC889D3CA}"/>
              </a:ext>
            </a:extLst>
          </p:cNvPr>
          <p:cNvSpPr txBox="1"/>
          <p:nvPr/>
        </p:nvSpPr>
        <p:spPr>
          <a:xfrm>
            <a:off x="1275512" y="549423"/>
            <a:ext cx="102921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 sân bóng rổ có dạng hình chữ nhật với chiều dài 28 m, chiều rộng ngắn hơn chiều dài 13 m. Tính chu vi của sân bóng rổ đó?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3">
            <a:extLst>
              <a:ext uri="{FF2B5EF4-FFF2-40B4-BE49-F238E27FC236}">
                <a16:creationId xmlns:a16="http://schemas.microsoft.com/office/drawing/2014/main" id="{905AD7E3-E38C-4117-B7A1-6C33428943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4583" y="4787446"/>
            <a:ext cx="1743075" cy="173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09BEE7B-0FAC-4200-BB52-1727AEFFBF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563" y="2243138"/>
            <a:ext cx="5710238" cy="292071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FC49C79-D143-45A2-8504-D30BB1F41C99}"/>
              </a:ext>
            </a:extLst>
          </p:cNvPr>
          <p:cNvSpPr txBox="1"/>
          <p:nvPr/>
        </p:nvSpPr>
        <p:spPr>
          <a:xfrm>
            <a:off x="6124575" y="2226364"/>
            <a:ext cx="557212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giải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rộng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sân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bóng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rổ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28 – 13 = 15 (m)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 vi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sân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bóng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rổ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(28 + 15) x 2 = 86 (m)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                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86 m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7F01435-FA0E-4506-DF5E-B6433B90E3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940" y="549423"/>
            <a:ext cx="712311" cy="71496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81179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931F2904-4D7F-FFEE-7114-0B43D2E4AE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6269" y="1366133"/>
            <a:ext cx="6335169" cy="5798983"/>
          </a:xfrm>
          <a:custGeom>
            <a:avLst/>
            <a:gdLst>
              <a:gd name="connsiteX0" fmla="*/ 921255 w 6335169"/>
              <a:gd name="connsiteY0" fmla="*/ 1885067 h 5798983"/>
              <a:gd name="connsiteX1" fmla="*/ 921255 w 6335169"/>
              <a:gd name="connsiteY1" fmla="*/ 2723267 h 5798983"/>
              <a:gd name="connsiteX2" fmla="*/ 2410869 w 6335169"/>
              <a:gd name="connsiteY2" fmla="*/ 2723267 h 5798983"/>
              <a:gd name="connsiteX3" fmla="*/ 2410869 w 6335169"/>
              <a:gd name="connsiteY3" fmla="*/ 1885067 h 5798983"/>
              <a:gd name="connsiteX4" fmla="*/ 0 w 6335169"/>
              <a:gd name="connsiteY4" fmla="*/ 0 h 5798983"/>
              <a:gd name="connsiteX5" fmla="*/ 6335169 w 6335169"/>
              <a:gd name="connsiteY5" fmla="*/ 0 h 5798983"/>
              <a:gd name="connsiteX6" fmla="*/ 6335169 w 6335169"/>
              <a:gd name="connsiteY6" fmla="*/ 5798983 h 5798983"/>
              <a:gd name="connsiteX7" fmla="*/ 0 w 6335169"/>
              <a:gd name="connsiteY7" fmla="*/ 5798983 h 5798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35169" h="5798983">
                <a:moveTo>
                  <a:pt x="921255" y="1885067"/>
                </a:moveTo>
                <a:lnTo>
                  <a:pt x="921255" y="2723267"/>
                </a:lnTo>
                <a:lnTo>
                  <a:pt x="2410869" y="2723267"/>
                </a:lnTo>
                <a:lnTo>
                  <a:pt x="2410869" y="1885067"/>
                </a:lnTo>
                <a:close/>
                <a:moveTo>
                  <a:pt x="0" y="0"/>
                </a:moveTo>
                <a:lnTo>
                  <a:pt x="6335169" y="0"/>
                </a:lnTo>
                <a:lnTo>
                  <a:pt x="6335169" y="5798983"/>
                </a:lnTo>
                <a:lnTo>
                  <a:pt x="0" y="5798983"/>
                </a:lnTo>
                <a:close/>
              </a:path>
            </a:pathLst>
          </a:cu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AF946AC-E53A-CD39-4EFF-B51975F082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3732" y="2523988"/>
            <a:ext cx="3327645" cy="332764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D4D9225-3B8A-822E-74D7-0668F09C6C8D}"/>
              </a:ext>
            </a:extLst>
          </p:cNvPr>
          <p:cNvSpPr txBox="1"/>
          <p:nvPr/>
        </p:nvSpPr>
        <p:spPr>
          <a:xfrm>
            <a:off x="1488427" y="3296128"/>
            <a:ext cx="511210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lvl="0" indent="-5715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nl-NL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Chia sẻ bài học với người thân</a:t>
            </a:r>
          </a:p>
          <a:p>
            <a:pPr marL="571500" marR="0" lvl="0" indent="-5715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nl-NL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Chuẩn bị bài mới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9B39692-DF44-C8E3-DA42-4DA7F6F054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3388" y="1105729"/>
            <a:ext cx="5310076" cy="1225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465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Office 主题">
  <a:themeElements>
    <a:clrScheme name="自定义 64">
      <a:dk1>
        <a:sysClr val="windowText" lastClr="000000"/>
      </a:dk1>
      <a:lt1>
        <a:srgbClr val="FFFFFF"/>
      </a:lt1>
      <a:dk2>
        <a:srgbClr val="2D3847"/>
      </a:dk2>
      <a:lt2>
        <a:srgbClr val="EBF0F4"/>
      </a:lt2>
      <a:accent1>
        <a:srgbClr val="377ECD"/>
      </a:accent1>
      <a:accent2>
        <a:srgbClr val="5FC8A9"/>
      </a:accent2>
      <a:accent3>
        <a:srgbClr val="377ECD"/>
      </a:accent3>
      <a:accent4>
        <a:srgbClr val="5FC8A9"/>
      </a:accent4>
      <a:accent5>
        <a:srgbClr val="377ECD"/>
      </a:accent5>
      <a:accent6>
        <a:srgbClr val="5FC8A9"/>
      </a:accent6>
      <a:hlink>
        <a:srgbClr val="0563C1"/>
      </a:hlink>
      <a:folHlink>
        <a:srgbClr val="954F72"/>
      </a:folHlink>
    </a:clrScheme>
    <a:fontScheme name="自定义 1">
      <a:majorFont>
        <a:latin typeface="思源黑体 CN Medium"/>
        <a:ea typeface="思源黑体 CN Bold"/>
        <a:cs typeface=""/>
      </a:majorFont>
      <a:minorFont>
        <a:latin typeface="思源黑体 CN Medium"/>
        <a:ea typeface="思源黑体 CN Medium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</TotalTime>
  <Words>261</Words>
  <Application>Microsoft Office PowerPoint</Application>
  <PresentationFormat>Widescreen</PresentationFormat>
  <Paragraphs>30</Paragraphs>
  <Slides>10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9" baseType="lpstr">
      <vt:lpstr>Arial</vt:lpstr>
      <vt:lpstr>Calibri</vt:lpstr>
      <vt:lpstr>Calibri Light</vt:lpstr>
      <vt:lpstr>Cambria</vt:lpstr>
      <vt:lpstr>Times New Roman</vt:lpstr>
      <vt:lpstr>UTM Avo</vt:lpstr>
      <vt:lpstr>思源黑体 CN Medium</vt:lpstr>
      <vt:lpstr>Office 主题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Đào Thị Minh Phượng</cp:lastModifiedBy>
  <cp:revision>8</cp:revision>
  <dcterms:created xsi:type="dcterms:W3CDTF">2022-12-10T05:39:23Z</dcterms:created>
  <dcterms:modified xsi:type="dcterms:W3CDTF">2022-12-18T10:04:18Z</dcterms:modified>
</cp:coreProperties>
</file>