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8"/>
  </p:notesMasterIdLst>
  <p:sldIdLst>
    <p:sldId id="8716" r:id="rId2"/>
    <p:sldId id="433" r:id="rId3"/>
    <p:sldId id="434" r:id="rId4"/>
    <p:sldId id="375" r:id="rId5"/>
    <p:sldId id="436" r:id="rId6"/>
    <p:sldId id="437" r:id="rId7"/>
    <p:sldId id="8709" r:id="rId8"/>
    <p:sldId id="8710" r:id="rId9"/>
    <p:sldId id="8711" r:id="rId10"/>
    <p:sldId id="8712" r:id="rId11"/>
    <p:sldId id="8713" r:id="rId12"/>
    <p:sldId id="445" r:id="rId13"/>
    <p:sldId id="456" r:id="rId14"/>
    <p:sldId id="457" r:id="rId15"/>
    <p:sldId id="450" r:id="rId16"/>
    <p:sldId id="8697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FFFF00"/>
    <a:srgbClr val="0033CC"/>
    <a:srgbClr val="CC3300"/>
    <a:srgbClr val="00FF00"/>
    <a:srgbClr val="FF33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73" autoAdjust="0"/>
  </p:normalViewPr>
  <p:slideViewPr>
    <p:cSldViewPr>
      <p:cViewPr>
        <p:scale>
          <a:sx n="80" d="100"/>
          <a:sy n="80" d="100"/>
        </p:scale>
        <p:origin x="-114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96CEA7-E2FF-483B-A37A-BDF0C44BC6A6}" type="datetimeFigureOut">
              <a:rPr lang="en-US"/>
              <a:pPr>
                <a:defRPr/>
              </a:pPr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F08695-A5B7-4199-BD83-1A6AEA607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D8384E3-FBEE-40C9-A116-F800CA9A665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EE193E3-A8DA-4B59-871F-A3E21EA65736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03A84-0B32-4CD7-9EBE-BC078A712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41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676D1-4670-46C2-9BB2-CA64D6013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935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43007-3941-4226-B47C-A8A61710A8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635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25ED2-AA56-4BCB-99A6-C1B635041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5402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2DA20-AA4D-400A-A5B6-148933A1F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9251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40754-37FE-4EC2-A12C-1EF939BE5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064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D1AF-3574-4041-9525-99444B3F8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026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1CBEE-E77D-4F05-AAAD-96334EEC2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57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75947-09B6-4839-939A-2EAB1944A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828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FB32B-E3DA-4072-9A5A-66F112065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516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6088B-FD54-446A-814D-06CD4F0A1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5520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CF081-F61D-4C3E-BA25-0C3B5397F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72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CC7A5-B9B7-4E89-AF22-0875C1433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513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6BCE8-59E4-4ABA-9D8C-E18A3DD47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4284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F3271-5192-4CDD-A793-6E62CE4F2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4471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77764-7E0C-4633-B0F5-CC9F7277B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4718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4258F-2CB2-4DAF-B4EE-A6426E947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201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49EB-899B-4C76-B958-5B5544F87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3337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557A9-5DAE-4A73-B5D6-7B98967CD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3771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141E-FFEA-4B64-8A36-3A6B2AE55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8963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8E323-C940-459A-82B3-1904DC251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8411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CA80A-47BE-40D5-AE8C-6F081EB36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4022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en-US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BA9C1F6-9BE4-49FA-A9D8-494981D95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3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789CA-195F-4386-A7BD-4D32F6F50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849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B24DE-BEA0-4944-91D0-26609C53B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101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42BA88C-7DD3-4DC3-B9B9-6675AF59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3643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A54C56E-B249-4E7F-8279-B0D67DBE5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2399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2848C-1AD5-4A5A-BF7F-295186B4E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0410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F567F-3973-4FAC-A2DB-25FA91DE5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8558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18194DA-7A51-4E29-9C52-D2CE707FF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395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94CE030-A8F1-43AC-A895-E3DBB1387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714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4BE60EE-2813-45A3-9806-914EB6864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20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8A5C6-3F4C-4264-820D-3BF0DD229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75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2D4DF-9DB8-491A-AE3A-1A94FA286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36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21DBE-8B46-45EE-8843-309B1C3AA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42F-E2ED-4BDF-A2DD-A923C7728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208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65D13-AC85-4402-BB3B-EA8F8753F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944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29667-1D99-4D6F-9B1E-16763C56B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878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1E43B-AC66-4AA9-A36B-1388BC2C4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27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7D4F0-B64D-443B-B8EB-512C67B03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290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C42EB-0551-4B6F-B747-E548FF0EB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79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96655-245D-43BD-9C12-4BB78D3FA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54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518F4-008B-48A1-A1C6-485010DA1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407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8F27B-FD99-41CF-A944-D64783284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681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7EA52-D16F-4F3B-9A73-C814EEBA3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6945A-37D2-46B4-AB59-E3979985F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179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2509-B163-4C8F-A56E-74C847757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226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FE14-18F7-4007-9365-9C8195EC2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65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47038-6FDA-4FA3-A8F6-21C755BDF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03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8898-F328-4FA3-96F0-B8B9DCD04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1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D6A29-6EE5-4D1A-8C39-BAECB1242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687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4EB74-1F2A-4081-BC79-FB166FF84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115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FA21-25D2-4D5A-9D29-6495CF85A5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91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C63E6-15D5-4C95-870B-193942DEC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505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04642-A492-4726-9DB7-73E90CFCD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506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B82DC-E15D-4B81-8853-D05766EA3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66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B25A9-56DC-4C8F-BE43-5657A56CF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243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FBF57-5274-42F9-B526-40F8A6C74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86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4FF9A-82FA-48E9-A3C5-A1867F846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71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EC443-6056-4FB7-8BCB-DBE153938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883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03CF4-0732-490F-8FFF-E7DEE9404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91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AC9A4-D884-48BD-848C-AEFBE84AC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307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913B2-E9BA-4F3D-AC47-2770A7D38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597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4BDF-F0C2-480D-80BC-DDBF8AE45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389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19441-8F2C-4A0E-BDBB-551CD77DD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76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477E-8F6C-400B-970F-66EA609EC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41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F397-5B74-4D64-9272-4BD4FD278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462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3F821-2C37-4B43-86E4-9933E6CC0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153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95FF-3F18-41E7-98A3-C86B21F2E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05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C8C7A-E942-46FD-AF41-6F66589C4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019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3BE7-A478-4404-A419-7AADB444F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05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B8A6C-1C96-450B-829C-015CB48C5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32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09D5-EA1F-453C-9D43-3771B0061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23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EB7FF-20EA-4E16-973A-F5039E742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31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91DBB-95A3-4D87-8317-875F0BDDB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051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ADB56-156E-4CBD-81F1-195A1373C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126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E333-B6A8-423A-91AC-2E2E0F5A9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635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5E005-4CF3-414E-9ACB-4726759DB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60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1C17A-6CD6-407D-83CB-2E5C262C8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5735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2BDFA-A66A-43E9-AD15-A41FDFB5D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030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86A8-ACA0-4E83-A7F9-0310F0F70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184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A5146-55AA-49A6-8AAB-B53D21106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4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BEF3D-F157-48C7-ACD2-BC4DDD6F3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92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E02C1-9218-41B7-BC17-DAE247BF2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84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0C9EC-1C8C-47B3-BC22-08481C62C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009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8578B-CC0D-40DC-AF8C-3BAE31E07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018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98D27-62FF-4A23-ABB4-4ABA518E3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4737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DCC6B-57E9-4F71-B1C7-290D3F8F4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546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82D9D-4DF5-4BF0-815B-A60FE105A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16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DE275-5BDC-4D8B-9E45-C6F25FC6C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6269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1443-0C2A-40A8-8DE4-F977D1811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19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BFBD4-A381-42B2-9206-EC6C9C0DD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264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A0AEB-A540-4F4E-8571-938C5A1A0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0310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4797-7D82-4018-8AE7-8F6CEEC2C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84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75D5F-44CA-4171-ACDF-C1C0B4547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9458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9E625-B8EB-41F3-A8AF-1C835C5FA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0530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6F859-2329-4254-8BCB-01FB935D7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875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5E268-2C05-4708-A4E2-42EBB390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712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28CA-D711-4553-8036-C48854763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191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AB0E9-7EF5-4176-B3F9-D03B56E02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768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6653F-469E-4CC1-BDF8-622C17752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2514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B8A4A-3A9E-46C6-A839-6A50B966C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60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BB45F-F976-47DC-8C4A-4372777B8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404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1E61C-A6E3-47B3-B4E0-2E6C052C1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1992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9E24C-3967-478A-8676-EA1C05526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2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1BA99-D55B-48B2-A58A-EF3EBD97D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1864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A9B3-D08B-47D9-8252-4F6DDC10E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074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6FC4-7811-46CC-8629-AD007EF87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597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D4AB3-1386-4239-8F8F-C49470E3F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234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F2176-567F-4342-A799-61FF94245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4054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6E886-5FBA-4F0C-9654-758A78EA6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348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91390-2573-417C-8350-DEF2154F8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845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62A7F-C7C8-4002-AA7F-254329921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0249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1CB02-64F5-43F2-AA3E-389A55430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8402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0ADC1-5EB1-4770-8087-9E7DDE958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6721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1D8A0-E3F0-4245-A8D3-464A2D7C1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64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9595-CD90-4C5C-858B-E6653F8DB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070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32082-4C32-4286-AC76-62C742D09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536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1950C-188D-4288-84B8-E59644058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8600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30987-D3C7-401C-AF34-FB1FD9BFA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02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8C74-739F-4DFE-B99B-57EE553CD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982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824AD-5C76-467A-A557-39DFF48A3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607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344-17A8-4FE8-98F0-D6051C0CB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377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5A258-9D62-4A21-9B8A-5169C09D6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6872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74E0A-5174-4911-8DFE-44B6DA99D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1676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81884-B351-41FE-B306-6002DEBFC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720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F0DB0-1BF7-48AF-9A7A-7AFC69641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4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3F571871-2CCD-4C44-947C-D6A4811D7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8" r:id="rId1"/>
    <p:sldLayoutId id="2147485399" r:id="rId2"/>
    <p:sldLayoutId id="2147485400" r:id="rId3"/>
    <p:sldLayoutId id="2147485401" r:id="rId4"/>
    <p:sldLayoutId id="2147485402" r:id="rId5"/>
    <p:sldLayoutId id="2147485403" r:id="rId6"/>
    <p:sldLayoutId id="2147485404" r:id="rId7"/>
    <p:sldLayoutId id="2147485405" r:id="rId8"/>
    <p:sldLayoutId id="2147485406" r:id="rId9"/>
    <p:sldLayoutId id="2147485407" r:id="rId10"/>
    <p:sldLayoutId id="2147485408" r:id="rId11"/>
    <p:sldLayoutId id="2147485409" r:id="rId12"/>
    <p:sldLayoutId id="2147485410" r:id="rId13"/>
    <p:sldLayoutId id="2147485411" r:id="rId14"/>
    <p:sldLayoutId id="2147485412" r:id="rId15"/>
    <p:sldLayoutId id="2147485413" r:id="rId16"/>
    <p:sldLayoutId id="2147485414" r:id="rId17"/>
    <p:sldLayoutId id="2147485415" r:id="rId18"/>
    <p:sldLayoutId id="2147485416" r:id="rId19"/>
    <p:sldLayoutId id="2147485417" r:id="rId20"/>
    <p:sldLayoutId id="2147485418" r:id="rId21"/>
    <p:sldLayoutId id="2147485419" r:id="rId22"/>
    <p:sldLayoutId id="2147485420" r:id="rId23"/>
    <p:sldLayoutId id="2147485421" r:id="rId24"/>
    <p:sldLayoutId id="2147485422" r:id="rId25"/>
    <p:sldLayoutId id="2147485423" r:id="rId26"/>
    <p:sldLayoutId id="2147485424" r:id="rId27"/>
    <p:sldLayoutId id="2147485425" r:id="rId28"/>
    <p:sldLayoutId id="2147485426" r:id="rId29"/>
    <p:sldLayoutId id="2147485427" r:id="rId30"/>
    <p:sldLayoutId id="2147485428" r:id="rId31"/>
    <p:sldLayoutId id="2147485429" r:id="rId32"/>
    <p:sldLayoutId id="2147485430" r:id="rId33"/>
    <p:sldLayoutId id="2147485431" r:id="rId34"/>
    <p:sldLayoutId id="2147485432" r:id="rId35"/>
    <p:sldLayoutId id="2147485433" r:id="rId36"/>
    <p:sldLayoutId id="2147485434" r:id="rId37"/>
    <p:sldLayoutId id="2147485435" r:id="rId38"/>
    <p:sldLayoutId id="2147485436" r:id="rId39"/>
    <p:sldLayoutId id="2147485437" r:id="rId40"/>
    <p:sldLayoutId id="2147485438" r:id="rId41"/>
    <p:sldLayoutId id="2147485439" r:id="rId42"/>
    <p:sldLayoutId id="2147485440" r:id="rId43"/>
    <p:sldLayoutId id="2147485441" r:id="rId44"/>
    <p:sldLayoutId id="2147485442" r:id="rId45"/>
    <p:sldLayoutId id="2147485443" r:id="rId46"/>
    <p:sldLayoutId id="2147485444" r:id="rId47"/>
    <p:sldLayoutId id="2147485445" r:id="rId48"/>
    <p:sldLayoutId id="2147485446" r:id="rId49"/>
    <p:sldLayoutId id="2147485447" r:id="rId50"/>
    <p:sldLayoutId id="2147485448" r:id="rId51"/>
    <p:sldLayoutId id="2147485449" r:id="rId52"/>
    <p:sldLayoutId id="2147485450" r:id="rId53"/>
    <p:sldLayoutId id="2147485451" r:id="rId54"/>
    <p:sldLayoutId id="2147485452" r:id="rId55"/>
    <p:sldLayoutId id="2147485453" r:id="rId56"/>
    <p:sldLayoutId id="2147485454" r:id="rId57"/>
    <p:sldLayoutId id="2147485455" r:id="rId58"/>
    <p:sldLayoutId id="2147485456" r:id="rId59"/>
    <p:sldLayoutId id="2147485457" r:id="rId60"/>
    <p:sldLayoutId id="2147485458" r:id="rId61"/>
    <p:sldLayoutId id="2147485459" r:id="rId62"/>
    <p:sldLayoutId id="2147485460" r:id="rId63"/>
    <p:sldLayoutId id="2147485461" r:id="rId64"/>
    <p:sldLayoutId id="2147485462" r:id="rId65"/>
    <p:sldLayoutId id="2147485463" r:id="rId66"/>
    <p:sldLayoutId id="2147485464" r:id="rId67"/>
    <p:sldLayoutId id="2147485465" r:id="rId68"/>
    <p:sldLayoutId id="2147485466" r:id="rId69"/>
    <p:sldLayoutId id="2147485467" r:id="rId70"/>
    <p:sldLayoutId id="2147485468" r:id="rId71"/>
    <p:sldLayoutId id="2147485469" r:id="rId72"/>
    <p:sldLayoutId id="2147485470" r:id="rId73"/>
    <p:sldLayoutId id="2147485471" r:id="rId74"/>
    <p:sldLayoutId id="2147485472" r:id="rId75"/>
    <p:sldLayoutId id="2147485473" r:id="rId76"/>
    <p:sldLayoutId id="2147485474" r:id="rId77"/>
    <p:sldLayoutId id="2147485475" r:id="rId78"/>
    <p:sldLayoutId id="2147485476" r:id="rId79"/>
    <p:sldLayoutId id="2147485477" r:id="rId80"/>
    <p:sldLayoutId id="2147485478" r:id="rId81"/>
    <p:sldLayoutId id="2147485479" r:id="rId82"/>
    <p:sldLayoutId id="2147485480" r:id="rId83"/>
    <p:sldLayoutId id="2147485481" r:id="rId84"/>
    <p:sldLayoutId id="2147485482" r:id="rId85"/>
    <p:sldLayoutId id="2147485483" r:id="rId86"/>
    <p:sldLayoutId id="2147485484" r:id="rId87"/>
    <p:sldLayoutId id="2147485485" r:id="rId88"/>
    <p:sldLayoutId id="2147485486" r:id="rId89"/>
    <p:sldLayoutId id="2147485487" r:id="rId90"/>
    <p:sldLayoutId id="2147485488" r:id="rId91"/>
    <p:sldLayoutId id="2147485489" r:id="rId92"/>
    <p:sldLayoutId id="2147485490" r:id="rId93"/>
    <p:sldLayoutId id="2147485491" r:id="rId94"/>
    <p:sldLayoutId id="2147485492" r:id="rId95"/>
    <p:sldLayoutId id="2147485493" r:id="rId96"/>
    <p:sldLayoutId id="2147485494" r:id="rId97"/>
    <p:sldLayoutId id="2147485495" r:id="rId98"/>
    <p:sldLayoutId id="2147485496" r:id="rId99"/>
    <p:sldLayoutId id="2147485497" r:id="rId100"/>
    <p:sldLayoutId id="2147485498" r:id="rId101"/>
    <p:sldLayoutId id="2147485499" r:id="rId102"/>
    <p:sldLayoutId id="2147485500" r:id="rId103"/>
    <p:sldLayoutId id="2147485501" r:id="rId104"/>
    <p:sldLayoutId id="2147485502" r:id="rId105"/>
    <p:sldLayoutId id="2147485503" r:id="rId106"/>
    <p:sldLayoutId id="2147485504" r:id="rId107"/>
    <p:sldLayoutId id="2147485505" r:id="rId108"/>
    <p:sldLayoutId id="2147485506" r:id="rId109"/>
    <p:sldLayoutId id="2147485507" r:id="rId110"/>
    <p:sldLayoutId id="2147485508" r:id="rId111"/>
    <p:sldLayoutId id="2147485509" r:id="rId112"/>
    <p:sldLayoutId id="2147485510" r:id="rId113"/>
    <p:sldLayoutId id="2147485511" r:id="rId114"/>
    <p:sldLayoutId id="2147485512" r:id="rId115"/>
    <p:sldLayoutId id="2147485513" r:id="rId116"/>
    <p:sldLayoutId id="2147485514" r:id="rId117"/>
    <p:sldLayoutId id="2147485515" r:id="rId118"/>
    <p:sldLayoutId id="2147485516" r:id="rId119"/>
    <p:sldLayoutId id="2147485517" r:id="rId120"/>
    <p:sldLayoutId id="2147485518" r:id="rId121"/>
    <p:sldLayoutId id="2147485519" r:id="rId122"/>
    <p:sldLayoutId id="2147485520" r:id="rId123"/>
    <p:sldLayoutId id="2147485521" r:id="rId124"/>
    <p:sldLayoutId id="2147485522" r:id="rId125"/>
    <p:sldLayoutId id="2147485523" r:id="rId126"/>
    <p:sldLayoutId id="2147485524" r:id="rId12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5.xml"/><Relationship Id="rId1" Type="http://schemas.openxmlformats.org/officeDocument/2006/relationships/video" Target="file:///C:\Users\LAPTOP\Desktop\M&#7864;\B&#204;NH%20OXY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5.xml"/><Relationship Id="rId1" Type="http://schemas.openxmlformats.org/officeDocument/2006/relationships/tags" Target="../tags/tag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1107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1041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học - lớp 4 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609600" y="3048000"/>
            <a:ext cx="109728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khí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cần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2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23368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5088" y="723900"/>
            <a:ext cx="109189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TIỂU HỌC ÁI MỘ A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61921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6"/>
          <p:cNvSpPr txBox="1">
            <a:spLocks noChangeArrowheads="1"/>
          </p:cNvSpPr>
          <p:nvPr/>
        </p:nvSpPr>
        <p:spPr bwMode="auto">
          <a:xfrm>
            <a:off x="69270" y="1712655"/>
            <a:ext cx="7086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Vì sao con cá lại sống được trong nước? 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A. Vì con cá không cần không khí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B. Vì con cá cần nước để bơi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C. Vì trong nước có không khí</a:t>
            </a:r>
          </a:p>
        </p:txBody>
      </p:sp>
      <p:sp>
        <p:nvSpPr>
          <p:cNvPr id="112644" name="Rectangle 1"/>
          <p:cNvSpPr>
            <a:spLocks noChangeArrowheads="1"/>
          </p:cNvSpPr>
          <p:nvPr/>
        </p:nvSpPr>
        <p:spPr bwMode="auto">
          <a:xfrm>
            <a:off x="256154" y="4190998"/>
            <a:ext cx="66181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Vì sao con người không sống được trong nước mà con cá lại sống được trong nước?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45413" name="Picture 2" descr="h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48" y="1676400"/>
            <a:ext cx="483557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84905" y="3761510"/>
            <a:ext cx="599252" cy="43641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" y="1981200"/>
            <a:ext cx="10950575" cy="4362943"/>
            <a:chOff x="838200" y="1981200"/>
            <a:chExt cx="10950575" cy="4362943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838200" y="1981200"/>
              <a:ext cx="10950575" cy="381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46083" name="Text Box 9"/>
            <p:cNvSpPr txBox="1">
              <a:spLocks noChangeArrowheads="1"/>
            </p:cNvSpPr>
            <p:nvPr/>
          </p:nvSpPr>
          <p:spPr bwMode="auto">
            <a:xfrm>
              <a:off x="878614" y="2090158"/>
              <a:ext cx="10551386" cy="42539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Sinh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phải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thở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thì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mới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sống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được</a:t>
              </a:r>
              <a:r>
                <a:rPr lang="en-US" sz="3200" b="1" dirty="0">
                  <a:latin typeface="Times New Roman" panose="02020603050405020304" pitchFamily="18" charset="0"/>
                </a:rPr>
                <a:t>. Ô-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xy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là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thành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phần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quan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trọng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nhất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đối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với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hoạt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hô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hấp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của</a:t>
              </a:r>
              <a:r>
                <a:rPr lang="en-US" sz="3200" b="1" dirty="0">
                  <a:latin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người</a:t>
              </a:r>
              <a:r>
                <a:rPr lang="en-US" sz="3200" b="1" dirty="0">
                  <a:latin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b="1" dirty="0">
                  <a:latin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b="1" dirty="0">
                  <a:latin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sz="3200" b="1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thể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b="1" dirty="0">
                  <a:latin typeface="Times New Roman" panose="02020603050405020304" pitchFamily="18" charset="0"/>
                </a:rPr>
                <a:t> tan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b="1" dirty="0">
                  <a:latin typeface="Times New Roman" panose="02020603050405020304" pitchFamily="18" charset="0"/>
                </a:rPr>
                <a:t>. Một số động vật và thực vật có khả năng lấy ô-xy hòa tan trong nước để thở.</a:t>
              </a:r>
              <a:endParaRPr lang="en-US" sz="3200" b="1" dirty="0"/>
            </a:p>
            <a:p>
              <a:pPr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  <a:defRPr/>
              </a:pPr>
              <a:endPara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6435" name="Rectangle 2"/>
          <p:cNvSpPr>
            <a:spLocks noChangeArrowheads="1"/>
          </p:cNvSpPr>
          <p:nvPr/>
        </p:nvSpPr>
        <p:spPr bwMode="auto">
          <a:xfrm>
            <a:off x="4343400" y="1146968"/>
            <a:ext cx="2973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27448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trường hợp nào người ta phải thở bằng bình ô-xy?</a:t>
            </a:r>
            <a:endParaRPr lang="en-US" altLang="en-US" sz="3200" b="1" dirty="0">
              <a:solidFill>
                <a:srgbClr val="C00000"/>
              </a:solidFill>
            </a:endParaRPr>
          </a:p>
        </p:txBody>
      </p:sp>
      <p:sp>
        <p:nvSpPr>
          <p:cNvPr id="114692" name="Rectangle 1"/>
          <p:cNvSpPr>
            <a:spLocks noChangeArrowheads="1"/>
          </p:cNvSpPr>
          <p:nvPr/>
        </p:nvSpPr>
        <p:spPr bwMode="auto">
          <a:xfrm>
            <a:off x="3876675" y="3334355"/>
            <a:ext cx="5943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Những người thợ lặn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Thợ làm việc trong hầm lò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* Người bị bệnh nặng khó thở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200275" y="4302918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4" name="Rectangle 2"/>
          <p:cNvSpPr>
            <a:spLocks noChangeArrowheads="1"/>
          </p:cNvSpPr>
          <p:nvPr/>
        </p:nvSpPr>
        <p:spPr bwMode="auto">
          <a:xfrm>
            <a:off x="1066800" y="3881437"/>
            <a:ext cx="1159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Ô-xy</a:t>
            </a:r>
            <a:endParaRPr lang="en-US" altLang="en-US" sz="3600" b="1" dirty="0">
              <a:solidFill>
                <a:schemeClr val="tx1"/>
              </a:solidFill>
            </a:endParaRPr>
          </a:p>
        </p:txBody>
      </p:sp>
      <p:grpSp>
        <p:nvGrpSpPr>
          <p:cNvPr id="147462" name="Group 7"/>
          <p:cNvGrpSpPr>
            <a:grpSpLocks/>
          </p:cNvGrpSpPr>
          <p:nvPr/>
        </p:nvGrpSpPr>
        <p:grpSpPr bwMode="auto">
          <a:xfrm>
            <a:off x="3352799" y="1295400"/>
            <a:ext cx="3352801" cy="865376"/>
            <a:chOff x="203200" y="2108200"/>
            <a:chExt cx="3404382" cy="264160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3404382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464" name="Rectangle 1"/>
            <p:cNvSpPr>
              <a:spLocks noChangeArrowheads="1"/>
            </p:cNvSpPr>
            <p:nvPr/>
          </p:nvSpPr>
          <p:spPr bwMode="auto">
            <a:xfrm>
              <a:off x="340140" y="2591226"/>
              <a:ext cx="2803208" cy="178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VẬN DỤNG</a:t>
              </a:r>
              <a:endParaRPr lang="en-US" altLang="en-US" sz="3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14692" grpId="0"/>
      <p:bldP spid="1146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4267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52578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52705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ÌNH OXY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Cloud">
            <a:hlinkClick r:id="rId2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152400" y="2209800"/>
            <a:ext cx="9753600" cy="1828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Trang 74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1555" name="Picture 6" descr="!danc_cl"/>
          <p:cNvPicPr>
            <a:picLocks noChangeAspect="1" noChangeArrowheads="1" noCrop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3352800"/>
            <a:ext cx="2933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1150" y="2751138"/>
            <a:ext cx="9029700" cy="10033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endParaRPr lang="en-US" sz="5926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978150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2965450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848" y="2524184"/>
            <a:ext cx="9939388" cy="17340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4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5334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</a:t>
            </a:r>
            <a:r>
              <a:rPr lang="en-US" sz="5334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 </a:t>
            </a:r>
          </a:p>
          <a:p>
            <a:pPr algn="ctr">
              <a:defRPr/>
            </a:pPr>
            <a:r>
              <a:rPr lang="en-US" sz="5334" b="1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334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NGOAN VÀ </a:t>
            </a:r>
            <a:r>
              <a:rPr lang="en-US" sz="5334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334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334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25"/>
                            </p:stCondLst>
                            <p:childTnLst>
                              <p:par>
                                <p:cTn id="13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541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164321" y="2569184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2737" y="3200400"/>
            <a:ext cx="59574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Để tay trước mũi, thở và hít vào, em cảm thấy thế nào?</a:t>
            </a:r>
          </a:p>
        </p:txBody>
      </p:sp>
      <p:grpSp>
        <p:nvGrpSpPr>
          <p:cNvPr id="136197" name="Group 6"/>
          <p:cNvGrpSpPr>
            <a:grpSpLocks/>
          </p:cNvGrpSpPr>
          <p:nvPr/>
        </p:nvGrpSpPr>
        <p:grpSpPr bwMode="auto">
          <a:xfrm>
            <a:off x="282737" y="1131197"/>
            <a:ext cx="1676400" cy="1574800"/>
            <a:chOff x="203200" y="2108200"/>
            <a:chExt cx="1828800" cy="2641600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1828800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199" name="Rectangle 1"/>
            <p:cNvSpPr>
              <a:spLocks noChangeArrowheads="1"/>
            </p:cNvSpPr>
            <p:nvPr/>
          </p:nvSpPr>
          <p:spPr bwMode="auto">
            <a:xfrm>
              <a:off x="346075" y="2819400"/>
              <a:ext cx="1508125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KHÁM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PHÁ </a:t>
              </a:r>
              <a:endParaRPr lang="en-US" altLang="en-US" sz="32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00200" y="527115"/>
            <a:ext cx="7924800" cy="587918"/>
            <a:chOff x="1905000" y="527115"/>
            <a:chExt cx="7924800" cy="587918"/>
          </a:xfrm>
        </p:grpSpPr>
        <p:sp>
          <p:nvSpPr>
            <p:cNvPr id="9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KHÍ CẦN CHO SỰ SỐNG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58592" y="2838192"/>
            <a:ext cx="518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Bịt mũi và ngậm miệng lại, em cảm thấy thế nào?</a:t>
            </a:r>
          </a:p>
        </p:txBody>
      </p:sp>
      <p:grpSp>
        <p:nvGrpSpPr>
          <p:cNvPr id="137219" name="Group 3"/>
          <p:cNvGrpSpPr>
            <a:grpSpLocks/>
          </p:cNvGrpSpPr>
          <p:nvPr/>
        </p:nvGrpSpPr>
        <p:grpSpPr bwMode="auto">
          <a:xfrm>
            <a:off x="381000" y="1066800"/>
            <a:ext cx="1676400" cy="1584036"/>
            <a:chOff x="203200" y="2108200"/>
            <a:chExt cx="1828800" cy="2641600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1828800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223" name="Rectangle 1"/>
            <p:cNvSpPr>
              <a:spLocks noChangeArrowheads="1"/>
            </p:cNvSpPr>
            <p:nvPr/>
          </p:nvSpPr>
          <p:spPr bwMode="auto">
            <a:xfrm>
              <a:off x="346075" y="2819400"/>
              <a:ext cx="1508125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KHÁM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PHÁ </a:t>
              </a:r>
              <a:endParaRPr lang="en-US" altLang="en-US" sz="3200">
                <a:solidFill>
                  <a:srgbClr val="0033CC"/>
                </a:solidFill>
              </a:endParaRPr>
            </a:p>
          </p:txBody>
        </p:sp>
      </p:grpSp>
      <p:pic>
        <p:nvPicPr>
          <p:cNvPr id="7" name="Picture 2" descr="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Text Box 3"/>
          <p:cNvSpPr txBox="1">
            <a:spLocks noChangeArrowheads="1"/>
          </p:cNvSpPr>
          <p:nvPr/>
        </p:nvSpPr>
        <p:spPr bwMode="auto">
          <a:xfrm>
            <a:off x="2590800" y="2209267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81200" y="527115"/>
            <a:ext cx="7924800" cy="587918"/>
            <a:chOff x="1905000" y="527115"/>
            <a:chExt cx="7924800" cy="587918"/>
          </a:xfrm>
        </p:grpSpPr>
        <p:sp>
          <p:nvSpPr>
            <p:cNvPr id="9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KHÍ CẦN CHO SỰ SỐNG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1000" y="2971800"/>
            <a:ext cx="11049000" cy="2816485"/>
            <a:chOff x="381000" y="2743200"/>
            <a:chExt cx="11049000" cy="3233738"/>
          </a:xfrm>
        </p:grpSpPr>
        <p:pic>
          <p:nvPicPr>
            <p:cNvPr id="139269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43200"/>
              <a:ext cx="11049000" cy="323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70" name="Text Box 39"/>
            <p:cNvSpPr txBox="1">
              <a:spLocks noChangeArrowheads="1"/>
            </p:cNvSpPr>
            <p:nvPr/>
          </p:nvSpPr>
          <p:spPr bwMode="auto">
            <a:xfrm>
              <a:off x="1143000" y="3705577"/>
              <a:ext cx="9753600" cy="180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Trong quá trình hô hấp, con người cần có không khí. Trong không khí có ô-xy, nếu thiếu ô-xy từ 3-4 phút con người sẽ chết.</a:t>
              </a:r>
              <a:endParaRPr lang="en-US" alt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" y="1330035"/>
            <a:ext cx="11506200" cy="1524000"/>
          </a:xfrm>
          <a:prstGeom prst="cloudCallout">
            <a:avLst>
              <a:gd name="adj1" fmla="val -21963"/>
              <a:gd name="adj2" fmla="val -8511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 Qua hai thí nghiệm trên, em thấy không khí có vai trò gì đối với con người?</a:t>
            </a:r>
          </a:p>
        </p:txBody>
      </p:sp>
      <p:sp>
        <p:nvSpPr>
          <p:cNvPr id="139268" name="TextBox 3"/>
          <p:cNvSpPr txBox="1">
            <a:spLocks noChangeArrowheads="1"/>
          </p:cNvSpPr>
          <p:nvPr/>
        </p:nvSpPr>
        <p:spPr bwMode="auto">
          <a:xfrm>
            <a:off x="2895600" y="-2286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524000"/>
            <a:ext cx="6096000" cy="1018814"/>
          </a:xfrm>
        </p:spPr>
        <p:txBody>
          <a:bodyPr/>
          <a:lstStyle/>
          <a:p>
            <a:pPr algn="ctr" eaLnBrk="1" hangingPunct="1"/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Quan sát tranh vẽ và giải thích: </a:t>
            </a:r>
            <a:b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Vì sao con vật trong hình B sẽ chết?  </a:t>
            </a:r>
            <a:endParaRPr lang="en-US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905000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905000"/>
            <a:ext cx="327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2"/>
          <p:cNvSpPr>
            <a:spLocks noChangeArrowheads="1"/>
          </p:cNvSpPr>
          <p:nvPr/>
        </p:nvSpPr>
        <p:spPr bwMode="auto">
          <a:xfrm>
            <a:off x="228601" y="2753086"/>
            <a:ext cx="6095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Con vật  dùng ô-xy trong không khí để thở, sau 1 thời gian lượng ô-xy hết đi, vì lọ có nắp đậy, không khí không được cung cấp, nên thiếu ô-xy, con vật sẽ chết.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2600" y="568680"/>
            <a:ext cx="7924800" cy="587918"/>
            <a:chOff x="1905000" y="527115"/>
            <a:chExt cx="7924800" cy="587918"/>
          </a:xfrm>
        </p:grpSpPr>
        <p:sp>
          <p:nvSpPr>
            <p:cNvPr id="7" name="Title 1"/>
            <p:cNvSpPr txBox="1">
              <a:spLocks noChangeArrowheads="1"/>
            </p:cNvSpPr>
            <p:nvPr/>
          </p:nvSpPr>
          <p:spPr bwMode="auto">
            <a:xfrm>
              <a:off x="3429000" y="581633"/>
              <a:ext cx="6400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buFont typeface="Wingdings 3" panose="05040102010807070707" pitchFamily="18" charset="2"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KHÍ CẦN CHO SỰ SỐNG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527115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 học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1065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465381"/>
            <a:ext cx="5791200" cy="1154808"/>
          </a:xfrm>
        </p:spPr>
        <p:txBody>
          <a:bodyPr/>
          <a:lstStyle/>
          <a:p>
            <a:pPr algn="ctr" eaLnBrk="1" hangingPunct="1"/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và giải thích:</a:t>
            </a:r>
            <a:b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cây ở hình B sẽ chết?</a:t>
            </a:r>
            <a:r>
              <a:rPr lang="en-US" alt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10243" name="Picture 3" descr="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371600"/>
            <a:ext cx="310515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 descr="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60500"/>
            <a:ext cx="330676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391400" y="5791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363200" y="579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07528" name="Rectangle 2"/>
          <p:cNvSpPr>
            <a:spLocks noChangeArrowheads="1"/>
          </p:cNvSpPr>
          <p:nvPr/>
        </p:nvSpPr>
        <p:spPr bwMode="auto">
          <a:xfrm>
            <a:off x="180110" y="2461632"/>
            <a:ext cx="5896841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Cây xanh  dùng ô-xy trong không khí để hô hấp, sau 1 thời gian lượng ô-xy hết đi, vì lọ có nắp đậy, không khí không được cung cấp, nên thiếu ô-xy, cây sẽ chết.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0246" grpId="0"/>
      <p:bldP spid="1075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0581" y="2514600"/>
            <a:ext cx="9067800" cy="2446338"/>
            <a:chOff x="1143000" y="1981200"/>
            <a:chExt cx="9836150" cy="2446338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1143000" y="1981200"/>
              <a:ext cx="9836150" cy="2446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200" b="1">
                <a:latin typeface="Arial"/>
              </a:endParaRPr>
            </a:p>
          </p:txBody>
        </p:sp>
        <p:sp>
          <p:nvSpPr>
            <p:cNvPr id="142341" name="Text Box 9"/>
            <p:cNvSpPr txBox="1">
              <a:spLocks noChangeArrowheads="1"/>
            </p:cNvSpPr>
            <p:nvPr/>
          </p:nvSpPr>
          <p:spPr bwMode="auto">
            <a:xfrm>
              <a:off x="1447800" y="2133600"/>
              <a:ext cx="9220200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người, động vật, cây cối đều phải cần có đủ không khí để sống. Nếu thiếu không khí, con người, động vật, cây cối sẽ chết.</a:t>
              </a:r>
            </a:p>
          </p:txBody>
        </p:sp>
      </p:grpSp>
      <p:sp>
        <p:nvSpPr>
          <p:cNvPr id="142339" name="Rectangle 2"/>
          <p:cNvSpPr>
            <a:spLocks noChangeArrowheads="1"/>
          </p:cNvSpPr>
          <p:nvPr/>
        </p:nvSpPr>
        <p:spPr bwMode="auto">
          <a:xfrm>
            <a:off x="3733800" y="1501784"/>
            <a:ext cx="2973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261293" y="1600200"/>
            <a:ext cx="5943600" cy="267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lnSpc>
                <a:spcPts val="3363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Người thợ lặn đang đeo bình gì?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A. Bình chữa cháy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B. Bình ô-xy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	C. Bình nước uống</a:t>
            </a:r>
          </a:p>
        </p:txBody>
      </p:sp>
      <p:sp>
        <p:nvSpPr>
          <p:cNvPr id="110596" name="Rectangle 1"/>
          <p:cNvSpPr>
            <a:spLocks noChangeArrowheads="1"/>
          </p:cNvSpPr>
          <p:nvPr/>
        </p:nvSpPr>
        <p:spPr bwMode="auto">
          <a:xfrm>
            <a:off x="108892" y="4343400"/>
            <a:ext cx="69015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Người thợ lặn đeo bình ô-xy để làm gì?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  <p:pic>
        <p:nvPicPr>
          <p:cNvPr id="143365" name="Picture 4" descr="h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4768297" cy="383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31452" y="3068785"/>
            <a:ext cx="715433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824344" y="2444065"/>
            <a:ext cx="473825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Ở bể cá có dụng cụ gì?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A. Máy bơm không khí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B. Máy bơm nước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C. Máy hút nước </a:t>
            </a:r>
          </a:p>
        </p:txBody>
      </p:sp>
      <p:sp>
        <p:nvSpPr>
          <p:cNvPr id="111620" name="Rectangle 1"/>
          <p:cNvSpPr>
            <a:spLocks noChangeArrowheads="1"/>
          </p:cNvSpPr>
          <p:nvPr/>
        </p:nvSpPr>
        <p:spPr bwMode="auto">
          <a:xfrm>
            <a:off x="533400" y="4901625"/>
            <a:ext cx="64612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Dụng cụ đó dùng để làm gì?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44389" name="Picture 1028" descr="h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49657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789710" y="3535400"/>
            <a:ext cx="577850" cy="436415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53891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2052</TotalTime>
  <Words>524</Words>
  <Application>Microsoft Office PowerPoint</Application>
  <PresentationFormat>Custom</PresentationFormat>
  <Paragraphs>60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PowerPoint Presentation</vt:lpstr>
      <vt:lpstr>PowerPoint Presentation</vt:lpstr>
      <vt:lpstr>PowerPoint Presentation</vt:lpstr>
      <vt:lpstr>PowerPoint Presentation</vt:lpstr>
      <vt:lpstr>Quan sát tranh vẽ và giải thích:  Vì sao con vật trong hình B sẽ chết?  </vt:lpstr>
      <vt:lpstr>Quan sát hình vẽ và giải thích: Vì sao cây ở hình B sẽ chết?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3: Trong trường hợp nào người ta phải thở bằng bình ô-xy?</vt:lpstr>
      <vt:lpstr>PowerPoint Presentation</vt:lpstr>
      <vt:lpstr>PowerPoint Presentation</vt:lpstr>
      <vt:lpstr>PowerPoint Presentation</vt:lpstr>
      <vt:lpstr>PowerPoint Presentation</vt:lpstr>
    </vt:vector>
  </TitlesOfParts>
  <Company>ETC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211</cp:revision>
  <cp:lastPrinted>1601-01-01T00:00:00Z</cp:lastPrinted>
  <dcterms:created xsi:type="dcterms:W3CDTF">2009-02-20T13:46:22Z</dcterms:created>
  <dcterms:modified xsi:type="dcterms:W3CDTF">2022-12-28T05:28:10Z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