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401" r:id="rId2"/>
    <p:sldId id="257" r:id="rId3"/>
    <p:sldId id="258" r:id="rId4"/>
    <p:sldId id="397" r:id="rId5"/>
    <p:sldId id="398" r:id="rId6"/>
    <p:sldId id="399" r:id="rId7"/>
    <p:sldId id="261" r:id="rId8"/>
    <p:sldId id="262" r:id="rId9"/>
    <p:sldId id="263" r:id="rId10"/>
    <p:sldId id="393" r:id="rId11"/>
    <p:sldId id="264" r:id="rId12"/>
    <p:sldId id="266" r:id="rId13"/>
    <p:sldId id="267" r:id="rId14"/>
    <p:sldId id="395" r:id="rId15"/>
    <p:sldId id="270" r:id="rId16"/>
    <p:sldId id="271" r:id="rId17"/>
    <p:sldId id="272" r:id="rId18"/>
    <p:sldId id="400"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showGuides="1">
      <p:cViewPr varScale="1">
        <p:scale>
          <a:sx n="62" d="100"/>
          <a:sy n="62" d="100"/>
        </p:scale>
        <p:origin x="90" y="34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3D8B7C-2649-4837-8A8C-310E41721CA5}" type="datetimeFigureOut">
              <a:rPr lang="en-US" smtClean="0"/>
              <a:t>28/11/2022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009E5-7A87-436A-98B6-D0D8723DFF90}" type="slidenum">
              <a:rPr lang="en-US" smtClean="0"/>
              <a:t>‹#›</a:t>
            </a:fld>
            <a:endParaRPr lang="en-US"/>
          </a:p>
        </p:txBody>
      </p:sp>
    </p:spTree>
    <p:extLst>
      <p:ext uri="{BB962C8B-B14F-4D97-AF65-F5344CB8AC3E}">
        <p14:creationId xmlns:p14="http://schemas.microsoft.com/office/powerpoint/2010/main" val="418653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235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2491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03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681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650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4332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4196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3020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8051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8372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0679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429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8542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257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069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0AEB15-B0D4-49CA-A138-10A793C6CC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737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1CB011-0E9E-4BA4-B04F-C08E3862E949}" type="datetimeFigureOut">
              <a:rPr lang="en-US" smtClean="0"/>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89832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43423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846253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475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1CB011-0E9E-4BA4-B04F-C08E3862E949}" type="datetimeFigureOut">
              <a:rPr lang="en-US" smtClean="0"/>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940032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CB011-0E9E-4BA4-B04F-C08E3862E949}" type="datetimeFigureOut">
              <a:rPr lang="en-US" smtClean="0"/>
              <a:t>28/11/2022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359655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1CB011-0E9E-4BA4-B04F-C08E3862E949}" type="datetimeFigureOut">
              <a:rPr lang="en-US" smtClean="0"/>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2139291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1CB011-0E9E-4BA4-B04F-C08E3862E949}" type="datetimeFigureOut">
              <a:rPr lang="en-US" smtClean="0"/>
              <a:t>28/11/2022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44880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1CB011-0E9E-4BA4-B04F-C08E3862E949}" type="datetimeFigureOut">
              <a:rPr lang="en-US" smtClean="0"/>
              <a:t>28/11/2022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33852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CB011-0E9E-4BA4-B04F-C08E3862E949}" type="datetimeFigureOut">
              <a:rPr lang="en-US" smtClean="0"/>
              <a:t>28/11/2022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109368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68570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CB011-0E9E-4BA4-B04F-C08E3862E949}" type="datetimeFigureOut">
              <a:rPr lang="en-US" smtClean="0"/>
              <a:t>28/11/2022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B6937E-A971-4FB6-BA1A-D5263C3C9F07}" type="slidenum">
              <a:rPr lang="en-US" smtClean="0"/>
              <a:t>‹#›</a:t>
            </a:fld>
            <a:endParaRPr lang="en-US"/>
          </a:p>
        </p:txBody>
      </p:sp>
    </p:spTree>
    <p:extLst>
      <p:ext uri="{BB962C8B-B14F-4D97-AF65-F5344CB8AC3E}">
        <p14:creationId xmlns:p14="http://schemas.microsoft.com/office/powerpoint/2010/main" val="120929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CB011-0E9E-4BA4-B04F-C08E3862E949}" type="datetimeFigureOut">
              <a:rPr lang="en-US" smtClean="0"/>
              <a:t>28/11/2022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6937E-A971-4FB6-BA1A-D5263C3C9F07}" type="slidenum">
              <a:rPr lang="en-US" smtClean="0"/>
              <a:t>‹#›</a:t>
            </a:fld>
            <a:endParaRPr lang="en-US"/>
          </a:p>
        </p:txBody>
      </p:sp>
    </p:spTree>
    <p:extLst>
      <p:ext uri="{BB962C8B-B14F-4D97-AF65-F5344CB8AC3E}">
        <p14:creationId xmlns:p14="http://schemas.microsoft.com/office/powerpoint/2010/main" val="1191648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audio" Target="NUL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wdp"/><Relationship Id="rId3" Type="http://schemas.openxmlformats.org/officeDocument/2006/relationships/audio" Target="../media/audio3.wav"/><Relationship Id="rId7" Type="http://schemas.openxmlformats.org/officeDocument/2006/relationships/image" Target="../media/image13.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32.png"/><Relationship Id="rId5" Type="http://schemas.openxmlformats.org/officeDocument/2006/relationships/image" Target="../media/image21.png"/><Relationship Id="rId10" Type="http://schemas.openxmlformats.org/officeDocument/2006/relationships/image" Target="../media/image31.png"/><Relationship Id="rId4" Type="http://schemas.openxmlformats.org/officeDocument/2006/relationships/image" Target="../media/image3.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audio" Target="../media/audio1.wav"/></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3.png"/><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14.png"/><Relationship Id="rId1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microsoft.com/office/2007/relationships/hdphoto" Target="../media/hdphoto3.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15.png"/><Relationship Id="rId14" Type="http://schemas.openxmlformats.org/officeDocument/2006/relationships/audio"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a16="http://schemas.microsoft.com/office/drawing/2014/main" xmlns="" id="{8323581E-9856-ACB1-55AC-0DD27AA1F194}"/>
              </a:ext>
            </a:extLst>
          </p:cNvPr>
          <p:cNvGrpSpPr/>
          <p:nvPr/>
        </p:nvGrpSpPr>
        <p:grpSpPr>
          <a:xfrm>
            <a:off x="3061855" y="2149795"/>
            <a:ext cx="5813146" cy="1305312"/>
            <a:chOff x="5395118" y="3751756"/>
            <a:chExt cx="7597890" cy="1508760"/>
          </a:xfrm>
        </p:grpSpPr>
        <p:sp>
          <p:nvSpPr>
            <p:cNvPr id="10" name="Rectangle: Rounded Corners 8">
              <a:extLst>
                <a:ext uri="{FF2B5EF4-FFF2-40B4-BE49-F238E27FC236}">
                  <a16:creationId xmlns:a16="http://schemas.microsoft.com/office/drawing/2014/main" xmlns=""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a16="http://schemas.microsoft.com/office/drawing/2014/main" xmlns="" id="{54786FF4-3440-7392-6BE0-ADF2FFED118C}"/>
                </a:ext>
              </a:extLst>
            </p:cNvPr>
            <p:cNvSpPr/>
            <p:nvPr/>
          </p:nvSpPr>
          <p:spPr>
            <a:xfrm>
              <a:off x="5395118" y="37517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accent2"/>
                  </a:solidFill>
                  <a:latin typeface="Times New Roman" panose="02020603050405020304" pitchFamily="18" charset="0"/>
                  <a:cs typeface="Times New Roman" panose="02020603050405020304" pitchFamily="18" charset="0"/>
                </a:rPr>
                <a:t>Mở</a:t>
              </a:r>
              <a:r>
                <a:rPr lang="en-US" sz="3200" dirty="0" smtClean="0">
                  <a:solidFill>
                    <a:schemeClr val="accent2"/>
                  </a:solidFill>
                  <a:latin typeface="Times New Roman" panose="02020603050405020304" pitchFamily="18" charset="0"/>
                  <a:cs typeface="Times New Roman" panose="02020603050405020304" pitchFamily="18" charset="0"/>
                </a:rPr>
                <a:t> </a:t>
              </a:r>
              <a:r>
                <a:rPr lang="en-US" sz="3200" dirty="0" err="1" smtClean="0">
                  <a:solidFill>
                    <a:schemeClr val="accent2"/>
                  </a:solidFill>
                  <a:latin typeface="Times New Roman" panose="02020603050405020304" pitchFamily="18" charset="0"/>
                  <a:cs typeface="Times New Roman" panose="02020603050405020304" pitchFamily="18" charset="0"/>
                </a:rPr>
                <a:t>rộng</a:t>
              </a:r>
              <a:r>
                <a:rPr lang="en-US" sz="3200" dirty="0" smtClean="0">
                  <a:solidFill>
                    <a:schemeClr val="accent2"/>
                  </a:solidFill>
                  <a:latin typeface="Times New Roman" panose="02020603050405020304" pitchFamily="18" charset="0"/>
                  <a:cs typeface="Times New Roman" panose="02020603050405020304" pitchFamily="18" charset="0"/>
                </a:rPr>
                <a:t> </a:t>
              </a:r>
              <a:r>
                <a:rPr lang="en-US" sz="3200" dirty="0" err="1" smtClean="0">
                  <a:solidFill>
                    <a:schemeClr val="accent2"/>
                  </a:solidFill>
                  <a:latin typeface="Times New Roman" panose="02020603050405020304" pitchFamily="18" charset="0"/>
                  <a:cs typeface="Times New Roman" panose="02020603050405020304" pitchFamily="18" charset="0"/>
                </a:rPr>
                <a:t>vốn</a:t>
              </a:r>
              <a:r>
                <a:rPr lang="en-US" sz="3200" dirty="0" smtClean="0">
                  <a:solidFill>
                    <a:schemeClr val="accent2"/>
                  </a:solidFill>
                  <a:latin typeface="Times New Roman" panose="02020603050405020304" pitchFamily="18" charset="0"/>
                  <a:cs typeface="Times New Roman" panose="02020603050405020304" pitchFamily="18" charset="0"/>
                </a:rPr>
                <a:t> </a:t>
              </a:r>
              <a:r>
                <a:rPr lang="en-US" sz="3200" dirty="0" err="1" smtClean="0">
                  <a:solidFill>
                    <a:schemeClr val="accent2"/>
                  </a:solidFill>
                  <a:latin typeface="Times New Roman" panose="02020603050405020304" pitchFamily="18" charset="0"/>
                  <a:cs typeface="Times New Roman" panose="02020603050405020304" pitchFamily="18" charset="0"/>
                </a:rPr>
                <a:t>từ</a:t>
              </a:r>
              <a:r>
                <a:rPr lang="en-US" sz="3200" dirty="0" smtClean="0">
                  <a:solidFill>
                    <a:schemeClr val="accent2"/>
                  </a:solidFill>
                  <a:latin typeface="Times New Roman" panose="02020603050405020304" pitchFamily="18" charset="0"/>
                  <a:cs typeface="Times New Roman" panose="02020603050405020304" pitchFamily="18" charset="0"/>
                </a:rPr>
                <a:t> </a:t>
              </a:r>
              <a:r>
                <a:rPr lang="en-US" sz="3200" dirty="0" err="1" smtClean="0">
                  <a:solidFill>
                    <a:schemeClr val="accent2"/>
                  </a:solidFill>
                  <a:latin typeface="Times New Roman" panose="02020603050405020304" pitchFamily="18" charset="0"/>
                  <a:cs typeface="Times New Roman" panose="02020603050405020304" pitchFamily="18" charset="0"/>
                </a:rPr>
                <a:t>về</a:t>
              </a:r>
              <a:r>
                <a:rPr lang="en-US" sz="3200" dirty="0" smtClean="0">
                  <a:solidFill>
                    <a:schemeClr val="accent2"/>
                  </a:solidFill>
                  <a:latin typeface="Times New Roman" panose="02020603050405020304" pitchFamily="18" charset="0"/>
                  <a:cs typeface="Times New Roman" panose="02020603050405020304" pitchFamily="18" charset="0"/>
                </a:rPr>
                <a:t> </a:t>
              </a:r>
              <a:r>
                <a:rPr lang="en-US" sz="3200" dirty="0" err="1" smtClean="0">
                  <a:solidFill>
                    <a:schemeClr val="accent2"/>
                  </a:solidFill>
                  <a:latin typeface="Times New Roman" panose="02020603050405020304" pitchFamily="18" charset="0"/>
                  <a:cs typeface="Times New Roman" panose="02020603050405020304" pitchFamily="18" charset="0"/>
                </a:rPr>
                <a:t>bạn</a:t>
              </a:r>
              <a:r>
                <a:rPr lang="en-US" sz="3200" dirty="0" smtClean="0">
                  <a:solidFill>
                    <a:schemeClr val="accent2"/>
                  </a:solidFill>
                  <a:latin typeface="Times New Roman" panose="02020603050405020304" pitchFamily="18" charset="0"/>
                  <a:cs typeface="Times New Roman" panose="02020603050405020304" pitchFamily="18" charset="0"/>
                </a:rPr>
                <a:t> </a:t>
              </a:r>
              <a:r>
                <a:rPr lang="en-US" sz="3200" dirty="0" err="1" smtClean="0">
                  <a:solidFill>
                    <a:schemeClr val="accent2"/>
                  </a:solidFill>
                  <a:latin typeface="Times New Roman" panose="02020603050405020304" pitchFamily="18" charset="0"/>
                  <a:cs typeface="Times New Roman" panose="02020603050405020304" pitchFamily="18" charset="0"/>
                </a:rPr>
                <a:t>trong</a:t>
              </a:r>
              <a:r>
                <a:rPr lang="en-US" sz="3200" dirty="0" smtClean="0">
                  <a:solidFill>
                    <a:schemeClr val="accent2"/>
                  </a:solidFill>
                  <a:latin typeface="Times New Roman" panose="02020603050405020304" pitchFamily="18" charset="0"/>
                  <a:cs typeface="Times New Roman" panose="02020603050405020304" pitchFamily="18" charset="0"/>
                </a:rPr>
                <a:t> </a:t>
              </a:r>
              <a:r>
                <a:rPr lang="en-US" sz="3200" dirty="0" err="1" smtClean="0">
                  <a:solidFill>
                    <a:schemeClr val="accent2"/>
                  </a:solidFill>
                  <a:latin typeface="Times New Roman" panose="02020603050405020304" pitchFamily="18" charset="0"/>
                  <a:cs typeface="Times New Roman" panose="02020603050405020304" pitchFamily="18" charset="0"/>
                </a:rPr>
                <a:t>nhà</a:t>
              </a:r>
              <a:endParaRPr lang="en-US" sz="3200" dirty="0" smtClean="0">
                <a:solidFill>
                  <a:schemeClr val="accent2"/>
                </a:solidFill>
                <a:latin typeface="Times New Roman" panose="02020603050405020304" pitchFamily="18" charset="0"/>
                <a:cs typeface="Times New Roman" panose="02020603050405020304" pitchFamily="18" charset="0"/>
              </a:endParaRPr>
            </a:p>
            <a:p>
              <a:pPr algn="ctr"/>
              <a:r>
                <a:rPr lang="en-US" sz="3200" dirty="0" err="1" smtClean="0">
                  <a:solidFill>
                    <a:schemeClr val="accent2"/>
                  </a:solidFill>
                  <a:latin typeface="Times New Roman" panose="02020603050405020304" pitchFamily="18" charset="0"/>
                  <a:cs typeface="Times New Roman" panose="02020603050405020304" pitchFamily="18" charset="0"/>
                </a:rPr>
                <a:t>Biện</a:t>
              </a:r>
              <a:r>
                <a:rPr lang="en-US" sz="3200" dirty="0" smtClean="0">
                  <a:solidFill>
                    <a:schemeClr val="accent2"/>
                  </a:solidFill>
                  <a:latin typeface="Times New Roman" panose="02020603050405020304" pitchFamily="18" charset="0"/>
                  <a:cs typeface="Times New Roman" panose="02020603050405020304" pitchFamily="18" charset="0"/>
                </a:rPr>
                <a:t> </a:t>
              </a:r>
              <a:r>
                <a:rPr lang="en-US" sz="3200" dirty="0" err="1" smtClean="0">
                  <a:solidFill>
                    <a:schemeClr val="accent2"/>
                  </a:solidFill>
                  <a:latin typeface="Times New Roman" panose="02020603050405020304" pitchFamily="18" charset="0"/>
                  <a:cs typeface="Times New Roman" panose="02020603050405020304" pitchFamily="18" charset="0"/>
                </a:rPr>
                <a:t>pháp</a:t>
              </a:r>
              <a:r>
                <a:rPr lang="en-US" sz="3200" dirty="0" smtClean="0">
                  <a:solidFill>
                    <a:schemeClr val="accent2"/>
                  </a:solidFill>
                  <a:latin typeface="Times New Roman" panose="02020603050405020304" pitchFamily="18" charset="0"/>
                  <a:cs typeface="Times New Roman" panose="02020603050405020304" pitchFamily="18" charset="0"/>
                </a:rPr>
                <a:t> so </a:t>
              </a:r>
              <a:r>
                <a:rPr lang="en-US" sz="3200" dirty="0" err="1" smtClean="0">
                  <a:solidFill>
                    <a:schemeClr val="accent2"/>
                  </a:solidFill>
                  <a:latin typeface="Times New Roman" panose="02020603050405020304" pitchFamily="18" charset="0"/>
                  <a:cs typeface="Times New Roman" panose="02020603050405020304" pitchFamily="18" charset="0"/>
                </a:rPr>
                <a:t>sánh</a:t>
              </a:r>
              <a:endParaRPr lang="en-US" sz="3200" dirty="0">
                <a:solidFill>
                  <a:schemeClr val="accent2"/>
                </a:solidFill>
                <a:latin typeface="Times New Roman" panose="02020603050405020304" pitchFamily="18" charset="0"/>
                <a:cs typeface="Times New Roman" panose="02020603050405020304" pitchFamily="18" charset="0"/>
              </a:endParaRPr>
            </a:p>
          </p:txBody>
        </p:sp>
      </p:grpSp>
      <p:grpSp>
        <p:nvGrpSpPr>
          <p:cNvPr id="2" name="Nhóm 10">
            <a:extLst>
              <a:ext uri="{FF2B5EF4-FFF2-40B4-BE49-F238E27FC236}">
                <a16:creationId xmlns:a16="http://schemas.microsoft.com/office/drawing/2014/main" xmlns="" id="{0C945CCD-B735-91CA-F486-32899F0965E0}"/>
              </a:ext>
            </a:extLst>
          </p:cNvPr>
          <p:cNvGrpSpPr/>
          <p:nvPr/>
        </p:nvGrpSpPr>
        <p:grpSpPr>
          <a:xfrm>
            <a:off x="1524000" y="-53065"/>
            <a:ext cx="9144000" cy="1966549"/>
            <a:chOff x="-198120" y="-1143000"/>
            <a:chExt cx="12694920" cy="3657600"/>
          </a:xfrm>
        </p:grpSpPr>
        <p:sp>
          <p:nvSpPr>
            <p:cNvPr id="4" name="Rectangle 12">
              <a:extLst>
                <a:ext uri="{FF2B5EF4-FFF2-40B4-BE49-F238E27FC236}">
                  <a16:creationId xmlns:a16="http://schemas.microsoft.com/office/drawing/2014/main" xmlns=""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a16="http://schemas.microsoft.com/office/drawing/2014/main" xmlns=""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a16="http://schemas.microsoft.com/office/drawing/2014/main" xmlns=""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a16="http://schemas.microsoft.com/office/drawing/2014/main" xmlns=""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2" y="4229103"/>
            <a:ext cx="7079809" cy="2790075"/>
          </a:xfrm>
          <a:prstGeom prst="rect">
            <a:avLst/>
          </a:prstGeom>
        </p:spPr>
      </p:pic>
      <p:pic>
        <p:nvPicPr>
          <p:cNvPr id="8" name="Picture 2">
            <a:extLst>
              <a:ext uri="{FF2B5EF4-FFF2-40B4-BE49-F238E27FC236}">
                <a16:creationId xmlns:a16="http://schemas.microsoft.com/office/drawing/2014/main" xmlns=""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37140"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7">
            <a:extLst>
              <a:ext uri="{FF2B5EF4-FFF2-40B4-BE49-F238E27FC236}">
                <a16:creationId xmlns="" xmlns:a16="http://schemas.microsoft.com/office/drawing/2014/main" id="{6DC882CD-F5C9-CB7F-C1D8-8794B4476DB3}"/>
              </a:ext>
            </a:extLst>
          </p:cNvPr>
          <p:cNvSpPr txBox="1"/>
          <p:nvPr/>
        </p:nvSpPr>
        <p:spPr>
          <a:xfrm>
            <a:off x="1643952" y="-18954"/>
            <a:ext cx="9024048" cy="1338810"/>
          </a:xfrm>
          <a:prstGeom prst="rect">
            <a:avLst/>
          </a:prstGeom>
          <a:noFill/>
        </p:spPr>
        <p:txBody>
          <a:bodyPr wrap="square" lIns="91422" tIns="45711" rIns="91422" bIns="4571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219">
              <a:spcBef>
                <a:spcPts val="600"/>
              </a:spcBef>
              <a:defRPr/>
            </a:pPr>
            <a:r>
              <a:rPr lang="vi-VN" altLang="en-US" sz="3800" b="1" i="1" dirty="0">
                <a:solidFill>
                  <a:srgbClr val="002060"/>
                </a:solidFill>
                <a:latin typeface="+mj-lt"/>
                <a:cs typeface="Times New Roman" panose="02020603050405020304" pitchFamily="18" charset="0"/>
              </a:rPr>
              <a:t>TRƯỜNG TIỂU HỌC ÁI MỘ A</a:t>
            </a:r>
          </a:p>
          <a:p>
            <a:pPr algn="ctr" defTabSz="914219">
              <a:spcBef>
                <a:spcPts val="600"/>
              </a:spcBef>
              <a:defRPr/>
            </a:pPr>
            <a:r>
              <a:rPr lang="vi-VN" altLang="en-US" sz="3800" b="1" i="1" dirty="0">
                <a:solidFill>
                  <a:srgbClr val="002060"/>
                </a:solidFill>
                <a:latin typeface="+mj-lt"/>
                <a:cs typeface="Times New Roman" panose="02020603050405020304" pitchFamily="18" charset="0"/>
              </a:rPr>
              <a:t>Bài giảng điện tử </a:t>
            </a:r>
            <a:r>
              <a:rPr lang="en-US" altLang="en-US" sz="3800" b="1" i="1" dirty="0" err="1" smtClean="0">
                <a:solidFill>
                  <a:srgbClr val="002060"/>
                </a:solidFill>
                <a:latin typeface="Times New Roman" pitchFamily="18" charset="0"/>
                <a:cs typeface="Times New Roman" pitchFamily="18" charset="0"/>
              </a:rPr>
              <a:t>Tiếng</a:t>
            </a:r>
            <a:r>
              <a:rPr lang="en-US" altLang="en-US" sz="3800" b="1" i="1" dirty="0" smtClean="0">
                <a:solidFill>
                  <a:srgbClr val="002060"/>
                </a:solidFill>
                <a:latin typeface="Times New Roman" pitchFamily="18" charset="0"/>
                <a:cs typeface="Times New Roman" pitchFamily="18" charset="0"/>
              </a:rPr>
              <a:t> </a:t>
            </a:r>
            <a:r>
              <a:rPr lang="en-US" altLang="en-US" sz="3800" b="1" i="1" dirty="0" err="1" smtClean="0">
                <a:solidFill>
                  <a:srgbClr val="002060"/>
                </a:solidFill>
                <a:latin typeface="Times New Roman" pitchFamily="18" charset="0"/>
                <a:cs typeface="Times New Roman" pitchFamily="18" charset="0"/>
              </a:rPr>
              <a:t>Việt</a:t>
            </a:r>
            <a:r>
              <a:rPr lang="en-US" altLang="en-US" sz="3800" b="1" i="1" dirty="0" smtClean="0">
                <a:solidFill>
                  <a:srgbClr val="002060"/>
                </a:solidFill>
                <a:latin typeface="Times New Roman" pitchFamily="18" charset="0"/>
                <a:cs typeface="Times New Roman" pitchFamily="18" charset="0"/>
              </a:rPr>
              <a:t> </a:t>
            </a:r>
            <a:r>
              <a:rPr lang="en-US" altLang="en-US" sz="3800" b="1" i="1" dirty="0" err="1">
                <a:solidFill>
                  <a:srgbClr val="002060"/>
                </a:solidFill>
                <a:latin typeface="Times New Roman" pitchFamily="18" charset="0"/>
                <a:cs typeface="Times New Roman" pitchFamily="18" charset="0"/>
              </a:rPr>
              <a:t>lớp</a:t>
            </a:r>
            <a:r>
              <a:rPr lang="en-US" altLang="en-US" sz="3800" b="1" i="1" dirty="0">
                <a:solidFill>
                  <a:srgbClr val="002060"/>
                </a:solidFill>
                <a:latin typeface="Times New Roman" pitchFamily="18" charset="0"/>
                <a:cs typeface="Times New Roman" pitchFamily="18" charset="0"/>
              </a:rPr>
              <a:t> </a:t>
            </a:r>
            <a:r>
              <a:rPr lang="en-US" altLang="en-US" sz="3800" b="1" i="1" dirty="0">
                <a:solidFill>
                  <a:srgbClr val="002060"/>
                </a:solidFill>
                <a:latin typeface="Times New Roman" pitchFamily="18" charset="0"/>
                <a:cs typeface="Times New Roman" pitchFamily="18" charset="0"/>
              </a:rPr>
              <a:t>3 </a:t>
            </a:r>
            <a:endParaRPr lang="en-US" altLang="en-US" sz="3800" b="1" i="1"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3677951410"/>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1782" y="588168"/>
            <a:ext cx="8739052"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0070C0"/>
                </a:solidFill>
                <a:latin typeface="Nunito Black" pitchFamily="2" charset="0"/>
              </a:rPr>
              <a:t>Đọc đoạn văn dưới đây và trả lời câu hỏi.</a:t>
            </a:r>
            <a:endParaRPr lang="vi-VN" sz="2800" dirty="0">
              <a:solidFill>
                <a:srgbClr val="0070C0"/>
              </a:solidFill>
              <a:latin typeface="Nunito Black" pitchFamily="2" charset="0"/>
            </a:endParaRPr>
          </a:p>
        </p:txBody>
      </p:sp>
      <p:pic>
        <p:nvPicPr>
          <p:cNvPr id="5" name="Picture 4"/>
          <p:cNvPicPr>
            <a:picLocks noChangeAspect="1"/>
          </p:cNvPicPr>
          <p:nvPr/>
        </p:nvPicPr>
        <p:blipFill>
          <a:blip r:embed="rId2"/>
          <a:stretch>
            <a:fillRect/>
          </a:stretch>
        </p:blipFill>
        <p:spPr>
          <a:xfrm>
            <a:off x="110693" y="110030"/>
            <a:ext cx="971686" cy="733527"/>
          </a:xfrm>
          <a:prstGeom prst="ellipse">
            <a:avLst/>
          </a:prstGeom>
        </p:spPr>
      </p:pic>
      <p:sp>
        <p:nvSpPr>
          <p:cNvPr id="6" name="Rounded Rectangle 5"/>
          <p:cNvSpPr/>
          <p:nvPr/>
        </p:nvSpPr>
        <p:spPr>
          <a:xfrm>
            <a:off x="896981" y="1437733"/>
            <a:ext cx="10062756" cy="5005626"/>
          </a:xfrm>
          <a:prstGeom prst="roundRect">
            <a:avLst/>
          </a:prstGeom>
          <a:noFill/>
          <a:ln w="57150">
            <a:solidFill>
              <a:srgbClr val="F136C3"/>
            </a:solidFill>
          </a:ln>
        </p:spPr>
        <p:txBody>
          <a:bodyPr wrap="square">
            <a:spAutoFit/>
          </a:bodyPr>
          <a:lstStyle/>
          <a:p>
            <a:r>
              <a:rPr lang="en-US" sz="2400" dirty="0">
                <a:solidFill>
                  <a:srgbClr val="0070C0"/>
                </a:solidFill>
                <a:latin typeface="Nunito Black" pitchFamily="2" charset="0"/>
              </a:rPr>
              <a:t>	</a:t>
            </a:r>
            <a:r>
              <a:rPr lang="vi-VN" sz="3200" dirty="0">
                <a:solidFill>
                  <a:srgbClr val="002060"/>
                </a:solidFill>
                <a:latin typeface="+mj-l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3200" dirty="0">
                <a:solidFill>
                  <a:srgbClr val="002060"/>
                </a:solidFill>
                <a:latin typeface="+mj-lt"/>
              </a:rPr>
              <a:t>(Theo Phong Thu)</a:t>
            </a:r>
            <a:endParaRPr lang="en-US" sz="3200" dirty="0">
              <a:solidFill>
                <a:srgbClr val="002060"/>
              </a:solidFill>
              <a:latin typeface="+mj-lt"/>
            </a:endParaRPr>
          </a:p>
          <a:p>
            <a:r>
              <a:rPr lang="vi-VN" sz="3200" b="1" dirty="0">
                <a:solidFill>
                  <a:schemeClr val="accent2">
                    <a:lumMod val="50000"/>
                  </a:schemeClr>
                </a:solidFill>
                <a:latin typeface="+mj-lt"/>
              </a:rPr>
              <a:t>- Cánh buồm trên sông được so sánh với sự vật nào?</a:t>
            </a:r>
            <a:endParaRPr lang="vi-VN" sz="3200" dirty="0">
              <a:solidFill>
                <a:schemeClr val="accent2">
                  <a:lumMod val="50000"/>
                </a:schemeClr>
              </a:solidFill>
              <a:latin typeface="+mj-lt"/>
            </a:endParaRPr>
          </a:p>
          <a:p>
            <a:r>
              <a:rPr lang="vi-VN" sz="3200" b="1" dirty="0">
                <a:solidFill>
                  <a:schemeClr val="accent2">
                    <a:lumMod val="50000"/>
                  </a:schemeClr>
                </a:solidFill>
                <a:latin typeface="+mj-lt"/>
              </a:rPr>
              <a:t>- Nước sông được ví với sự vật nào?</a:t>
            </a:r>
            <a:endParaRPr lang="vi-VN" sz="3200" dirty="0">
              <a:solidFill>
                <a:schemeClr val="accent2">
                  <a:lumMod val="50000"/>
                </a:schemeClr>
              </a:solidFill>
              <a:latin typeface="+mj-lt"/>
            </a:endParaRPr>
          </a:p>
        </p:txBody>
      </p:sp>
    </p:spTree>
    <p:extLst>
      <p:ext uri="{BB962C8B-B14F-4D97-AF65-F5344CB8AC3E}">
        <p14:creationId xmlns:p14="http://schemas.microsoft.com/office/powerpoint/2010/main" val="2033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sp>
        <p:nvSpPr>
          <p:cNvPr id="22" name="TextBox 21">
            <a:extLst>
              <a:ext uri="{FF2B5EF4-FFF2-40B4-BE49-F238E27FC236}">
                <a16:creationId xmlns:a16="http://schemas.microsoft.com/office/drawing/2014/main" xmlns="" id="{0B8DED3D-ABC6-47A7-8671-16ACF73AA9D2}"/>
              </a:ext>
            </a:extLst>
          </p:cNvPr>
          <p:cNvSpPr txBox="1"/>
          <p:nvPr/>
        </p:nvSpPr>
        <p:spPr>
          <a:xfrm>
            <a:off x="1449238" y="579924"/>
            <a:ext cx="9592573" cy="646331"/>
          </a:xfrm>
          <a:prstGeom prst="rect">
            <a:avLst/>
          </a:prstGeom>
          <a:noFill/>
        </p:spPr>
        <p:txBody>
          <a:bodyPr wrap="square">
            <a:spAutoFit/>
          </a:bodyPr>
          <a:lstStyle/>
          <a:p>
            <a:r>
              <a:rPr lang="nl-NL" sz="3600" b="1" dirty="0"/>
              <a:t>Bài 2: Đọc đoạn văn SGK và trả lời câu hỏi</a:t>
            </a:r>
            <a:r>
              <a:rPr lang="nl-NL" sz="3600" dirty="0"/>
              <a:t>. </a:t>
            </a:r>
            <a:endParaRPr lang="en-US" sz="3600" dirty="0"/>
          </a:p>
        </p:txBody>
      </p:sp>
      <p:sp>
        <p:nvSpPr>
          <p:cNvPr id="25" name="TextBox 24">
            <a:extLst>
              <a:ext uri="{FF2B5EF4-FFF2-40B4-BE49-F238E27FC236}">
                <a16:creationId xmlns:a16="http://schemas.microsoft.com/office/drawing/2014/main" xmlns="" id="{619AF07F-EACB-470C-B480-6AAC7E9B8ED3}"/>
              </a:ext>
            </a:extLst>
          </p:cNvPr>
          <p:cNvSpPr txBox="1"/>
          <p:nvPr/>
        </p:nvSpPr>
        <p:spPr>
          <a:xfrm>
            <a:off x="1108888" y="1394885"/>
            <a:ext cx="3860460" cy="1865126"/>
          </a:xfrm>
          <a:prstGeom prst="rect">
            <a:avLst/>
          </a:prstGeom>
          <a:noFill/>
        </p:spPr>
        <p:txBody>
          <a:bodyPr wrap="square" rtlCol="0" anchor="ctr">
            <a:spAutoFit/>
          </a:bodyPr>
          <a:lstStyle/>
          <a:p>
            <a:pPr algn="ctr">
              <a:lnSpc>
                <a:spcPct val="120000"/>
              </a:lnSpc>
            </a:pPr>
            <a:r>
              <a:rPr lang="en-US" sz="3200" dirty="0">
                <a:solidFill>
                  <a:srgbClr val="0033CC"/>
                </a:solidFill>
                <a:effectLst/>
                <a:latin typeface="Calibri" panose="020F0502020204030204" pitchFamily="34" charset="0"/>
                <a:cs typeface="Calibri" panose="020F0502020204030204" pitchFamily="34" charset="0"/>
              </a:rPr>
              <a:t>1. </a:t>
            </a:r>
            <a:r>
              <a:rPr lang="en-US" sz="3200" dirty="0" err="1">
                <a:solidFill>
                  <a:srgbClr val="0033CC"/>
                </a:solidFill>
                <a:effectLst/>
                <a:latin typeface="Calibri" panose="020F0502020204030204" pitchFamily="34" charset="0"/>
                <a:cs typeface="Calibri" panose="020F0502020204030204" pitchFamily="34" charset="0"/>
              </a:rPr>
              <a:t>Cánh</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buồm</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trên</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sông</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được</a:t>
            </a:r>
            <a:r>
              <a:rPr lang="en-US" sz="3200" dirty="0">
                <a:solidFill>
                  <a:srgbClr val="0033CC"/>
                </a:solidFill>
                <a:effectLst/>
                <a:latin typeface="Calibri" panose="020F0502020204030204" pitchFamily="34" charset="0"/>
                <a:cs typeface="Calibri" panose="020F0502020204030204" pitchFamily="34" charset="0"/>
              </a:rPr>
              <a:t> so </a:t>
            </a:r>
            <a:r>
              <a:rPr lang="en-US" sz="3200" dirty="0" err="1">
                <a:solidFill>
                  <a:srgbClr val="0033CC"/>
                </a:solidFill>
                <a:effectLst/>
                <a:latin typeface="Calibri" panose="020F0502020204030204" pitchFamily="34" charset="0"/>
                <a:cs typeface="Calibri" panose="020F0502020204030204" pitchFamily="34" charset="0"/>
              </a:rPr>
              <a:t>sánh</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với</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sự</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vật</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nào</a:t>
            </a:r>
            <a:r>
              <a:rPr lang="en-US" sz="3200" dirty="0">
                <a:solidFill>
                  <a:srgbClr val="0033CC"/>
                </a:solidFill>
                <a:effectLst/>
                <a:latin typeface="Calibri" panose="020F0502020204030204" pitchFamily="34" charset="0"/>
                <a:cs typeface="Calibri" panose="020F0502020204030204" pitchFamily="34" charset="0"/>
              </a:rPr>
              <a:t>?</a:t>
            </a:r>
          </a:p>
        </p:txBody>
      </p:sp>
      <p:sp>
        <p:nvSpPr>
          <p:cNvPr id="34" name="TextBox 33">
            <a:extLst>
              <a:ext uri="{FF2B5EF4-FFF2-40B4-BE49-F238E27FC236}">
                <a16:creationId xmlns:a16="http://schemas.microsoft.com/office/drawing/2014/main" xmlns="" id="{8DB50DF4-90AA-4AEE-A52B-E68E83CDFDE4}"/>
              </a:ext>
            </a:extLst>
          </p:cNvPr>
          <p:cNvSpPr txBox="1"/>
          <p:nvPr/>
        </p:nvSpPr>
        <p:spPr>
          <a:xfrm>
            <a:off x="5790887" y="1394885"/>
            <a:ext cx="4343115" cy="1274195"/>
          </a:xfrm>
          <a:prstGeom prst="rect">
            <a:avLst/>
          </a:prstGeom>
          <a:noFill/>
        </p:spPr>
        <p:txBody>
          <a:bodyPr wrap="square" rtlCol="0" anchor="ctr">
            <a:spAutoFit/>
          </a:bodyPr>
          <a:lstStyle/>
          <a:p>
            <a:pPr algn="ctr">
              <a:lnSpc>
                <a:spcPct val="120000"/>
              </a:lnSpc>
            </a:pPr>
            <a:r>
              <a:rPr lang="en-US" sz="3200" dirty="0">
                <a:solidFill>
                  <a:srgbClr val="0033CC"/>
                </a:solidFill>
                <a:latin typeface="Calibri" panose="020F0502020204030204" pitchFamily="34" charset="0"/>
                <a:cs typeface="Calibri" panose="020F0502020204030204" pitchFamily="34" charset="0"/>
              </a:rPr>
              <a:t>2</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Nước</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sông</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nhấp</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nháy</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được</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ví</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với</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sự</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vật</a:t>
            </a:r>
            <a:r>
              <a:rPr lang="en-US" sz="3200" dirty="0">
                <a:solidFill>
                  <a:srgbClr val="0033CC"/>
                </a:solidFill>
                <a:effectLst/>
                <a:latin typeface="Calibri" panose="020F0502020204030204" pitchFamily="34" charset="0"/>
                <a:cs typeface="Calibri" panose="020F0502020204030204" pitchFamily="34" charset="0"/>
              </a:rPr>
              <a:t> </a:t>
            </a:r>
            <a:r>
              <a:rPr lang="en-US" sz="3200" dirty="0" err="1">
                <a:solidFill>
                  <a:srgbClr val="0033CC"/>
                </a:solidFill>
                <a:effectLst/>
                <a:latin typeface="Calibri" panose="020F0502020204030204" pitchFamily="34" charset="0"/>
                <a:cs typeface="Calibri" panose="020F0502020204030204" pitchFamily="34" charset="0"/>
              </a:rPr>
              <a:t>nào</a:t>
            </a:r>
            <a:r>
              <a:rPr lang="en-US" sz="3200" dirty="0">
                <a:solidFill>
                  <a:srgbClr val="0033CC"/>
                </a:solidFill>
                <a:effectLst/>
                <a:latin typeface="Calibri" panose="020F0502020204030204" pitchFamily="34" charset="0"/>
                <a:cs typeface="Calibri" panose="020F0502020204030204" pitchFamily="34" charset="0"/>
              </a:rPr>
              <a:t>?</a:t>
            </a:r>
          </a:p>
        </p:txBody>
      </p:sp>
      <p:pic>
        <p:nvPicPr>
          <p:cNvPr id="18" name="Picture 17">
            <a:extLst>
              <a:ext uri="{FF2B5EF4-FFF2-40B4-BE49-F238E27FC236}">
                <a16:creationId xmlns:a16="http://schemas.microsoft.com/office/drawing/2014/main" xmlns="" id="{49594D16-5DFE-463D-ACC4-00F489D755D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brightnessContrast contrast="-40000"/>
                    </a14:imgEffect>
                  </a14:imgLayer>
                </a14:imgProps>
              </a:ext>
            </a:extLst>
          </a:blip>
          <a:stretch>
            <a:fillRect/>
          </a:stretch>
        </p:blipFill>
        <p:spPr>
          <a:xfrm>
            <a:off x="3717117" y="3119888"/>
            <a:ext cx="4152872" cy="3199571"/>
          </a:xfrm>
          <a:prstGeom prst="rect">
            <a:avLst/>
          </a:prstGeom>
          <a:ln>
            <a:noFill/>
          </a:ln>
          <a:effectLst>
            <a:outerShdw blurRad="292100" dist="139700" dir="2700000" algn="tl" rotWithShape="0">
              <a:srgbClr val="333333">
                <a:alpha val="65000"/>
              </a:srgbClr>
            </a:outerShdw>
          </a:effectLst>
        </p:spPr>
      </p:pic>
      <p:sp>
        <p:nvSpPr>
          <p:cNvPr id="24" name="Rectangle 23">
            <a:extLst>
              <a:ext uri="{FF2B5EF4-FFF2-40B4-BE49-F238E27FC236}">
                <a16:creationId xmlns:a16="http://schemas.microsoft.com/office/drawing/2014/main" xmlns="" id="{322DC504-5F3E-46B5-A808-A17E31020EDC}"/>
              </a:ext>
            </a:extLst>
          </p:cNvPr>
          <p:cNvSpPr/>
          <p:nvPr/>
        </p:nvSpPr>
        <p:spPr>
          <a:xfrm>
            <a:off x="4566593" y="3554984"/>
            <a:ext cx="3006184" cy="1077218"/>
          </a:xfrm>
          <a:prstGeom prst="rect">
            <a:avLst/>
          </a:prstGeom>
        </p:spPr>
        <p:txBody>
          <a:bodyPr wrap="square">
            <a:spAutoFit/>
          </a:bodyPr>
          <a:lstStyle/>
          <a:p>
            <a:pPr algn="ctr"/>
            <a:r>
              <a:rPr lang="en-US" sz="3200" b="1" dirty="0" err="1">
                <a:solidFill>
                  <a:srgbClr val="002060"/>
                </a:solidFill>
                <a:latin typeface="Times New Roman" panose="02020603050405020304" pitchFamily="18" charset="0"/>
                <a:cs typeface="Times New Roman" panose="02020603050405020304" pitchFamily="18" charset="0"/>
              </a:rPr>
              <a:t>Thảo</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luận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nhóm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đôi</a:t>
            </a:r>
            <a:endParaRPr lang="en-US" sz="32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368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xmlns=""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xmlns=""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xmlns=""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xmlns=""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1136046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xmlns=""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xmlns="" id="{69BBBCAE-0178-4FEC-B7C5-79BC23E5B9B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21420" y="1303826"/>
            <a:ext cx="674451" cy="457200"/>
          </a:xfrm>
          <a:prstGeom prst="rect">
            <a:avLst/>
          </a:prstGeom>
        </p:spPr>
      </p:pic>
      <p:sp>
        <p:nvSpPr>
          <p:cNvPr id="25" name="TextBox 24">
            <a:extLst>
              <a:ext uri="{FF2B5EF4-FFF2-40B4-BE49-F238E27FC236}">
                <a16:creationId xmlns:a16="http://schemas.microsoft.com/office/drawing/2014/main" xmlns="" id="{5CF9FCF8-7E6C-42C5-AE53-848C18905B10}"/>
              </a:ext>
            </a:extLst>
          </p:cNvPr>
          <p:cNvSpPr txBox="1"/>
          <p:nvPr/>
        </p:nvSpPr>
        <p:spPr>
          <a:xfrm>
            <a:off x="3554328" y="1065834"/>
            <a:ext cx="7749844" cy="1077218"/>
          </a:xfrm>
          <a:prstGeom prst="rect">
            <a:avLst/>
          </a:prstGeom>
          <a:noFill/>
        </p:spPr>
        <p:txBody>
          <a:bodyPr wrap="square">
            <a:spAutoFit/>
          </a:bodyPr>
          <a:lstStyle/>
          <a:p>
            <a:pPr lvl="0"/>
            <a:r>
              <a:rPr lang="nl-NL" sz="3200" dirty="0">
                <a:solidFill>
                  <a:srgbClr val="7030A0"/>
                </a:solidFill>
              </a:rPr>
              <a:t>Cánh buồm trên sông được so sánh với con bướm nhỏ</a:t>
            </a:r>
            <a:r>
              <a:rPr lang="nl-NL" sz="3200" dirty="0"/>
              <a:t>.</a:t>
            </a:r>
            <a:endParaRPr lang="vi-VN" sz="3200" dirty="0">
              <a:solidFill>
                <a:srgbClr val="9900CC"/>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32" name="Picture 31" descr="A picture containing plant, flower&#10;&#10;Description automatically generated">
            <a:extLst>
              <a:ext uri="{FF2B5EF4-FFF2-40B4-BE49-F238E27FC236}">
                <a16:creationId xmlns:a16="http://schemas.microsoft.com/office/drawing/2014/main" xmlns="" id="{1AFCE37A-8C8F-4D04-BB1F-B29625A29670}"/>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pic>
        <p:nvPicPr>
          <p:cNvPr id="35" name="Picture 34" descr="A child reading a book&#10;&#10;Description automatically generated with medium confidence">
            <a:extLst>
              <a:ext uri="{FF2B5EF4-FFF2-40B4-BE49-F238E27FC236}">
                <a16:creationId xmlns:a16="http://schemas.microsoft.com/office/drawing/2014/main" xmlns="" id="{FA252F38-3F78-49E6-B76C-15D75FB30A2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6084" y="3259694"/>
            <a:ext cx="4023360" cy="4023360"/>
          </a:xfrm>
          <a:prstGeom prst="rect">
            <a:avLst/>
          </a:prstGeom>
        </p:spPr>
      </p:pic>
      <p:pic>
        <p:nvPicPr>
          <p:cNvPr id="37" name="Picture 36" descr="A picture containing metalware&#10;&#10;Description automatically generated">
            <a:extLst>
              <a:ext uri="{FF2B5EF4-FFF2-40B4-BE49-F238E27FC236}">
                <a16:creationId xmlns:a16="http://schemas.microsoft.com/office/drawing/2014/main" xmlns="" id="{79F664B7-8B5C-412B-9AB8-E16D4B70A8F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057" t="11398" r="29213" b="58280"/>
          <a:stretch/>
        </p:blipFill>
        <p:spPr>
          <a:xfrm>
            <a:off x="2701892" y="2565435"/>
            <a:ext cx="674451" cy="457200"/>
          </a:xfrm>
          <a:prstGeom prst="rect">
            <a:avLst/>
          </a:prstGeom>
        </p:spPr>
      </p:pic>
      <p:sp>
        <p:nvSpPr>
          <p:cNvPr id="38" name="TextBox 37">
            <a:extLst>
              <a:ext uri="{FF2B5EF4-FFF2-40B4-BE49-F238E27FC236}">
                <a16:creationId xmlns:a16="http://schemas.microsoft.com/office/drawing/2014/main" xmlns="" id="{645EB38A-F3D5-48FC-A078-43E1D83A0F02}"/>
              </a:ext>
            </a:extLst>
          </p:cNvPr>
          <p:cNvSpPr txBox="1"/>
          <p:nvPr/>
        </p:nvSpPr>
        <p:spPr>
          <a:xfrm>
            <a:off x="3497276" y="2501648"/>
            <a:ext cx="7749844" cy="584775"/>
          </a:xfrm>
          <a:prstGeom prst="rect">
            <a:avLst/>
          </a:prstGeom>
          <a:noFill/>
        </p:spPr>
        <p:txBody>
          <a:bodyPr wrap="square">
            <a:spAutoFit/>
          </a:bodyPr>
          <a:lstStyle/>
          <a:p>
            <a:pPr lvl="0"/>
            <a:r>
              <a:rPr lang="nl-NL" sz="3200" dirty="0">
                <a:solidFill>
                  <a:srgbClr val="7030A0"/>
                </a:solidFill>
              </a:rPr>
              <a:t>Nước sông nhấp nháy được ví với sao bay.</a:t>
            </a:r>
            <a:endParaRPr lang="vi-VN" sz="3200" dirty="0">
              <a:solidFill>
                <a:srgbClr val="7030A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65610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0693" y="110030"/>
            <a:ext cx="971686" cy="733527"/>
          </a:xfrm>
          <a:prstGeom prst="ellipse">
            <a:avLst/>
          </a:prstGeom>
        </p:spPr>
      </p:pic>
      <p:sp>
        <p:nvSpPr>
          <p:cNvPr id="8" name="Rounded Rectangle 7"/>
          <p:cNvSpPr/>
          <p:nvPr/>
        </p:nvSpPr>
        <p:spPr>
          <a:xfrm>
            <a:off x="1109918" y="150365"/>
            <a:ext cx="9496698" cy="1055608"/>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Câu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Tìm hình ảnh so sánh trong các đoạn thơ dưới đây. Nêu tác dụng của hình ảnh so sánh.</a:t>
            </a:r>
            <a:endParaRPr kumimoji="0" lang="vi-VN" sz="28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grpSp>
        <p:nvGrpSpPr>
          <p:cNvPr id="4" name="Group 3"/>
          <p:cNvGrpSpPr/>
          <p:nvPr/>
        </p:nvGrpSpPr>
        <p:grpSpPr>
          <a:xfrm>
            <a:off x="1589688" y="1402853"/>
            <a:ext cx="3732436" cy="2485787"/>
            <a:chOff x="1727838" y="1402853"/>
            <a:chExt cx="3732436" cy="2485787"/>
          </a:xfrm>
        </p:grpSpPr>
        <p:sp>
          <p:nvSpPr>
            <p:cNvPr id="6" name="Rounded Rectangle 5"/>
            <p:cNvSpPr/>
            <p:nvPr/>
          </p:nvSpPr>
          <p:spPr>
            <a:xfrm>
              <a:off x="1727838" y="1402853"/>
              <a:ext cx="3732436" cy="2485787"/>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cao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mãi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Tàu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vươn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giữa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trời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xoè</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rộng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Hứng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mưa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Ngô</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Viết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Dinh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nvGrpSpPr>
            <p:cNvPr id="3" name="Group 2"/>
            <p:cNvGrpSpPr/>
            <p:nvPr/>
          </p:nvGrpSpPr>
          <p:grpSpPr>
            <a:xfrm>
              <a:off x="1727838" y="1538258"/>
              <a:ext cx="367446" cy="735747"/>
              <a:chOff x="754994" y="2637019"/>
              <a:chExt cx="362832" cy="735747"/>
            </a:xfrm>
          </p:grpSpPr>
          <p:sp>
            <p:nvSpPr>
              <p:cNvPr id="10" name="Oval 9"/>
              <p:cNvSpPr/>
              <p:nvPr/>
            </p:nvSpPr>
            <p:spPr>
              <a:xfrm>
                <a:off x="754994" y="2637019"/>
                <a:ext cx="340448" cy="735747"/>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p>
            </p:txBody>
          </p:sp>
          <p:sp>
            <p:nvSpPr>
              <p:cNvPr id="2" name="Oval 1"/>
              <p:cNvSpPr/>
              <p:nvPr/>
            </p:nvSpPr>
            <p:spPr>
              <a:xfrm>
                <a:off x="809898"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grpSp>
        <p:nvGrpSpPr>
          <p:cNvPr id="7" name="Group 6"/>
          <p:cNvGrpSpPr/>
          <p:nvPr/>
        </p:nvGrpSpPr>
        <p:grpSpPr>
          <a:xfrm>
            <a:off x="1303460" y="3992275"/>
            <a:ext cx="4645767" cy="2485787"/>
            <a:chOff x="1310896" y="3952422"/>
            <a:chExt cx="4645767" cy="2485787"/>
          </a:xfrm>
        </p:grpSpPr>
        <p:sp>
          <p:nvSpPr>
            <p:cNvPr id="11" name="Rounded Rectangle 10"/>
            <p:cNvSpPr/>
            <p:nvPr/>
          </p:nvSpPr>
          <p:spPr>
            <a:xfrm>
              <a:off x="1310896" y="3952422"/>
              <a:ext cx="4645767" cy="2485787"/>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Sương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trắng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viền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quanh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núi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khăn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bông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Ồ,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núi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ngủ</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lười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Giờ</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mới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đang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rửa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Thanh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Hào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1310896" y="3960455"/>
              <a:ext cx="363342" cy="735747"/>
              <a:chOff x="754994" y="2637019"/>
              <a:chExt cx="362831" cy="735747"/>
            </a:xfrm>
          </p:grpSpPr>
          <p:sp>
            <p:nvSpPr>
              <p:cNvPr id="14" name="Oval 13"/>
              <p:cNvSpPr/>
              <p:nvPr/>
            </p:nvSpPr>
            <p:spPr>
              <a:xfrm>
                <a:off x="754994" y="2637019"/>
                <a:ext cx="340448" cy="735747"/>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a:t>
                </a:r>
              </a:p>
            </p:txBody>
          </p:sp>
          <p:sp>
            <p:nvSpPr>
              <p:cNvPr id="15" name="Oval 14"/>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grpSp>
        <p:nvGrpSpPr>
          <p:cNvPr id="22" name="Group 21"/>
          <p:cNvGrpSpPr/>
          <p:nvPr/>
        </p:nvGrpSpPr>
        <p:grpSpPr>
          <a:xfrm>
            <a:off x="5803364" y="1368985"/>
            <a:ext cx="4728755" cy="2485787"/>
            <a:chOff x="5803364" y="1368985"/>
            <a:chExt cx="4728755" cy="2485787"/>
          </a:xfrm>
        </p:grpSpPr>
        <p:sp>
          <p:nvSpPr>
            <p:cNvPr id="9" name="Rounded Rectangle 8"/>
            <p:cNvSpPr/>
            <p:nvPr/>
          </p:nvSpPr>
          <p:spPr>
            <a:xfrm>
              <a:off x="5803364" y="1368985"/>
              <a:ext cx="4728755" cy="2485787"/>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Sân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quá</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Nhờ</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ánh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trăng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ngời</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Trăng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tròn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đĩa</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lửng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không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Nhược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Thuỷ-Phương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Hoa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nvGrpSpPr>
            <p:cNvPr id="16" name="Group 15"/>
            <p:cNvGrpSpPr/>
            <p:nvPr/>
          </p:nvGrpSpPr>
          <p:grpSpPr>
            <a:xfrm>
              <a:off x="5803364" y="1587902"/>
              <a:ext cx="362831" cy="735747"/>
              <a:chOff x="754994" y="2637019"/>
              <a:chExt cx="362831" cy="735747"/>
            </a:xfrm>
          </p:grpSpPr>
          <p:sp>
            <p:nvSpPr>
              <p:cNvPr id="17" name="Oval 16"/>
              <p:cNvSpPr/>
              <p:nvPr/>
            </p:nvSpPr>
            <p:spPr>
              <a:xfrm>
                <a:off x="754994" y="2637019"/>
                <a:ext cx="340448" cy="735747"/>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p>
            </p:txBody>
          </p:sp>
          <p:sp>
            <p:nvSpPr>
              <p:cNvPr id="18" name="Oval 17"/>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grpSp>
        <p:nvGrpSpPr>
          <p:cNvPr id="23" name="Group 22"/>
          <p:cNvGrpSpPr/>
          <p:nvPr/>
        </p:nvGrpSpPr>
        <p:grpSpPr>
          <a:xfrm>
            <a:off x="6189847" y="3894488"/>
            <a:ext cx="4139486" cy="2485787"/>
            <a:chOff x="6189847" y="3894488"/>
            <a:chExt cx="4139486" cy="2485787"/>
          </a:xfrm>
        </p:grpSpPr>
        <p:sp>
          <p:nvSpPr>
            <p:cNvPr id="12" name="Rounded Rectangle 11"/>
            <p:cNvSpPr/>
            <p:nvPr/>
          </p:nvSpPr>
          <p:spPr>
            <a:xfrm>
              <a:off x="6189847" y="3894488"/>
              <a:ext cx="4139486" cy="2485787"/>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Một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hôm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mặt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đất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bé</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nhỏ</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mềm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mây</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Lâm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Thị</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6189848" y="3894488"/>
              <a:ext cx="364415" cy="735747"/>
              <a:chOff x="754994" y="2637019"/>
              <a:chExt cx="362831" cy="735747"/>
            </a:xfrm>
          </p:grpSpPr>
          <p:sp>
            <p:nvSpPr>
              <p:cNvPr id="20" name="Oval 19"/>
              <p:cNvSpPr/>
              <p:nvPr/>
            </p:nvSpPr>
            <p:spPr>
              <a:xfrm>
                <a:off x="754994" y="2637019"/>
                <a:ext cx="340448" cy="735747"/>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a:t>
                </a:r>
              </a:p>
            </p:txBody>
          </p:sp>
          <p:sp>
            <p:nvSpPr>
              <p:cNvPr id="21" name="Oval 20"/>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49594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a:extLst>
              <a:ext uri="{FF2B5EF4-FFF2-40B4-BE49-F238E27FC236}">
                <a16:creationId xmlns:a16="http://schemas.microsoft.com/office/drawing/2014/main" xmlns="" id="{DA06BC86-B491-478D-87DD-C607F9521E6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8134" y="1593234"/>
            <a:ext cx="6539995" cy="3749040"/>
          </a:xfrm>
          <a:prstGeom prst="rect">
            <a:avLst/>
          </a:prstGeom>
        </p:spPr>
      </p:pic>
      <p:pic>
        <p:nvPicPr>
          <p:cNvPr id="22" name="Picture 21">
            <a:extLst>
              <a:ext uri="{FF2B5EF4-FFF2-40B4-BE49-F238E27FC236}">
                <a16:creationId xmlns:a16="http://schemas.microsoft.com/office/drawing/2014/main" xmlns="" id="{9F828BD9-0993-469A-A9DA-38BB5D244B34}"/>
              </a:ext>
            </a:extLst>
          </p:cNvPr>
          <p:cNvPicPr>
            <a:picLocks noChangeAspect="1"/>
          </p:cNvPicPr>
          <p:nvPr/>
        </p:nvPicPr>
        <p:blipFill>
          <a:blip r:embed="rId11"/>
          <a:stretch>
            <a:fillRect/>
          </a:stretch>
        </p:blipFill>
        <p:spPr>
          <a:xfrm>
            <a:off x="1895822" y="615438"/>
            <a:ext cx="6712278" cy="1652159"/>
          </a:xfrm>
          <a:prstGeom prst="rect">
            <a:avLst/>
          </a:prstGeom>
        </p:spPr>
      </p:pic>
    </p:spTree>
    <p:extLst>
      <p:ext uri="{BB962C8B-B14F-4D97-AF65-F5344CB8AC3E}">
        <p14:creationId xmlns:p14="http://schemas.microsoft.com/office/powerpoint/2010/main" val="24683009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16" presetClass="entr" presetSubtype="37"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xmlns=""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xmlns=""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xmlns=""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xmlns=""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41464567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xmlns=""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xmlns=""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xmlns="" id="{F9939FB3-A75D-4350-8ED1-6AE709752AED}"/>
              </a:ext>
            </a:extLst>
          </p:cNvPr>
          <p:cNvSpPr/>
          <p:nvPr/>
        </p:nvSpPr>
        <p:spPr>
          <a:xfrm>
            <a:off x="665001" y="369305"/>
            <a:ext cx="1144619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xmlns=""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61425" y="2666210"/>
            <a:ext cx="3037134" cy="2921858"/>
          </a:xfrm>
          <a:prstGeom prst="rect">
            <a:avLst/>
          </a:prstGeom>
        </p:spPr>
      </p:pic>
      <p:sp>
        <p:nvSpPr>
          <p:cNvPr id="2" name="TextBox 1"/>
          <p:cNvSpPr txBox="1"/>
          <p:nvPr/>
        </p:nvSpPr>
        <p:spPr>
          <a:xfrm>
            <a:off x="1043190" y="779843"/>
            <a:ext cx="8274315" cy="4832092"/>
          </a:xfrm>
          <a:prstGeom prst="rect">
            <a:avLst/>
          </a:prstGeom>
          <a:noFill/>
        </p:spPr>
        <p:txBody>
          <a:bodyPr wrap="square" rtlCol="0">
            <a:spAutoFit/>
          </a:bodyPr>
          <a:lstStyle/>
          <a:p>
            <a:r>
              <a:rPr lang="nl-NL" sz="2800" dirty="0">
                <a:solidFill>
                  <a:srgbClr val="C00000"/>
                </a:solidFill>
                <a:latin typeface="Times New Roman" panose="02020603050405020304" pitchFamily="18" charset="0"/>
                <a:cs typeface="Times New Roman" panose="02020603050405020304" pitchFamily="18" charset="0"/>
              </a:rPr>
              <a:t>* Các hình ảnh so sánh:</a:t>
            </a:r>
            <a:r>
              <a:rPr lang="nl-NL" sz="2800" i="1" dirty="0">
                <a:solidFill>
                  <a:srgbClr val="C00000"/>
                </a:solidFill>
                <a:latin typeface="Times New Roman" panose="02020603050405020304" pitchFamily="18" charset="0"/>
                <a:cs typeface="Times New Roman" panose="02020603050405020304" pitchFamily="18" charset="0"/>
              </a:rPr>
              <a:t> </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i="1" dirty="0">
                <a:solidFill>
                  <a:srgbClr val="002060"/>
                </a:solidFill>
                <a:latin typeface="Times New Roman" panose="02020603050405020304" pitchFamily="18" charset="0"/>
                <a:cs typeface="Times New Roman" panose="02020603050405020304" pitchFamily="18" charset="0"/>
              </a:rPr>
              <a:t>+ Khổ thơ 1: Tàu cau như tay xoè rộng, hứng mưa.</a:t>
            </a:r>
            <a:endParaRPr lang="en-US" sz="2800" dirty="0">
              <a:solidFill>
                <a:srgbClr val="002060"/>
              </a:solidFill>
              <a:latin typeface="Times New Roman" panose="02020603050405020304" pitchFamily="18" charset="0"/>
              <a:cs typeface="Times New Roman" panose="02020603050405020304" pitchFamily="18" charset="0"/>
            </a:endParaRPr>
          </a:p>
          <a:p>
            <a:r>
              <a:rPr lang="nl-NL" sz="2800" i="1" dirty="0">
                <a:solidFill>
                  <a:srgbClr val="002060"/>
                </a:solidFill>
                <a:latin typeface="Times New Roman" panose="02020603050405020304" pitchFamily="18" charset="0"/>
                <a:cs typeface="Times New Roman" panose="02020603050405020304" pitchFamily="18" charset="0"/>
              </a:rPr>
              <a:t>+ Khổ thơ 2: Trăng tròn như cái đĩa</a:t>
            </a:r>
            <a:endParaRPr lang="en-US" sz="2800" dirty="0">
              <a:solidFill>
                <a:srgbClr val="002060"/>
              </a:solidFill>
              <a:latin typeface="Times New Roman" panose="02020603050405020304" pitchFamily="18" charset="0"/>
              <a:cs typeface="Times New Roman" panose="02020603050405020304" pitchFamily="18" charset="0"/>
            </a:endParaRPr>
          </a:p>
          <a:p>
            <a:r>
              <a:rPr lang="nl-NL" sz="2800" i="1" dirty="0">
                <a:solidFill>
                  <a:srgbClr val="002060"/>
                </a:solidFill>
                <a:latin typeface="Times New Roman" panose="02020603050405020304" pitchFamily="18" charset="0"/>
                <a:cs typeface="Times New Roman" panose="02020603050405020304" pitchFamily="18" charset="0"/>
              </a:rPr>
              <a:t>+ Khổ thơ 3: Sương trắng viền quanh núi như một chiếc khăn bông</a:t>
            </a:r>
            <a:endParaRPr lang="en-US" sz="2800" dirty="0">
              <a:solidFill>
                <a:srgbClr val="002060"/>
              </a:solidFill>
              <a:latin typeface="Times New Roman" panose="02020603050405020304" pitchFamily="18" charset="0"/>
              <a:cs typeface="Times New Roman" panose="02020603050405020304" pitchFamily="18" charset="0"/>
            </a:endParaRPr>
          </a:p>
          <a:p>
            <a:r>
              <a:rPr lang="nl-NL" sz="2800" i="1" dirty="0">
                <a:solidFill>
                  <a:srgbClr val="002060"/>
                </a:solidFill>
                <a:latin typeface="Times New Roman" panose="02020603050405020304" pitchFamily="18" charset="0"/>
                <a:cs typeface="Times New Roman" panose="02020603050405020304" pitchFamily="18" charset="0"/>
              </a:rPr>
              <a:t>+ Khổ thơ 4: Lá cây mềm như mây</a:t>
            </a:r>
            <a:endParaRPr lang="en-US" sz="2800" dirty="0">
              <a:solidFill>
                <a:srgbClr val="002060"/>
              </a:solidFill>
              <a:latin typeface="Times New Roman" panose="02020603050405020304" pitchFamily="18" charset="0"/>
              <a:cs typeface="Times New Roman" panose="02020603050405020304" pitchFamily="18" charset="0"/>
            </a:endParaRPr>
          </a:p>
          <a:p>
            <a:r>
              <a:rPr lang="nl-NL" sz="2800" i="1" dirty="0">
                <a:solidFill>
                  <a:srgbClr val="C00000"/>
                </a:solidFill>
                <a:latin typeface="Times New Roman" panose="02020603050405020304" pitchFamily="18" charset="0"/>
                <a:cs typeface="Times New Roman" panose="02020603050405020304" pitchFamily="18" charset="0"/>
              </a:rPr>
              <a:t>* </a:t>
            </a:r>
            <a:r>
              <a:rPr lang="nl-NL" sz="2800" dirty="0">
                <a:solidFill>
                  <a:srgbClr val="C00000"/>
                </a:solidFill>
                <a:latin typeface="Times New Roman" panose="02020603050405020304" pitchFamily="18" charset="0"/>
                <a:cs typeface="Times New Roman" panose="02020603050405020304" pitchFamily="18" charset="0"/>
              </a:rPr>
              <a:t>Tác dụng của các hình ảnh so sánh:</a:t>
            </a:r>
            <a:endParaRPr lang="en-US" sz="2800" dirty="0">
              <a:solidFill>
                <a:srgbClr val="C00000"/>
              </a:solidFill>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a:t>
            </a:r>
            <a:r>
              <a:rPr lang="nl-NL" sz="2800" dirty="0">
                <a:solidFill>
                  <a:srgbClr val="002060"/>
                </a:solidFill>
                <a:latin typeface="Times New Roman" panose="02020603050405020304" pitchFamily="18" charset="0"/>
                <a:cs typeface="Times New Roman" panose="02020603050405020304" pitchFamily="18" charset="0"/>
              </a:rPr>
              <a:t>+ Làm cho câu văn, câu thơ nêu đặc điểm, miêu tả người, sự vật... cụ thể hơn, sinh động hơn, dễ cảm nhận hơn. Hình ảnh so sánh cũng giúp cho câu văn, câu thơ hay hơn, dễ hiểu hơn.</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66388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Vận</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dụng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36806614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408278"/>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678198" y="1359883"/>
            <a:ext cx="9465972" cy="1938992"/>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Trò</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chơi</a:t>
            </a:r>
            <a:endParaRPr lang="en-US" sz="8000" dirty="0">
              <a:solidFill>
                <a:srgbClr val="0070C0"/>
              </a:solidFill>
              <a:latin typeface="Coiny" panose="02000903060500060000" pitchFamily="2" charset="0"/>
            </a:endParaRPr>
          </a:p>
          <a:p>
            <a:pPr algn="ctr"/>
            <a:r>
              <a:rPr lang="en-US" sz="4000" dirty="0" err="1">
                <a:solidFill>
                  <a:srgbClr val="0070C0"/>
                </a:solidFill>
                <a:latin typeface="Times New Roman" panose="02020603050405020304" pitchFamily="18" charset="0"/>
                <a:cs typeface="Times New Roman" panose="02020603050405020304" pitchFamily="18" charset="0"/>
              </a:rPr>
              <a:t>Thi</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đặt</a:t>
            </a:r>
            <a:r>
              <a:rPr lang="en-US" sz="4000">
                <a:solidFill>
                  <a:srgbClr val="0070C0"/>
                </a:solidFill>
                <a:latin typeface="Times New Roman" panose="02020603050405020304" pitchFamily="18" charset="0"/>
                <a:cs typeface="Times New Roman" panose="02020603050405020304" pitchFamily="18" charset="0"/>
              </a:rPr>
              <a:t> câu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có</a:t>
            </a:r>
            <a:r>
              <a:rPr lang="en-US" sz="4000" dirty="0">
                <a:solidFill>
                  <a:srgbClr val="0070C0"/>
                </a:solidFill>
                <a:latin typeface="Times New Roman" panose="02020603050405020304" pitchFamily="18" charset="0"/>
                <a:cs typeface="Times New Roman" panose="02020603050405020304" pitchFamily="18" charset="0"/>
              </a:rPr>
              <a:t> hình </a:t>
            </a:r>
            <a:r>
              <a:rPr lang="en-US" sz="4000" dirty="0" err="1">
                <a:solidFill>
                  <a:srgbClr val="0070C0"/>
                </a:solidFill>
                <a:latin typeface="Times New Roman" panose="02020603050405020304" pitchFamily="18" charset="0"/>
                <a:cs typeface="Times New Roman" panose="02020603050405020304" pitchFamily="18" charset="0"/>
              </a:rPr>
              <a:t>ảnh</a:t>
            </a:r>
            <a:r>
              <a:rPr lang="en-US" sz="4000" dirty="0">
                <a:solidFill>
                  <a:srgbClr val="0070C0"/>
                </a:solidFill>
                <a:latin typeface="Times New Roman" panose="02020603050405020304" pitchFamily="18" charset="0"/>
                <a:cs typeface="Times New Roman" panose="02020603050405020304" pitchFamily="18" charset="0"/>
              </a:rPr>
              <a:t> so </a:t>
            </a:r>
            <a:r>
              <a:rPr lang="en-US" sz="4000" dirty="0" err="1">
                <a:solidFill>
                  <a:srgbClr val="0070C0"/>
                </a:solidFill>
                <a:latin typeface="Times New Roman" panose="02020603050405020304" pitchFamily="18" charset="0"/>
                <a:cs typeface="Times New Roman" panose="02020603050405020304" pitchFamily="18" charset="0"/>
              </a:rPr>
              <a:t>sánh</a:t>
            </a:r>
            <a:r>
              <a:rPr lang="en-US" sz="40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9722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22" presetClass="entr" presetSubtype="4"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37"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par>
                                <p:cTn id="17" presetID="22" presetClass="entr" presetSubtype="4" fill="hold" nodeType="withEffect">
                                  <p:stCondLst>
                                    <p:cond delay="25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25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 calcmode="lin" valueType="num">
                                      <p:cBhvr additive="base">
                                        <p:cTn id="2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9EA2DBC3-284E-4C10-AA33-DB2DBA0F0BE9}"/>
              </a:ext>
            </a:extLst>
          </p:cNvPr>
          <p:cNvPicPr>
            <a:picLocks noChangeAspect="1"/>
          </p:cNvPicPr>
          <p:nvPr/>
        </p:nvPicPr>
        <p:blipFill>
          <a:blip r:embed="rId3"/>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xmlns="" id="{448046AB-65A7-493A-98BD-292D41512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 y="4325261"/>
            <a:ext cx="12191999" cy="2532738"/>
          </a:xfrm>
          <a:prstGeom prst="rect">
            <a:avLst/>
          </a:prstGeom>
        </p:spPr>
      </p:pic>
      <p:pic>
        <p:nvPicPr>
          <p:cNvPr id="8" name="图片 7">
            <a:extLst>
              <a:ext uri="{FF2B5EF4-FFF2-40B4-BE49-F238E27FC236}">
                <a16:creationId xmlns:a16="http://schemas.microsoft.com/office/drawing/2014/main" xmlns="" id="{12BDFC3D-4714-4C66-A4F6-808B2E8781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887" y="246989"/>
            <a:ext cx="3387206" cy="1417462"/>
          </a:xfrm>
          <a:prstGeom prst="rect">
            <a:avLst/>
          </a:prstGeom>
        </p:spPr>
      </p:pic>
      <p:pic>
        <p:nvPicPr>
          <p:cNvPr id="10" name="图片 9">
            <a:extLst>
              <a:ext uri="{FF2B5EF4-FFF2-40B4-BE49-F238E27FC236}">
                <a16:creationId xmlns:a16="http://schemas.microsoft.com/office/drawing/2014/main" xmlns="" id="{719E46D1-B4C2-4D4C-9E38-795EEB6FF3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5116" y="157398"/>
            <a:ext cx="2243020" cy="1023567"/>
          </a:xfrm>
          <a:prstGeom prst="rect">
            <a:avLst/>
          </a:prstGeom>
        </p:spPr>
      </p:pic>
      <p:pic>
        <p:nvPicPr>
          <p:cNvPr id="12" name="图片 11">
            <a:extLst>
              <a:ext uri="{FF2B5EF4-FFF2-40B4-BE49-F238E27FC236}">
                <a16:creationId xmlns:a16="http://schemas.microsoft.com/office/drawing/2014/main" xmlns="" id="{F3DB995E-DE42-42A7-8912-5781616424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4179" y="181539"/>
            <a:ext cx="1605310" cy="574405"/>
          </a:xfrm>
          <a:prstGeom prst="rect">
            <a:avLst/>
          </a:prstGeom>
        </p:spPr>
      </p:pic>
      <p:pic>
        <p:nvPicPr>
          <p:cNvPr id="14" name="图片 13">
            <a:extLst>
              <a:ext uri="{FF2B5EF4-FFF2-40B4-BE49-F238E27FC236}">
                <a16:creationId xmlns:a16="http://schemas.microsoft.com/office/drawing/2014/main" xmlns="" id="{42B113F0-5CE1-46FB-95DC-B125045FD3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96756" y="1551077"/>
            <a:ext cx="1495244" cy="633324"/>
          </a:xfrm>
          <a:prstGeom prst="rect">
            <a:avLst/>
          </a:prstGeom>
        </p:spPr>
      </p:pic>
      <p:pic>
        <p:nvPicPr>
          <p:cNvPr id="19" name="图片 18">
            <a:extLst>
              <a:ext uri="{FF2B5EF4-FFF2-40B4-BE49-F238E27FC236}">
                <a16:creationId xmlns:a16="http://schemas.microsoft.com/office/drawing/2014/main" xmlns="" id="{D76D1B4F-E427-436A-96E3-55E16F4FAD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2899" y="2380857"/>
            <a:ext cx="1838651" cy="4325260"/>
          </a:xfrm>
          <a:prstGeom prst="rect">
            <a:avLst/>
          </a:prstGeom>
        </p:spPr>
      </p:pic>
      <p:pic>
        <p:nvPicPr>
          <p:cNvPr id="27" name="图片 26">
            <a:extLst>
              <a:ext uri="{FF2B5EF4-FFF2-40B4-BE49-F238E27FC236}">
                <a16:creationId xmlns:a16="http://schemas.microsoft.com/office/drawing/2014/main" xmlns="" id="{4E65AAE6-23B5-46D8-9615-8AED374EDB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47539" y="3103054"/>
            <a:ext cx="427526" cy="595427"/>
          </a:xfrm>
          <a:prstGeom prst="rect">
            <a:avLst/>
          </a:prstGeom>
        </p:spPr>
      </p:pic>
      <p:pic>
        <p:nvPicPr>
          <p:cNvPr id="29" name="图片 28">
            <a:extLst>
              <a:ext uri="{FF2B5EF4-FFF2-40B4-BE49-F238E27FC236}">
                <a16:creationId xmlns:a16="http://schemas.microsoft.com/office/drawing/2014/main" xmlns="" id="{0EE90087-FB6A-4CCE-9A72-FC287B6A731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86178" y="2842535"/>
            <a:ext cx="1792923" cy="4033603"/>
          </a:xfrm>
          <a:prstGeom prst="rect">
            <a:avLst/>
          </a:prstGeom>
        </p:spPr>
      </p:pic>
      <p:pic>
        <p:nvPicPr>
          <p:cNvPr id="21" name="图片 20">
            <a:extLst>
              <a:ext uri="{FF2B5EF4-FFF2-40B4-BE49-F238E27FC236}">
                <a16:creationId xmlns:a16="http://schemas.microsoft.com/office/drawing/2014/main" xmlns="" id="{B23E48E2-B690-486B-8446-594E55D9D9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05037" y="0"/>
            <a:ext cx="2480844" cy="6858000"/>
          </a:xfrm>
          <a:prstGeom prst="rect">
            <a:avLst/>
          </a:prstGeom>
        </p:spPr>
      </p:pic>
      <p:pic>
        <p:nvPicPr>
          <p:cNvPr id="17" name="图片 16">
            <a:extLst>
              <a:ext uri="{FF2B5EF4-FFF2-40B4-BE49-F238E27FC236}">
                <a16:creationId xmlns:a16="http://schemas.microsoft.com/office/drawing/2014/main" xmlns="" id="{2CC360B3-B31F-4C0F-B4C5-53FF0255559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23" name="图片 22">
            <a:extLst>
              <a:ext uri="{FF2B5EF4-FFF2-40B4-BE49-F238E27FC236}">
                <a16:creationId xmlns:a16="http://schemas.microsoft.com/office/drawing/2014/main" xmlns="" id="{D0137B64-1849-41C5-92E3-1AF1F997BA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5" name="图片 24">
            <a:extLst>
              <a:ext uri="{FF2B5EF4-FFF2-40B4-BE49-F238E27FC236}">
                <a16:creationId xmlns:a16="http://schemas.microsoft.com/office/drawing/2014/main" xmlns="" id="{AB3CD22F-7870-4191-9B1A-5BCF46B9AC9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3" name="Picture 2">
            <a:extLst>
              <a:ext uri="{FF2B5EF4-FFF2-40B4-BE49-F238E27FC236}">
                <a16:creationId xmlns:a16="http://schemas.microsoft.com/office/drawing/2014/main" xmlns="" id="{7EB7B0B3-2914-4A5B-9729-6A46691004C6}"/>
              </a:ext>
            </a:extLst>
          </p:cNvPr>
          <p:cNvPicPr>
            <a:picLocks noChangeAspect="1"/>
          </p:cNvPicPr>
          <p:nvPr/>
        </p:nvPicPr>
        <p:blipFill>
          <a:blip r:embed="rId16"/>
          <a:stretch>
            <a:fillRect/>
          </a:stretch>
        </p:blipFill>
        <p:spPr>
          <a:xfrm>
            <a:off x="4019160" y="0"/>
            <a:ext cx="4118268" cy="1554480"/>
          </a:xfrm>
          <a:prstGeom prst="rect">
            <a:avLst/>
          </a:prstGeom>
        </p:spPr>
      </p:pic>
      <p:pic>
        <p:nvPicPr>
          <p:cNvPr id="6" name="Picture 5" descr="A group of red mushrooms&#10;&#10;Description automatically generated with medium confidence">
            <a:extLst>
              <a:ext uri="{FF2B5EF4-FFF2-40B4-BE49-F238E27FC236}">
                <a16:creationId xmlns:a16="http://schemas.microsoft.com/office/drawing/2014/main" xmlns="" id="{16FEA443-62BA-40DB-905F-42209B8E5BA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4470" y="3869272"/>
            <a:ext cx="3657607" cy="3005334"/>
          </a:xfrm>
          <a:prstGeom prst="rect">
            <a:avLst/>
          </a:prstGeom>
        </p:spPr>
      </p:pic>
      <p:sp>
        <p:nvSpPr>
          <p:cNvPr id="9" name="TextBox 8">
            <a:extLst>
              <a:ext uri="{FF2B5EF4-FFF2-40B4-BE49-F238E27FC236}">
                <a16:creationId xmlns:a16="http://schemas.microsoft.com/office/drawing/2014/main" xmlns="" id="{4FEDFE6C-FF18-4536-A271-2447A2FF09AB}"/>
              </a:ext>
            </a:extLst>
          </p:cNvPr>
          <p:cNvSpPr txBox="1"/>
          <p:nvPr/>
        </p:nvSpPr>
        <p:spPr>
          <a:xfrm>
            <a:off x="4691074" y="1338363"/>
            <a:ext cx="3376601" cy="646331"/>
          </a:xfrm>
          <a:prstGeom prst="rect">
            <a:avLst/>
          </a:prstGeom>
          <a:noFill/>
        </p:spPr>
        <p:txBody>
          <a:bodyPr wrap="square" rtlCol="0">
            <a:spAutoFit/>
          </a:bodyPr>
          <a:lstStyle/>
          <a:p>
            <a:r>
              <a:rPr lang="en-US" sz="3600" b="1" dirty="0" err="1">
                <a:latin typeface="Arial" panose="020B0604020202020204" pitchFamily="34" charset="0"/>
                <a:cs typeface="Arial" panose="020B0604020202020204" pitchFamily="34" charset="0"/>
              </a:rPr>
              <a:t>Bài</a:t>
            </a:r>
            <a:r>
              <a:rPr lang="en-US" sz="3600" b="1" dirty="0">
                <a:latin typeface="Arial" panose="020B0604020202020204" pitchFamily="34" charset="0"/>
                <a:cs typeface="Arial" panose="020B0604020202020204" pitchFamily="34" charset="0"/>
              </a:rPr>
              <a:t> 24 – </a:t>
            </a:r>
            <a:r>
              <a:rPr lang="en-US" sz="3600" b="1" dirty="0" err="1">
                <a:latin typeface="Arial" panose="020B0604020202020204" pitchFamily="34" charset="0"/>
                <a:cs typeface="Arial" panose="020B0604020202020204" pitchFamily="34" charset="0"/>
              </a:rPr>
              <a:t>Tiết</a:t>
            </a:r>
            <a:r>
              <a:rPr lang="en-US" sz="3600" b="1" dirty="0">
                <a:latin typeface="Arial" panose="020B0604020202020204" pitchFamily="34" charset="0"/>
                <a:cs typeface="Arial" panose="020B0604020202020204" pitchFamily="34" charset="0"/>
              </a:rPr>
              <a:t> 3</a:t>
            </a:r>
          </a:p>
        </p:txBody>
      </p:sp>
      <p:sp>
        <p:nvSpPr>
          <p:cNvPr id="2" name="TextBox 1"/>
          <p:cNvSpPr txBox="1"/>
          <p:nvPr/>
        </p:nvSpPr>
        <p:spPr>
          <a:xfrm>
            <a:off x="2231378" y="2181260"/>
            <a:ext cx="7856113" cy="1938992"/>
          </a:xfrm>
          <a:prstGeom prst="rect">
            <a:avLst/>
          </a:prstGeom>
          <a:noFill/>
        </p:spPr>
        <p:txBody>
          <a:bodyPr wrap="square" rtlCol="0">
            <a:spAutoFit/>
          </a:bodyPr>
          <a:lstStyle/>
          <a:p>
            <a:pPr algn="ctr"/>
            <a:r>
              <a:rPr lang="en-US" sz="4000" b="1" dirty="0" err="1">
                <a:solidFill>
                  <a:srgbClr val="0070C0"/>
                </a:solidFill>
                <a:latin typeface="Times New Roman" panose="02020603050405020304" pitchFamily="18" charset="0"/>
                <a:cs typeface="Times New Roman" panose="02020603050405020304" pitchFamily="18" charset="0"/>
              </a:rPr>
              <a:t>Luyện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tập</a:t>
            </a:r>
            <a:r>
              <a:rPr lang="en-US" sz="4000" b="1" dirty="0">
                <a:solidFill>
                  <a:srgbClr val="0070C0"/>
                </a:solidFill>
                <a:latin typeface="Times New Roman" panose="02020603050405020304" pitchFamily="18" charset="0"/>
                <a:cs typeface="Times New Roman" panose="02020603050405020304" pitchFamily="18" charset="0"/>
              </a:rPr>
              <a:t>:</a:t>
            </a:r>
          </a:p>
          <a:p>
            <a:pPr algn="ctr"/>
            <a:r>
              <a:rPr lang="en-US" sz="4000" b="1" dirty="0" err="1">
                <a:solidFill>
                  <a:srgbClr val="0070C0"/>
                </a:solidFill>
                <a:latin typeface="Times New Roman" panose="02020603050405020304" pitchFamily="18" charset="0"/>
                <a:cs typeface="Times New Roman" panose="02020603050405020304" pitchFamily="18" charset="0"/>
              </a:rPr>
              <a:t>Mở</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rộng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vốn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từ</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về</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bạn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trong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Biện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pháp</a:t>
            </a:r>
            <a:r>
              <a:rPr lang="en-US" sz="4000" b="1" dirty="0">
                <a:solidFill>
                  <a:srgbClr val="0070C0"/>
                </a:solidFill>
                <a:latin typeface="Times New Roman" panose="02020603050405020304" pitchFamily="18" charset="0"/>
                <a:cs typeface="Times New Roman" panose="02020603050405020304" pitchFamily="18" charset="0"/>
              </a:rPr>
              <a:t> so </a:t>
            </a:r>
            <a:r>
              <a:rPr lang="en-US" sz="4000" b="1" dirty="0" err="1">
                <a:solidFill>
                  <a:srgbClr val="0070C0"/>
                </a:solidFill>
                <a:latin typeface="Times New Roman" panose="02020603050405020304" pitchFamily="18" charset="0"/>
                <a:cs typeface="Times New Roman" panose="02020603050405020304" pitchFamily="18" charset="0"/>
              </a:rPr>
              <a:t>sánh</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91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Khởi</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động</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17619375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xmlns=""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xmlns=""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xmlns="" id="{F9939FB3-A75D-4350-8ED1-6AE709752AED}"/>
              </a:ext>
            </a:extLst>
          </p:cNvPr>
          <p:cNvSpPr/>
          <p:nvPr/>
        </p:nvSpPr>
        <p:spPr>
          <a:xfrm>
            <a:off x="665001" y="369305"/>
            <a:ext cx="1144619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xmlns=""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61425" y="2666210"/>
            <a:ext cx="3037134" cy="2921858"/>
          </a:xfrm>
          <a:prstGeom prst="rect">
            <a:avLst/>
          </a:prstGeom>
        </p:spPr>
      </p:pic>
      <p:sp>
        <p:nvSpPr>
          <p:cNvPr id="2" name="TextBox 1"/>
          <p:cNvSpPr txBox="1"/>
          <p:nvPr/>
        </p:nvSpPr>
        <p:spPr>
          <a:xfrm>
            <a:off x="1545401" y="714765"/>
            <a:ext cx="8828944" cy="1460849"/>
          </a:xfrm>
          <a:prstGeom prst="rect">
            <a:avLst/>
          </a:prstGeom>
          <a:noFill/>
        </p:spPr>
        <p:txBody>
          <a:bodyPr wrap="square" rtlCol="0">
            <a:spAutoFit/>
          </a:bodyPr>
          <a:lstStyle/>
          <a:p>
            <a:pPr algn="just">
              <a:lnSpc>
                <a:spcPct val="130000"/>
              </a:lnSpc>
              <a:spcBef>
                <a:spcPts val="300"/>
              </a:spcBef>
              <a:spcAft>
                <a:spcPts val="300"/>
              </a:spcAft>
            </a:pPr>
            <a:r>
              <a:rPr lang="nl-NL" sz="3600" dirty="0">
                <a:solidFill>
                  <a:srgbClr val="002060"/>
                </a:solidFill>
                <a:effectLst/>
                <a:latin typeface="Times New Roman" panose="02020603050405020304" pitchFamily="18" charset="0"/>
                <a:ea typeface="Calibri" panose="020F0502020204030204" pitchFamily="34" charset="0"/>
              </a:rPr>
              <a:t>   Tìm trong đoạn 1 bài “</a:t>
            </a:r>
            <a:r>
              <a:rPr lang="nl-NL" sz="3600" b="1" dirty="0">
                <a:solidFill>
                  <a:srgbClr val="002060"/>
                </a:solidFill>
                <a:effectLst/>
                <a:latin typeface="Times New Roman" panose="02020603050405020304" pitchFamily="18" charset="0"/>
                <a:ea typeface="Calibri" panose="020F0502020204030204" pitchFamily="34" charset="0"/>
              </a:rPr>
              <a:t>Bạn nhỏ trong nhà</a:t>
            </a:r>
            <a:r>
              <a:rPr lang="nl-NL" sz="3600" dirty="0">
                <a:solidFill>
                  <a:srgbClr val="002060"/>
                </a:solidFill>
                <a:effectLst/>
                <a:latin typeface="Times New Roman" panose="02020603050405020304" pitchFamily="18" charset="0"/>
                <a:ea typeface="Calibri" panose="020F0502020204030204" pitchFamily="34" charset="0"/>
              </a:rPr>
              <a:t>” các đặc điểm của chú chó nhỏ</a:t>
            </a:r>
            <a:r>
              <a:rPr lang="en-US" sz="3600" dirty="0">
                <a:solidFill>
                  <a:srgbClr val="002060"/>
                </a:solidFill>
                <a:effectLst/>
                <a:latin typeface="Times New Roman" panose="02020603050405020304" pitchFamily="18" charset="0"/>
                <a:ea typeface="Calibri" panose="020F0502020204030204" pitchFamily="34" charset="0"/>
              </a:rPr>
              <a:t>?</a:t>
            </a:r>
          </a:p>
        </p:txBody>
      </p:sp>
      <p:sp>
        <p:nvSpPr>
          <p:cNvPr id="3" name="TextBox 2">
            <a:extLst>
              <a:ext uri="{FF2B5EF4-FFF2-40B4-BE49-F238E27FC236}">
                <a16:creationId xmlns:a16="http://schemas.microsoft.com/office/drawing/2014/main" xmlns="" id="{DB4A94AF-B02D-7432-097F-299B16E132D5}"/>
              </a:ext>
            </a:extLst>
          </p:cNvPr>
          <p:cNvSpPr txBox="1"/>
          <p:nvPr/>
        </p:nvSpPr>
        <p:spPr>
          <a:xfrm>
            <a:off x="1410812" y="2486833"/>
            <a:ext cx="8243903" cy="1460849"/>
          </a:xfrm>
          <a:prstGeom prst="rect">
            <a:avLst/>
          </a:prstGeom>
          <a:noFill/>
        </p:spPr>
        <p:txBody>
          <a:bodyPr wrap="square" rtlCol="0">
            <a:spAutoFit/>
          </a:bodyPr>
          <a:lstStyle/>
          <a:p>
            <a:pPr algn="just">
              <a:lnSpc>
                <a:spcPct val="130000"/>
              </a:lnSpc>
              <a:spcBef>
                <a:spcPts val="300"/>
              </a:spcBef>
              <a:spcAft>
                <a:spcPts val="300"/>
              </a:spcAft>
            </a:pPr>
            <a:r>
              <a:rPr lang="nl-NL" sz="3600" i="1" dirty="0">
                <a:solidFill>
                  <a:srgbClr val="FF0000"/>
                </a:solidFill>
                <a:effectLst/>
                <a:latin typeface="Times New Roman" panose="02020603050405020304" pitchFamily="18" charset="0"/>
                <a:ea typeface="Calibri" panose="020F0502020204030204" pitchFamily="34" charset="0"/>
              </a:rPr>
              <a:t>tuyệt xinh, trắng, khoang đen, tròn xoe, loáng ướt, bé xíu</a:t>
            </a:r>
            <a:endParaRPr lang="en-US" sz="3600" i="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5998574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4"/>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20" name="图片 8">
            <a:extLst>
              <a:ext uri="{FF2B5EF4-FFF2-40B4-BE49-F238E27FC236}">
                <a16:creationId xmlns:a16="http://schemas.microsoft.com/office/drawing/2014/main" xmlns="" id="{E7E1A6DC-C3E4-4DDF-9EC8-D1FFB068AF5A}"/>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0726882" y="0"/>
            <a:ext cx="1465118" cy="1828800"/>
          </a:xfrm>
          <a:prstGeom prst="rect">
            <a:avLst/>
          </a:prstGeom>
        </p:spPr>
      </p:pic>
      <p:pic>
        <p:nvPicPr>
          <p:cNvPr id="32" name="Picture 31" descr="A picture containing plant, flower&#10;&#10;Description automatically generated">
            <a:extLst>
              <a:ext uri="{FF2B5EF4-FFF2-40B4-BE49-F238E27FC236}">
                <a16:creationId xmlns:a16="http://schemas.microsoft.com/office/drawing/2014/main" xmlns="" id="{1AFCE37A-8C8F-4D04-BB1F-B29625A2967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Layer>
                </a14:imgProps>
              </a:ext>
              <a:ext uri="{28A0092B-C50C-407E-A947-70E740481C1C}">
                <a14:useLocalDpi xmlns:a14="http://schemas.microsoft.com/office/drawing/2010/main" val="0"/>
              </a:ext>
            </a:extLst>
          </a:blip>
          <a:srcRect b="29656"/>
          <a:stretch/>
        </p:blipFill>
        <p:spPr>
          <a:xfrm>
            <a:off x="6431279" y="4156454"/>
            <a:ext cx="5760721" cy="2701546"/>
          </a:xfrm>
          <a:prstGeom prst="rect">
            <a:avLst/>
          </a:prstGeom>
        </p:spPr>
      </p:pic>
      <p:sp>
        <p:nvSpPr>
          <p:cNvPr id="33" name="矩形: 圆角 1">
            <a:extLst>
              <a:ext uri="{FF2B5EF4-FFF2-40B4-BE49-F238E27FC236}">
                <a16:creationId xmlns:a16="http://schemas.microsoft.com/office/drawing/2014/main" xmlns="" id="{F9939FB3-A75D-4350-8ED1-6AE709752AED}"/>
              </a:ext>
            </a:extLst>
          </p:cNvPr>
          <p:cNvSpPr/>
          <p:nvPr/>
        </p:nvSpPr>
        <p:spPr>
          <a:xfrm>
            <a:off x="665001" y="369305"/>
            <a:ext cx="11446197" cy="5865779"/>
          </a:xfrm>
          <a:prstGeom prst="roundRect">
            <a:avLst/>
          </a:prstGeom>
          <a:solidFill>
            <a:schemeClr val="bg1"/>
          </a:solidFill>
          <a:ln w="57150">
            <a:solidFill>
              <a:srgbClr val="67A125"/>
            </a:solidFill>
          </a:ln>
          <a:effectLst>
            <a:glow rad="635000">
              <a:srgbClr val="7BC22C">
                <a:alpha val="75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47" name="Picture 46" descr="A child reading a book&#10;&#10;Description automatically generated with medium confidence">
            <a:extLst>
              <a:ext uri="{FF2B5EF4-FFF2-40B4-BE49-F238E27FC236}">
                <a16:creationId xmlns:a16="http://schemas.microsoft.com/office/drawing/2014/main" xmlns="" id="{512C555D-C722-43B2-A4F6-441ECD07583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61425" y="2666210"/>
            <a:ext cx="3037134" cy="2921858"/>
          </a:xfrm>
          <a:prstGeom prst="rect">
            <a:avLst/>
          </a:prstGeom>
        </p:spPr>
      </p:pic>
      <p:sp>
        <p:nvSpPr>
          <p:cNvPr id="2" name="TextBox 1"/>
          <p:cNvSpPr txBox="1"/>
          <p:nvPr/>
        </p:nvSpPr>
        <p:spPr>
          <a:xfrm>
            <a:off x="1043189" y="779843"/>
            <a:ext cx="10200544" cy="1424877"/>
          </a:xfrm>
          <a:prstGeom prst="rect">
            <a:avLst/>
          </a:prstGeom>
          <a:noFill/>
        </p:spPr>
        <p:txBody>
          <a:bodyPr wrap="square" rtlCol="0">
            <a:spAutoFit/>
          </a:bodyPr>
          <a:lstStyle/>
          <a:p>
            <a:pPr algn="just">
              <a:lnSpc>
                <a:spcPct val="130000"/>
              </a:lnSpc>
              <a:spcBef>
                <a:spcPts val="300"/>
              </a:spcBef>
              <a:spcAft>
                <a:spcPts val="300"/>
              </a:spcAft>
            </a:pPr>
            <a:r>
              <a:rPr lang="nl-NL" sz="3600" dirty="0">
                <a:solidFill>
                  <a:srgbClr val="002060"/>
                </a:solidFill>
                <a:effectLst/>
                <a:latin typeface="Times New Roman" panose="02020603050405020304" pitchFamily="18" charset="0"/>
                <a:ea typeface="Calibri" panose="020F0502020204030204" pitchFamily="34" charset="0"/>
              </a:rPr>
              <a:t>   </a:t>
            </a:r>
            <a:r>
              <a:rPr lang="nl-NL" sz="3400" dirty="0">
                <a:solidFill>
                  <a:srgbClr val="002060"/>
                </a:solidFill>
                <a:effectLst/>
                <a:latin typeface="Times New Roman" panose="02020603050405020304" pitchFamily="18" charset="0"/>
                <a:ea typeface="Calibri" panose="020F0502020204030204" pitchFamily="34" charset="0"/>
              </a:rPr>
              <a:t>Tìm trong đoạn 1 bài “</a:t>
            </a:r>
            <a:r>
              <a:rPr lang="nl-NL" sz="3400" b="1" dirty="0">
                <a:solidFill>
                  <a:srgbClr val="002060"/>
                </a:solidFill>
                <a:effectLst/>
                <a:latin typeface="Times New Roman" panose="02020603050405020304" pitchFamily="18" charset="0"/>
                <a:ea typeface="Calibri" panose="020F0502020204030204" pitchFamily="34" charset="0"/>
              </a:rPr>
              <a:t>Bạn nhỏ trong nhà</a:t>
            </a:r>
            <a:r>
              <a:rPr lang="nl-NL" sz="3400" dirty="0">
                <a:solidFill>
                  <a:srgbClr val="002060"/>
                </a:solidFill>
                <a:effectLst/>
                <a:latin typeface="Times New Roman" panose="02020603050405020304" pitchFamily="18" charset="0"/>
                <a:ea typeface="Calibri" panose="020F0502020204030204" pitchFamily="34" charset="0"/>
              </a:rPr>
              <a:t>” các từ tả hoạt động của chú chó nhỏ ngày đầu tiên về nhà bạn nhỏ</a:t>
            </a:r>
            <a:r>
              <a:rPr lang="en-US" sz="3400" dirty="0">
                <a:solidFill>
                  <a:srgbClr val="002060"/>
                </a:solidFill>
                <a:effectLst/>
                <a:latin typeface="Times New Roman" panose="02020603050405020304" pitchFamily="18" charset="0"/>
                <a:ea typeface="Calibri" panose="020F0502020204030204" pitchFamily="34" charset="0"/>
              </a:rPr>
              <a:t>?</a:t>
            </a:r>
          </a:p>
        </p:txBody>
      </p:sp>
      <p:sp>
        <p:nvSpPr>
          <p:cNvPr id="3" name="TextBox 2">
            <a:extLst>
              <a:ext uri="{FF2B5EF4-FFF2-40B4-BE49-F238E27FC236}">
                <a16:creationId xmlns:a16="http://schemas.microsoft.com/office/drawing/2014/main" xmlns="" id="{DB4A94AF-B02D-7432-097F-299B16E132D5}"/>
              </a:ext>
            </a:extLst>
          </p:cNvPr>
          <p:cNvSpPr txBox="1"/>
          <p:nvPr/>
        </p:nvSpPr>
        <p:spPr>
          <a:xfrm>
            <a:off x="1410812" y="2486833"/>
            <a:ext cx="8243903" cy="740652"/>
          </a:xfrm>
          <a:prstGeom prst="rect">
            <a:avLst/>
          </a:prstGeom>
          <a:noFill/>
        </p:spPr>
        <p:txBody>
          <a:bodyPr wrap="square" rtlCol="0">
            <a:spAutoFit/>
          </a:bodyPr>
          <a:lstStyle/>
          <a:p>
            <a:pPr algn="just">
              <a:lnSpc>
                <a:spcPct val="130000"/>
              </a:lnSpc>
              <a:spcBef>
                <a:spcPts val="300"/>
              </a:spcBef>
              <a:spcAft>
                <a:spcPts val="300"/>
              </a:spcAft>
            </a:pPr>
            <a:r>
              <a:rPr lang="nl-NL" sz="3600" i="1" dirty="0">
                <a:solidFill>
                  <a:srgbClr val="FF0000"/>
                </a:solidFill>
                <a:latin typeface="Times New Roman" panose="02020603050405020304" pitchFamily="18" charset="0"/>
                <a:ea typeface="Calibri" panose="020F0502020204030204" pitchFamily="34" charset="0"/>
              </a:rPr>
              <a:t>r</a:t>
            </a:r>
            <a:r>
              <a:rPr lang="nl-NL" sz="3600" i="1" dirty="0">
                <a:solidFill>
                  <a:srgbClr val="FF0000"/>
                </a:solidFill>
                <a:effectLst/>
                <a:latin typeface="Times New Roman" panose="02020603050405020304" pitchFamily="18" charset="0"/>
                <a:ea typeface="Calibri" panose="020F0502020204030204" pitchFamily="34" charset="0"/>
              </a:rPr>
              <a:t>úc, nức lên, ngoáy tít, làm nũng</a:t>
            </a:r>
            <a:endParaRPr lang="en-US" sz="3600" i="1"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4489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4" name="uỷn.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C2A3"/>
              </a:solidFill>
              <a:effectLst/>
              <a:uLnTx/>
              <a:uFillTx/>
              <a:latin typeface="等线" panose="020F0502020204030204"/>
              <a:ea typeface="等线" panose="02010600030101010101" pitchFamily="2" charset="-122"/>
              <a:cs typeface="+mn-cs"/>
            </a:endParaRPr>
          </a:p>
        </p:txBody>
      </p:sp>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169507"/>
            <a:ext cx="12192001" cy="1688493"/>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9" name="Picture 8">
            <a:extLst>
              <a:ext uri="{FF2B5EF4-FFF2-40B4-BE49-F238E27FC236}">
                <a16:creationId xmlns:a16="http://schemas.microsoft.com/office/drawing/2014/main" xmlns="" id="{6BDB2CDF-9910-4227-B0DD-14EBCA58BB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18170" y="1216176"/>
            <a:ext cx="6858000"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1" name="Picture 10">
            <a:extLst>
              <a:ext uri="{FF2B5EF4-FFF2-40B4-BE49-F238E27FC236}">
                <a16:creationId xmlns:a16="http://schemas.microsoft.com/office/drawing/2014/main" xmlns="" id="{245F1B7D-F5B6-410B-939C-8A6D1E9A13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8062" y="1216176"/>
            <a:ext cx="1371600" cy="1371600"/>
          </a:xfrm>
          <a:prstGeom prst="rect">
            <a:avLst/>
          </a:prstGeom>
        </p:spPr>
      </p:pic>
      <p:sp>
        <p:nvSpPr>
          <p:cNvPr id="2" name="TextBox 1">
            <a:extLst>
              <a:ext uri="{FF2B5EF4-FFF2-40B4-BE49-F238E27FC236}">
                <a16:creationId xmlns:a16="http://schemas.microsoft.com/office/drawing/2014/main" xmlns="" id="{810C4E79-682C-4E59-B9C6-008060288F68}"/>
              </a:ext>
            </a:extLst>
          </p:cNvPr>
          <p:cNvSpPr txBox="1"/>
          <p:nvPr/>
        </p:nvSpPr>
        <p:spPr>
          <a:xfrm>
            <a:off x="1209675" y="2587776"/>
            <a:ext cx="5852630" cy="1323439"/>
          </a:xfrm>
          <a:prstGeom prst="rect">
            <a:avLst/>
          </a:prstGeom>
          <a:noFill/>
        </p:spPr>
        <p:txBody>
          <a:bodyPr wrap="square" rtlCol="0">
            <a:spAutoFit/>
          </a:bodyPr>
          <a:lstStyle/>
          <a:p>
            <a:pPr algn="ctr"/>
            <a:r>
              <a:rPr lang="en-US" sz="8000" dirty="0" err="1">
                <a:solidFill>
                  <a:srgbClr val="0070C0"/>
                </a:solidFill>
                <a:latin typeface="Coiny" panose="02000903060500060000" pitchFamily="2" charset="0"/>
              </a:rPr>
              <a:t>Khám</a:t>
            </a:r>
            <a:r>
              <a:rPr lang="en-US" sz="8000" dirty="0">
                <a:solidFill>
                  <a:srgbClr val="0070C0"/>
                </a:solidFill>
                <a:latin typeface="Coiny" panose="02000903060500060000" pitchFamily="2" charset="0"/>
              </a:rPr>
              <a:t> </a:t>
            </a:r>
            <a:r>
              <a:rPr lang="en-US" sz="8000" dirty="0" err="1">
                <a:solidFill>
                  <a:srgbClr val="0070C0"/>
                </a:solidFill>
                <a:latin typeface="Coiny" panose="02000903060500060000" pitchFamily="2" charset="0"/>
              </a:rPr>
              <a:t>phá</a:t>
            </a:r>
            <a:endParaRPr lang="en-US" sz="8000" dirty="0">
              <a:solidFill>
                <a:srgbClr val="0070C0"/>
              </a:solidFill>
              <a:latin typeface="Coiny" panose="02000903060500060000" pitchFamily="2" charset="0"/>
            </a:endParaRPr>
          </a:p>
        </p:txBody>
      </p:sp>
    </p:spTree>
    <p:extLst>
      <p:ext uri="{BB962C8B-B14F-4D97-AF65-F5344CB8AC3E}">
        <p14:creationId xmlns:p14="http://schemas.microsoft.com/office/powerpoint/2010/main" val="36233208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14:presetBounceEnd="50000">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14:bounceEnd="50000">
                                          <p:cBhvr additive="base">
                                            <p:cTn id="30" dur="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14:presetBounceEnd="50000">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14:bounceEnd="50000">
                                          <p:cBhvr additive="base">
                                            <p:cTn id="34"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arn(outVertical)">
                                          <p:cBhvr>
                                            <p:cTn id="20" dur="500"/>
                                            <p:tgtEl>
                                              <p:spTgt spid="31"/>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9"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0-#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 calcmode="lin" valueType="num">
                                          <p:cBhvr additive="base">
                                            <p:cTn id="4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xmlns="" id="{794FF2AA-0804-4CAF-803C-E14F764E7A95}"/>
              </a:ext>
            </a:extLst>
          </p:cNvPr>
          <p:cNvGraphicFramePr>
            <a:graphicFrameLocks noGrp="1"/>
          </p:cNvGraphicFramePr>
          <p:nvPr>
            <p:extLst>
              <p:ext uri="{D42A27DB-BD31-4B8C-83A1-F6EECF244321}">
                <p14:modId xmlns:p14="http://schemas.microsoft.com/office/powerpoint/2010/main" val="548529024"/>
              </p:ext>
            </p:extLst>
          </p:nvPr>
        </p:nvGraphicFramePr>
        <p:xfrm>
          <a:off x="5193082" y="1538314"/>
          <a:ext cx="6037160" cy="4782777"/>
        </p:xfrm>
        <a:graphic>
          <a:graphicData uri="http://schemas.openxmlformats.org/drawingml/2006/table">
            <a:tbl>
              <a:tblPr firstRow="1" bandRow="1"/>
              <a:tblGrid>
                <a:gridCol w="3018580">
                  <a:extLst>
                    <a:ext uri="{9D8B030D-6E8A-4147-A177-3AD203B41FA5}">
                      <a16:colId xmlns:a16="http://schemas.microsoft.com/office/drawing/2014/main" xmlns="" val="2291636980"/>
                    </a:ext>
                  </a:extLst>
                </a:gridCol>
                <a:gridCol w="3018580">
                  <a:extLst>
                    <a:ext uri="{9D8B030D-6E8A-4147-A177-3AD203B41FA5}">
                      <a16:colId xmlns:a16="http://schemas.microsoft.com/office/drawing/2014/main" xmlns="" val="2495621826"/>
                    </a:ext>
                  </a:extLst>
                </a:gridCol>
              </a:tblGrid>
              <a:tr h="92169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FF0000"/>
                          </a:solidFill>
                          <a:latin typeface="Arial" panose="020B0604020202020204" pitchFamily="34" charset="0"/>
                          <a:cs typeface="Arial" panose="020B0604020202020204" pitchFamily="34" charset="0"/>
                        </a:rPr>
                        <a:t>Từ</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ngữ</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về</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bạn</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trong</a:t>
                      </a:r>
                      <a:r>
                        <a:rPr lang="en-US" sz="2600" b="1" baseline="0" dirty="0">
                          <a:solidFill>
                            <a:srgbClr val="FF0000"/>
                          </a:solidFill>
                          <a:latin typeface="Arial" panose="020B0604020202020204" pitchFamily="34" charset="0"/>
                          <a:cs typeface="Arial" panose="020B0604020202020204" pitchFamily="34" charset="0"/>
                        </a:rPr>
                        <a:t> </a:t>
                      </a:r>
                      <a:r>
                        <a:rPr lang="en-US" sz="2600" b="1" baseline="0" dirty="0" err="1">
                          <a:solidFill>
                            <a:srgbClr val="FF0000"/>
                          </a:solidFill>
                          <a:latin typeface="Arial" panose="020B0604020202020204" pitchFamily="34" charset="0"/>
                          <a:cs typeface="Arial" panose="020B0604020202020204" pitchFamily="34" charset="0"/>
                        </a:rPr>
                        <a:t>nhà</a:t>
                      </a:r>
                      <a:endParaRPr lang="en-US" sz="2600" dirty="0">
                        <a:solidFill>
                          <a:srgbClr val="FF000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xmlns="" val="2422495564"/>
                  </a:ext>
                </a:extLst>
              </a:tr>
              <a:tr h="109598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Arial" panose="020B0604020202020204" pitchFamily="34" charset="0"/>
                          <a:cs typeface="Arial" panose="020B0604020202020204" pitchFamily="34" charset="0"/>
                        </a:rPr>
                        <a:t>Vật</a:t>
                      </a:r>
                      <a:r>
                        <a:rPr lang="en-US" sz="2600" b="1" baseline="0" dirty="0">
                          <a:solidFill>
                            <a:srgbClr val="002060"/>
                          </a:solidFill>
                          <a:latin typeface="Arial" panose="020B0604020202020204" pitchFamily="34" charset="0"/>
                          <a:cs typeface="Arial" panose="020B0604020202020204" pitchFamily="34" charset="0"/>
                        </a:rPr>
                        <a:t> </a:t>
                      </a:r>
                      <a:r>
                        <a:rPr lang="en-US" sz="2600" b="1" baseline="0" dirty="0" err="1">
                          <a:solidFill>
                            <a:srgbClr val="002060"/>
                          </a:solidFill>
                          <a:latin typeface="Arial" panose="020B0604020202020204" pitchFamily="34" charset="0"/>
                          <a:cs typeface="Arial" panose="020B0604020202020204" pitchFamily="34" charset="0"/>
                        </a:rPr>
                        <a:t>nuôi</a:t>
                      </a:r>
                      <a:endParaRPr lang="en-US" sz="2600" b="1" dirty="0">
                        <a:solidFill>
                          <a:srgbClr val="00206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b="1" dirty="0" err="1">
                          <a:solidFill>
                            <a:srgbClr val="002060"/>
                          </a:solidFill>
                          <a:latin typeface="Arial" panose="020B0604020202020204" pitchFamily="34" charset="0"/>
                          <a:cs typeface="Arial" panose="020B0604020202020204" pitchFamily="34" charset="0"/>
                        </a:rPr>
                        <a:t>Đồ</a:t>
                      </a:r>
                      <a:r>
                        <a:rPr lang="en-US" sz="2600" b="1" baseline="0" dirty="0">
                          <a:solidFill>
                            <a:srgbClr val="002060"/>
                          </a:solidFill>
                          <a:latin typeface="Arial" panose="020B0604020202020204" pitchFamily="34" charset="0"/>
                          <a:cs typeface="Arial" panose="020B0604020202020204" pitchFamily="34" charset="0"/>
                        </a:rPr>
                        <a:t> </a:t>
                      </a:r>
                      <a:r>
                        <a:rPr lang="en-US" sz="2600" b="1" baseline="0" dirty="0" err="1">
                          <a:solidFill>
                            <a:srgbClr val="002060"/>
                          </a:solidFill>
                          <a:latin typeface="Arial" panose="020B0604020202020204" pitchFamily="34" charset="0"/>
                          <a:cs typeface="Arial" panose="020B0604020202020204" pitchFamily="34" charset="0"/>
                        </a:rPr>
                        <a:t>đạc</a:t>
                      </a:r>
                      <a:endParaRPr lang="en-US" sz="2600" b="1" dirty="0">
                        <a:solidFill>
                          <a:srgbClr val="00206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802995240"/>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dirty="0" err="1">
                          <a:solidFill>
                            <a:srgbClr val="002060"/>
                          </a:solidFill>
                          <a:latin typeface="Arial" panose="020B0604020202020204" pitchFamily="34" charset="0"/>
                          <a:cs typeface="Arial" panose="020B0604020202020204" pitchFamily="34" charset="0"/>
                        </a:rPr>
                        <a:t>mèo</a:t>
                      </a:r>
                      <a:endParaRPr lang="en-US" sz="2600" dirty="0">
                        <a:solidFill>
                          <a:srgbClr val="00206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2600" dirty="0" err="1">
                          <a:solidFill>
                            <a:srgbClr val="002060"/>
                          </a:solidFill>
                          <a:latin typeface="Arial" panose="020B0604020202020204" pitchFamily="34" charset="0"/>
                          <a:cs typeface="Arial" panose="020B0604020202020204" pitchFamily="34" charset="0"/>
                        </a:rPr>
                        <a:t>quạt</a:t>
                      </a:r>
                      <a:r>
                        <a:rPr lang="en-US" sz="2600" dirty="0">
                          <a:solidFill>
                            <a:srgbClr val="002060"/>
                          </a:solidFill>
                          <a:latin typeface="Arial" panose="020B0604020202020204" pitchFamily="34" charset="0"/>
                          <a:cs typeface="Arial" panose="020B0604020202020204" pitchFamily="34" charset="0"/>
                        </a:rPr>
                        <a:t> </a:t>
                      </a:r>
                      <a:r>
                        <a:rPr lang="en-US" sz="2600" dirty="0" err="1">
                          <a:solidFill>
                            <a:srgbClr val="002060"/>
                          </a:solidFill>
                          <a:latin typeface="Arial" panose="020B0604020202020204" pitchFamily="34" charset="0"/>
                          <a:cs typeface="Arial" panose="020B0604020202020204" pitchFamily="34" charset="0"/>
                        </a:rPr>
                        <a:t>điện</a:t>
                      </a:r>
                      <a:endParaRPr lang="en-US" sz="2600" dirty="0">
                        <a:solidFill>
                          <a:srgbClr val="002060"/>
                        </a:solidFill>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09321581"/>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endParaRPr lang="en-US" sz="1800" dirty="0">
                        <a:latin typeface="Arial" panose="020B0604020202020204" pitchFamily="34" charset="0"/>
                        <a:cs typeface="Arial" panose="020B0604020202020204" pitchFamily="34"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800380126"/>
                  </a:ext>
                </a:extLst>
              </a:tr>
              <a:tr h="92169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latin typeface="Arial" panose="020B0604020202020204" pitchFamily="34" charset="0"/>
                          <a:cs typeface="Arial" panose="020B0604020202020204" pitchFamily="34" charset="0"/>
                        </a:rPr>
                        <a:t>(….)</a:t>
                      </a: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557965121"/>
                  </a:ext>
                </a:extLst>
              </a:tr>
            </a:tbl>
          </a:graphicData>
        </a:graphic>
      </p:graphicFrame>
      <p:sp>
        <p:nvSpPr>
          <p:cNvPr id="42" name="TextBox 41">
            <a:extLst>
              <a:ext uri="{FF2B5EF4-FFF2-40B4-BE49-F238E27FC236}">
                <a16:creationId xmlns:a16="http://schemas.microsoft.com/office/drawing/2014/main" xmlns=""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cxnSp>
        <p:nvCxnSpPr>
          <p:cNvPr id="43" name="Straight Connector 42">
            <a:extLst>
              <a:ext uri="{FF2B5EF4-FFF2-40B4-BE49-F238E27FC236}">
                <a16:creationId xmlns:a16="http://schemas.microsoft.com/office/drawing/2014/main" xmlns="" id="{8760E2C5-5D15-405A-9FF3-884DDAE5382E}"/>
              </a:ext>
            </a:extLst>
          </p:cNvPr>
          <p:cNvCxnSpPr>
            <a:cxnSpLocks/>
          </p:cNvCxnSpPr>
          <p:nvPr/>
        </p:nvCxnSpPr>
        <p:spPr>
          <a:xfrm>
            <a:off x="4893972" y="953539"/>
            <a:ext cx="2228045"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4" name="Straight Connector 43">
            <a:extLst>
              <a:ext uri="{FF2B5EF4-FFF2-40B4-BE49-F238E27FC236}">
                <a16:creationId xmlns:a16="http://schemas.microsoft.com/office/drawing/2014/main" xmlns="" id="{1B97BC75-9C9C-4D28-8AE2-80F65CFF78D9}"/>
              </a:ext>
            </a:extLst>
          </p:cNvPr>
          <p:cNvCxnSpPr>
            <a:cxnSpLocks/>
          </p:cNvCxnSpPr>
          <p:nvPr/>
        </p:nvCxnSpPr>
        <p:spPr>
          <a:xfrm>
            <a:off x="8252272" y="954578"/>
            <a:ext cx="1432641" cy="11997"/>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cxnSp>
        <p:nvCxnSpPr>
          <p:cNvPr id="45" name="Straight Connector 44">
            <a:extLst>
              <a:ext uri="{FF2B5EF4-FFF2-40B4-BE49-F238E27FC236}">
                <a16:creationId xmlns:a16="http://schemas.microsoft.com/office/drawing/2014/main" xmlns="" id="{CE46FE8A-4E40-486A-9AC3-CE496DB7121B}"/>
              </a:ext>
            </a:extLst>
          </p:cNvPr>
          <p:cNvCxnSpPr>
            <a:cxnSpLocks/>
          </p:cNvCxnSpPr>
          <p:nvPr/>
        </p:nvCxnSpPr>
        <p:spPr>
          <a:xfrm>
            <a:off x="3168203" y="953539"/>
            <a:ext cx="1172436" cy="0"/>
          </a:xfrm>
          <a:prstGeom prst="line">
            <a:avLst/>
          </a:prstGeom>
          <a:noFill/>
          <a:ln w="25400" cap="flat" cmpd="sng" algn="ctr">
            <a:solidFill>
              <a:srgbClr val="FC7D77">
                <a:lumMod val="75000"/>
              </a:srgbClr>
            </a:solidFill>
            <a:prstDash val="solid"/>
          </a:ln>
          <a:effectLst>
            <a:outerShdw blurRad="40000" dist="20000" dir="5400000" rotWithShape="0">
              <a:srgbClr val="000000">
                <a:alpha val="38000"/>
              </a:srgbClr>
            </a:outerShdw>
          </a:effectLst>
        </p:spPr>
      </p:cxnSp>
      <p:pic>
        <p:nvPicPr>
          <p:cNvPr id="48" name="Picture 47">
            <a:extLst>
              <a:ext uri="{FF2B5EF4-FFF2-40B4-BE49-F238E27FC236}">
                <a16:creationId xmlns:a16="http://schemas.microsoft.com/office/drawing/2014/main" xmlns="" id="{49594D16-5DFE-463D-ACC4-00F489D755D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1200"/>
                    </a14:imgEffect>
                    <a14:imgEffect>
                      <a14:brightnessContrast contrast="-40000"/>
                    </a14:imgEffect>
                  </a14:imgLayer>
                </a14:imgProps>
              </a:ext>
            </a:extLst>
          </a:blip>
          <a:stretch>
            <a:fillRect/>
          </a:stretch>
        </p:blipFill>
        <p:spPr>
          <a:xfrm>
            <a:off x="0" y="1217909"/>
            <a:ext cx="4762194" cy="3408354"/>
          </a:xfrm>
          <a:prstGeom prst="rect">
            <a:avLst/>
          </a:prstGeom>
          <a:ln>
            <a:noFill/>
          </a:ln>
          <a:effectLst>
            <a:outerShdw blurRad="292100" dist="139700" dir="2700000" algn="tl" rotWithShape="0">
              <a:srgbClr val="333333">
                <a:alpha val="65000"/>
              </a:srgbClr>
            </a:outerShdw>
          </a:effectLst>
        </p:spPr>
      </p:pic>
      <p:sp>
        <p:nvSpPr>
          <p:cNvPr id="49" name="Rectangle 48">
            <a:extLst>
              <a:ext uri="{FF2B5EF4-FFF2-40B4-BE49-F238E27FC236}">
                <a16:creationId xmlns:a16="http://schemas.microsoft.com/office/drawing/2014/main" xmlns="" id="{322DC504-5F3E-46B5-A808-A17E31020EDC}"/>
              </a:ext>
            </a:extLst>
          </p:cNvPr>
          <p:cNvSpPr/>
          <p:nvPr/>
        </p:nvSpPr>
        <p:spPr>
          <a:xfrm>
            <a:off x="961758" y="1760155"/>
            <a:ext cx="3378881" cy="1569660"/>
          </a:xfrm>
          <a:prstGeom prst="rect">
            <a:avLst/>
          </a:prstGeom>
        </p:spPr>
        <p:txBody>
          <a:bodyPr wrap="square">
            <a:spAutoFit/>
          </a:bodyPr>
          <a:lstStyle/>
          <a:p>
            <a:pPr algn="ctr"/>
            <a:r>
              <a:rPr lang="en-US" sz="3200" b="1" dirty="0" err="1">
                <a:solidFill>
                  <a:srgbClr val="002060"/>
                </a:solidFill>
                <a:latin typeface="Arial" panose="020B0604020202020204" pitchFamily="34" charset="0"/>
                <a:cs typeface="Arial" panose="020B0604020202020204" pitchFamily="34" charset="0"/>
              </a:rPr>
              <a:t>Thảo</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luận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nhóm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trong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gian</a:t>
            </a:r>
            <a:r>
              <a:rPr lang="en-US" sz="3200" b="1" dirty="0">
                <a:solidFill>
                  <a:srgbClr val="002060"/>
                </a:solidFill>
                <a:latin typeface="Arial" panose="020B0604020202020204" pitchFamily="34" charset="0"/>
                <a:cs typeface="Arial" panose="020B0604020202020204" pitchFamily="34" charset="0"/>
              </a:rPr>
              <a:t> 2 </a:t>
            </a:r>
            <a:r>
              <a:rPr lang="en-US" sz="3200" b="1" dirty="0" err="1">
                <a:solidFill>
                  <a:srgbClr val="002060"/>
                </a:solidFill>
                <a:latin typeface="Arial" panose="020B0604020202020204" pitchFamily="34" charset="0"/>
                <a:cs typeface="Arial" panose="020B0604020202020204" pitchFamily="34" charset="0"/>
              </a:rPr>
              <a:t>phút</a:t>
            </a:r>
            <a:endParaRPr lang="en-US" sz="3200" b="1" dirty="0">
              <a:solidFill>
                <a:srgbClr val="002060"/>
              </a:solidFill>
              <a:latin typeface="Arial" panose="020B0604020202020204" pitchFamily="34" charset="0"/>
              <a:cs typeface="Arial" panose="020B0604020202020204" pitchFamily="34" charset="0"/>
            </a:endParaRPr>
          </a:p>
        </p:txBody>
      </p:sp>
      <p:pic>
        <p:nvPicPr>
          <p:cNvPr id="50" name="3698961055171704230">
            <a:hlinkClick r:id="" action="ppaction://media"/>
            <a:extLst>
              <a:ext uri="{FF2B5EF4-FFF2-40B4-BE49-F238E27FC236}">
                <a16:creationId xmlns:a16="http://schemas.microsoft.com/office/drawing/2014/main" xmlns="" id="{7D765845-4B55-42EE-A12E-1002E98AC16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40003" y="5170942"/>
            <a:ext cx="2406978" cy="1356044"/>
          </a:xfrm>
          <a:prstGeom prst="ellipse">
            <a:avLst/>
          </a:prstGeom>
          <a:ln>
            <a:noFill/>
          </a:ln>
          <a:effectLst>
            <a:softEdge rad="112500"/>
          </a:effectLst>
        </p:spPr>
      </p:pic>
    </p:spTree>
    <p:extLst>
      <p:ext uri="{BB962C8B-B14F-4D97-AF65-F5344CB8AC3E}">
        <p14:creationId xmlns:p14="http://schemas.microsoft.com/office/powerpoint/2010/main" val="418116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additive="base">
                                        <p:cTn id="22" dur="500" fill="hold"/>
                                        <p:tgtEl>
                                          <p:spTgt spid="49"/>
                                        </p:tgtEl>
                                        <p:attrNameLst>
                                          <p:attrName>ppt_x</p:attrName>
                                        </p:attrNameLst>
                                      </p:cBhvr>
                                      <p:tavLst>
                                        <p:tav tm="0">
                                          <p:val>
                                            <p:strVal val="#ppt_x"/>
                                          </p:val>
                                        </p:tav>
                                        <p:tav tm="100000">
                                          <p:val>
                                            <p:strVal val="#ppt_x"/>
                                          </p:val>
                                        </p:tav>
                                      </p:tavLst>
                                    </p:anim>
                                    <p:anim calcmode="lin" valueType="num">
                                      <p:cBhvr additive="base">
                                        <p:cTn id="23" dur="500" fill="hold"/>
                                        <p:tgtEl>
                                          <p:spTgt spid="4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50"/>
                                        </p:tgtEl>
                                        <p:attrNameLst>
                                          <p:attrName>style.visibility</p:attrName>
                                        </p:attrNameLst>
                                      </p:cBhvr>
                                      <p:to>
                                        <p:strVal val="visible"/>
                                      </p:to>
                                    </p:set>
                                    <p:anim calcmode="lin" valueType="num">
                                      <p:cBhvr additive="base">
                                        <p:cTn id="30" dur="500" fill="hold"/>
                                        <p:tgtEl>
                                          <p:spTgt spid="50"/>
                                        </p:tgtEl>
                                        <p:attrNameLst>
                                          <p:attrName>ppt_x</p:attrName>
                                        </p:attrNameLst>
                                      </p:cBhvr>
                                      <p:tavLst>
                                        <p:tav tm="0">
                                          <p:val>
                                            <p:strVal val="#ppt_x"/>
                                          </p:val>
                                        </p:tav>
                                        <p:tav tm="100000">
                                          <p:val>
                                            <p:strVal val="#ppt_x"/>
                                          </p:val>
                                        </p:tav>
                                      </p:tavLst>
                                    </p:anim>
                                    <p:anim calcmode="lin" valueType="num">
                                      <p:cBhvr additive="base">
                                        <p:cTn id="31"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50"/>
                </p:tgtEl>
              </p:cMediaNode>
            </p:video>
          </p:childTnLst>
        </p:cTn>
      </p:par>
    </p:tnLst>
    <p:bldLst>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5"/>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1800" y="369642"/>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组合 6">
            <a:extLst>
              <a:ext uri="{FF2B5EF4-FFF2-40B4-BE49-F238E27FC236}">
                <a16:creationId xmlns:a16="http://schemas.microsoft.com/office/drawing/2014/main" xmlns="" id="{3E77FF08-B31F-457B-8454-7BBF39606D02}"/>
              </a:ext>
            </a:extLst>
          </p:cNvPr>
          <p:cNvGrpSpPr/>
          <p:nvPr/>
        </p:nvGrpSpPr>
        <p:grpSpPr>
          <a:xfrm>
            <a:off x="-15832" y="5588405"/>
            <a:ext cx="12219799" cy="1269592"/>
            <a:chOff x="-15831" y="5749200"/>
            <a:chExt cx="10672175" cy="1108800"/>
          </a:xfrm>
        </p:grpSpPr>
        <p:grpSp>
          <p:nvGrpSpPr>
            <p:cNvPr id="31" name="组合 30">
              <a:extLst>
                <a:ext uri="{FF2B5EF4-FFF2-40B4-BE49-F238E27FC236}">
                  <a16:creationId xmlns:a16="http://schemas.microsoft.com/office/drawing/2014/main" xmlns="" id="{B2913FD1-6782-477F-AA2F-DE9E95EC934E}"/>
                </a:ext>
              </a:extLst>
            </p:cNvPr>
            <p:cNvGrpSpPr/>
            <p:nvPr/>
          </p:nvGrpSpPr>
          <p:grpSpPr>
            <a:xfrm>
              <a:off x="-15831" y="5749493"/>
              <a:ext cx="8004131" cy="1108507"/>
              <a:chOff x="-883527" y="6643441"/>
              <a:chExt cx="10169247" cy="1408358"/>
            </a:xfrm>
          </p:grpSpPr>
          <p:grpSp>
            <p:nvGrpSpPr>
              <p:cNvPr id="27" name="组合 26">
                <a:extLst>
                  <a:ext uri="{FF2B5EF4-FFF2-40B4-BE49-F238E27FC236}">
                    <a16:creationId xmlns:a16="http://schemas.microsoft.com/office/drawing/2014/main" xmlns="" id="{E44622B9-56C2-48DF-B43A-D3709D70A8CB}"/>
                  </a:ext>
                </a:extLst>
              </p:cNvPr>
              <p:cNvGrpSpPr/>
              <p:nvPr/>
            </p:nvGrpSpPr>
            <p:grpSpPr>
              <a:xfrm>
                <a:off x="-883527" y="6643441"/>
                <a:ext cx="6779498" cy="1408358"/>
                <a:chOff x="-6117" y="4325260"/>
                <a:chExt cx="11112036" cy="2532739"/>
              </a:xfrm>
            </p:grpSpPr>
            <p:pic>
              <p:nvPicPr>
                <p:cNvPr id="6" name="图片 5">
                  <a:extLst>
                    <a:ext uri="{FF2B5EF4-FFF2-40B4-BE49-F238E27FC236}">
                      <a16:creationId xmlns:a16="http://schemas.microsoft.com/office/drawing/2014/main" xmlns="" id="{E3EEC572-AE9A-44CE-967F-4933DC071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 y="4325261"/>
                  <a:ext cx="5556018" cy="2532738"/>
                </a:xfrm>
                <a:prstGeom prst="rect">
                  <a:avLst/>
                </a:prstGeom>
              </p:spPr>
            </p:pic>
            <p:pic>
              <p:nvPicPr>
                <p:cNvPr id="26" name="图片 25">
                  <a:extLst>
                    <a:ext uri="{FF2B5EF4-FFF2-40B4-BE49-F238E27FC236}">
                      <a16:creationId xmlns:a16="http://schemas.microsoft.com/office/drawing/2014/main" xmlns="" id="{C8B9A887-52A3-4381-8D2C-3A3D562B08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549901" y="4325260"/>
                  <a:ext cx="5556018" cy="2532738"/>
                </a:xfrm>
                <a:prstGeom prst="rect">
                  <a:avLst/>
                </a:prstGeom>
              </p:spPr>
            </p:pic>
          </p:grpSp>
          <p:pic>
            <p:nvPicPr>
              <p:cNvPr id="29" name="图片 28">
                <a:extLst>
                  <a:ext uri="{FF2B5EF4-FFF2-40B4-BE49-F238E27FC236}">
                    <a16:creationId xmlns:a16="http://schemas.microsoft.com/office/drawing/2014/main" xmlns="" id="{41217DD9-3107-46F4-BD73-87B718317F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95971" y="6643441"/>
                <a:ext cx="3389749" cy="1408357"/>
              </a:xfrm>
              <a:prstGeom prst="rect">
                <a:avLst/>
              </a:prstGeom>
            </p:spPr>
          </p:pic>
        </p:grpSp>
        <p:pic>
          <p:nvPicPr>
            <p:cNvPr id="28" name="图片 27">
              <a:extLst>
                <a:ext uri="{FF2B5EF4-FFF2-40B4-BE49-F238E27FC236}">
                  <a16:creationId xmlns:a16="http://schemas.microsoft.com/office/drawing/2014/main" xmlns="" id="{FC069E54-7FCE-4504-B61D-C3ADC51806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988300" y="5749200"/>
              <a:ext cx="2668044" cy="1108507"/>
            </a:xfrm>
            <a:prstGeom prst="rect">
              <a:avLst/>
            </a:prstGeom>
          </p:spPr>
        </p:pic>
      </p:grpSp>
      <p:pic>
        <p:nvPicPr>
          <p:cNvPr id="14" name="图片 13">
            <a:extLst>
              <a:ext uri="{FF2B5EF4-FFF2-40B4-BE49-F238E27FC236}">
                <a16:creationId xmlns:a16="http://schemas.microsoft.com/office/drawing/2014/main" xmlns="" id="{71D3CBF4-4470-4A0B-9F1F-5D5B7160FF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5517" y="0"/>
            <a:ext cx="2480844" cy="6858000"/>
          </a:xfrm>
          <a:prstGeom prst="rect">
            <a:avLst/>
          </a:prstGeom>
        </p:spPr>
      </p:pic>
      <p:pic>
        <p:nvPicPr>
          <p:cNvPr id="15" name="图片 14">
            <a:extLst>
              <a:ext uri="{FF2B5EF4-FFF2-40B4-BE49-F238E27FC236}">
                <a16:creationId xmlns:a16="http://schemas.microsoft.com/office/drawing/2014/main" xmlns="" id="{8C130E2E-76C7-46CD-936D-73712C594B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1" y="-1"/>
            <a:ext cx="1759966" cy="6858000"/>
          </a:xfrm>
          <a:prstGeom prst="rect">
            <a:avLst/>
          </a:prstGeom>
        </p:spPr>
      </p:pic>
      <p:pic>
        <p:nvPicPr>
          <p:cNvPr id="17" name="图片 16">
            <a:extLst>
              <a:ext uri="{FF2B5EF4-FFF2-40B4-BE49-F238E27FC236}">
                <a16:creationId xmlns:a16="http://schemas.microsoft.com/office/drawing/2014/main" xmlns="" id="{498FD588-A206-4886-AECC-F3AD4C8926F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30443" y="5108252"/>
            <a:ext cx="3177388" cy="1749747"/>
          </a:xfrm>
          <a:prstGeom prst="rect">
            <a:avLst/>
          </a:prstGeom>
        </p:spPr>
      </p:pic>
      <p:pic>
        <p:nvPicPr>
          <p:cNvPr id="16" name="图片 15">
            <a:extLst>
              <a:ext uri="{FF2B5EF4-FFF2-40B4-BE49-F238E27FC236}">
                <a16:creationId xmlns:a16="http://schemas.microsoft.com/office/drawing/2014/main" xmlns="" id="{FA5DE8E6-9734-4EEC-A406-5525F808214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777" y="4761713"/>
            <a:ext cx="1873445" cy="2096286"/>
          </a:xfrm>
          <a:prstGeom prst="rect">
            <a:avLst/>
          </a:prstGeom>
        </p:spPr>
      </p:pic>
      <p:pic>
        <p:nvPicPr>
          <p:cNvPr id="18" name="Picture 17" descr="A picture containing toy, doll, vector graphics, clipart&#10;&#10;Description automatically generated">
            <a:extLst>
              <a:ext uri="{FF2B5EF4-FFF2-40B4-BE49-F238E27FC236}">
                <a16:creationId xmlns:a16="http://schemas.microsoft.com/office/drawing/2014/main" xmlns="" id="{43721BA8-96AC-4EFF-9484-BEF2D38C12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1172" y="886375"/>
            <a:ext cx="8310828" cy="4937760"/>
          </a:xfrm>
          <a:prstGeom prst="rect">
            <a:avLst/>
          </a:prstGeom>
        </p:spPr>
      </p:pic>
      <p:sp>
        <p:nvSpPr>
          <p:cNvPr id="19" name="Speech Bubble: Oval 18">
            <a:extLst>
              <a:ext uri="{FF2B5EF4-FFF2-40B4-BE49-F238E27FC236}">
                <a16:creationId xmlns:a16="http://schemas.microsoft.com/office/drawing/2014/main" xmlns="" id="{05A5A95E-4DDB-413F-914A-8DE4F7A49429}"/>
              </a:ext>
            </a:extLst>
          </p:cNvPr>
          <p:cNvSpPr/>
          <p:nvPr/>
        </p:nvSpPr>
        <p:spPr>
          <a:xfrm flipH="1">
            <a:off x="9977172" y="1401093"/>
            <a:ext cx="1843563"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9900"/>
                </a:solidFill>
                <a:effectLst/>
                <a:uLnTx/>
                <a:uFillTx/>
                <a:latin typeface="Calibri" panose="020F0502020204030204" pitchFamily="34" charset="0"/>
                <a:ea typeface="+mn-ea"/>
                <a:cs typeface="Calibri" panose="020F0502020204030204" pitchFamily="34" charset="0"/>
              </a:rPr>
              <a:t>NHẬN XÉT</a:t>
            </a:r>
          </a:p>
        </p:txBody>
      </p:sp>
      <p:sp>
        <p:nvSpPr>
          <p:cNvPr id="22" name="Speech Bubble: Oval 21">
            <a:extLst>
              <a:ext uri="{FF2B5EF4-FFF2-40B4-BE49-F238E27FC236}">
                <a16:creationId xmlns:a16="http://schemas.microsoft.com/office/drawing/2014/main" xmlns="" id="{0D07C800-5743-4444-8B86-A7F1F6490E35}"/>
              </a:ext>
            </a:extLst>
          </p:cNvPr>
          <p:cNvSpPr/>
          <p:nvPr/>
        </p:nvSpPr>
        <p:spPr>
          <a:xfrm>
            <a:off x="4267689" y="1519082"/>
            <a:ext cx="1828311" cy="1504335"/>
          </a:xfrm>
          <a:prstGeom prst="wedgeEllipseCallout">
            <a:avLst/>
          </a:prstGeom>
          <a:solidFill>
            <a:srgbClr val="FFFF66"/>
          </a:solidFill>
          <a:ln w="28575">
            <a:solidFill>
              <a:srgbClr val="FFFF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CC"/>
                </a:solidFill>
                <a:effectLst/>
                <a:uLnTx/>
                <a:uFillTx/>
                <a:latin typeface="Calibri" panose="020F0502020204030204" pitchFamily="34" charset="0"/>
                <a:ea typeface="+mn-ea"/>
                <a:cs typeface="Calibri" panose="020F0502020204030204" pitchFamily="34" charset="0"/>
              </a:rPr>
              <a:t>TRÌNH BÀY</a:t>
            </a:r>
          </a:p>
        </p:txBody>
      </p:sp>
      <p:pic>
        <p:nvPicPr>
          <p:cNvPr id="23" name="Picture 22">
            <a:extLst>
              <a:ext uri="{FF2B5EF4-FFF2-40B4-BE49-F238E27FC236}">
                <a16:creationId xmlns:a16="http://schemas.microsoft.com/office/drawing/2014/main" xmlns="" id="{A61B0905-909A-47A4-B21B-AA7ED597414D}"/>
              </a:ext>
            </a:extLst>
          </p:cNvPr>
          <p:cNvPicPr>
            <a:picLocks noChangeAspect="1"/>
          </p:cNvPicPr>
          <p:nvPr/>
        </p:nvPicPr>
        <p:blipFill>
          <a:blip r:embed="rId12"/>
          <a:stretch>
            <a:fillRect/>
          </a:stretch>
        </p:blipFill>
        <p:spPr>
          <a:xfrm>
            <a:off x="1944912" y="527125"/>
            <a:ext cx="2322777" cy="4127350"/>
          </a:xfrm>
          <a:prstGeom prst="rect">
            <a:avLst/>
          </a:prstGeom>
        </p:spPr>
      </p:pic>
    </p:spTree>
    <p:extLst>
      <p:ext uri="{BB962C8B-B14F-4D97-AF65-F5344CB8AC3E}">
        <p14:creationId xmlns:p14="http://schemas.microsoft.com/office/powerpoint/2010/main" val="25685943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14:presetBounceEnd="50000">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14:bounceEnd="50000">
                                          <p:cBhvr additive="base">
                                            <p:cTn id="30"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1000"/>
                                </p:stCondLst>
                                <p:childTnLst>
                                  <p:par>
                                    <p:cTn id="18" presetID="16" presetClass="entr" presetSubtype="37"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outVertical)">
                                          <p:cBhvr>
                                            <p:cTn id="20" dur="500"/>
                                            <p:tgtEl>
                                              <p:spTgt spid="7"/>
                                            </p:tgtEl>
                                          </p:cBhvr>
                                        </p:animEffect>
                                      </p:childTnLst>
                                    </p:cTn>
                                  </p:par>
                                  <p:par>
                                    <p:cTn id="21" presetID="22" presetClass="entr" presetSubtype="4"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par>
                              <p:cTn id="27" fill="hold">
                                <p:stCondLst>
                                  <p:cond delay="1750"/>
                                </p:stCondLst>
                                <p:childTnLst>
                                  <p:par>
                                    <p:cTn id="28" presetID="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3" name="uỷn.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14" name="Trò-chơi-chíu.wav"/>
                                            </p:tgtEl>
                                          </p:cMediaNode>
                                        </p:audio>
                                      </p:subTnLst>
                                    </p:cTn>
                                  </p:par>
                                </p:childTnLst>
                              </p:cTn>
                            </p:par>
                            <p:par>
                              <p:cTn id="37" fill="hold">
                                <p:stCondLst>
                                  <p:cond delay="500"/>
                                </p:stCondLst>
                                <p:childTnLst>
                                  <p:par>
                                    <p:cTn id="38" presetID="22" presetClass="entr" presetSubtype="4"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2"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F1B41226-6FCB-4B6C-9739-87EEE02AF0CD}"/>
              </a:ext>
            </a:extLst>
          </p:cNvPr>
          <p:cNvPicPr>
            <a:picLocks noChangeAspect="1"/>
          </p:cNvPicPr>
          <p:nvPr/>
        </p:nvPicPr>
        <p:blipFill>
          <a:blip r:embed="rId3"/>
          <a:stretch>
            <a:fillRect/>
          </a:stretch>
        </p:blipFill>
        <p:spPr>
          <a:xfrm>
            <a:off x="0" y="0"/>
            <a:ext cx="12192000" cy="6858000"/>
          </a:xfrm>
          <a:prstGeom prst="rect">
            <a:avLst/>
          </a:prstGeom>
        </p:spPr>
      </p:pic>
      <p:sp>
        <p:nvSpPr>
          <p:cNvPr id="21" name="矩形: 圆角 20">
            <a:extLst>
              <a:ext uri="{FF2B5EF4-FFF2-40B4-BE49-F238E27FC236}">
                <a16:creationId xmlns:a16="http://schemas.microsoft.com/office/drawing/2014/main" xmlns="" id="{95310AC2-39A1-4C93-AB2F-D3F7719E3264}"/>
              </a:ext>
            </a:extLst>
          </p:cNvPr>
          <p:cNvSpPr/>
          <p:nvPr/>
        </p:nvSpPr>
        <p:spPr>
          <a:xfrm>
            <a:off x="430889" y="411294"/>
            <a:ext cx="11342188" cy="6081957"/>
          </a:xfrm>
          <a:prstGeom prst="roundRect">
            <a:avLst>
              <a:gd name="adj" fmla="val 4073"/>
            </a:avLst>
          </a:prstGeom>
          <a:solidFill>
            <a:schemeClr val="bg1"/>
          </a:solidFill>
          <a:ln w="76200">
            <a:solidFill>
              <a:srgbClr val="FFC3A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37" name="Table 36">
            <a:extLst>
              <a:ext uri="{FF2B5EF4-FFF2-40B4-BE49-F238E27FC236}">
                <a16:creationId xmlns:a16="http://schemas.microsoft.com/office/drawing/2014/main" xmlns="" id="{794FF2AA-0804-4CAF-803C-E14F764E7A95}"/>
              </a:ext>
            </a:extLst>
          </p:cNvPr>
          <p:cNvGraphicFramePr>
            <a:graphicFrameLocks noGrp="1"/>
          </p:cNvGraphicFramePr>
          <p:nvPr>
            <p:extLst>
              <p:ext uri="{D42A27DB-BD31-4B8C-83A1-F6EECF244321}">
                <p14:modId xmlns:p14="http://schemas.microsoft.com/office/powerpoint/2010/main" val="2657416145"/>
              </p:ext>
            </p:extLst>
          </p:nvPr>
        </p:nvGraphicFramePr>
        <p:xfrm>
          <a:off x="2163648" y="1471616"/>
          <a:ext cx="8358390" cy="3757206"/>
        </p:xfrm>
        <a:graphic>
          <a:graphicData uri="http://schemas.openxmlformats.org/drawingml/2006/table">
            <a:tbl>
              <a:tblPr firstRow="1" bandRow="1"/>
              <a:tblGrid>
                <a:gridCol w="4179195">
                  <a:extLst>
                    <a:ext uri="{9D8B030D-6E8A-4147-A177-3AD203B41FA5}">
                      <a16:colId xmlns:a16="http://schemas.microsoft.com/office/drawing/2014/main" xmlns="" val="2291636980"/>
                    </a:ext>
                  </a:extLst>
                </a:gridCol>
                <a:gridCol w="4179195">
                  <a:extLst>
                    <a:ext uri="{9D8B030D-6E8A-4147-A177-3AD203B41FA5}">
                      <a16:colId xmlns:a16="http://schemas.microsoft.com/office/drawing/2014/main" xmlns="" val="2495621826"/>
                    </a:ext>
                  </a:extLst>
                </a:gridCol>
              </a:tblGrid>
              <a:tr h="933707">
                <a:tc gridSpan="2">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ngữ</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về</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bạn</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trong</a:t>
                      </a:r>
                      <a:r>
                        <a:rPr lang="en-US" sz="3200" b="1" baseline="0" dirty="0">
                          <a:solidFill>
                            <a:srgbClr val="FF0000"/>
                          </a:solidFill>
                          <a:latin typeface="Times New Roman" panose="02020603050405020304" pitchFamily="18" charset="0"/>
                          <a:cs typeface="Times New Roman" panose="02020603050405020304" pitchFamily="18" charset="0"/>
                        </a:rPr>
                        <a:t> </a:t>
                      </a:r>
                      <a:r>
                        <a:rPr lang="en-US" sz="3200" b="1" baseline="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hMerge="1">
                  <a:txBody>
                    <a:bodyPr/>
                    <a:lstStyle/>
                    <a:p>
                      <a:endParaRPr lang="en-US" dirty="0"/>
                    </a:p>
                  </a:txBody>
                  <a:tcPr/>
                </a:tc>
                <a:extLst>
                  <a:ext uri="{0D108BD9-81ED-4DB2-BD59-A6C34878D82A}">
                    <a16:rowId xmlns:a16="http://schemas.microsoft.com/office/drawing/2014/main" xmlns="" val="2422495564"/>
                  </a:ext>
                </a:extLst>
              </a:tr>
              <a:tr h="93370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b="1" dirty="0" err="1">
                          <a:solidFill>
                            <a:srgbClr val="002060"/>
                          </a:solidFill>
                          <a:latin typeface="Times New Roman" panose="02020603050405020304" pitchFamily="18" charset="0"/>
                          <a:cs typeface="Times New Roman" panose="02020603050405020304" pitchFamily="18" charset="0"/>
                        </a:rPr>
                        <a:t>Vật</a:t>
                      </a:r>
                      <a:r>
                        <a:rPr lang="en-US" sz="3200" b="1" baseline="0" dirty="0">
                          <a:solidFill>
                            <a:srgbClr val="002060"/>
                          </a:solidFill>
                          <a:latin typeface="Times New Roman" panose="02020603050405020304" pitchFamily="18" charset="0"/>
                          <a:cs typeface="Times New Roman" panose="02020603050405020304" pitchFamily="18" charset="0"/>
                        </a:rPr>
                        <a:t> </a:t>
                      </a:r>
                      <a:r>
                        <a:rPr lang="en-US" sz="3200" b="1" baseline="0" dirty="0" err="1">
                          <a:solidFill>
                            <a:srgbClr val="002060"/>
                          </a:solidFill>
                          <a:latin typeface="Times New Roman" panose="02020603050405020304" pitchFamily="18" charset="0"/>
                          <a:cs typeface="Times New Roman" panose="02020603050405020304" pitchFamily="18" charset="0"/>
                        </a:rPr>
                        <a:t>nuôi</a:t>
                      </a:r>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b="1" dirty="0" err="1">
                          <a:solidFill>
                            <a:srgbClr val="002060"/>
                          </a:solidFill>
                          <a:latin typeface="Times New Roman" panose="02020603050405020304" pitchFamily="18" charset="0"/>
                          <a:cs typeface="Times New Roman" panose="02020603050405020304" pitchFamily="18" charset="0"/>
                        </a:rPr>
                        <a:t>Đồ</a:t>
                      </a:r>
                      <a:r>
                        <a:rPr lang="en-US" sz="3200" b="1" baseline="0" dirty="0">
                          <a:solidFill>
                            <a:srgbClr val="002060"/>
                          </a:solidFill>
                          <a:latin typeface="Times New Roman" panose="02020603050405020304" pitchFamily="18" charset="0"/>
                          <a:cs typeface="Times New Roman" panose="02020603050405020304" pitchFamily="18" charset="0"/>
                        </a:rPr>
                        <a:t> </a:t>
                      </a:r>
                      <a:r>
                        <a:rPr lang="en-US" sz="3200" b="1" baseline="0" dirty="0" err="1">
                          <a:solidFill>
                            <a:srgbClr val="002060"/>
                          </a:solidFill>
                          <a:latin typeface="Times New Roman" panose="02020603050405020304" pitchFamily="18" charset="0"/>
                          <a:cs typeface="Times New Roman" panose="02020603050405020304" pitchFamily="18" charset="0"/>
                        </a:rPr>
                        <a:t>đạc</a:t>
                      </a:r>
                      <a:endParaRPr lang="en-US" sz="3200" b="1" dirty="0">
                        <a:solidFill>
                          <a:srgbClr val="00206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802995240"/>
                  </a:ext>
                </a:extLst>
              </a:tr>
              <a:tr h="188979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dirty="0" err="1">
                          <a:solidFill>
                            <a:srgbClr val="002060"/>
                          </a:solidFill>
                          <a:latin typeface="Times New Roman" panose="02020603050405020304" pitchFamily="18" charset="0"/>
                          <a:cs typeface="Times New Roman" panose="02020603050405020304" pitchFamily="18" charset="0"/>
                        </a:rPr>
                        <a:t>mèo</a:t>
                      </a:r>
                      <a:r>
                        <a:rPr lang="en-US" sz="3200" dirty="0">
                          <a:solidFill>
                            <a:srgbClr val="002060"/>
                          </a:solidFill>
                          <a:latin typeface="Times New Roman" panose="02020603050405020304" pitchFamily="18" charset="0"/>
                          <a:cs typeface="Times New Roman" panose="02020603050405020304" pitchFamily="18" charset="0"/>
                        </a:rPr>
                        <a:t>,</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chó</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trâu</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gà</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lợn</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vịt</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ngan</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ngỗng</a:t>
                      </a:r>
                      <a:r>
                        <a:rPr lang="en-US" sz="3200" baseline="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3200" dirty="0" err="1">
                          <a:solidFill>
                            <a:srgbClr val="002060"/>
                          </a:solidFill>
                          <a:latin typeface="Times New Roman" panose="02020603050405020304" pitchFamily="18" charset="0"/>
                          <a:cs typeface="Times New Roman" panose="02020603050405020304" pitchFamily="18" charset="0"/>
                        </a:rPr>
                        <a:t>quạt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điện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bàn</a:t>
                      </a:r>
                      <a:r>
                        <a:rPr lang="en-US" sz="3200" dirty="0">
                          <a:solidFill>
                            <a:srgbClr val="002060"/>
                          </a:solidFill>
                          <a:latin typeface="Times New Roman" panose="02020603050405020304" pitchFamily="18" charset="0"/>
                          <a:cs typeface="Times New Roman" panose="02020603050405020304" pitchFamily="18" charset="0"/>
                        </a:rPr>
                        <a:t>,</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ghế</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tủ</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lạnh</a:t>
                      </a:r>
                      <a:r>
                        <a:rPr lang="en-US" sz="3200" baseline="0" dirty="0">
                          <a:solidFill>
                            <a:srgbClr val="002060"/>
                          </a:solidFill>
                          <a:latin typeface="Times New Roman" panose="02020603050405020304" pitchFamily="18" charset="0"/>
                          <a:cs typeface="Times New Roman" panose="02020603050405020304" pitchFamily="18" charset="0"/>
                        </a:rPr>
                        <a:t>, ti vi, </a:t>
                      </a:r>
                      <a:r>
                        <a:rPr lang="en-US" sz="3200" baseline="0" dirty="0" err="1">
                          <a:solidFill>
                            <a:srgbClr val="002060"/>
                          </a:solidFill>
                          <a:latin typeface="Times New Roman" panose="02020603050405020304" pitchFamily="18" charset="0"/>
                          <a:cs typeface="Times New Roman" panose="02020603050405020304" pitchFamily="18" charset="0"/>
                        </a:rPr>
                        <a:t>điều</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hòa</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máy</a:t>
                      </a:r>
                      <a:r>
                        <a:rPr lang="en-US" sz="3200" baseline="0" dirty="0">
                          <a:solidFill>
                            <a:srgbClr val="002060"/>
                          </a:solidFill>
                          <a:latin typeface="Times New Roman" panose="02020603050405020304" pitchFamily="18" charset="0"/>
                          <a:cs typeface="Times New Roman" panose="02020603050405020304" pitchFamily="18" charset="0"/>
                        </a:rPr>
                        <a:t> </a:t>
                      </a:r>
                      <a:r>
                        <a:rPr lang="en-US" sz="3200" baseline="0" dirty="0" err="1">
                          <a:solidFill>
                            <a:srgbClr val="002060"/>
                          </a:solidFill>
                          <a:latin typeface="Times New Roman" panose="02020603050405020304" pitchFamily="18" charset="0"/>
                          <a:cs typeface="Times New Roman" panose="02020603050405020304" pitchFamily="18" charset="0"/>
                        </a:rPr>
                        <a:t>tính</a:t>
                      </a:r>
                      <a:r>
                        <a:rPr lang="en-US" sz="3200" baseline="0" dirty="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a:txBody>
                  <a:tcPr>
                    <a:lnL w="12700" cmpd="sng">
                      <a:solidFill>
                        <a:srgbClr val="213054"/>
                      </a:solidFill>
                    </a:lnL>
                    <a:lnR w="12700" cmpd="sng">
                      <a:solidFill>
                        <a:srgbClr val="213054"/>
                      </a:solidFill>
                    </a:lnR>
                    <a:lnT w="12700" cmpd="sng">
                      <a:solidFill>
                        <a:srgbClr val="213054"/>
                      </a:solidFill>
                    </a:lnT>
                    <a:lnB w="12700" cmpd="sng">
                      <a:solidFill>
                        <a:srgbClr val="213054"/>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xmlns="" val="3109321581"/>
                  </a:ext>
                </a:extLst>
              </a:tr>
            </a:tbl>
          </a:graphicData>
        </a:graphic>
      </p:graphicFrame>
      <p:sp>
        <p:nvSpPr>
          <p:cNvPr id="42" name="TextBox 41">
            <a:extLst>
              <a:ext uri="{FF2B5EF4-FFF2-40B4-BE49-F238E27FC236}">
                <a16:creationId xmlns:a16="http://schemas.microsoft.com/office/drawing/2014/main" xmlns="" id="{4357DD0F-6012-4B91-B44F-EB15C72B1848}"/>
              </a:ext>
            </a:extLst>
          </p:cNvPr>
          <p:cNvSpPr txBox="1"/>
          <p:nvPr/>
        </p:nvSpPr>
        <p:spPr>
          <a:xfrm>
            <a:off x="1235134" y="445029"/>
            <a:ext cx="9137591" cy="584775"/>
          </a:xfrm>
          <a:prstGeom prst="rect">
            <a:avLst/>
          </a:prstGeom>
          <a:noFill/>
        </p:spPr>
        <p:txBody>
          <a:bodyPr wrap="square" rtlCol="0">
            <a:spAutoFit/>
          </a:bodyPr>
          <a:lstStyle/>
          <a:p>
            <a:r>
              <a:rPr lang="nl-NL" sz="3200" b="1" dirty="0"/>
              <a:t>Bài 1. Tìm từ ngữ về bạn trong nhà theo hai nhóm:</a:t>
            </a:r>
            <a:endParaRPr lang="en-US" sz="3200" dirty="0"/>
          </a:p>
        </p:txBody>
      </p:sp>
    </p:spTree>
    <p:extLst>
      <p:ext uri="{BB962C8B-B14F-4D97-AF65-F5344CB8AC3E}">
        <p14:creationId xmlns:p14="http://schemas.microsoft.com/office/powerpoint/2010/main" val="28844853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588</Words>
  <Application>Microsoft Office PowerPoint</Application>
  <PresentationFormat>Widescreen</PresentationFormat>
  <Paragraphs>96</Paragraphs>
  <Slides>19</Slides>
  <Notes>16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宋体</vt:lpstr>
      <vt:lpstr>Arial</vt:lpstr>
      <vt:lpstr>Calibri</vt:lpstr>
      <vt:lpstr>Calibri Light</vt:lpstr>
      <vt:lpstr>Coiny</vt:lpstr>
      <vt:lpstr>Nunito Black</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Admin</cp:lastModifiedBy>
  <cp:revision>25</cp:revision>
  <dcterms:created xsi:type="dcterms:W3CDTF">2022-08-14T03:29:48Z</dcterms:created>
  <dcterms:modified xsi:type="dcterms:W3CDTF">2022-11-28T06:55:21Z</dcterms:modified>
</cp:coreProperties>
</file>