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2" r:id="rId4"/>
    <p:sldId id="263" r:id="rId5"/>
    <p:sldId id="268" r:id="rId6"/>
    <p:sldId id="264" r:id="rId7"/>
    <p:sldId id="267" r:id="rId8"/>
    <p:sldId id="265" r:id="rId9"/>
    <p:sldId id="266" r:id="rId10"/>
    <p:sldId id="270" r:id="rId11"/>
    <p:sldId id="269" r:id="rId12"/>
    <p:sldId id="272" r:id="rId13"/>
    <p:sldId id="271" r:id="rId14"/>
    <p:sldId id="273" r:id="rId15"/>
    <p:sldId id="27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9E17-8C28-4E10-8E55-32E95865AFB4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E54E-93A0-4168-9DC9-CE91A2FD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9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2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3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CB5F-F276-4641-96C2-06249D510BE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100+ hình nền anime totoro - hinhanhsieudep.ne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760095"/>
            <a:ext cx="12188952" cy="76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9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5775" y="3443286"/>
            <a:ext cx="7708900" cy="194627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/>
        </p:blipFill>
        <p:spPr>
          <a:xfrm>
            <a:off x="4582995" y="-43345"/>
            <a:ext cx="5812289" cy="525746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74986" y="5082139"/>
            <a:ext cx="7390832" cy="1559292"/>
          </a:xfrm>
          <a:prstGeom prst="wedgeRectCallout">
            <a:avLst>
              <a:gd name="adj1" fmla="val -66024"/>
              <a:gd name="adj2" fmla="val -33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và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cân nặng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đĩa cân, kim cân chỉ ở vạch chính giữa, cân thăng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vậy ta nói con cá nặng …kg.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1251" y="0"/>
            <a:ext cx="4321744" cy="2415941"/>
          </a:xfrm>
          <a:prstGeom prst="wedgeRectCallout">
            <a:avLst>
              <a:gd name="adj1" fmla="val -23875"/>
              <a:gd name="adj2" fmla="val 681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quả cân ở đĩa cân bên phải? 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tổng cân nặng của 2 quả cân là bao nhiêu ki – lô – gam?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 ở vị trí nào?</a:t>
            </a:r>
          </a:p>
          <a:p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32834" y="2868328"/>
            <a:ext cx="0" cy="154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/>
        </p:blipFill>
        <p:spPr>
          <a:xfrm>
            <a:off x="4582995" y="-43345"/>
            <a:ext cx="5812289" cy="525746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74986" y="5082139"/>
            <a:ext cx="7390832" cy="1559292"/>
          </a:xfrm>
          <a:prstGeom prst="wedgeRectCallout">
            <a:avLst>
              <a:gd name="adj1" fmla="val -66024"/>
              <a:gd name="adj2" fmla="val -33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và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cân nặng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đĩa cân, kim cân chỉ ở vạch chính giữa, cân thăng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vậy ta nói con cá cân nặng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1250" y="933651"/>
            <a:ext cx="4734261" cy="1482290"/>
          </a:xfrm>
          <a:prstGeom prst="wedgeRectCallout">
            <a:avLst>
              <a:gd name="adj1" fmla="val -24892"/>
              <a:gd name="adj2" fmla="val 74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quả cân ở đĩa cân bên phải.</a:t>
            </a:r>
          </a:p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 cân nặng của 2 quả cân là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 ở vạch chính giữa.</a:t>
            </a:r>
          </a:p>
          <a:p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3112" y="4273617"/>
            <a:ext cx="558265" cy="39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157086" y="4947385"/>
            <a:ext cx="8393230" cy="1270535"/>
          </a:xfrm>
          <a:prstGeom prst="wedgeRectCallout">
            <a:avLst>
              <a:gd name="adj1" fmla="val -51338"/>
              <a:gd name="adj2" fmla="val -748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6"/>
          <a:stretch/>
        </p:blipFill>
        <p:spPr>
          <a:xfrm>
            <a:off x="4494997" y="-121005"/>
            <a:ext cx="4814063" cy="4608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01957" y="5136204"/>
            <a:ext cx="783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quan sát xem kim cân đang chỉ số mấy? </a:t>
            </a:r>
          </a:p>
          <a:p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chính là số chỉ cân nặng của quả dưa đấy.</a:t>
            </a:r>
            <a:endParaRPr lang="en-US" sz="28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56935" y="2718128"/>
            <a:ext cx="279132" cy="63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r="1166"/>
          <a:stretch/>
        </p:blipFill>
        <p:spPr>
          <a:xfrm>
            <a:off x="2773645" y="423511"/>
            <a:ext cx="9026927" cy="39944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57086" y="5234473"/>
            <a:ext cx="8393230" cy="983447"/>
            <a:chOff x="3157086" y="5234473"/>
            <a:chExt cx="8393230" cy="983447"/>
          </a:xfrm>
        </p:grpSpPr>
        <p:sp>
          <p:nvSpPr>
            <p:cNvPr id="8" name="Rectangular Callout 7"/>
            <p:cNvSpPr/>
            <p:nvPr/>
          </p:nvSpPr>
          <p:spPr>
            <a:xfrm>
              <a:off x="3157086" y="5234473"/>
              <a:ext cx="8393230" cy="983447"/>
            </a:xfrm>
            <a:prstGeom prst="wedgeRectCallout">
              <a:avLst>
                <a:gd name="adj1" fmla="val -51338"/>
                <a:gd name="adj2" fmla="val -7486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3713" y="5464586"/>
              <a:ext cx="7836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hãy đối chiếu với kết quả của tớ nhé.</a:t>
              </a:r>
              <a:endPara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9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7" y="209128"/>
            <a:ext cx="10481912" cy="31606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6589" y="3369768"/>
            <a:ext cx="8393230" cy="1012787"/>
            <a:chOff x="3234084" y="4871856"/>
            <a:chExt cx="8393230" cy="1012787"/>
          </a:xfrm>
        </p:grpSpPr>
        <p:sp>
          <p:nvSpPr>
            <p:cNvPr id="4" name="Rectangular Callout 3"/>
            <p:cNvSpPr/>
            <p:nvPr/>
          </p:nvSpPr>
          <p:spPr>
            <a:xfrm>
              <a:off x="3234084" y="4871856"/>
              <a:ext cx="8393230" cy="983447"/>
            </a:xfrm>
            <a:prstGeom prst="wedgeRectCallout">
              <a:avLst>
                <a:gd name="adj1" fmla="val -54090"/>
                <a:gd name="adj2" fmla="val 2790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30833" y="4930536"/>
              <a:ext cx="7836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5024" y="4541456"/>
            <a:ext cx="8393230" cy="983447"/>
            <a:chOff x="3291020" y="4955340"/>
            <a:chExt cx="8393230" cy="983447"/>
          </a:xfrm>
        </p:grpSpPr>
        <p:sp>
          <p:nvSpPr>
            <p:cNvPr id="7" name="Rectangular Callout 6"/>
            <p:cNvSpPr/>
            <p:nvPr/>
          </p:nvSpPr>
          <p:spPr>
            <a:xfrm>
              <a:off x="3291020" y="4955340"/>
              <a:ext cx="8393230" cy="983447"/>
            </a:xfrm>
            <a:prstGeom prst="wedgeRectCallout">
              <a:avLst>
                <a:gd name="adj1" fmla="val -52485"/>
                <a:gd name="adj2" fmla="val -4452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5773" y="4984680"/>
              <a:ext cx="7836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5024" y="5714132"/>
            <a:ext cx="8393230" cy="983447"/>
            <a:chOff x="3291020" y="4955340"/>
            <a:chExt cx="8393230" cy="983447"/>
          </a:xfrm>
        </p:grpSpPr>
        <p:sp>
          <p:nvSpPr>
            <p:cNvPr id="10" name="Rectangular Callout 9"/>
            <p:cNvSpPr/>
            <p:nvPr/>
          </p:nvSpPr>
          <p:spPr>
            <a:xfrm>
              <a:off x="3291020" y="4955340"/>
              <a:ext cx="8393230" cy="983447"/>
            </a:xfrm>
            <a:prstGeom prst="wedgeRectCallout">
              <a:avLst>
                <a:gd name="adj1" fmla="val -52485"/>
                <a:gd name="adj2" fmla="val -4452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91020" y="4984680"/>
              <a:ext cx="82400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4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 Ki – lô – gam (76)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kg       .        .          .		  .	     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kg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   .     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.          .		  .	 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 Tính (theo mẫu):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18kg + 6kg = … kg	         24kg – 5kg =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10kg + 3kg – 5kg = 13kg -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4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	   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=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	    58kg – 9kg – 20kg = …  - …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	    		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46"/>
            <a:ext cx="12188952" cy="68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925517"/>
            <a:ext cx="12188952" cy="78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820" y="376002"/>
            <a:ext cx="110701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77).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SHOWROOM Nền Powerpoint Simple | - #2 Totoro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67"/>
            <a:ext cx="12238307" cy="73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toro Happy GIFs | Tenor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46" y="2874858"/>
            <a:ext cx="4658068" cy="37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411358" y="-127881"/>
            <a:ext cx="8020953" cy="4044157"/>
          </a:xfrm>
          <a:prstGeom prst="cloudCallout">
            <a:avLst>
              <a:gd name="adj1" fmla="val 24272"/>
              <a:gd name="adj2" fmla="val 585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biệt, hẹn gặp lại các bạn trong các tiết học sau.</a:t>
            </a:r>
          </a:p>
          <a:p>
            <a:pPr algn="ctr"/>
            <a:r>
              <a:rPr lang="en-US" sz="3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chăm chỉ luyện tập thể thao để có sức khỏe tốt nhé</a:t>
            </a:r>
            <a:r>
              <a:rPr lang="en-US" b="1" i="1" smtClean="0">
                <a:solidFill>
                  <a:srgbClr val="7030A0"/>
                </a:solidFill>
              </a:rPr>
              <a:t>.</a:t>
            </a:r>
            <a:endParaRPr lang="en-US" b="1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925517"/>
            <a:ext cx="12188952" cy="78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6705" y="1521555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05" y="227388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9974" y="2643052"/>
            <a:ext cx="9569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kumimoji="0" lang="en-US" sz="540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sz="5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gam (76)</a:t>
            </a:r>
            <a:endParaRPr kumimoji="0" lang="en-US" sz="5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671071" y="845812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553" y="1877709"/>
            <a:ext cx="9509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 smtClean="0">
                <a:latin typeface="+mj-lt"/>
              </a:rPr>
              <a:t>- Biết cái cân đĩa và một số loại cân khác là dụng cụ để đo khối lượng. Biết đọc số đo trên các cân theo đơn vị ki-lô-gam.</a:t>
            </a:r>
            <a:endParaRPr lang="en-US" sz="3600" dirty="0" smtClean="0">
              <a:latin typeface="+mj-lt"/>
            </a:endParaRPr>
          </a:p>
          <a:p>
            <a:r>
              <a:rPr lang="vi-VN" sz="3600" dirty="0" smtClean="0">
                <a:latin typeface="+mj-lt"/>
              </a:rPr>
              <a:t>- Phát triển các năng lực toán học.</a:t>
            </a:r>
            <a:endParaRPr lang="en-US" sz="3600" dirty="0" smtClean="0">
              <a:latin typeface="+mj-lt"/>
            </a:endParaRPr>
          </a:p>
          <a:p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002"/>
            <a:ext cx="12192000" cy="6780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23" y="1488201"/>
            <a:ext cx="4384508" cy="4384508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870406" y="884538"/>
            <a:ext cx="6332706" cy="321998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Totoro.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07" y="-307395"/>
            <a:ext cx="9698793" cy="425682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477296" y="4085617"/>
            <a:ext cx="7688687" cy="2023353"/>
          </a:xfrm>
          <a:prstGeom prst="cloudCallout">
            <a:avLst>
              <a:gd name="adj1" fmla="val -54562"/>
              <a:gd name="adj2" fmla="val -270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26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" y="312984"/>
            <a:ext cx="11620635" cy="49983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589523" y="2324911"/>
            <a:ext cx="9728" cy="204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93421" y="2120630"/>
            <a:ext cx="535022" cy="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64627" y="1780720"/>
            <a:ext cx="65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ĩa cân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589523" y="2894258"/>
            <a:ext cx="9728" cy="2769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3179" y="3064668"/>
            <a:ext cx="15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4068" y="3881336"/>
            <a:ext cx="5243209" cy="78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6292" y="5223753"/>
            <a:ext cx="11513631" cy="93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290" y="5223753"/>
            <a:ext cx="115788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908" y="3983474"/>
            <a:ext cx="5243209" cy="78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84068" y="941294"/>
            <a:ext cx="1639111" cy="138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 animBg="1"/>
      <p:bldP spid="2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9" y="254619"/>
            <a:ext cx="11620635" cy="4996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kg      .    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kg      .</a:t>
            </a:r>
            <a:endParaRPr lang="en-US" sz="32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641849"/>
            <a:ext cx="632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kg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0787" y="-189963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n 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6607347" y="1583752"/>
            <a:ext cx="7168401" cy="400090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2448" y="428939"/>
            <a:ext cx="5564221" cy="261674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đây là cân đồng hồ đấy các bạn ạ. Chúng mình hãy xem cách cân đồng hồ hoạt động nhé.</a:t>
            </a:r>
            <a:endParaRPr lang="en-US" sz="28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14837" y="3209924"/>
            <a:ext cx="4643287" cy="2979119"/>
          </a:xfrm>
          <a:prstGeom prst="cloudCallout">
            <a:avLst>
              <a:gd name="adj1" fmla="val -57216"/>
              <a:gd name="adj2" fmla="val -245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đầu, kim cân chỉ vạch 0. Khi để túi táo lên đĩa cân, kim cân dần chuyển động và dừng ở vạch chỉ 1kg.</a:t>
            </a:r>
          </a:p>
          <a:p>
            <a:pPr algn="ctr"/>
            <a:r>
              <a:rPr lang="en-US" sz="24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ta nói túi táo cân nặng 1kg.</a:t>
            </a:r>
            <a:endParaRPr lang="en-US" sz="24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0627" y="1155032"/>
            <a:ext cx="151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cân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1794" y="3617602"/>
            <a:ext cx="13106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79254" y="3891678"/>
            <a:ext cx="535022" cy="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43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550</Words>
  <Application>Microsoft Office PowerPoint</Application>
  <PresentationFormat>Widescreen</PresentationFormat>
  <Paragraphs>59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2 tháng 12 năm 2021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20</cp:revision>
  <dcterms:created xsi:type="dcterms:W3CDTF">2021-11-29T09:46:47Z</dcterms:created>
  <dcterms:modified xsi:type="dcterms:W3CDTF">2021-12-01T09:31:46Z</dcterms:modified>
</cp:coreProperties>
</file>