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89" r:id="rId17"/>
    <p:sldId id="277" r:id="rId18"/>
    <p:sldId id="291" r:id="rId19"/>
    <p:sldId id="278" r:id="rId20"/>
    <p:sldId id="292" r:id="rId21"/>
    <p:sldId id="279" r:id="rId22"/>
    <p:sldId id="280" r:id="rId23"/>
    <p:sldId id="281" r:id="rId24"/>
    <p:sldId id="282" r:id="rId25"/>
    <p:sldId id="283" r:id="rId26"/>
    <p:sldId id="284"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472" y="48"/>
      </p:cViewPr>
      <p:guideLst/>
    </p:cSldViewPr>
  </p:slid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A7CB2-F180-4E2C-B9E3-CFB1D60F821E}"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AA617-B61E-4F5C-B488-F0D56E184A67}" type="slidenum">
              <a:rPr lang="en-US" smtClean="0"/>
              <a:t>‹#›</a:t>
            </a:fld>
            <a:endParaRPr lang="en-US"/>
          </a:p>
        </p:txBody>
      </p:sp>
    </p:spTree>
    <p:extLst>
      <p:ext uri="{BB962C8B-B14F-4D97-AF65-F5344CB8AC3E}">
        <p14:creationId xmlns:p14="http://schemas.microsoft.com/office/powerpoint/2010/main" val="227879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17089D-B640-4E6B-B5C6-E1CFDA963181}" type="slidenum">
              <a:rPr lang="en-US"/>
              <a:pPr/>
              <a:t>2</a:t>
            </a:fld>
            <a:endParaRPr lang="en-US"/>
          </a:p>
        </p:txBody>
      </p:sp>
    </p:spTree>
    <p:extLst>
      <p:ext uri="{BB962C8B-B14F-4D97-AF65-F5344CB8AC3E}">
        <p14:creationId xmlns:p14="http://schemas.microsoft.com/office/powerpoint/2010/main" val="158255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4004197481"/>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89575292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358490094"/>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7252370"/>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803072368"/>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50853B-AC6C-4142-804F-231DEE43F365}"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790888615"/>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D50853B-AC6C-4142-804F-231DEE43F365}"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904182050"/>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05337672"/>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2826363087"/>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2506397393"/>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0853B-AC6C-4142-804F-231DEE43F36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69664085"/>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324634602"/>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50853B-AC6C-4142-804F-231DEE43F365}"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84176935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50853B-AC6C-4142-804F-231DEE43F365}"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20548236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D50853B-AC6C-4142-804F-231DEE43F365}"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807964727"/>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63057295"/>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69902284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D50853B-AC6C-4142-804F-231DEE43F365}" type="datetimeFigureOut">
              <a:rPr lang="en-US" smtClean="0"/>
              <a:t>9/15/2023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5DBBC3A4-9377-4B29-9596-3D38A08E4A31}" type="slidenum">
              <a:rPr lang="en-US" smtClean="0"/>
              <a:t>‹#›</a:t>
            </a:fld>
            <a:endParaRPr lang="en-US"/>
          </a:p>
        </p:txBody>
      </p:sp>
    </p:spTree>
    <p:extLst>
      <p:ext uri="{BB962C8B-B14F-4D97-AF65-F5344CB8AC3E}">
        <p14:creationId xmlns:p14="http://schemas.microsoft.com/office/powerpoint/2010/main" val="2352332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1.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1.pn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en-US" smtClean="0"/>
          </a:p>
        </p:txBody>
      </p:sp>
      <p:pic>
        <p:nvPicPr>
          <p:cNvPr id="3075" name="Picture 2" descr="HH"/>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42504" y="11113"/>
            <a:ext cx="12334504" cy="6911975"/>
          </a:xfrm>
          <a:noFill/>
        </p:spPr>
      </p:pic>
      <p:sp>
        <p:nvSpPr>
          <p:cNvPr id="3076" name="Text Box 5"/>
          <p:cNvSpPr txBox="1">
            <a:spLocks noChangeArrowheads="1"/>
          </p:cNvSpPr>
          <p:nvPr/>
        </p:nvSpPr>
        <p:spPr bwMode="auto">
          <a:xfrm>
            <a:off x="3943748" y="831830"/>
            <a:ext cx="49825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r>
              <a:rPr lang="en-US">
                <a:solidFill>
                  <a:prstClr val="black"/>
                </a:solidFill>
                <a:latin typeface="Calibri" panose="020F0502020204030204"/>
              </a:rPr>
              <a:t> </a:t>
            </a:r>
            <a:r>
              <a:rPr lang="en-US" sz="2000" b="1">
                <a:solidFill>
                  <a:prstClr val="black"/>
                </a:solidFill>
                <a:latin typeface="Times New Roman" panose="02020603050405020304" pitchFamily="18" charset="0"/>
                <a:cs typeface="Times New Roman" panose="02020603050405020304" pitchFamily="18" charset="0"/>
              </a:rPr>
              <a:t>ỦY BAN NHÂN DÂN QUẬN LONG BIÊN</a:t>
            </a:r>
          </a:p>
          <a:p>
            <a:pPr lvl="0" algn="ctr"/>
            <a:r>
              <a:rPr lang="en-US" sz="2000" b="1">
                <a:solidFill>
                  <a:prstClr val="black"/>
                </a:solidFill>
                <a:latin typeface="Times New Roman" panose="02020603050405020304" pitchFamily="18" charset="0"/>
                <a:cs typeface="Times New Roman" panose="02020603050405020304" pitchFamily="18" charset="0"/>
              </a:rPr>
              <a:t>TRƯỜNG MẦM NON TUỔI HOA</a:t>
            </a:r>
          </a:p>
        </p:txBody>
      </p:sp>
      <p:sp>
        <p:nvSpPr>
          <p:cNvPr id="3077" name="Text Box 7"/>
          <p:cNvSpPr txBox="1">
            <a:spLocks noChangeArrowheads="1"/>
          </p:cNvSpPr>
          <p:nvPr/>
        </p:nvSpPr>
        <p:spPr bwMode="auto">
          <a:xfrm>
            <a:off x="2803525" y="34671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078" name="Text Box 8"/>
          <p:cNvSpPr txBox="1">
            <a:spLocks noChangeArrowheads="1"/>
          </p:cNvSpPr>
          <p:nvPr/>
        </p:nvSpPr>
        <p:spPr bwMode="auto">
          <a:xfrm>
            <a:off x="3794125" y="2476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079" name="Text Box 10"/>
          <p:cNvSpPr txBox="1">
            <a:spLocks noChangeArrowheads="1"/>
          </p:cNvSpPr>
          <p:nvPr/>
        </p:nvSpPr>
        <p:spPr bwMode="auto">
          <a:xfrm>
            <a:off x="2727325" y="3886201"/>
            <a:ext cx="876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080" name="Text Box 11"/>
          <p:cNvSpPr txBox="1">
            <a:spLocks noChangeArrowheads="1"/>
          </p:cNvSpPr>
          <p:nvPr/>
        </p:nvSpPr>
        <p:spPr bwMode="auto">
          <a:xfrm>
            <a:off x="2895600" y="2257136"/>
            <a:ext cx="665321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b="1" dirty="0">
                <a:solidFill>
                  <a:srgbClr val="0070C0"/>
                </a:solidFill>
                <a:latin typeface="Times New Roman" panose="02020603050405020304" pitchFamily="18" charset="0"/>
                <a:cs typeface="Times New Roman" panose="02020603050405020304" pitchFamily="18" charset="0"/>
              </a:rPr>
              <a:t>Lĩnh vực phát triển ngôn ngữ</a:t>
            </a:r>
          </a:p>
          <a:p>
            <a:pPr algn="ctr" eaLnBrk="1" hangingPunct="1"/>
            <a:r>
              <a:rPr lang="en-US" sz="2800" b="1" dirty="0">
                <a:solidFill>
                  <a:srgbClr val="0070C0"/>
                </a:solidFill>
                <a:latin typeface="Times New Roman" panose="02020603050405020304" pitchFamily="18" charset="0"/>
                <a:cs typeface="Times New Roman" panose="02020603050405020304" pitchFamily="18" charset="0"/>
              </a:rPr>
              <a:t>Hoạt động làm </a:t>
            </a:r>
            <a:r>
              <a:rPr lang="en-US" sz="2800" b="1" dirty="0" smtClean="0">
                <a:solidFill>
                  <a:srgbClr val="0070C0"/>
                </a:solidFill>
                <a:latin typeface="Times New Roman" panose="02020603050405020304" pitchFamily="18" charset="0"/>
                <a:cs typeface="Times New Roman" panose="02020603050405020304" pitchFamily="18" charset="0"/>
              </a:rPr>
              <a:t>quen </a:t>
            </a:r>
            <a:r>
              <a:rPr lang="en-US" sz="2800" b="1" dirty="0">
                <a:solidFill>
                  <a:srgbClr val="0070C0"/>
                </a:solidFill>
                <a:latin typeface="Times New Roman" panose="02020603050405020304" pitchFamily="18" charset="0"/>
                <a:cs typeface="Times New Roman" panose="02020603050405020304" pitchFamily="18" charset="0"/>
              </a:rPr>
              <a:t>văn học</a:t>
            </a:r>
          </a:p>
        </p:txBody>
      </p:sp>
      <p:sp>
        <p:nvSpPr>
          <p:cNvPr id="3081" name="Rectangle 1"/>
          <p:cNvSpPr>
            <a:spLocks noChangeArrowheads="1"/>
          </p:cNvSpPr>
          <p:nvPr/>
        </p:nvSpPr>
        <p:spPr bwMode="auto">
          <a:xfrm>
            <a:off x="4291343" y="3467101"/>
            <a:ext cx="5133314"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600" b="1" dirty="0" smtClean="0">
                <a:solidFill>
                  <a:srgbClr val="FF0066"/>
                </a:solidFill>
                <a:latin typeface="Times New Roman" panose="02020603050405020304" pitchFamily="18" charset="0"/>
                <a:cs typeface="Times New Roman" panose="02020603050405020304" pitchFamily="18" charset="0"/>
              </a:rPr>
              <a:t>Truyện: Nếu </a:t>
            </a:r>
            <a:r>
              <a:rPr lang="en-US" sz="2600" b="1" dirty="0">
                <a:solidFill>
                  <a:srgbClr val="FF0066"/>
                </a:solidFill>
                <a:latin typeface="Times New Roman" panose="02020603050405020304" pitchFamily="18" charset="0"/>
                <a:cs typeface="Times New Roman" panose="02020603050405020304" pitchFamily="18" charset="0"/>
              </a:rPr>
              <a:t>không đi học</a:t>
            </a:r>
          </a:p>
          <a:p>
            <a:pPr eaLnBrk="1" hangingPunct="1"/>
            <a:r>
              <a:rPr lang="en-US" sz="2600" b="1" dirty="0">
                <a:solidFill>
                  <a:srgbClr val="FF0066"/>
                </a:solidFill>
                <a:latin typeface="Times New Roman" panose="02020603050405020304" pitchFamily="18" charset="0"/>
                <a:cs typeface="Times New Roman" panose="02020603050405020304" pitchFamily="18" charset="0"/>
              </a:rPr>
              <a:t>Lứa tuổi</a:t>
            </a:r>
            <a:r>
              <a:rPr lang="en-US" sz="2600" b="1" dirty="0" smtClean="0">
                <a:solidFill>
                  <a:srgbClr val="FF0066"/>
                </a:solidFill>
                <a:latin typeface="Times New Roman" panose="02020603050405020304" pitchFamily="18" charset="0"/>
                <a:cs typeface="Times New Roman" panose="02020603050405020304" pitchFamily="18" charset="0"/>
              </a:rPr>
              <a:t>: 5-6 </a:t>
            </a:r>
            <a:r>
              <a:rPr lang="en-US" sz="2600" b="1" dirty="0">
                <a:solidFill>
                  <a:srgbClr val="FF0066"/>
                </a:solidFill>
                <a:latin typeface="Times New Roman" panose="02020603050405020304" pitchFamily="18" charset="0"/>
                <a:cs typeface="Times New Roman" panose="02020603050405020304" pitchFamily="18" charset="0"/>
              </a:rPr>
              <a:t>tuổi</a:t>
            </a:r>
          </a:p>
          <a:p>
            <a:pPr eaLnBrk="1" hangingPunct="1"/>
            <a:r>
              <a:rPr lang="en-US" sz="2600" b="1" dirty="0" smtClean="0">
                <a:solidFill>
                  <a:srgbClr val="FF0066"/>
                </a:solidFill>
                <a:latin typeface="Times New Roman" panose="02020603050405020304" pitchFamily="18" charset="0"/>
                <a:cs typeface="Times New Roman" panose="02020603050405020304" pitchFamily="18" charset="0"/>
              </a:rPr>
              <a:t>GV hướng dẫn</a:t>
            </a:r>
            <a:r>
              <a:rPr lang="en-US" sz="2600" b="1" smtClean="0">
                <a:solidFill>
                  <a:srgbClr val="FF0066"/>
                </a:solidFill>
                <a:latin typeface="Times New Roman" panose="02020603050405020304" pitchFamily="18" charset="0"/>
                <a:cs typeface="Times New Roman" panose="02020603050405020304" pitchFamily="18" charset="0"/>
              </a:rPr>
              <a:t>: Nguyễn Thị Vân</a:t>
            </a:r>
            <a:endParaRPr lang="en-US" sz="2600" b="1" dirty="0">
              <a:solidFill>
                <a:srgbClr val="FF0066"/>
              </a:solidFill>
              <a:latin typeface="Times New Roman" panose="02020603050405020304" pitchFamily="18" charset="0"/>
              <a:cs typeface="Times New Roman" panose="02020603050405020304" pitchFamily="18" charset="0"/>
            </a:endParaRPr>
          </a:p>
          <a:p>
            <a:pPr eaLnBrk="1" hangingPunct="1"/>
            <a:endParaRPr lang="en-US" sz="2600" b="1" dirty="0">
              <a:solidFill>
                <a:srgbClr val="FF0066"/>
              </a:solidFill>
              <a:latin typeface="Times New Roman" panose="02020603050405020304" pitchFamily="18" charset="0"/>
              <a:cs typeface="Times New Roman" panose="02020603050405020304" pitchFamily="18" charset="0"/>
            </a:endParaRPr>
          </a:p>
          <a:p>
            <a:pPr eaLnBrk="1" hangingPunct="1"/>
            <a:endParaRPr lang="en-US" sz="2600" b="1" dirty="0">
              <a:solidFill>
                <a:srgbClr val="FF0066"/>
              </a:solidFill>
              <a:latin typeface="Times New Roman" panose="02020603050405020304" pitchFamily="18" charset="0"/>
              <a:cs typeface="Times New Roman" panose="02020603050405020304" pitchFamily="18" charset="0"/>
            </a:endParaRPr>
          </a:p>
          <a:p>
            <a:pPr eaLnBrk="1" hangingPunct="1"/>
            <a:endParaRPr lang="en-US" sz="2600" b="1" dirty="0">
              <a:solidFill>
                <a:srgbClr val="FF0066"/>
              </a:solidFill>
              <a:latin typeface="Times New Roman" panose="02020603050405020304" pitchFamily="18" charset="0"/>
              <a:cs typeface="Times New Roman" panose="02020603050405020304" pitchFamily="18" charset="0"/>
            </a:endParaRPr>
          </a:p>
          <a:p>
            <a:pPr eaLnBrk="1" hangingPunct="1"/>
            <a:r>
              <a:rPr lang="en-US" sz="2600" b="1" dirty="0">
                <a:solidFill>
                  <a:srgbClr val="FF0066"/>
                </a:solidFill>
                <a:latin typeface="Times New Roman" panose="02020603050405020304" pitchFamily="18" charset="0"/>
                <a:cs typeface="Times New Roman" panose="02020603050405020304" pitchFamily="18" charset="0"/>
              </a:rPr>
              <a:t>           </a:t>
            </a:r>
            <a:r>
              <a:rPr lang="en-US" sz="2600" b="1" dirty="0">
                <a:solidFill>
                  <a:srgbClr val="0070C0"/>
                </a:solidFill>
                <a:latin typeface="Times New Roman" panose="02020603050405020304" pitchFamily="18" charset="0"/>
                <a:cs typeface="Times New Roman" panose="02020603050405020304" pitchFamily="18" charset="0"/>
              </a:rPr>
              <a:t>Năm học </a:t>
            </a:r>
            <a:r>
              <a:rPr lang="en-US" sz="2600" b="1">
                <a:solidFill>
                  <a:srgbClr val="0070C0"/>
                </a:solidFill>
                <a:latin typeface="Times New Roman" panose="02020603050405020304" pitchFamily="18" charset="0"/>
                <a:cs typeface="Times New Roman" panose="02020603050405020304" pitchFamily="18" charset="0"/>
              </a:rPr>
              <a:t>: </a:t>
            </a:r>
            <a:r>
              <a:rPr lang="en-US" sz="2600" b="1" smtClean="0">
                <a:solidFill>
                  <a:srgbClr val="0070C0"/>
                </a:solidFill>
                <a:latin typeface="Times New Roman" panose="02020603050405020304" pitchFamily="18" charset="0"/>
                <a:cs typeface="Times New Roman" panose="02020603050405020304" pitchFamily="18" charset="0"/>
              </a:rPr>
              <a:t>2023-2024</a:t>
            </a:r>
            <a:endParaRPr lang="en-US" sz="2600" b="1"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229" y="1542724"/>
            <a:ext cx="817778" cy="817778"/>
          </a:xfrm>
          <a:prstGeom prst="rect">
            <a:avLst/>
          </a:prstGeom>
        </p:spPr>
      </p:pic>
    </p:spTree>
    <p:extLst>
      <p:ext uri="{BB962C8B-B14F-4D97-AF65-F5344CB8AC3E}">
        <p14:creationId xmlns:p14="http://schemas.microsoft.com/office/powerpoint/2010/main" val="3593923865"/>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83127" y="-83127"/>
            <a:ext cx="12275127" cy="6941127"/>
            <a:chOff x="384" y="432"/>
            <a:chExt cx="4794" cy="3150"/>
          </a:xfrm>
        </p:grpSpPr>
        <p:pic>
          <p:nvPicPr>
            <p:cNvPr id="17411" name="Picture 2" descr="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200074"/>
                </p14:media>
              </p:ext>
            </p:extLst>
          </p:nvPr>
        </p:nvPicPr>
        <p:blipFill>
          <a:blip r:embed="rId6"/>
          <a:stretch>
            <a:fillRect/>
          </a:stretch>
        </p:blipFill>
        <p:spPr>
          <a:xfrm flipH="1">
            <a:off x="10363200" y="6507892"/>
            <a:ext cx="435690" cy="350108"/>
          </a:xfrm>
          <a:prstGeom prst="rect">
            <a:avLst/>
          </a:prstGeom>
        </p:spPr>
      </p:pic>
    </p:spTree>
    <p:extLst>
      <p:ext uri="{BB962C8B-B14F-4D97-AF65-F5344CB8AC3E}">
        <p14:creationId xmlns:p14="http://schemas.microsoft.com/office/powerpoint/2010/main" val="1112366841"/>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MIL10026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376"/>
            <a:ext cx="12192000" cy="69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3810000" y="2667001"/>
            <a:ext cx="3962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6000" dirty="0"/>
              <a:t> </a:t>
            </a:r>
            <a:r>
              <a:rPr lang="en-US" sz="6000" dirty="0">
                <a:solidFill>
                  <a:srgbClr val="FF0066"/>
                </a:solidFill>
                <a:latin typeface="Times New Roman" panose="02020603050405020304" pitchFamily="18" charset="0"/>
                <a:cs typeface="Times New Roman" panose="02020603050405020304" pitchFamily="18" charset="0"/>
              </a:rPr>
              <a:t>Đàm thoại</a:t>
            </a:r>
          </a:p>
        </p:txBody>
      </p:sp>
    </p:spTree>
    <p:extLst>
      <p:ext uri="{BB962C8B-B14F-4D97-AF65-F5344CB8AC3E}">
        <p14:creationId xmlns:p14="http://schemas.microsoft.com/office/powerpoint/2010/main" val="51804140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trips(downLeft)">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checkerboard(across)">
                                      <p:cBhvr>
                                        <p:cTn id="12"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smtClean="0"/>
          </a:p>
        </p:txBody>
      </p:sp>
      <p:pic>
        <p:nvPicPr>
          <p:cNvPr id="35844" name="Picture 4" descr="MIL10026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90961"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2590800" y="1219200"/>
            <a:ext cx="7772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742950" indent="-742950" eaLnBrk="1" hangingPunct="1">
              <a:buFontTx/>
              <a:buAutoNum type="arabicPeriod"/>
              <a:defRPr/>
            </a:pPr>
            <a:r>
              <a:rPr lang="en-US" sz="4400" b="1" dirty="0">
                <a:cs typeface="Times New Roman" panose="02020603050405020304" pitchFamily="18" charset="0"/>
              </a:rPr>
              <a:t>Cô vừa kể cho các con nghe câu chuyện gì?</a:t>
            </a:r>
          </a:p>
          <a:p>
            <a:pPr marL="742950" indent="-742950" eaLnBrk="1" hangingPunct="1">
              <a:buFontTx/>
              <a:buAutoNum type="arabicPeriod"/>
              <a:defRPr/>
            </a:pPr>
            <a:r>
              <a:rPr lang="en-US" sz="4400" b="1" dirty="0">
                <a:cs typeface="Times New Roman" panose="02020603050405020304" pitchFamily="18" charset="0"/>
              </a:rPr>
              <a:t>Trong câu chuyện có</a:t>
            </a:r>
          </a:p>
          <a:p>
            <a:pPr eaLnBrk="1" hangingPunct="1">
              <a:defRPr/>
            </a:pPr>
            <a:r>
              <a:rPr lang="en-US" sz="4400" b="1" dirty="0">
                <a:cs typeface="Times New Roman" panose="02020603050405020304" pitchFamily="18" charset="0"/>
              </a:rPr>
              <a:t> những nhân vật nào?</a:t>
            </a:r>
          </a:p>
        </p:txBody>
      </p:sp>
      <p:pic>
        <p:nvPicPr>
          <p:cNvPr id="6" name="Picture 8" descr="questionmark2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43933"/>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329329908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strips(downLeft)">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5845"/>
                                        </p:tgtEl>
                                        <p:attrNameLst>
                                          <p:attrName>style.visibility</p:attrName>
                                        </p:attrNameLst>
                                      </p:cBhvr>
                                      <p:to>
                                        <p:strVal val="visible"/>
                                      </p:to>
                                    </p:set>
                                    <p:animEffect transition="in" filter="wheel(4)">
                                      <p:cBhvr>
                                        <p:cTn id="12" dur="2000"/>
                                        <p:tgtEl>
                                          <p:spTgt spid="358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par>
                                <p:cTn id="18" presetID="37"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4" presetID="8"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amond(in)">
                                      <p:cBhvr>
                                        <p:cTn id="2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grpSp>
        <p:nvGrpSpPr>
          <p:cNvPr id="20484" name="Group 4"/>
          <p:cNvGrpSpPr>
            <a:grpSpLocks/>
          </p:cNvGrpSpPr>
          <p:nvPr/>
        </p:nvGrpSpPr>
        <p:grpSpPr bwMode="auto">
          <a:xfrm>
            <a:off x="1375835" y="0"/>
            <a:ext cx="10129652" cy="6858000"/>
            <a:chOff x="384" y="432"/>
            <a:chExt cx="4794" cy="3150"/>
          </a:xfrm>
        </p:grpSpPr>
        <p:pic>
          <p:nvPicPr>
            <p:cNvPr id="20486" name="Picture 2" descr="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 descr="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FILE_20210915_091506_2">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6"/>
          <a:stretch>
            <a:fillRect/>
          </a:stretch>
        </p:blipFill>
        <p:spPr>
          <a:xfrm>
            <a:off x="1466335" y="5503434"/>
            <a:ext cx="609600" cy="609600"/>
          </a:xfrm>
        </p:spPr>
      </p:pic>
      <p:sp>
        <p:nvSpPr>
          <p:cNvPr id="7" name="Rectangle 6"/>
          <p:cNvSpPr/>
          <p:nvPr/>
        </p:nvSpPr>
        <p:spPr>
          <a:xfrm>
            <a:off x="1342713" y="4891"/>
            <a:ext cx="4877025" cy="162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FF0000"/>
                </a:solidFill>
                <a:latin typeface="Times New Roman" panose="02020603050405020304" pitchFamily="18" charset="0"/>
                <a:cs typeface="Times New Roman" panose="02020603050405020304" pitchFamily="18" charset="0"/>
              </a:rPr>
              <a:t>Trong câu chuyện có nhân vật: Gà con, Dê con, Gấu con, bác sĩ Voi, bướm vàng, bướm trắng.</a:t>
            </a:r>
          </a:p>
        </p:txBody>
      </p:sp>
    </p:spTree>
    <p:extLst>
      <p:ext uri="{BB962C8B-B14F-4D97-AF65-F5344CB8AC3E}">
        <p14:creationId xmlns:p14="http://schemas.microsoft.com/office/powerpoint/2010/main" val="353355911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2362200" y="47244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 </a:t>
            </a:r>
            <a:r>
              <a:rPr lang="en-US" sz="2800" b="1">
                <a:solidFill>
                  <a:srgbClr val="FF0000"/>
                </a:solidFill>
                <a:latin typeface="Times New Roman" panose="02020603050405020304" pitchFamily="18" charset="0"/>
                <a:cs typeface="Times New Roman" panose="02020603050405020304" pitchFamily="18" charset="0"/>
              </a:rPr>
              <a:t>Trong câu chuyện bạn nào chăm chỉ đang đi học ?</a:t>
            </a:r>
          </a:p>
        </p:txBody>
      </p:sp>
      <p:pic>
        <p:nvPicPr>
          <p:cNvPr id="215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154379"/>
            <a:ext cx="5512323" cy="411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18900"/>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657600" y="685800"/>
            <a:ext cx="5334000" cy="731838"/>
          </a:xfrm>
        </p:spPr>
        <p:txBody>
          <a:bodyPr/>
          <a:lstStyle/>
          <a:p>
            <a:pPr algn="l" eaLnBrk="1" hangingPunct="1"/>
            <a:endParaRPr lang="en-US" sz="2800">
              <a:solidFill>
                <a:srgbClr val="FF0000"/>
              </a:solidFill>
              <a:latin typeface="Times New Roman" panose="02020603050405020304" pitchFamily="18" charset="0"/>
              <a:cs typeface="Times New Roman" panose="02020603050405020304" pitchFamily="18" charset="0"/>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535" y="2084331"/>
            <a:ext cx="6472052" cy="46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562600" y="23019"/>
            <a:ext cx="4343400" cy="2057400"/>
          </a:xfrm>
          <a:prstGeom prst="cloudCallout">
            <a:avLst>
              <a:gd name="adj1" fmla="val -54216"/>
              <a:gd name="adj2" fmla="val 48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Bạn Gà con rủ ai đi học? </a:t>
            </a:r>
            <a:br>
              <a:rPr lang="en-US" sz="2000" dirty="0">
                <a:solidFill>
                  <a:srgbClr val="FF0000"/>
                </a:solidFill>
                <a:latin typeface="Times New Roman" panose="02020603050405020304" pitchFamily="18" charset="0"/>
                <a:cs typeface="Times New Roman" panose="02020603050405020304" pitchFamily="18" charset="0"/>
              </a:rPr>
            </a:br>
            <a:r>
              <a:rPr lang="en-US" sz="2000" dirty="0">
                <a:solidFill>
                  <a:srgbClr val="FF0000"/>
                </a:solidFill>
                <a:latin typeface="Times New Roman" panose="02020603050405020304" pitchFamily="18" charset="0"/>
                <a:cs typeface="Times New Roman" panose="02020603050405020304" pitchFamily="18" charset="0"/>
              </a:rPr>
              <a:t>vì sao bạn Dê con lại không đi học?</a:t>
            </a:r>
            <a:endParaRPr lang="en-US" sz="2000" dirty="0"/>
          </a:p>
        </p:txBody>
      </p:sp>
    </p:spTree>
    <p:extLst>
      <p:ext uri="{BB962C8B-B14F-4D97-AF65-F5344CB8AC3E}">
        <p14:creationId xmlns:p14="http://schemas.microsoft.com/office/powerpoint/2010/main" val="75965580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657600" y="685800"/>
            <a:ext cx="5334000" cy="731838"/>
          </a:xfrm>
        </p:spPr>
        <p:txBody>
          <a:bodyPr/>
          <a:lstStyle/>
          <a:p>
            <a:pPr algn="l" eaLnBrk="1" hangingPunct="1"/>
            <a:endParaRPr lang="en-US" sz="2800">
              <a:solidFill>
                <a:srgbClr val="FF0000"/>
              </a:solidFill>
              <a:latin typeface="Times New Roman" panose="02020603050405020304" pitchFamily="18" charset="0"/>
              <a:cs typeface="Times New Roman" panose="02020603050405020304" pitchFamily="18" charset="0"/>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535" y="2084331"/>
            <a:ext cx="6472052" cy="46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562600" y="23019"/>
            <a:ext cx="4343400" cy="2057400"/>
          </a:xfrm>
          <a:prstGeom prst="cloudCallout">
            <a:avLst>
              <a:gd name="adj1" fmla="val -54216"/>
              <a:gd name="adj2" fmla="val 48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Bạn Gà con rủ ai đi học? </a:t>
            </a:r>
            <a:br>
              <a:rPr lang="en-US" sz="2000" dirty="0">
                <a:solidFill>
                  <a:srgbClr val="FF0000"/>
                </a:solidFill>
                <a:latin typeface="Times New Roman" panose="02020603050405020304" pitchFamily="18" charset="0"/>
                <a:cs typeface="Times New Roman" panose="02020603050405020304" pitchFamily="18" charset="0"/>
              </a:rPr>
            </a:br>
            <a:r>
              <a:rPr lang="en-US" sz="2000" dirty="0">
                <a:solidFill>
                  <a:srgbClr val="FF0000"/>
                </a:solidFill>
                <a:latin typeface="Times New Roman" panose="02020603050405020304" pitchFamily="18" charset="0"/>
                <a:cs typeface="Times New Roman" panose="02020603050405020304" pitchFamily="18" charset="0"/>
              </a:rPr>
              <a:t>vì sao bạn Dê con lại không đi học?</a:t>
            </a:r>
            <a:endParaRPr lang="en-US" sz="2000" dirty="0"/>
          </a:p>
        </p:txBody>
      </p:sp>
    </p:spTree>
    <p:extLst>
      <p:ext uri="{BB962C8B-B14F-4D97-AF65-F5344CB8AC3E}">
        <p14:creationId xmlns:p14="http://schemas.microsoft.com/office/powerpoint/2010/main" val="773343712"/>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285103" y="304800"/>
            <a:ext cx="8697097" cy="1143000"/>
          </a:xfrm>
        </p:spPr>
        <p:txBody>
          <a:bodyPr>
            <a:normAutofit fontScale="90000"/>
          </a:bodyPr>
          <a:lstStyle/>
          <a:p>
            <a:pPr algn="l" eaLnBrk="1" hangingPunct="1"/>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Khi gặp bạn bướm vàng gà con đã làm gì?</a:t>
            </a:r>
            <a:r>
              <a:rPr lang="vi-VN" sz="3200" dirty="0" smtClean="0">
                <a:solidFill>
                  <a:srgbClr val="FF0000"/>
                </a:solidFill>
                <a:latin typeface="Times New Roman" panose="02020603050405020304" pitchFamily="18" charset="0"/>
                <a:cs typeface="Times New Roman" panose="02020603050405020304" pitchFamily="18" charset="0"/>
              </a:rPr>
              <a:t/>
            </a:r>
            <a:br>
              <a:rPr lang="vi-VN" sz="3200" dirty="0" smtClean="0">
                <a:solidFill>
                  <a:srgbClr val="FF0000"/>
                </a:solidFill>
                <a:latin typeface="Times New Roman" panose="02020603050405020304" pitchFamily="18" charset="0"/>
                <a:cs typeface="Times New Roman" panose="02020603050405020304" pitchFamily="18" charset="0"/>
              </a:rPr>
            </a:br>
            <a:r>
              <a:rPr lang="vi-VN" sz="320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Bạn </a:t>
            </a:r>
            <a:r>
              <a:rPr lang="vi-VN" sz="3200" dirty="0" smtClean="0">
                <a:solidFill>
                  <a:srgbClr val="FF0000"/>
                </a:solidFill>
                <a:latin typeface="Times New Roman" panose="02020603050405020304" pitchFamily="18" charset="0"/>
                <a:cs typeface="Times New Roman" panose="02020603050405020304" pitchFamily="18" charset="0"/>
              </a:rPr>
              <a:t>Bướm vàng trả lời </a:t>
            </a:r>
            <a:r>
              <a:rPr lang="en-US" sz="3200" dirty="0" smtClean="0">
                <a:solidFill>
                  <a:srgbClr val="FF0000"/>
                </a:solidFill>
                <a:latin typeface="Times New Roman" panose="02020603050405020304" pitchFamily="18" charset="0"/>
                <a:cs typeface="Times New Roman" panose="02020603050405020304" pitchFamily="18" charset="0"/>
              </a:rPr>
              <a:t>như thế nào?</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3555" name="Group 4"/>
          <p:cNvGrpSpPr>
            <a:grpSpLocks/>
          </p:cNvGrpSpPr>
          <p:nvPr/>
        </p:nvGrpSpPr>
        <p:grpSpPr bwMode="auto">
          <a:xfrm>
            <a:off x="2667348" y="2226275"/>
            <a:ext cx="5774377" cy="4242460"/>
            <a:chOff x="384" y="432"/>
            <a:chExt cx="4794" cy="3150"/>
          </a:xfrm>
        </p:grpSpPr>
        <p:pic>
          <p:nvPicPr>
            <p:cNvPr id="23556" name="Picture 2" descr="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918866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285103" y="304800"/>
            <a:ext cx="8697097" cy="1143000"/>
          </a:xfrm>
        </p:spPr>
        <p:txBody>
          <a:bodyPr>
            <a:normAutofit fontScale="90000"/>
          </a:bodyPr>
          <a:lstStyle/>
          <a:p>
            <a:pPr algn="l" eaLnBrk="1" hangingPunct="1"/>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smtClean="0">
                <a:solidFill>
                  <a:srgbClr val="FF0000"/>
                </a:solidFill>
                <a:latin typeface="Times New Roman" panose="02020603050405020304" pitchFamily="18" charset="0"/>
                <a:cs typeface="Times New Roman" panose="02020603050405020304" pitchFamily="18" charset="0"/>
              </a:rPr>
              <a:t>Khi gặp bạn bướm vàng gà con đã làm gì?</a:t>
            </a:r>
            <a:r>
              <a:rPr lang="vi-VN" sz="3200" dirty="0" smtClean="0">
                <a:solidFill>
                  <a:srgbClr val="FF0000"/>
                </a:solidFill>
                <a:latin typeface="Times New Roman" panose="02020603050405020304" pitchFamily="18" charset="0"/>
                <a:cs typeface="Times New Roman" panose="02020603050405020304" pitchFamily="18" charset="0"/>
              </a:rPr>
              <a:t/>
            </a:r>
            <a:br>
              <a:rPr lang="vi-VN" sz="3200" dirty="0" smtClean="0">
                <a:solidFill>
                  <a:srgbClr val="FF0000"/>
                </a:solidFill>
                <a:latin typeface="Times New Roman" panose="02020603050405020304" pitchFamily="18" charset="0"/>
                <a:cs typeface="Times New Roman" panose="02020603050405020304" pitchFamily="18" charset="0"/>
              </a:rPr>
            </a:br>
            <a:r>
              <a:rPr lang="vi-VN" sz="320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Bạn </a:t>
            </a:r>
            <a:r>
              <a:rPr lang="vi-VN" sz="3200" dirty="0" smtClean="0">
                <a:solidFill>
                  <a:srgbClr val="FF0000"/>
                </a:solidFill>
                <a:latin typeface="Times New Roman" panose="02020603050405020304" pitchFamily="18" charset="0"/>
                <a:cs typeface="Times New Roman" panose="02020603050405020304" pitchFamily="18" charset="0"/>
              </a:rPr>
              <a:t>Bướm vàng trả lời </a:t>
            </a:r>
            <a:r>
              <a:rPr lang="en-US" sz="3200" dirty="0" smtClean="0">
                <a:solidFill>
                  <a:srgbClr val="FF0000"/>
                </a:solidFill>
                <a:latin typeface="Times New Roman" panose="02020603050405020304" pitchFamily="18" charset="0"/>
                <a:cs typeface="Times New Roman" panose="02020603050405020304" pitchFamily="18" charset="0"/>
              </a:rPr>
              <a:t>như thế nào?</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3555" name="Group 4"/>
          <p:cNvGrpSpPr>
            <a:grpSpLocks/>
          </p:cNvGrpSpPr>
          <p:nvPr/>
        </p:nvGrpSpPr>
        <p:grpSpPr bwMode="auto">
          <a:xfrm>
            <a:off x="2667348" y="2226275"/>
            <a:ext cx="5774377" cy="4242460"/>
            <a:chOff x="384" y="432"/>
            <a:chExt cx="4794" cy="3150"/>
          </a:xfrm>
        </p:grpSpPr>
        <p:pic>
          <p:nvPicPr>
            <p:cNvPr id="23556" name="Picture 2" desc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FILE_20210915_094600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2200" y="4887098"/>
            <a:ext cx="609600" cy="609600"/>
          </a:xfrm>
          <a:prstGeom prst="rect">
            <a:avLst/>
          </a:prstGeom>
        </p:spPr>
      </p:pic>
    </p:spTree>
    <p:extLst>
      <p:ext uri="{BB962C8B-B14F-4D97-AF65-F5344CB8AC3E}">
        <p14:creationId xmlns:p14="http://schemas.microsoft.com/office/powerpoint/2010/main" val="307215614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5694" y="762000"/>
            <a:ext cx="7705106" cy="1143000"/>
          </a:xfrm>
        </p:spPr>
        <p:txBody>
          <a:bodyPr>
            <a:normAutofit/>
          </a:bodyPr>
          <a:lstStyle/>
          <a:p>
            <a:pPr algn="l" eaLnBrk="1" hangingPunct="1"/>
            <a:r>
              <a:rPr lang="en-US" sz="2400" dirty="0">
                <a:solidFill>
                  <a:srgbClr val="FF0000"/>
                </a:solidFill>
                <a:latin typeface="Times New Roman" panose="02020603050405020304" pitchFamily="18" charset="0"/>
                <a:cs typeface="Times New Roman" panose="02020603050405020304" pitchFamily="18" charset="0"/>
              </a:rPr>
              <a:t>Gà con đi học về thì thấy ai đã đứng chờ ở cửa</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4579"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030681" y="1784437"/>
            <a:ext cx="7130413" cy="5073563"/>
          </a:xfrm>
        </p:spPr>
      </p:pic>
    </p:spTree>
    <p:extLst>
      <p:ext uri="{BB962C8B-B14F-4D97-AF65-F5344CB8AC3E}">
        <p14:creationId xmlns:p14="http://schemas.microsoft.com/office/powerpoint/2010/main" val="3231800760"/>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endParaRPr lang="en-US" smtClean="0"/>
          </a:p>
        </p:txBody>
      </p:sp>
      <p:sp>
        <p:nvSpPr>
          <p:cNvPr id="8195" name="Subtitle 2"/>
          <p:cNvSpPr>
            <a:spLocks noGrp="1"/>
          </p:cNvSpPr>
          <p:nvPr>
            <p:ph type="subTitle" idx="1"/>
          </p:nvPr>
        </p:nvSpPr>
        <p:spPr/>
        <p:txBody>
          <a:bodyPr/>
          <a:lstStyle/>
          <a:p>
            <a:pPr eaLnBrk="1" hangingPunct="1"/>
            <a:endParaRPr lang="en-US" smtClean="0"/>
          </a:p>
        </p:txBody>
      </p:sp>
      <p:pic>
        <p:nvPicPr>
          <p:cNvPr id="5" name="Picture 4" descr="SLGG_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1"/>
          <p:cNvSpPr>
            <a:spLocks noChangeArrowheads="1"/>
          </p:cNvSpPr>
          <p:nvPr/>
        </p:nvSpPr>
        <p:spPr bwMode="auto">
          <a:xfrm flipH="1">
            <a:off x="1276597" y="1414808"/>
            <a:ext cx="9708077" cy="40972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1740" rIns="0" bIns="6348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300" b="1" dirty="0">
                <a:solidFill>
                  <a:srgbClr val="333333"/>
                </a:solidFill>
                <a:latin typeface="Times New Roman" panose="02020603050405020304" pitchFamily="18" charset="0"/>
                <a:cs typeface="Times New Roman" panose="02020603050405020304" pitchFamily="18" charset="0"/>
              </a:rPr>
              <a:t>Truyện: Nếu không đi học</a:t>
            </a:r>
          </a:p>
          <a:p>
            <a:r>
              <a:rPr lang="en-US" sz="1300" dirty="0">
                <a:solidFill>
                  <a:srgbClr val="333333"/>
                </a:solidFill>
                <a:latin typeface="Times New Roman" panose="02020603050405020304" pitchFamily="18" charset="0"/>
                <a:cs typeface="Times New Roman" panose="02020603050405020304" pitchFamily="18" charset="0"/>
              </a:rPr>
              <a:t>  </a:t>
            </a:r>
          </a:p>
          <a:p>
            <a:r>
              <a:rPr lang="en-US" sz="1300" dirty="0">
                <a:solidFill>
                  <a:srgbClr val="333333"/>
                </a:solidFill>
                <a:latin typeface="Times New Roman" panose="02020603050405020304" pitchFamily="18" charset="0"/>
                <a:cs typeface="Times New Roman" panose="02020603050405020304" pitchFamily="18" charset="0"/>
              </a:rPr>
              <a:t>Gà con đi học, trên đường đi, Gà liền rủ Dê con cùng đi học với mình.</a:t>
            </a:r>
          </a:p>
          <a:p>
            <a:r>
              <a:rPr lang="en-US" sz="1300" dirty="0">
                <a:solidFill>
                  <a:srgbClr val="333333"/>
                </a:solidFill>
                <a:latin typeface="Times New Roman" panose="02020603050405020304" pitchFamily="18" charset="0"/>
                <a:cs typeface="Times New Roman" panose="02020603050405020304" pitchFamily="18" charset="0"/>
              </a:rPr>
              <a:t>Dê con lắc đầu từ chối: “Tớ hẹn đi đá bóng với Gấu con rồi”.</a:t>
            </a:r>
          </a:p>
          <a:p>
            <a:r>
              <a:rPr lang="en-US" sz="1300" dirty="0">
                <a:solidFill>
                  <a:srgbClr val="333333"/>
                </a:solidFill>
                <a:latin typeface="Times New Roman" panose="02020603050405020304" pitchFamily="18" charset="0"/>
                <a:cs typeface="Times New Roman" panose="02020603050405020304" pitchFamily="18" charset="0"/>
              </a:rPr>
              <a:t>Gần tới lớp, Gà con gặp Bướm Vàng. Gà con rủ: “Bướm Vàng ơi! Đi học với mình </a:t>
            </a:r>
            <a:r>
              <a:rPr lang="en-US" sz="1300" dirty="0" err="1">
                <a:solidFill>
                  <a:srgbClr val="333333"/>
                </a:solidFill>
                <a:latin typeface="Times New Roman" panose="02020603050405020304" pitchFamily="18" charset="0"/>
                <a:cs typeface="Times New Roman" panose="02020603050405020304" pitchFamily="18" charset="0"/>
              </a:rPr>
              <a:t>đi!”.Bướm</a:t>
            </a:r>
            <a:r>
              <a:rPr lang="en-US" sz="1300" dirty="0">
                <a:solidFill>
                  <a:srgbClr val="333333"/>
                </a:solidFill>
                <a:latin typeface="Times New Roman" panose="02020603050405020304" pitchFamily="18" charset="0"/>
                <a:cs typeface="Times New Roman" panose="02020603050405020304" pitchFamily="18" charset="0"/>
              </a:rPr>
              <a:t> Vàng </a:t>
            </a:r>
            <a:r>
              <a:rPr lang="en-US" sz="1300" dirty="0" err="1">
                <a:solidFill>
                  <a:srgbClr val="333333"/>
                </a:solidFill>
                <a:latin typeface="Times New Roman" panose="02020603050405020304" pitchFamily="18" charset="0"/>
                <a:cs typeface="Times New Roman" panose="02020603050405020304" pitchFamily="18" charset="0"/>
              </a:rPr>
              <a:t>đỏng</a:t>
            </a:r>
            <a:r>
              <a:rPr lang="en-US" sz="1300" dirty="0">
                <a:solidFill>
                  <a:srgbClr val="333333"/>
                </a:solidFill>
                <a:latin typeface="Times New Roman" panose="02020603050405020304" pitchFamily="18" charset="0"/>
                <a:cs typeface="Times New Roman" panose="02020603050405020304" pitchFamily="18" charset="0"/>
              </a:rPr>
              <a:t> </a:t>
            </a:r>
            <a:r>
              <a:rPr lang="en-US" sz="1300" dirty="0" err="1">
                <a:solidFill>
                  <a:srgbClr val="333333"/>
                </a:solidFill>
                <a:latin typeface="Times New Roman" panose="02020603050405020304" pitchFamily="18" charset="0"/>
                <a:cs typeface="Times New Roman" panose="02020603050405020304" pitchFamily="18" charset="0"/>
              </a:rPr>
              <a:t>đảnh</a:t>
            </a:r>
            <a:r>
              <a:rPr lang="en-US" sz="1300" dirty="0">
                <a:solidFill>
                  <a:srgbClr val="333333"/>
                </a:solidFill>
                <a:latin typeface="Times New Roman" panose="02020603050405020304" pitchFamily="18" charset="0"/>
                <a:cs typeface="Times New Roman" panose="02020603050405020304" pitchFamily="18" charset="0"/>
              </a:rPr>
              <a:t> nói: “Tớ chẳng thích đi học đâu, rong chơi sướng hơn chứ!”</a:t>
            </a:r>
          </a:p>
          <a:p>
            <a:r>
              <a:rPr lang="en-US" sz="1300" dirty="0">
                <a:solidFill>
                  <a:srgbClr val="333333"/>
                </a:solidFill>
                <a:latin typeface="Times New Roman" panose="02020603050405020304" pitchFamily="18" charset="0"/>
                <a:cs typeface="Times New Roman" panose="02020603050405020304" pitchFamily="18" charset="0"/>
              </a:rPr>
              <a:t>Buổi trưa, Gà con đi học về thì thấy Dê con và Gấu con chờ ở cửa. Dê con hổn hển nói :”Gà con đọc giúp tớ lời hướng dẫn trên hộp thuốc này với, bọn tớ uống một viên rồi mà chẳng thấy khỏi”</a:t>
            </a:r>
          </a:p>
          <a:p>
            <a:r>
              <a:rPr lang="en-US" sz="1300" dirty="0">
                <a:solidFill>
                  <a:srgbClr val="333333"/>
                </a:solidFill>
                <a:latin typeface="Times New Roman" panose="02020603050405020304" pitchFamily="18" charset="0"/>
                <a:cs typeface="Times New Roman" panose="02020603050405020304" pitchFamily="18" charset="0"/>
              </a:rPr>
              <a:t>Gà con hỏi hai bạn đau ốm thế nào thì Dê con kể lại rằng Gấu con bị đau bụng còn Dê con đá bóng bị chảy máu chân.</a:t>
            </a:r>
          </a:p>
          <a:p>
            <a:r>
              <a:rPr lang="en-US" sz="1300" dirty="0">
                <a:solidFill>
                  <a:srgbClr val="333333"/>
                </a:solidFill>
                <a:latin typeface="Times New Roman" panose="02020603050405020304" pitchFamily="18" charset="0"/>
                <a:cs typeface="Times New Roman" panose="02020603050405020304" pitchFamily="18" charset="0"/>
              </a:rPr>
              <a:t>Gà con nghe vậy buồn cười quá, bảo Dê con rằng: “Hai cái đau ấy không dùng chung một thứ thuốc được. Để tớ lấy thuốc đỏ và bông băng </a:t>
            </a:r>
            <a:r>
              <a:rPr lang="en-US" sz="1300" dirty="0" err="1">
                <a:solidFill>
                  <a:srgbClr val="333333"/>
                </a:solidFill>
                <a:latin typeface="Times New Roman" panose="02020603050405020304" pitchFamily="18" charset="0"/>
                <a:cs typeface="Times New Roman" panose="02020603050405020304" pitchFamily="18" charset="0"/>
              </a:rPr>
              <a:t>băng</a:t>
            </a:r>
            <a:r>
              <a:rPr lang="en-US" sz="1300" dirty="0">
                <a:solidFill>
                  <a:srgbClr val="333333"/>
                </a:solidFill>
                <a:latin typeface="Times New Roman" panose="02020603050405020304" pitchFamily="18" charset="0"/>
                <a:cs typeface="Times New Roman" panose="02020603050405020304" pitchFamily="18" charset="0"/>
              </a:rPr>
              <a:t> lại vết thương cho Dê con. Gấu đau bụng thì tạm bôi dầu cao rồi đến bác sĩ Voi khám xem sao”. Dê con ngơ ngác hỏi Gà con vì sao không dùng được loại thuốc mà bạn ấy đã lấy trong tủ thuốc ở nhà. Dê con tưởng rằng cứ là thuốc thì đau gì uống cũng </a:t>
            </a:r>
            <a:r>
              <a:rPr lang="en-US" sz="1300" dirty="0" err="1">
                <a:solidFill>
                  <a:srgbClr val="333333"/>
                </a:solidFill>
                <a:latin typeface="Times New Roman" panose="02020603050405020304" pitchFamily="18" charset="0"/>
                <a:cs typeface="Times New Roman" panose="02020603050405020304" pitchFamily="18" charset="0"/>
              </a:rPr>
              <a:t>khỏi.Gà</a:t>
            </a:r>
            <a:r>
              <a:rPr lang="en-US" sz="1300" dirty="0">
                <a:solidFill>
                  <a:srgbClr val="333333"/>
                </a:solidFill>
                <a:latin typeface="Times New Roman" panose="02020603050405020304" pitchFamily="18" charset="0"/>
                <a:cs typeface="Times New Roman" panose="02020603050405020304" pitchFamily="18" charset="0"/>
              </a:rPr>
              <a:t> con xem ra thì biết đó là thuốc đau đầu, liền nói :”Ấy chết, thuốc là phải dùng theo sự chỉ dẫn của bác sĩ. Các cậu cứ uống lung tung thì nguy hiểm lắm. Cô giáo Họa Mi vẫn dặn cả lớp thế mà.”</a:t>
            </a:r>
          </a:p>
          <a:p>
            <a:r>
              <a:rPr lang="en-US" sz="1300" dirty="0">
                <a:solidFill>
                  <a:srgbClr val="333333"/>
                </a:solidFill>
                <a:latin typeface="Times New Roman" panose="02020603050405020304" pitchFamily="18" charset="0"/>
                <a:cs typeface="Times New Roman" panose="02020603050405020304" pitchFamily="18" charset="0"/>
              </a:rPr>
              <a:t>Rồi Gà Con, Dê con và Gấu con cùng đến gặp bác sĩ Voi. Và các bạn có biết Gấu con mắc bệnh gì không?</a:t>
            </a:r>
          </a:p>
          <a:p>
            <a:r>
              <a:rPr lang="en-US" sz="1300" dirty="0">
                <a:solidFill>
                  <a:srgbClr val="333333"/>
                </a:solidFill>
                <a:latin typeface="Times New Roman" panose="02020603050405020304" pitchFamily="18" charset="0"/>
                <a:cs typeface="Times New Roman" panose="02020603050405020304" pitchFamily="18" charset="0"/>
              </a:rPr>
              <a:t>Gấu con đau bụng giun vì cậu ta không rửa tay sạch trước khi ăn đấy. Bác sĩ Voi đã cho Gấu uống thuốc tẩy giun rồi.</a:t>
            </a:r>
          </a:p>
          <a:p>
            <a:r>
              <a:rPr lang="en-US" sz="1300" dirty="0">
                <a:solidFill>
                  <a:srgbClr val="333333"/>
                </a:solidFill>
                <a:latin typeface="Times New Roman" panose="02020603050405020304" pitchFamily="18" charset="0"/>
                <a:cs typeface="Times New Roman" panose="02020603050405020304" pitchFamily="18" charset="0"/>
              </a:rPr>
              <a:t>Vừa lúc ấy thì Bướm Trắng dìu Bướm Vàng vào, thưa với bác sĩ Voi :”Bướm Vàng bị ngộ độc. Bạn ấy không biết chữ nên bay vào vườn hoa có biển báo “Đang phun thuốc trừ sâu”</a:t>
            </a:r>
          </a:p>
          <a:p>
            <a:r>
              <a:rPr lang="en-US" sz="1300" dirty="0">
                <a:solidFill>
                  <a:srgbClr val="333333"/>
                </a:solidFill>
                <a:latin typeface="Times New Roman" panose="02020603050405020304" pitchFamily="18" charset="0"/>
                <a:cs typeface="Times New Roman" panose="02020603050405020304" pitchFamily="18" charset="0"/>
              </a:rPr>
              <a:t>Bác sĩ Voi lắc đầu nói :”Đến giờ mà còn có trẻ con không đi học để ra nông nỗi này” rồi bác vội cấp cứu cho Bướm Vàng.</a:t>
            </a:r>
          </a:p>
          <a:p>
            <a:r>
              <a:rPr lang="en-US" sz="1300" dirty="0">
                <a:solidFill>
                  <a:srgbClr val="333333"/>
                </a:solidFill>
                <a:latin typeface="Times New Roman" panose="02020603050405020304" pitchFamily="18" charset="0"/>
                <a:cs typeface="Times New Roman" panose="02020603050405020304" pitchFamily="18" charset="0"/>
              </a:rPr>
              <a:t>Đến chiều thì Bướm Vàng tỉnh hẳn. Bướm Vàng nói với các bạn :”Từ mai, chúng mình sẽ cùng đến lớp học nhé! Không đi học thật là tai hại!”</a:t>
            </a:r>
          </a:p>
        </p:txBody>
      </p:sp>
    </p:spTree>
    <p:extLst>
      <p:ext uri="{BB962C8B-B14F-4D97-AF65-F5344CB8AC3E}">
        <p14:creationId xmlns:p14="http://schemas.microsoft.com/office/powerpoint/2010/main" val="2972992084"/>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5694" y="762000"/>
            <a:ext cx="7705106" cy="1143000"/>
          </a:xfrm>
        </p:spPr>
        <p:txBody>
          <a:bodyPr>
            <a:normAutofit/>
          </a:bodyPr>
          <a:lstStyle/>
          <a:p>
            <a:pPr algn="l" eaLnBrk="1" hangingPunct="1"/>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-Điều gì đã xảy ra với Gấu con và dê con? </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4579"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030681" y="1784437"/>
            <a:ext cx="7130413" cy="5073563"/>
          </a:xfrm>
        </p:spPr>
      </p:pic>
    </p:spTree>
    <p:extLst>
      <p:ext uri="{BB962C8B-B14F-4D97-AF65-F5344CB8AC3E}">
        <p14:creationId xmlns:p14="http://schemas.microsoft.com/office/powerpoint/2010/main" val="1876797872"/>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816925" y="160317"/>
            <a:ext cx="8229600" cy="1143000"/>
          </a:xfrm>
        </p:spPr>
        <p:txBody>
          <a:bodyPr/>
          <a:lstStyle/>
          <a:p>
            <a:pPr eaLnBrk="1" hangingPunct="1"/>
            <a:r>
              <a:rPr lang="en-US" sz="2800" dirty="0">
                <a:solidFill>
                  <a:srgbClr val="FF0000"/>
                </a:solidFill>
                <a:latin typeface="Times New Roman" panose="02020603050405020304" pitchFamily="18" charset="0"/>
                <a:cs typeface="Times New Roman" panose="02020603050405020304" pitchFamily="18" charset="0"/>
              </a:rPr>
              <a:t>Gà con đã giúp 2 bạn </a:t>
            </a:r>
            <a:r>
              <a:rPr lang="en-US" sz="2800" dirty="0" smtClean="0">
                <a:solidFill>
                  <a:srgbClr val="FF0000"/>
                </a:solidFill>
                <a:latin typeface="Times New Roman" panose="02020603050405020304" pitchFamily="18" charset="0"/>
                <a:cs typeface="Times New Roman" panose="02020603050405020304" pitchFamily="18" charset="0"/>
              </a:rPr>
              <a:t>như thế nào?</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5603"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16925" y="994856"/>
            <a:ext cx="7623958" cy="5495115"/>
          </a:xfrm>
        </p:spPr>
      </p:pic>
    </p:spTree>
    <p:extLst>
      <p:ext uri="{BB962C8B-B14F-4D97-AF65-F5344CB8AC3E}">
        <p14:creationId xmlns:p14="http://schemas.microsoft.com/office/powerpoint/2010/main" val="2811936064"/>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52502" y="364176"/>
            <a:ext cx="8229600" cy="1143000"/>
          </a:xfrm>
        </p:spPr>
        <p:txBody>
          <a:bodyPr>
            <a:normAutofit/>
          </a:bodyPr>
          <a:lstStyle/>
          <a:p>
            <a:pPr eaLnBrk="1" hangingPunct="1"/>
            <a:r>
              <a:rPr lang="vi-VN" sz="2400" dirty="0"/>
              <a:t> </a:t>
            </a:r>
            <a:r>
              <a:rPr lang="en-US" sz="2400" dirty="0"/>
              <a:t>   </a:t>
            </a:r>
            <a:r>
              <a:rPr lang="en-US" sz="2400" dirty="0" smtClean="0">
                <a:solidFill>
                  <a:srgbClr val="FF0000"/>
                </a:solidFill>
                <a:latin typeface="Times New Roman" panose="02020603050405020304" pitchFamily="18" charset="0"/>
                <a:cs typeface="Times New Roman" panose="02020603050405020304" pitchFamily="18" charset="0"/>
              </a:rPr>
              <a:t>Vì </a:t>
            </a:r>
            <a:r>
              <a:rPr lang="vi-VN" sz="2400" dirty="0" smtClean="0">
                <a:solidFill>
                  <a:srgbClr val="FF0000"/>
                </a:solidFill>
                <a:latin typeface="Times New Roman" panose="02020603050405020304" pitchFamily="18" charset="0"/>
                <a:cs typeface="Times New Roman" panose="02020603050405020304" pitchFamily="18" charset="0"/>
              </a:rPr>
              <a:t>sao </a:t>
            </a:r>
            <a:r>
              <a:rPr lang="en-US" sz="2400" dirty="0">
                <a:solidFill>
                  <a:srgbClr val="FF0000"/>
                </a:solidFill>
                <a:latin typeface="Times New Roman" panose="02020603050405020304" pitchFamily="18" charset="0"/>
                <a:cs typeface="Times New Roman" panose="02020603050405020304" pitchFamily="18" charset="0"/>
              </a:rPr>
              <a:t>G</a:t>
            </a:r>
            <a:r>
              <a:rPr lang="vi-VN" sz="2400" dirty="0">
                <a:solidFill>
                  <a:srgbClr val="FF0000"/>
                </a:solidFill>
                <a:latin typeface="Times New Roman" panose="02020603050405020304" pitchFamily="18" charset="0"/>
                <a:cs typeface="Times New Roman" panose="02020603050405020304" pitchFamily="18" charset="0"/>
              </a:rPr>
              <a:t>ấu con bị đau bụng? </a:t>
            </a:r>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Bác sĩ Voi đã cho Gấu con uống thuốc gì ?</a:t>
            </a:r>
          </a:p>
        </p:txBody>
      </p:sp>
      <p:pic>
        <p:nvPicPr>
          <p:cNvPr id="26627"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050474" y="1738185"/>
            <a:ext cx="6998524" cy="4915689"/>
          </a:xfrm>
        </p:spPr>
      </p:pic>
    </p:spTree>
    <p:extLst>
      <p:ext uri="{BB962C8B-B14F-4D97-AF65-F5344CB8AC3E}">
        <p14:creationId xmlns:p14="http://schemas.microsoft.com/office/powerpoint/2010/main" val="3987794726"/>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pic>
        <p:nvPicPr>
          <p:cNvPr id="27651"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327276" y="372980"/>
            <a:ext cx="9455554" cy="6728463"/>
          </a:xfrm>
        </p:spPr>
      </p:pic>
      <p:sp>
        <p:nvSpPr>
          <p:cNvPr id="7" name="Flowchart: Alternate Process 6"/>
          <p:cNvSpPr/>
          <p:nvPr/>
        </p:nvSpPr>
        <p:spPr>
          <a:xfrm>
            <a:off x="2149146" y="372980"/>
            <a:ext cx="5985451" cy="2880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dirty="0" smtClean="0">
                <a:solidFill>
                  <a:srgbClr val="FF0000"/>
                </a:solidFill>
                <a:latin typeface="Times New Roman" panose="02020603050405020304" pitchFamily="18" charset="0"/>
                <a:cs typeface="Times New Roman" panose="02020603050405020304" pitchFamily="18" charset="0"/>
              </a:rPr>
              <a:t>Tại sao </a:t>
            </a:r>
            <a:r>
              <a:rPr lang="en-US" sz="3600" dirty="0">
                <a:solidFill>
                  <a:srgbClr val="FF0000"/>
                </a:solidFill>
                <a:latin typeface="Times New Roman" panose="02020603050405020304" pitchFamily="18" charset="0"/>
                <a:cs typeface="Times New Roman" panose="02020603050405020304" pitchFamily="18" charset="0"/>
              </a:rPr>
              <a:t>bạn Bướm Trắng lại phải đưa bạn Bướm Vàng đến gặp bác sĩ Voi ?</a:t>
            </a:r>
          </a:p>
        </p:txBody>
      </p:sp>
    </p:spTree>
    <p:extLst>
      <p:ext uri="{BB962C8B-B14F-4D97-AF65-F5344CB8AC3E}">
        <p14:creationId xmlns:p14="http://schemas.microsoft.com/office/powerpoint/2010/main" val="2306728133"/>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249382"/>
            <a:ext cx="9528814" cy="678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68463" y="199383"/>
            <a:ext cx="4566082" cy="16744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Cloud Callout 5"/>
          <p:cNvSpPr/>
          <p:nvPr/>
        </p:nvSpPr>
        <p:spPr>
          <a:xfrm>
            <a:off x="190005" y="368135"/>
            <a:ext cx="5558593" cy="1774382"/>
          </a:xfrm>
          <a:prstGeom prst="cloudCallout">
            <a:avLst>
              <a:gd name="adj1" fmla="val 5996"/>
              <a:gd name="adj2" fmla="val 14599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Sau khi Bướm Vàng Tỉnh dậy đã nói điều gì ?</a:t>
            </a:r>
          </a:p>
        </p:txBody>
      </p:sp>
      <p:sp>
        <p:nvSpPr>
          <p:cNvPr id="2" name="Content Placeholder 1"/>
          <p:cNvSpPr>
            <a:spLocks noGrp="1"/>
          </p:cNvSpPr>
          <p:nvPr>
            <p:ph sz="quarter" idx="13"/>
          </p:nvPr>
        </p:nvSpPr>
        <p:spPr/>
        <p:txBody>
          <a:bodyPr/>
          <a:lstStyle/>
          <a:p>
            <a:endParaRPr lang="en-US"/>
          </a:p>
        </p:txBody>
      </p:sp>
    </p:spTree>
    <p:extLst>
      <p:ext uri="{BB962C8B-B14F-4D97-AF65-F5344CB8AC3E}">
        <p14:creationId xmlns:p14="http://schemas.microsoft.com/office/powerpoint/2010/main" val="338229293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GG_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a:xfrm>
            <a:off x="1186907" y="1298313"/>
            <a:ext cx="6152044" cy="3424107"/>
          </a:xfrm>
        </p:spPr>
        <p:txBody>
          <a:bodyPr/>
          <a:lstStyle/>
          <a:p>
            <a:pPr eaLnBrk="1" hangingPunct="1">
              <a:defRPr/>
            </a:pPr>
            <a:r>
              <a:rPr lang="vi-VN" dirty="0" smtClean="0">
                <a:latin typeface="Times New Roman" panose="02020603050405020304" pitchFamily="18" charset="0"/>
                <a:cs typeface="Times New Roman" panose="02020603050405020304" pitchFamily="18" charset="0"/>
              </a:rPr>
              <a:t>* Giáo dục trẻ: </a:t>
            </a:r>
            <a:r>
              <a:rPr lang="en-US" dirty="0" smtClean="0">
                <a:latin typeface="Times New Roman" panose="02020603050405020304" pitchFamily="18" charset="0"/>
                <a:cs typeface="Times New Roman" panose="02020603050405020304" pitchFamily="18" charset="0"/>
              </a:rPr>
              <a:t>Qua câu chuyện vừa rồi, </a:t>
            </a:r>
            <a:r>
              <a:rPr lang="en-US" dirty="0" smtClean="0">
                <a:solidFill>
                  <a:srgbClr val="333333"/>
                </a:solidFill>
                <a:latin typeface="Times New Roman" panose="02020603050405020304" pitchFamily="18" charset="0"/>
                <a:cs typeface="Times New Roman" panose="02020603050405020304" pitchFamily="18" charset="0"/>
              </a:rPr>
              <a:t>Bạn Dê và Bướm vàng vì không chịu đi học nên không biết chữ và đã uống nhầm thuốc phải đi gặp bác sĩ. Vì vậy các bạn nhỏ hãy phải đến trường để tránh gây hại cho bản thân nhé.</a:t>
            </a:r>
            <a:endParaRPr lang="en-US" dirty="0" smtClean="0">
              <a:latin typeface="Times New Roman" panose="02020603050405020304" pitchFamily="18" charset="0"/>
              <a:cs typeface="Times New Roman" panose="02020603050405020304" pitchFamily="18" charset="0"/>
            </a:endParaRPr>
          </a:p>
          <a:p>
            <a:pPr marL="0" indent="0">
              <a:buNone/>
              <a:defRP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006857"/>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MIL10026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3276600" y="2667000"/>
            <a:ext cx="525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dirty="0">
                <a:latin typeface="Times New Roman" panose="02020603050405020304" pitchFamily="18" charset="0"/>
                <a:cs typeface="Times New Roman" panose="02020603050405020304" pitchFamily="18" charset="0"/>
              </a:rPr>
              <a:t> </a:t>
            </a:r>
            <a:r>
              <a:rPr lang="en-US" sz="2800" b="1" dirty="0">
                <a:solidFill>
                  <a:srgbClr val="FF0066"/>
                </a:solidFill>
                <a:latin typeface="Times New Roman" panose="02020603050405020304" pitchFamily="18" charset="0"/>
                <a:cs typeface="Times New Roman" panose="02020603050405020304" pitchFamily="18" charset="0"/>
              </a:rPr>
              <a:t>HĐ 3: Cô mời các con gặp lại các nhân vật trong câu chuyện thông qua bộ phim hoạt hình “Nếu Không đi học”</a:t>
            </a:r>
          </a:p>
        </p:txBody>
      </p:sp>
    </p:spTree>
    <p:extLst>
      <p:ext uri="{BB962C8B-B14F-4D97-AF65-F5344CB8AC3E}">
        <p14:creationId xmlns:p14="http://schemas.microsoft.com/office/powerpoint/2010/main" val="4128837218"/>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trips(downLeft)">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checkerboard(across)">
                                      <p:cBhvr>
                                        <p:cTn id="12"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amtay.vn - photo - Ex ,scene ,ảnh động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9" y="0"/>
            <a:ext cx="123463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WordArt 3"/>
          <p:cNvSpPr>
            <a:spLocks noChangeArrowheads="1" noChangeShapeType="1" noTextEdit="1"/>
          </p:cNvSpPr>
          <p:nvPr/>
        </p:nvSpPr>
        <p:spPr bwMode="auto">
          <a:xfrm>
            <a:off x="2362200" y="1447800"/>
            <a:ext cx="7543800" cy="1447800"/>
          </a:xfrm>
          <a:prstGeom prst="rect">
            <a:avLst/>
          </a:prstGeom>
        </p:spPr>
        <p:txBody>
          <a:bodyPr wrap="none" fromWordArt="1">
            <a:prstTxWarp prst="textDoubleWave1">
              <a:avLst>
                <a:gd name="adj1" fmla="val 6500"/>
                <a:gd name="adj2" fmla="val 0"/>
              </a:avLst>
            </a:prstTxWarp>
          </a:bodyPr>
          <a:lstStyle/>
          <a:p>
            <a:endParaRPr lang="en-US" sz="3600" kern="10" spc="-360">
              <a:ln w="12700">
                <a:pattFill prst="divot">
                  <a:fgClr>
                    <a:srgbClr val="2703C1"/>
                  </a:fgClr>
                  <a:bgClr>
                    <a:srgbClr val="FF0000"/>
                  </a:bgClr>
                </a:pattFill>
                <a:round/>
                <a:headEnd/>
                <a:tailEnd/>
              </a:ln>
              <a:solidFill>
                <a:srgbClr val="33CCFF"/>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endParaRPr>
          </a:p>
        </p:txBody>
      </p:sp>
      <p:sp>
        <p:nvSpPr>
          <p:cNvPr id="14340" name="WordArt 4"/>
          <p:cNvSpPr>
            <a:spLocks noChangeArrowheads="1" noChangeShapeType="1" noTextEdit="1"/>
          </p:cNvSpPr>
          <p:nvPr/>
        </p:nvSpPr>
        <p:spPr bwMode="auto">
          <a:xfrm>
            <a:off x="2286000" y="3657600"/>
            <a:ext cx="7639050" cy="1143000"/>
          </a:xfrm>
          <a:prstGeom prst="rect">
            <a:avLst/>
          </a:prstGeom>
        </p:spPr>
        <p:txBody>
          <a:bodyPr wrap="none" fromWordArt="1">
            <a:prstTxWarp prst="textPlain">
              <a:avLst>
                <a:gd name="adj" fmla="val 50000"/>
              </a:avLst>
            </a:prstTxWarp>
          </a:bodyPr>
          <a:lstStyle/>
          <a:p>
            <a:pPr algn="ctr"/>
            <a:r>
              <a:rPr lang="en-US" sz="3600" kern="10" dirty="0">
                <a:ln w="19050">
                  <a:solidFill>
                    <a:srgbClr val="CC00CC"/>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3 Kết Thúc: </a:t>
            </a:r>
          </a:p>
          <a:p>
            <a:pPr algn="ctr"/>
            <a:r>
              <a:rPr lang="en-US" sz="3600" kern="10" dirty="0">
                <a:ln w="19050">
                  <a:solidFill>
                    <a:srgbClr val="CC00CC"/>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Chúc các bé chăm ngoan, học giỏi</a:t>
            </a:r>
          </a:p>
        </p:txBody>
      </p:sp>
    </p:spTree>
    <p:extLst>
      <p:ext uri="{BB962C8B-B14F-4D97-AF65-F5344CB8AC3E}">
        <p14:creationId xmlns:p14="http://schemas.microsoft.com/office/powerpoint/2010/main" val="1419267814"/>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6" repeatCount="indefinite" fill="hold" grpId="0" nodeType="clickEffect" nodePh="1">
                                  <p:stCondLst>
                                    <p:cond delay="0"/>
                                  </p:stCondLst>
                                  <p:endCondLst>
                                    <p:cond evt="begin" delay="0">
                                      <p:tn val="5"/>
                                    </p:cond>
                                  </p:endCondLst>
                                  <p:iterate type="lt">
                                    <p:tmPct val="10000"/>
                                  </p:iterate>
                                  <p:childTnLst>
                                    <p:animClr clrSpc="hsl" dir="cw">
                                      <p:cBhvr override="childStyle">
                                        <p:cTn id="6" dur="2000" fill="hold"/>
                                        <p:tgtEl>
                                          <p:spTgt spid="101379"/>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6" repeatCount="indefinite" fill="hold" grpId="0" nodeType="clickEffect">
                                  <p:stCondLst>
                                    <p:cond delay="0"/>
                                  </p:stCondLst>
                                  <p:iterate type="lt">
                                    <p:tmPct val="10000"/>
                                  </p:iterate>
                                  <p:childTnLst>
                                    <p:animClr clrSpc="hsl" dir="cw">
                                      <p:cBhvr override="childStyle">
                                        <p:cTn id="10" dur="2000" fill="hold"/>
                                        <p:tgtEl>
                                          <p:spTgt spid="14340"/>
                                        </p:tgtEl>
                                        <p:attrNameLst>
                                          <p:attrName>style.color</p:attrName>
                                        </p:attrNameLst>
                                      </p:cBhvr>
                                      <p:to>
                                        <a:srgbClr val="00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P spid="143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i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29"/>
            <a:ext cx="12192000" cy="691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594489"/>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4"/>
          <p:cNvGrpSpPr>
            <a:grpSpLocks/>
          </p:cNvGrpSpPr>
          <p:nvPr/>
        </p:nvGrpSpPr>
        <p:grpSpPr bwMode="auto">
          <a:xfrm>
            <a:off x="1" y="0"/>
            <a:ext cx="12421590" cy="6858000"/>
            <a:chOff x="432" y="432"/>
            <a:chExt cx="4794" cy="3150"/>
          </a:xfrm>
        </p:grpSpPr>
        <p:pic>
          <p:nvPicPr>
            <p:cNvPr id="11267" name="Picture 2" descr="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end="204739"/>
                </p14:media>
              </p:ext>
            </p:extLst>
          </p:nvPr>
        </p:nvPicPr>
        <p:blipFill>
          <a:blip r:embed="rId6"/>
          <a:stretch>
            <a:fillRect/>
          </a:stretch>
        </p:blipFill>
        <p:spPr>
          <a:xfrm flipV="1">
            <a:off x="10214918" y="6858000"/>
            <a:ext cx="148281" cy="119154"/>
          </a:xfrm>
          <a:prstGeom prst="rect">
            <a:avLst/>
          </a:prstGeom>
        </p:spPr>
      </p:pic>
    </p:spTree>
    <p:extLst>
      <p:ext uri="{BB962C8B-B14F-4D97-AF65-F5344CB8AC3E}">
        <p14:creationId xmlns:p14="http://schemas.microsoft.com/office/powerpoint/2010/main" val="1026507198"/>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4"/>
          <p:cNvGrpSpPr>
            <a:grpSpLocks/>
          </p:cNvGrpSpPr>
          <p:nvPr/>
        </p:nvGrpSpPr>
        <p:grpSpPr bwMode="auto">
          <a:xfrm>
            <a:off x="-1" y="0"/>
            <a:ext cx="12192001" cy="6858000"/>
            <a:chOff x="384" y="432"/>
            <a:chExt cx="4794" cy="3150"/>
          </a:xfrm>
        </p:grpSpPr>
        <p:pic>
          <p:nvPicPr>
            <p:cNvPr id="12291" name="Picture 2" desc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descr="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9089" end="186647"/>
                </p14:media>
              </p:ext>
            </p:extLst>
          </p:nvPr>
        </p:nvPicPr>
        <p:blipFill>
          <a:blip r:embed="rId6"/>
          <a:stretch>
            <a:fillRect/>
          </a:stretch>
        </p:blipFill>
        <p:spPr>
          <a:xfrm flipH="1">
            <a:off x="10363199" y="6566732"/>
            <a:ext cx="362465" cy="291267"/>
          </a:xfrm>
          <a:prstGeom prst="rect">
            <a:avLst/>
          </a:prstGeom>
        </p:spPr>
      </p:pic>
    </p:spTree>
    <p:extLst>
      <p:ext uri="{BB962C8B-B14F-4D97-AF65-F5344CB8AC3E}">
        <p14:creationId xmlns:p14="http://schemas.microsoft.com/office/powerpoint/2010/main" val="2075261694"/>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4"/>
          <p:cNvGrpSpPr>
            <a:grpSpLocks/>
          </p:cNvGrpSpPr>
          <p:nvPr/>
        </p:nvGrpSpPr>
        <p:grpSpPr bwMode="auto">
          <a:xfrm>
            <a:off x="0" y="-1"/>
            <a:ext cx="12192001" cy="6858000"/>
            <a:chOff x="384" y="432"/>
            <a:chExt cx="4143" cy="2736"/>
          </a:xfrm>
        </p:grpSpPr>
        <p:pic>
          <p:nvPicPr>
            <p:cNvPr id="13315" name="Picture 2" descr="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432"/>
              <a:ext cx="2079"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075" cy="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36420" end="154124"/>
                </p14:media>
              </p:ext>
            </p:extLst>
          </p:nvPr>
        </p:nvPicPr>
        <p:blipFill>
          <a:blip r:embed="rId6"/>
          <a:stretch>
            <a:fillRect/>
          </a:stretch>
        </p:blipFill>
        <p:spPr>
          <a:xfrm flipV="1">
            <a:off x="10306304" y="6857999"/>
            <a:ext cx="56895" cy="45719"/>
          </a:xfrm>
          <a:prstGeom prst="rect">
            <a:avLst/>
          </a:prstGeom>
        </p:spPr>
      </p:pic>
    </p:spTree>
    <p:extLst>
      <p:ext uri="{BB962C8B-B14F-4D97-AF65-F5344CB8AC3E}">
        <p14:creationId xmlns:p14="http://schemas.microsoft.com/office/powerpoint/2010/main" val="4042863527"/>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12192000" cy="6858000"/>
            <a:chOff x="432" y="432"/>
            <a:chExt cx="4794" cy="3150"/>
          </a:xfrm>
        </p:grpSpPr>
        <p:pic>
          <p:nvPicPr>
            <p:cNvPr id="14339" name="Picture 2" descr="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70245" end="108382"/>
                </p14:media>
              </p:ext>
            </p:extLst>
          </p:nvPr>
        </p:nvPicPr>
        <p:blipFill>
          <a:blip r:embed="rId6"/>
          <a:stretch>
            <a:fillRect/>
          </a:stretch>
        </p:blipFill>
        <p:spPr>
          <a:xfrm>
            <a:off x="10050528" y="6606746"/>
            <a:ext cx="312672" cy="251254"/>
          </a:xfrm>
          <a:prstGeom prst="rect">
            <a:avLst/>
          </a:prstGeom>
        </p:spPr>
      </p:pic>
    </p:spTree>
    <p:extLst>
      <p:ext uri="{BB962C8B-B14F-4D97-AF65-F5344CB8AC3E}">
        <p14:creationId xmlns:p14="http://schemas.microsoft.com/office/powerpoint/2010/main" val="153843343"/>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1" y="0"/>
            <a:ext cx="12192001" cy="6858000"/>
            <a:chOff x="384" y="480"/>
            <a:chExt cx="4794" cy="3150"/>
          </a:xfrm>
        </p:grpSpPr>
        <p:pic>
          <p:nvPicPr>
            <p:cNvPr id="15363" name="Picture 2" descr="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80"/>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5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80"/>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14940" end="63218"/>
                </p14:media>
              </p:ext>
            </p:extLst>
          </p:nvPr>
        </p:nvPicPr>
        <p:blipFill>
          <a:blip r:embed="rId6"/>
          <a:stretch>
            <a:fillRect/>
          </a:stretch>
        </p:blipFill>
        <p:spPr>
          <a:xfrm flipH="1">
            <a:off x="10363199" y="6697362"/>
            <a:ext cx="199905" cy="160638"/>
          </a:xfrm>
          <a:prstGeom prst="rect">
            <a:avLst/>
          </a:prstGeom>
        </p:spPr>
      </p:pic>
    </p:spTree>
    <p:extLst>
      <p:ext uri="{BB962C8B-B14F-4D97-AF65-F5344CB8AC3E}">
        <p14:creationId xmlns:p14="http://schemas.microsoft.com/office/powerpoint/2010/main" val="2821393731"/>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154379" y="0"/>
            <a:ext cx="12346379" cy="6858000"/>
            <a:chOff x="384" y="432"/>
            <a:chExt cx="4794" cy="3150"/>
          </a:xfrm>
        </p:grpSpPr>
        <p:pic>
          <p:nvPicPr>
            <p:cNvPr id="16387" name="Picture 2" descr="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60168" end="21768"/>
                </p14:media>
              </p:ext>
            </p:extLst>
          </p:nvPr>
        </p:nvPicPr>
        <p:blipFill>
          <a:blip r:embed="rId6"/>
          <a:stretch>
            <a:fillRect/>
          </a:stretch>
        </p:blipFill>
        <p:spPr>
          <a:xfrm>
            <a:off x="9968516" y="6540842"/>
            <a:ext cx="394684" cy="317157"/>
          </a:xfrm>
          <a:prstGeom prst="rect">
            <a:avLst/>
          </a:prstGeom>
        </p:spPr>
      </p:pic>
    </p:spTree>
    <p:extLst>
      <p:ext uri="{BB962C8B-B14F-4D97-AF65-F5344CB8AC3E}">
        <p14:creationId xmlns:p14="http://schemas.microsoft.com/office/powerpoint/2010/main" val="2522506023"/>
      </p:ext>
    </p:extLst>
  </p:cSld>
  <p:clrMapOvr>
    <a:masterClrMapping/>
  </p:clrMapOvr>
  <mc:AlternateContent xmlns:mc="http://schemas.openxmlformats.org/markup-compatibility/2006" xmlns:p14="http://schemas.microsoft.com/office/powerpoint/2010/main">
    <mc:Choice Requires="p14">
      <p:transition spd="slow" p14:dur="2000" advClick="0" advTm="8401"/>
    </mc:Choice>
    <mc:Fallback xmlns="">
      <p:transition spd="slow" advClick="0"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229</TotalTime>
  <Words>758</Words>
  <Application>Microsoft Office PowerPoint</Application>
  <PresentationFormat>Widescreen</PresentationFormat>
  <Paragraphs>45</Paragraphs>
  <Slides>27</Slides>
  <Notes>1</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Khi gặp bạn bướm vàng gà con đã làm gì? - Bạn Bướm vàng trả lời như thế nào? </vt:lpstr>
      <vt:lpstr> Khi gặp bạn bướm vàng gà con đã làm gì? - Bạn Bướm vàng trả lời như thế nào? </vt:lpstr>
      <vt:lpstr>Gà con đi học về thì thấy ai đã đứng chờ ở cửa? </vt:lpstr>
      <vt:lpstr> -Điều gì đã xảy ra với Gấu con và dê con?  </vt:lpstr>
      <vt:lpstr>Gà con đã giúp 2 bạn như thế nào?                    </vt:lpstr>
      <vt:lpstr>    Vì sao Gấu con bị đau bụng?  Bác sĩ Voi đã cho Gấu con uống thuốc gì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Microsoft account</cp:lastModifiedBy>
  <cp:revision>26</cp:revision>
  <dcterms:created xsi:type="dcterms:W3CDTF">2021-09-01T09:41:56Z</dcterms:created>
  <dcterms:modified xsi:type="dcterms:W3CDTF">2023-09-15T05:51:44Z</dcterms:modified>
</cp:coreProperties>
</file>