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8" r:id="rId3"/>
    <p:sldMasterId id="2147483783" r:id="rId4"/>
    <p:sldMasterId id="2147483797" r:id="rId5"/>
    <p:sldMasterId id="2147483809" r:id="rId6"/>
  </p:sldMasterIdLst>
  <p:notesMasterIdLst>
    <p:notesMasterId r:id="rId43"/>
  </p:notesMasterIdLst>
  <p:sldIdLst>
    <p:sldId id="3365" r:id="rId7"/>
    <p:sldId id="280" r:id="rId8"/>
    <p:sldId id="3375" r:id="rId9"/>
    <p:sldId id="3398" r:id="rId10"/>
    <p:sldId id="3386" r:id="rId11"/>
    <p:sldId id="256" r:id="rId12"/>
    <p:sldId id="3366" r:id="rId13"/>
    <p:sldId id="260" r:id="rId14"/>
    <p:sldId id="259" r:id="rId15"/>
    <p:sldId id="3396" r:id="rId16"/>
    <p:sldId id="294" r:id="rId17"/>
    <p:sldId id="261" r:id="rId18"/>
    <p:sldId id="295" r:id="rId19"/>
    <p:sldId id="297" r:id="rId20"/>
    <p:sldId id="296" r:id="rId21"/>
    <p:sldId id="3367" r:id="rId22"/>
    <p:sldId id="3387" r:id="rId23"/>
    <p:sldId id="291" r:id="rId24"/>
    <p:sldId id="3388" r:id="rId25"/>
    <p:sldId id="3391" r:id="rId26"/>
    <p:sldId id="281" r:id="rId27"/>
    <p:sldId id="258" r:id="rId28"/>
    <p:sldId id="282" r:id="rId29"/>
    <p:sldId id="3369" r:id="rId30"/>
    <p:sldId id="3395" r:id="rId31"/>
    <p:sldId id="3385" r:id="rId32"/>
    <p:sldId id="3397" r:id="rId33"/>
    <p:sldId id="3370" r:id="rId34"/>
    <p:sldId id="3399" r:id="rId35"/>
    <p:sldId id="3400" r:id="rId36"/>
    <p:sldId id="278" r:id="rId37"/>
    <p:sldId id="3394" r:id="rId38"/>
    <p:sldId id="3389" r:id="rId39"/>
    <p:sldId id="3373" r:id="rId40"/>
    <p:sldId id="3384" r:id="rId41"/>
    <p:sldId id="3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B050"/>
    <a:srgbClr val="A6A6A6"/>
    <a:srgbClr val="1E222D"/>
    <a:srgbClr val="45443F"/>
    <a:srgbClr val="070B16"/>
    <a:srgbClr val="121621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62" autoAdjust="0"/>
  </p:normalViewPr>
  <p:slideViewPr>
    <p:cSldViewPr>
      <p:cViewPr varScale="1">
        <p:scale>
          <a:sx n="104" d="100"/>
          <a:sy n="104" d="100"/>
        </p:scale>
        <p:origin x="834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S%C3%B4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K%C3%AAnh" TargetMode="External"/><Relationship Id="rId5" Type="http://schemas.openxmlformats.org/officeDocument/2006/relationships/hyperlink" Target="https://vi.wikipedia.org/wiki/Bi%E1%BB%83n" TargetMode="External"/><Relationship Id="rId4" Type="http://schemas.openxmlformats.org/officeDocument/2006/relationships/hyperlink" Target="https://vi.wikipedia.org/wiki/H%E1%BB%93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1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ô </a:t>
            </a:r>
            <a:r>
              <a:rPr lang="en-US" dirty="0" err="1"/>
              <a:t>tô</a:t>
            </a:r>
            <a:r>
              <a:rPr lang="en-US" dirty="0"/>
              <a:t>,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, … di </a:t>
            </a:r>
            <a:r>
              <a:rPr lang="en-US" dirty="0" err="1"/>
              <a:t>chuyển</a:t>
            </a:r>
            <a:r>
              <a:rPr lang="en-US" dirty="0"/>
              <a:t>.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iao thông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thủy là một kiểu giao thông trên nước. Các dạng đường thủy bao gồm: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Sông"/>
              </a:rPr>
              <a:t>sông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Hồ"/>
              </a:rPr>
              <a:t>hồ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Biển"/>
              </a:rPr>
              <a:t>biển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và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Kênh"/>
              </a:rPr>
              <a:t>kênh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-rạch.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tàu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ray,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khỏe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=&gt;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r>
              <a:rPr lang="en-US" dirty="0"/>
              <a:t>?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 =&gt; X </a:t>
            </a:r>
            <a:r>
              <a:rPr lang="en-US" dirty="0" err="1"/>
              <a:t>Hoàng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33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Dựa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đặc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điểm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hiểu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…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Đường cao tốc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là đường dành cho xe cơ giới, có dải phân cách chia đường cho xe chạy hai chiều riêng biệt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được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xây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ở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GV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phải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chốt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=&gt;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bộ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tàu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điện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ngầm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hay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xuyên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biển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0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Con đường đất được thay thế những con đường nhựa bằng phẳng, đường bê tông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Những con đường nở hoa. </a:t>
            </a:r>
            <a:r>
              <a:rPr lang="en-US" dirty="0"/>
              <a:t>Gd HS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,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luậ</a:t>
            </a:r>
            <a:r>
              <a:rPr lang="en-US" dirty="0"/>
              <a:t> GT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5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Hôm</a:t>
            </a:r>
            <a:r>
              <a:rPr lang="en-US" dirty="0"/>
              <a:t> nay con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GT. =&gt; </a:t>
            </a:r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76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3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ND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Quan sát tranh. Nêu nọi dung tranh. Giới thiệu chủ đề 3: cộng đồng địa phương. </a:t>
            </a:r>
            <a:r>
              <a:rPr lang="vi-VN"/>
              <a:t>Tên 3 bài học trong chủ đề.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6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… =&gt; TL </a:t>
            </a:r>
            <a:r>
              <a:rPr lang="en-US" dirty="0" err="1"/>
              <a:t>nhóm</a:t>
            </a:r>
            <a:r>
              <a:rPr lang="en-US" dirty="0"/>
              <a:t> 2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</a:t>
            </a:r>
          </a:p>
          <a:p>
            <a:pPr marL="171450" indent="-171450">
              <a:buFontTx/>
              <a:buChar char="-"/>
            </a:pPr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!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Minh!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tuốt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1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!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nhí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1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3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9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77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9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2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4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09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48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2880-2A03-43D2-89E8-121D248DA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82198-5689-43B6-B6E2-38F93968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0A0B7-CA8F-42B6-8539-C41AAD3A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2470D-5465-44C3-B92E-9C79E97B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0F941-4516-4B67-B7F0-56245ACE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14C49-7E4C-45DD-872B-8BAC17B1E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5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A09B-85BB-4CE9-B966-8DE920D0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89D2-2074-4344-9E72-451DC33C3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C5E1-878B-4A29-9426-52D8AB24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2B01A-D601-4CB0-A661-6A1519E9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E1759-AAE6-4894-94FC-7947263B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D3C77-9589-4C48-B9B5-EF0B7C871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14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1516-DDE5-4A44-8DDD-8AA585EB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7DDF-EBE3-4984-852B-668A26D5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507C3-27DB-4236-BCAE-D103D16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83709-4A60-42AD-B9B6-751EE40F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D84A2-532B-4A32-A026-942C9D98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E791-C699-4D1E-A943-07F9DE663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44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A6C6-EB38-445C-9BD2-8232F718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F08B-3B47-43D5-A544-A3F6914C1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EEA28-25F5-4466-AF96-15BA9D92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337B-5D21-479E-A755-1DE6A2E8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3117E-A49A-4F22-BD83-9629E96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2161-9B92-4839-9D45-B5518F48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7FDA-A813-4D42-9113-EEAD305AE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609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BE2A-3D70-4D2E-9371-647434BB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3BF6F-ED86-4911-B7D1-ED00DE0F8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889B5-BC40-4BF8-9B13-2528007C6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9BD40-7E51-4561-BFB7-3282BDFC4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EB4FD-B1D8-4CC3-AFC3-4C9112FC2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8F83F-C7DF-470F-8550-7A666FA9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F04AB-BA97-4372-A822-3AAD19EB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37E84-CA85-40F9-B70C-5CE3A76A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65271-0633-4271-9C77-445C9A63F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10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8D13-9449-46C4-8B98-5BB3F47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C13F2-357F-4B1F-B714-E19C0614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3281D-95AC-49A2-80D8-2E2A487E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5FC6B-B42B-46E0-BBDC-52A56F82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6D5E3-E04E-4010-81BB-E221B69B4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8DC69-2DD7-44A6-8B7F-94B39697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654F6-3A2A-47DB-86BA-2FDE24FD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E9911-44D3-4055-8977-40743108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2630-6DE9-46E6-9F8D-BCADB5D17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65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6D8A-C587-4545-B955-4F0D2B77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4E82-2527-44A4-A61F-92FBC3F8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5170E-783E-4376-A8D1-6E2B0C03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D7B0-05E6-47E2-B305-BEF5C733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A8D96-1CDD-4543-80CE-6AEE9B84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9DDF7-1151-4DB8-8E9B-4DAC0944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2D77-DA93-4406-B246-95FBD3148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65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218F-4AE1-4C87-9E81-B389671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6B4BC-0D70-42FD-B5A8-34EA29EDE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1E968-9573-4235-94C9-6234577C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D882E-7EF0-4411-AD53-07264BB3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0C2CC-833A-400A-B121-8D2528E8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06C7-25F9-4ACD-BBE5-AA17E32D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5AE9E-0040-4123-9819-2A45539B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18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FC28-5581-40FE-A2B9-C30FE0E3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C7258-A9AE-476F-95B7-B74F4345C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46379-085A-44E1-B29F-74464A58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CA0FF-C542-4100-9DD7-1BA43AD2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9E4D-56CC-4828-A39C-3B446E4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236BF-C00C-4152-A3DF-14DC867C8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4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252F4-1729-4B2C-9336-174611B28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CEAF7-BEB2-4BD7-878D-D548B735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AA5E3-3529-4246-BEDE-789A7530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DB6E0-100F-4248-BA84-7CEA710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FC997-133C-43A8-BA5C-D4BE7859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91267-E0AB-433E-854B-91F15B695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56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1" y="21306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1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4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2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19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38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753" y="1031384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75" y="6452028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17" y="6396355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7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09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18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2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6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73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32" indent="0">
              <a:buNone/>
              <a:defRPr sz="3900"/>
            </a:lvl2pPr>
            <a:lvl3pPr marL="1217367" indent="0">
              <a:buNone/>
              <a:defRPr sz="3200"/>
            </a:lvl3pPr>
            <a:lvl4pPr marL="1826032" indent="0">
              <a:buNone/>
              <a:defRPr sz="2700"/>
            </a:lvl4pPr>
            <a:lvl5pPr marL="2434733" indent="0">
              <a:buNone/>
              <a:defRPr sz="2700"/>
            </a:lvl5pPr>
            <a:lvl6pPr marL="3043363" indent="0">
              <a:buNone/>
              <a:defRPr sz="2700"/>
            </a:lvl6pPr>
            <a:lvl7pPr marL="3651995" indent="0">
              <a:buNone/>
              <a:defRPr sz="2700"/>
            </a:lvl7pPr>
            <a:lvl8pPr marL="4260694" indent="0">
              <a:buNone/>
              <a:defRPr sz="2700"/>
            </a:lvl8pPr>
            <a:lvl9pPr marL="48693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5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63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7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7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8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4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5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3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2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7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0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22676" y="586105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3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191900-6372-4F3F-B431-45BB9F3C1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BE4C89-986B-4C7A-9A7D-10C5FF36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8DDCDE-6B0F-4D35-B9D7-78750B93A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3461F1-6E94-44B2-B75E-C8BBB1F9EA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78A69B-AF32-40A0-AE22-C3DC7066D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5AF566-792F-4476-9395-C482E816E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2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40"/>
            <a:ext cx="10972801" cy="1143000"/>
          </a:xfrm>
          <a:prstGeom prst="rect">
            <a:avLst/>
          </a:prstGeom>
        </p:spPr>
        <p:txBody>
          <a:bodyPr vert="horz" lIns="91315" tIns="45711" rIns="91315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315" tIns="45711" rIns="91315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7/3/2023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1" y="6356483"/>
            <a:ext cx="3860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5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hdr="0" ftr="0" dt="0"/>
  <p:txStyles>
    <p:titleStyle>
      <a:lvl1pPr algn="ctr" defTabSz="12173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5" indent="-456475" algn="l" defTabSz="12173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0" indent="-380429" algn="l" defTabSz="1217367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5" algn="l" defTabSz="121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47" indent="-304315" algn="l" defTabSz="12173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8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6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6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5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4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7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2023/3/7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81" y="6503399"/>
            <a:ext cx="37107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7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g"/><Relationship Id="rId4" Type="http://schemas.microsoft.com/office/2007/relationships/media" Target="../media/media3.mp3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image" Target="../media/image25.jpeg"/><Relationship Id="rId4" Type="http://schemas.microsoft.com/office/2007/relationships/media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7.mp3"/><Relationship Id="rId15" Type="http://schemas.openxmlformats.org/officeDocument/2006/relationships/image" Target="../media/image27.png"/><Relationship Id="rId10" Type="http://schemas.openxmlformats.org/officeDocument/2006/relationships/image" Target="../media/image25.jpeg"/><Relationship Id="rId4" Type="http://schemas.microsoft.com/office/2007/relationships/media" Target="../media/media6.mp3"/><Relationship Id="rId9" Type="http://schemas.openxmlformats.org/officeDocument/2006/relationships/audio" Target="../media/audio2.wav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9.mp3"/><Relationship Id="rId1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microsoft.com/office/2007/relationships/media" Target="../media/media8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5" Type="http://schemas.microsoft.com/office/2007/relationships/media" Target="../media/media11.mp3"/><Relationship Id="rId1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microsoft.com/office/2007/relationships/media" Target="../media/media10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g"/><Relationship Id="rId4" Type="http://schemas.microsoft.com/office/2007/relationships/media" Target="../media/media12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hyperlink" Target="https://padlet.com/tieumango/8nmjrovcg164ou1t" TargetMode="Externa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-15936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1828800"/>
            <a:ext cx="8881932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sz="36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 hiểu về phương tiện giao thông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Giáo viên: Nguyễn Thị Thúy Ngân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vi-VN" sz="3600" b="1" i="0" u="none" strike="noStrike" kern="1200" cap="none" spc="0" normalizeH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 B3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4" y="-78824"/>
            <a:ext cx="3133446" cy="3120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940045"/>
      </p:ext>
    </p:extLst>
  </p:cSld>
  <p:clrMapOvr>
    <a:masterClrMapping/>
  </p:clrMapOvr>
  <p:extLst mod="1">
    <p:ext uri="{E180D4A7-C9FB-4DFB-919C-405C955672EB}">
      <p14:showEvtLst xmlns:p14="http://schemas.microsoft.com/office/powerpoint/2010/main">
        <p14:playEvt time="590" objId="9"/>
        <p14:playEvt time="591" objId="7"/>
        <p14:stopEvt time="23435" objId="7"/>
        <p14:stopEvt time="33202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5A9309-AAD2-41FA-8BC3-C6014395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7A3CAC-1F22-4948-BA47-C8A22E842CFA}"/>
              </a:ext>
            </a:extLst>
          </p:cNvPr>
          <p:cNvSpPr txBox="1"/>
          <p:nvPr/>
        </p:nvSpPr>
        <p:spPr>
          <a:xfrm>
            <a:off x="2791404" y="125706"/>
            <a:ext cx="6609192" cy="2363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00FF"/>
                </a:solidFill>
                <a:latin typeface="UTM Cookies" panose="0204060305050602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“EM BIẾT TUỐT”</a:t>
            </a:r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B7F7F-B15D-40B2-A047-CF28F30BBC6F}"/>
              </a:ext>
            </a:extLst>
          </p:cNvPr>
          <p:cNvSpPr txBox="1"/>
          <p:nvPr/>
        </p:nvSpPr>
        <p:spPr>
          <a:xfrm>
            <a:off x="947448" y="2362200"/>
            <a:ext cx="102971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Cách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Khi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Minh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đưa</a:t>
            </a:r>
            <a:r>
              <a:rPr lang="en-US" sz="2800" dirty="0">
                <a:solidFill>
                  <a:srgbClr val="FF0000"/>
                </a:solidFill>
              </a:rPr>
              <a:t> ra 4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lựa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gọi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Minh.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1 </a:t>
            </a:r>
            <a:r>
              <a:rPr lang="en-US" sz="2800" dirty="0" err="1">
                <a:solidFill>
                  <a:srgbClr val="FF0000"/>
                </a:solidFill>
              </a:rPr>
              <a:t>ngôi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thưởng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chéo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khác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84649-87C2-49E1-A09C-032913A6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" y="19665"/>
            <a:ext cx="12192000" cy="6859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79E0-1C65-4874-B3E6-FA050252105A}"/>
              </a:ext>
            </a:extLst>
          </p:cNvPr>
          <p:cNvSpPr txBox="1"/>
          <p:nvPr/>
        </p:nvSpPr>
        <p:spPr>
          <a:xfrm>
            <a:off x="3096955" y="1219200"/>
            <a:ext cx="7086600" cy="287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0000FF"/>
                </a:solidFill>
                <a:latin typeface="UTM Cookies" panose="020406030505060202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Cookies" panose="02040603050506020204" pitchFamily="18" charset="0"/>
              </a:rPr>
              <a:t>“EM BIẾT TUỐT”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A321A-E63C-40AE-B0DD-88F955344B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16" y="4419600"/>
            <a:ext cx="4379184" cy="2418735"/>
          </a:xfrm>
          <a:prstGeom prst="rect">
            <a:avLst/>
          </a:prstGeom>
        </p:spPr>
      </p:pic>
      <p:pic>
        <p:nvPicPr>
          <p:cNvPr id="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8E38E72-1F9C-4660-9534-7E26AE59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6A3E7-0344-4E9E-A7B9-9E35DA885A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16350" y="609600"/>
            <a:ext cx="3373916" cy="4800600"/>
          </a:xfrm>
          <a:prstGeom prst="rect">
            <a:avLst/>
          </a:prstGeom>
        </p:spPr>
      </p:pic>
      <p:pic>
        <p:nvPicPr>
          <p:cNvPr id="10" name="gioi thieu chuyen doi">
            <a:hlinkClick r:id="" action="ppaction://media"/>
            <a:extLst>
              <a:ext uri="{FF2B5EF4-FFF2-40B4-BE49-F238E27FC236}">
                <a16:creationId xmlns:a16="http://schemas.microsoft.com/office/drawing/2014/main" id="{D5E27242-4A68-41DE-AD4D-62BA2E070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00" end="9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000" y="-662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4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677590" y="911491"/>
            <a:ext cx="7475810" cy="934562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2690" y="-6959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75577F-7C62-42E1-AB3A-E00158186464}"/>
              </a:ext>
            </a:extLst>
          </p:cNvPr>
          <p:cNvSpPr/>
          <p:nvPr/>
        </p:nvSpPr>
        <p:spPr>
          <a:xfrm>
            <a:off x="1044875" y="353232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6065270" y="353651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1DF798-8D5D-4CDC-B47F-857ED961B5A2}"/>
              </a:ext>
            </a:extLst>
          </p:cNvPr>
          <p:cNvSpPr/>
          <p:nvPr/>
        </p:nvSpPr>
        <p:spPr>
          <a:xfrm>
            <a:off x="1044875" y="442149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EA79E-F07F-424A-8ADC-F5E91B27AB6C}"/>
              </a:ext>
            </a:extLst>
          </p:cNvPr>
          <p:cNvSpPr/>
          <p:nvPr/>
        </p:nvSpPr>
        <p:spPr>
          <a:xfrm>
            <a:off x="6065270" y="442568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5D29FD-4FD3-47F8-A7A9-84238E8699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51" y="3557801"/>
            <a:ext cx="805722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D37C8-6603-483F-B973-7B3B7F5690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47137" y="4454862"/>
            <a:ext cx="804536" cy="7040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7A6D47-A7BD-452D-A23B-1B490861B2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26" y="4466459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DBDCEF-B4C8-4AC4-934F-6F2535556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26" y="3609473"/>
            <a:ext cx="804742" cy="643793"/>
          </a:xfrm>
          <a:prstGeom prst="rect">
            <a:avLst/>
          </a:prstGeom>
        </p:spPr>
      </p:pic>
      <p:pic>
        <p:nvPicPr>
          <p:cNvPr id="3" name="cau 1 chuyen doi">
            <a:hlinkClick r:id="" action="ppaction://media"/>
            <a:extLst>
              <a:ext uri="{FF2B5EF4-FFF2-40B4-BE49-F238E27FC236}">
                <a16:creationId xmlns:a16="http://schemas.microsoft.com/office/drawing/2014/main" id="{220E2465-28DE-4713-AEB1-860706DE9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4" end="20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3474" y="-605294"/>
            <a:ext cx="609600" cy="487363"/>
          </a:xfrm>
          <a:prstGeom prst="rect">
            <a:avLst/>
          </a:prstGeom>
        </p:spPr>
      </p:pic>
      <p:pic>
        <p:nvPicPr>
          <p:cNvPr id="2" name="duong bo chuyen doi">
            <a:hlinkClick r:id="" action="ppaction://media"/>
            <a:extLst>
              <a:ext uri="{FF2B5EF4-FFF2-40B4-BE49-F238E27FC236}">
                <a16:creationId xmlns:a16="http://schemas.microsoft.com/office/drawing/2014/main" id="{383D1CAD-586C-41FE-8A5A-7A0FAA099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24" end="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5200" y="-637424"/>
            <a:ext cx="487363" cy="396165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F3AB4FC-226F-47F9-AAA2-3F6B58971FF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" t="-1777" r="57876" b="47557"/>
          <a:stretch/>
        </p:blipFill>
        <p:spPr>
          <a:xfrm>
            <a:off x="8308428" y="249537"/>
            <a:ext cx="388357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665242" y="643364"/>
            <a:ext cx="7051516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2517" y="-806388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DE087EA-43B8-4ADC-A2F8-FE6FEE7A3E1B}"/>
              </a:ext>
            </a:extLst>
          </p:cNvPr>
          <p:cNvSpPr/>
          <p:nvPr/>
        </p:nvSpPr>
        <p:spPr>
          <a:xfrm>
            <a:off x="1075605" y="3390479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5CC5B3-E4B0-45A1-B60B-4219B606047B}"/>
              </a:ext>
            </a:extLst>
          </p:cNvPr>
          <p:cNvSpPr/>
          <p:nvPr/>
        </p:nvSpPr>
        <p:spPr>
          <a:xfrm>
            <a:off x="6096000" y="339466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7B3C40-CEC9-48BD-9232-E0E683DBF81F}"/>
              </a:ext>
            </a:extLst>
          </p:cNvPr>
          <p:cNvSpPr/>
          <p:nvPr/>
        </p:nvSpPr>
        <p:spPr>
          <a:xfrm>
            <a:off x="1075605" y="427965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EC15A8-7A19-4693-B05A-7029FD91C3D1}"/>
              </a:ext>
            </a:extLst>
          </p:cNvPr>
          <p:cNvSpPr/>
          <p:nvPr/>
        </p:nvSpPr>
        <p:spPr>
          <a:xfrm>
            <a:off x="6096000" y="428384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F7F1902-190F-4704-9904-BF7F36E2A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7266" y="3415954"/>
            <a:ext cx="885137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9E360E-DBEA-4C2B-A4B7-5CA0534610C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7" y="4313015"/>
            <a:ext cx="804536" cy="7040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1D6C4F-B1C3-480B-9CAC-1BCA9B7C8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4324612"/>
            <a:ext cx="804742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A4FA7F-323D-469E-B15A-13FE12F66B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435924"/>
            <a:ext cx="804742" cy="707197"/>
          </a:xfrm>
          <a:prstGeom prst="rect">
            <a:avLst/>
          </a:prstGeom>
        </p:spPr>
      </p:pic>
      <p:pic>
        <p:nvPicPr>
          <p:cNvPr id="4" name="cau 2 chuyen doi">
            <a:hlinkClick r:id="" action="ppaction://media"/>
            <a:extLst>
              <a:ext uri="{FF2B5EF4-FFF2-40B4-BE49-F238E27FC236}">
                <a16:creationId xmlns:a16="http://schemas.microsoft.com/office/drawing/2014/main" id="{6D6E67BB-7C77-4E2B-8AE7-EBBE6FD240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5" end="11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1641" y="-848918"/>
            <a:ext cx="487363" cy="487363"/>
          </a:xfrm>
          <a:prstGeom prst="rect">
            <a:avLst/>
          </a:prstGeom>
        </p:spPr>
      </p:pic>
      <p:pic>
        <p:nvPicPr>
          <p:cNvPr id="5" name="duong thuy chuyen doi">
            <a:hlinkClick r:id="" action="ppaction://media"/>
            <a:extLst>
              <a:ext uri="{FF2B5EF4-FFF2-40B4-BE49-F238E27FC236}">
                <a16:creationId xmlns:a16="http://schemas.microsoft.com/office/drawing/2014/main" id="{5C7A0B1B-3AE9-40C4-829F-9AEC4EC49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88" end="48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896" y="-696764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CD85DA4-6F5E-44A0-8011-781EE412B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2341" t="-1277" r="5594" b="47057"/>
          <a:stretch/>
        </p:blipFill>
        <p:spPr>
          <a:xfrm>
            <a:off x="7909468" y="219282"/>
            <a:ext cx="3681141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49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30" grpId="0" animBg="1"/>
      <p:bldP spid="31" grpId="0" animBg="1"/>
      <p:bldP spid="3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-333288" y="692611"/>
            <a:ext cx="8181887" cy="13716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6199" y="-772148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ADEE5C-DD27-40A3-A783-6A54F314FC83}"/>
              </a:ext>
            </a:extLst>
          </p:cNvPr>
          <p:cNvSpPr/>
          <p:nvPr/>
        </p:nvSpPr>
        <p:spPr>
          <a:xfrm>
            <a:off x="1151805" y="345141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D5814-F1EE-49B5-9FB2-B9974870EB03}"/>
              </a:ext>
            </a:extLst>
          </p:cNvPr>
          <p:cNvSpPr/>
          <p:nvPr/>
        </p:nvSpPr>
        <p:spPr>
          <a:xfrm>
            <a:off x="6172200" y="345560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39BB26-994C-4E48-A3DB-14DE9EBAB68E}"/>
              </a:ext>
            </a:extLst>
          </p:cNvPr>
          <p:cNvSpPr/>
          <p:nvPr/>
        </p:nvSpPr>
        <p:spPr>
          <a:xfrm>
            <a:off x="1151805" y="4340583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13990A-5429-49A5-A115-7D6C0E902F9A}"/>
              </a:ext>
            </a:extLst>
          </p:cNvPr>
          <p:cNvSpPr/>
          <p:nvPr/>
        </p:nvSpPr>
        <p:spPr>
          <a:xfrm>
            <a:off x="6172200" y="4344772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50593B-9A6C-44D9-BAD2-45E6AE72C4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81" y="3476886"/>
            <a:ext cx="805722" cy="7080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54AE5B-7449-4182-8211-1E1671DB09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99" y="4404177"/>
            <a:ext cx="732404" cy="6436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F5F098-B07E-42B9-A8DB-1CC4ED0D9D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56" y="4417246"/>
            <a:ext cx="804742" cy="6437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251153-DD7D-4804-BC0A-EDE7C004D7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06" y="3528558"/>
            <a:ext cx="732592" cy="643793"/>
          </a:xfrm>
          <a:prstGeom prst="rect">
            <a:avLst/>
          </a:prstGeom>
        </p:spPr>
      </p:pic>
      <p:pic>
        <p:nvPicPr>
          <p:cNvPr id="2" name="duong hang khong chuyen doi">
            <a:hlinkClick r:id="" action="ppaction://media"/>
            <a:extLst>
              <a:ext uri="{FF2B5EF4-FFF2-40B4-BE49-F238E27FC236}">
                <a16:creationId xmlns:a16="http://schemas.microsoft.com/office/drawing/2014/main" id="{E9F0BE41-93B7-44C2-BE10-7958EC5CB4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" end="100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85314" y="-837257"/>
            <a:ext cx="440285" cy="487363"/>
          </a:xfrm>
          <a:prstGeom prst="rect">
            <a:avLst/>
          </a:prstGeom>
        </p:spPr>
      </p:pic>
      <p:pic>
        <p:nvPicPr>
          <p:cNvPr id="21" name="cau 3 chuyen doi">
            <a:hlinkClick r:id="" action="ppaction://media"/>
            <a:extLst>
              <a:ext uri="{FF2B5EF4-FFF2-40B4-BE49-F238E27FC236}">
                <a16:creationId xmlns:a16="http://schemas.microsoft.com/office/drawing/2014/main" id="{178CFF46-42F1-47DB-92EF-B95F4BDCB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710" end="8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52347" y="-790222"/>
            <a:ext cx="487363" cy="487363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EB12EA8E-C607-4154-A890-D8D0DF42564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0" t="49648" r="55534" b="42"/>
          <a:stretch/>
        </p:blipFill>
        <p:spPr>
          <a:xfrm>
            <a:off x="7459911" y="200887"/>
            <a:ext cx="387306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28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601390" y="84749"/>
            <a:ext cx="1098921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04800" y="838200"/>
            <a:ext cx="6918495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8081" y="-622337"/>
            <a:ext cx="609600" cy="6096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FA5C4BB-96F1-45CF-B6B2-E6A4B6E3A639}"/>
              </a:ext>
            </a:extLst>
          </p:cNvPr>
          <p:cNvSpPr/>
          <p:nvPr/>
        </p:nvSpPr>
        <p:spPr>
          <a:xfrm>
            <a:off x="1151805" y="344799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1063D-970B-44DD-BA4A-F9986C754519}"/>
              </a:ext>
            </a:extLst>
          </p:cNvPr>
          <p:cNvSpPr/>
          <p:nvPr/>
        </p:nvSpPr>
        <p:spPr>
          <a:xfrm>
            <a:off x="6172200" y="3452184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E4E6D3-AA07-4C45-A5BF-00FB20FDE3DA}"/>
              </a:ext>
            </a:extLst>
          </p:cNvPr>
          <p:cNvSpPr/>
          <p:nvPr/>
        </p:nvSpPr>
        <p:spPr>
          <a:xfrm>
            <a:off x="1151805" y="433716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1244F67-045F-481F-B772-B53CA581CF40}"/>
              </a:ext>
            </a:extLst>
          </p:cNvPr>
          <p:cNvSpPr/>
          <p:nvPr/>
        </p:nvSpPr>
        <p:spPr>
          <a:xfrm>
            <a:off x="6172200" y="434135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31A9883-203F-426E-B9DD-387340A43D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81" y="3473470"/>
            <a:ext cx="805722" cy="7080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24C91B-E12C-4761-8819-02A59B7D03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7" y="4400761"/>
            <a:ext cx="804536" cy="6436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B66DB3-961F-40E2-926C-E04E956F76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56" y="4382128"/>
            <a:ext cx="804742" cy="707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19089D-418D-4693-AA16-49F46AE28D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06" y="3525142"/>
            <a:ext cx="732592" cy="643793"/>
          </a:xfrm>
          <a:prstGeom prst="rect">
            <a:avLst/>
          </a:prstGeom>
        </p:spPr>
      </p:pic>
      <p:pic>
        <p:nvPicPr>
          <p:cNvPr id="5" name="duong sat chuyen doi">
            <a:hlinkClick r:id="" action="ppaction://media"/>
            <a:extLst>
              <a:ext uri="{FF2B5EF4-FFF2-40B4-BE49-F238E27FC236}">
                <a16:creationId xmlns:a16="http://schemas.microsoft.com/office/drawing/2014/main" id="{9D2C5FA7-56C9-48A9-9F22-C25FD95DE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6" end="140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22105" y="-744664"/>
            <a:ext cx="487363" cy="487363"/>
          </a:xfrm>
          <a:prstGeom prst="rect">
            <a:avLst/>
          </a:prstGeom>
        </p:spPr>
      </p:pic>
      <p:pic>
        <p:nvPicPr>
          <p:cNvPr id="23" name="cau 3 chuyen doi">
            <a:hlinkClick r:id="" action="ppaction://media"/>
            <a:extLst>
              <a:ext uri="{FF2B5EF4-FFF2-40B4-BE49-F238E27FC236}">
                <a16:creationId xmlns:a16="http://schemas.microsoft.com/office/drawing/2014/main" id="{6BE6A6E1-B9E6-4515-9D9E-F1B375FD9A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174" end="37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17841" y="-632909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BF44D5FD-806E-4F3D-A8B5-8C41F824742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3630" t="49648" r="550" b="42"/>
          <a:stretch/>
        </p:blipFill>
        <p:spPr>
          <a:xfrm>
            <a:off x="7223296" y="327993"/>
            <a:ext cx="4023322" cy="2546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95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27" grpId="0" bldLvl="0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84649-87C2-49E1-A09C-032913A6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79E0-1C65-4874-B3E6-FA050252105A}"/>
              </a:ext>
            </a:extLst>
          </p:cNvPr>
          <p:cNvSpPr txBox="1"/>
          <p:nvPr/>
        </p:nvSpPr>
        <p:spPr>
          <a:xfrm>
            <a:off x="3096955" y="1219200"/>
            <a:ext cx="7086600" cy="264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XIN CHÚC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MỪNG! CÁC BẠN GIỎI QUÁ!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A321A-E63C-40AE-B0DD-88F955344B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16" y="4419600"/>
            <a:ext cx="4379184" cy="2418735"/>
          </a:xfrm>
          <a:prstGeom prst="rect">
            <a:avLst/>
          </a:prstGeom>
        </p:spPr>
      </p:pic>
      <p:pic>
        <p:nvPicPr>
          <p:cNvPr id="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8E38E72-1F9C-4660-9534-7E26AE59D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71879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6A3E7-0344-4E9E-A7B9-9E35DA885A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321487" y="807346"/>
            <a:ext cx="3373916" cy="4800600"/>
          </a:xfrm>
          <a:prstGeom prst="rect">
            <a:avLst/>
          </a:prstGeom>
        </p:spPr>
      </p:pic>
      <p:pic>
        <p:nvPicPr>
          <p:cNvPr id="9" name="chuc mung chuyen doi">
            <a:hlinkClick r:id="" action="ppaction://media"/>
            <a:extLst>
              <a:ext uri="{FF2B5EF4-FFF2-40B4-BE49-F238E27FC236}">
                <a16:creationId xmlns:a16="http://schemas.microsoft.com/office/drawing/2014/main" id="{42057F81-16B7-4105-8A2F-2E2BE22A6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7" end="3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1721" y="-657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59433" y="-87102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0" y="47657"/>
            <a:ext cx="6464556" cy="954107"/>
            <a:chOff x="512177" y="165021"/>
            <a:chExt cx="5952379" cy="1149417"/>
          </a:xfrm>
        </p:grpSpPr>
        <p:sp>
          <p:nvSpPr>
            <p:cNvPr id="22" name="文本框 14"/>
            <p:cNvSpPr/>
            <p:nvPr/>
          </p:nvSpPr>
          <p:spPr>
            <a:xfrm>
              <a:off x="1237069" y="314679"/>
              <a:ext cx="522748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1.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loại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đường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giao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thông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8A170F-AA8D-4707-9035-89FE49C6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609600"/>
            <a:ext cx="809625" cy="81915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533F1-7C72-4173-A2B6-612C5CD8340C}"/>
              </a:ext>
            </a:extLst>
          </p:cNvPr>
          <p:cNvSpPr txBox="1"/>
          <p:nvPr/>
        </p:nvSpPr>
        <p:spPr>
          <a:xfrm>
            <a:off x="1812596" y="838200"/>
            <a:ext cx="986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1"/>
                </a:solidFill>
              </a:rPr>
              <a:t>Hãy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kể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tên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các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loại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đường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giao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thông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trong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những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hình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dưới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đây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C74DB41-A2E1-47F9-82CD-FD459BF7D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590020"/>
            <a:ext cx="9235638" cy="48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579524-5B6E-4BE9-9535-D265250A9143}"/>
              </a:ext>
            </a:extLst>
          </p:cNvPr>
          <p:cNvSpPr/>
          <p:nvPr/>
        </p:nvSpPr>
        <p:spPr>
          <a:xfrm>
            <a:off x="1600200" y="3605329"/>
            <a:ext cx="2948762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endParaRPr lang="en-US" sz="2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6FFA9D-FF59-4513-9996-FBA3CEEA6E9D}"/>
              </a:ext>
            </a:extLst>
          </p:cNvPr>
          <p:cNvSpPr/>
          <p:nvPr/>
        </p:nvSpPr>
        <p:spPr>
          <a:xfrm>
            <a:off x="6464556" y="352383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endParaRPr lang="en-US" sz="28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5488C0-C58A-422E-8387-FAD5F78E2BB7}"/>
              </a:ext>
            </a:extLst>
          </p:cNvPr>
          <p:cNvSpPr/>
          <p:nvPr/>
        </p:nvSpPr>
        <p:spPr>
          <a:xfrm>
            <a:off x="1889562" y="615207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endParaRPr lang="en-US" sz="2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C6E943-D154-474B-89A5-E1F9CC104C05}"/>
              </a:ext>
            </a:extLst>
          </p:cNvPr>
          <p:cNvSpPr/>
          <p:nvPr/>
        </p:nvSpPr>
        <p:spPr>
          <a:xfrm>
            <a:off x="6493415" y="6244538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endParaRPr lang="en-US" sz="2800" dirty="0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93" y="2189866"/>
            <a:ext cx="1800258" cy="4492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732E6-E3CB-4450-86C1-35DE77E885D4}"/>
              </a:ext>
            </a:extLst>
          </p:cNvPr>
          <p:cNvSpPr txBox="1"/>
          <p:nvPr/>
        </p:nvSpPr>
        <p:spPr>
          <a:xfrm>
            <a:off x="1919754" y="805722"/>
            <a:ext cx="694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5" grpId="0" animBg="1"/>
      <p:bldP spid="26" grpId="0" animBg="1"/>
      <p:bldP spid="2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C1F38DA-C1A6-4421-A764-0B9FDC0CA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E3BC3-EEED-4269-BFB3-ECC002E08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23" y="-838200"/>
            <a:ext cx="7768353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3A45ED2-1ECA-487E-A85D-FCAF6949727E}"/>
              </a:ext>
            </a:extLst>
          </p:cNvPr>
          <p:cNvSpPr txBox="1">
            <a:spLocks/>
          </p:cNvSpPr>
          <p:nvPr/>
        </p:nvSpPr>
        <p:spPr>
          <a:xfrm>
            <a:off x="3733800" y="2291039"/>
            <a:ext cx="5182290" cy="227592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17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tuyến đường bộ cao tốc qua Hà Nội: Mở ra 4 hành lang kinh tế quan trọng">
            <a:extLst>
              <a:ext uri="{FF2B5EF4-FFF2-40B4-BE49-F238E27FC236}">
                <a16:creationId xmlns:a16="http://schemas.microsoft.com/office/drawing/2014/main" id="{4EB0A5A3-87B5-4E71-A3A0-11E453BF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7" y="479612"/>
            <a:ext cx="5764463" cy="47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ty cổ phần Đường cao tốc Việt Nam “Đi cùng nhau để tiến xa hơn” | Tạp  chí Giao thông vận tải">
            <a:extLst>
              <a:ext uri="{FF2B5EF4-FFF2-40B4-BE49-F238E27FC236}">
                <a16:creationId xmlns:a16="http://schemas.microsoft.com/office/drawing/2014/main" id="{F3ED8A7F-3868-4271-A155-F4358EE7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5118"/>
            <a:ext cx="5172717" cy="45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7C8BA-76D4-40D8-9FD9-78AD8AAFB9B1}"/>
              </a:ext>
            </a:extLst>
          </p:cNvPr>
          <p:cNvSpPr txBox="1"/>
          <p:nvPr/>
        </p:nvSpPr>
        <p:spPr>
          <a:xfrm>
            <a:off x="4457700" y="5611906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zuki" panose="02040603050506020204" pitchFamily="18" charset="0"/>
              </a:rPr>
              <a:t>Đường</a:t>
            </a:r>
            <a:r>
              <a:rPr lang="en-US" sz="3600" dirty="0">
                <a:latin typeface="UTM Azuki" panose="02040603050506020204" pitchFamily="18" charset="0"/>
              </a:rPr>
              <a:t> </a:t>
            </a:r>
            <a:r>
              <a:rPr lang="en-US" sz="3600" dirty="0" err="1">
                <a:latin typeface="UTM Azuki" panose="02040603050506020204" pitchFamily="18" charset="0"/>
              </a:rPr>
              <a:t>cao</a:t>
            </a:r>
            <a:r>
              <a:rPr lang="en-US" sz="3600" dirty="0">
                <a:latin typeface="UTM Azuki" panose="02040603050506020204" pitchFamily="18" charset="0"/>
              </a:rPr>
              <a:t> </a:t>
            </a:r>
            <a:r>
              <a:rPr lang="en-US" sz="3600" dirty="0" err="1">
                <a:latin typeface="UTM Azuki" panose="02040603050506020204" pitchFamily="18" charset="0"/>
              </a:rPr>
              <a:t>tốc</a:t>
            </a:r>
            <a:endParaRPr lang="en-US" sz="3600" dirty="0"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8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362200" y="16764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ự án Đường sắt trên cao tuyến Cát Linh - Hà Đông: Không thể chậm tiến độ  mãi">
            <a:extLst>
              <a:ext uri="{FF2B5EF4-FFF2-40B4-BE49-F238E27FC236}">
                <a16:creationId xmlns:a16="http://schemas.microsoft.com/office/drawing/2014/main" id="{F28E69B3-E348-4A39-8606-7CE63FEE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8" y="482519"/>
            <a:ext cx="4337797" cy="26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sắt trên cao Cát Linh – Hà Đông đã 8 lần 'lỡ hẹn' với Thủ đô |  baotintuc.vn">
            <a:extLst>
              <a:ext uri="{FF2B5EF4-FFF2-40B4-BE49-F238E27FC236}">
                <a16:creationId xmlns:a16="http://schemas.microsoft.com/office/drawing/2014/main" id="{8C617264-6BCD-44DA-BAE5-29024DEC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784"/>
            <a:ext cx="4219986" cy="26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ự án đường sắt trên cao Cát Linh - Hà Đông đã hoàn thành hơn 94%">
            <a:extLst>
              <a:ext uri="{FF2B5EF4-FFF2-40B4-BE49-F238E27FC236}">
                <a16:creationId xmlns:a16="http://schemas.microsoft.com/office/drawing/2014/main" id="{13602B1B-A1DB-4897-A0F8-2422C8EB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0" y="3642362"/>
            <a:ext cx="4483681" cy="25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ận cảnh tàu đường sắt trên cao đầu tiên tại Việt Nam ngày đầu vận hành thử  | Báo Dân trí">
            <a:extLst>
              <a:ext uri="{FF2B5EF4-FFF2-40B4-BE49-F238E27FC236}">
                <a16:creationId xmlns:a16="http://schemas.microsoft.com/office/drawing/2014/main" id="{91F9A9C3-9B28-48F3-B53C-B4CB65B8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11" y="3515635"/>
            <a:ext cx="4039608" cy="26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851F4-0EA8-4CBD-8BC3-CD66EE4F82E2}"/>
              </a:ext>
            </a:extLst>
          </p:cNvPr>
          <p:cNvSpPr txBox="1"/>
          <p:nvPr/>
        </p:nvSpPr>
        <p:spPr>
          <a:xfrm>
            <a:off x="4724400" y="6203811"/>
            <a:ext cx="388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sắt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zuki" panose="020406030505060202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5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7626CCE-D64A-4120-AC4B-8856AB3C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1" y="1447800"/>
            <a:ext cx="4020706" cy="2682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7D58210-6F83-4A0C-80D9-6278831DDB95}"/>
              </a:ext>
            </a:extLst>
          </p:cNvPr>
          <p:cNvSpPr/>
          <p:nvPr/>
        </p:nvSpPr>
        <p:spPr>
          <a:xfrm>
            <a:off x="115871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0A4142-2AB5-4F85-9F93-FB2D0F13E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74" y="1416351"/>
            <a:ext cx="4219458" cy="26838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5" name="Hình chữ nhật 10">
            <a:extLst>
              <a:ext uri="{FF2B5EF4-FFF2-40B4-BE49-F238E27FC236}">
                <a16:creationId xmlns:a16="http://schemas.microsoft.com/office/drawing/2014/main" id="{3AD71189-1D99-41CB-B45E-F8660ED92B0B}"/>
              </a:ext>
            </a:extLst>
          </p:cNvPr>
          <p:cNvSpPr/>
          <p:nvPr/>
        </p:nvSpPr>
        <p:spPr>
          <a:xfrm>
            <a:off x="661368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uong sat cat linh ha dong">
            <a:hlinkClick r:id="" action="ppaction://media"/>
            <a:extLst>
              <a:ext uri="{FF2B5EF4-FFF2-40B4-BE49-F238E27FC236}">
                <a16:creationId xmlns:a16="http://schemas.microsoft.com/office/drawing/2014/main" id="{5487202F-AFC1-4BE9-84F1-C8F3AD7119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0" end="114532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4507"/>
            <a:ext cx="121000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7" y="3373774"/>
            <a:ext cx="744537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32617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2003990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4" y="236987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" y="2324574"/>
            <a:ext cx="38274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pic>
        <p:nvPicPr>
          <p:cNvPr id="1026" name="Picture 2" descr="Những điểm mới trong dự thảo Luật Giao thông đường bộ sửa đổi | Tạp chí  Giao thông vận tải">
            <a:extLst>
              <a:ext uri="{FF2B5EF4-FFF2-40B4-BE49-F238E27FC236}">
                <a16:creationId xmlns:a16="http://schemas.microsoft.com/office/drawing/2014/main" id="{D9B77FCF-C439-4A5D-B729-2F462CAF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5" y="95532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 xuất giải thể, sáp nhập một số đơn vị ngành đường sắt | Đô thị | PLO">
            <a:extLst>
              <a:ext uri="{FF2B5EF4-FFF2-40B4-BE49-F238E27FC236}">
                <a16:creationId xmlns:a16="http://schemas.microsoft.com/office/drawing/2014/main" id="{3B3AA68F-C41B-4933-8331-EF3FE571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2" y="3766324"/>
            <a:ext cx="2249721" cy="14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 An Toàn Giao Thông Tỉnh Cà Mau">
            <a:extLst>
              <a:ext uri="{FF2B5EF4-FFF2-40B4-BE49-F238E27FC236}">
                <a16:creationId xmlns:a16="http://schemas.microsoft.com/office/drawing/2014/main" id="{DEE2BE94-6DF3-4470-BF44-5B7AB9D3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5" y="2123222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hãng hàng không quy mô nhất khu vực Đông Nam Á">
            <a:extLst>
              <a:ext uri="{FF2B5EF4-FFF2-40B4-BE49-F238E27FC236}">
                <a16:creationId xmlns:a16="http://schemas.microsoft.com/office/drawing/2014/main" id="{E835CF10-5EAF-42BD-AF62-49B707AA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605" y="5421895"/>
            <a:ext cx="2556739" cy="14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E33EF-3BA4-4620-B402-60E2E55F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7" r="6001" b="16434"/>
          <a:stretch/>
        </p:blipFill>
        <p:spPr>
          <a:xfrm>
            <a:off x="0" y="2628"/>
            <a:ext cx="12192000" cy="69272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1B643-B083-453A-A0E0-E14C298A826E}"/>
              </a:ext>
            </a:extLst>
          </p:cNvPr>
          <p:cNvSpPr/>
          <p:nvPr/>
        </p:nvSpPr>
        <p:spPr>
          <a:xfrm>
            <a:off x="0" y="0"/>
            <a:ext cx="12192000" cy="6934200"/>
          </a:xfrm>
          <a:prstGeom prst="rect">
            <a:avLst/>
          </a:prstGeom>
          <a:solidFill>
            <a:schemeClr val="bg1">
              <a:lumMod val="85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2133600"/>
            <a:ext cx="10210800" cy="1295400"/>
          </a:xfrm>
          <a:prstGeom prst="rect">
            <a:avLst/>
          </a:prstGeom>
          <a:solidFill>
            <a:srgbClr val="FFFF00">
              <a:alpha val="65882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8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F8609958-0C6C-4A1D-B0BE-31411D9F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97349"/>
            <a:ext cx="4085157" cy="26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37CF7-7578-4514-AAF4-3981668BC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54" y="71393"/>
            <a:ext cx="11706045" cy="16002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0D51EB6-C590-47DC-8FA3-91B0E610DEF9}"/>
              </a:ext>
            </a:extLst>
          </p:cNvPr>
          <p:cNvSpPr/>
          <p:nvPr/>
        </p:nvSpPr>
        <p:spPr>
          <a:xfrm>
            <a:off x="7239000" y="1671593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THẢO LUẬN NHÓM 3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BC74F90-DA2E-4806-B88F-F28299D8FE92}"/>
              </a:ext>
            </a:extLst>
          </p:cNvPr>
          <p:cNvSpPr/>
          <p:nvPr/>
        </p:nvSpPr>
        <p:spPr>
          <a:xfrm>
            <a:off x="505680" y="1936376"/>
            <a:ext cx="6438900" cy="3481086"/>
          </a:xfrm>
          <a:prstGeom prst="round2Diag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1.  Ở </a:t>
            </a:r>
            <a:r>
              <a:rPr lang="en-US" sz="3200" dirty="0" err="1">
                <a:solidFill>
                  <a:srgbClr val="FF0000"/>
                </a:solidFill>
              </a:rPr>
              <a:t>nơi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2. Con </a:t>
            </a:r>
            <a:r>
              <a:rPr lang="en-US" sz="3200" dirty="0" err="1">
                <a:solidFill>
                  <a:srgbClr val="FF0000"/>
                </a:solidFill>
              </a:rPr>
              <a:t>thấy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3.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6644E-9794-4FCB-86DE-DC2B6D676EF8}"/>
              </a:ext>
            </a:extLst>
          </p:cNvPr>
          <p:cNvSpPr txBox="1"/>
          <p:nvPr/>
        </p:nvSpPr>
        <p:spPr>
          <a:xfrm>
            <a:off x="1411668" y="6963121"/>
            <a:ext cx="638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https://padlet.com/tieumango/8nmjrovcg164ou1t</a:t>
            </a:r>
            <a:r>
              <a:rPr lang="en-US" dirty="0"/>
              <a:t>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CD134AD-309A-42D6-B382-D0AA63AAA0C6}"/>
              </a:ext>
            </a:extLst>
          </p:cNvPr>
          <p:cNvSpPr/>
          <p:nvPr/>
        </p:nvSpPr>
        <p:spPr>
          <a:xfrm>
            <a:off x="7249063" y="1671592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Chia </a:t>
            </a:r>
            <a:r>
              <a:rPr lang="en-US" sz="4400" dirty="0" err="1"/>
              <a:t>sẻ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2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C572-546D-45E2-9952-8B82CA4ED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16C54-5593-4E70-B320-1D1C8F1D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" y="0"/>
            <a:ext cx="631022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C5632-3783-4CA4-8386-269814B6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019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1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6558E7A-12FE-40D4-A69E-70DC29113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0"/>
            <a:ext cx="12169588" cy="7147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D7410-9E50-41B5-BC94-1AA5A2EA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8" r="5419" b="6666"/>
          <a:stretch/>
        </p:blipFill>
        <p:spPr>
          <a:xfrm>
            <a:off x="-72837" y="0"/>
            <a:ext cx="4035238" cy="7147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2E1BE-B813-476D-AF7B-225F6897C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35555" r="-1565" b="34445"/>
          <a:stretch/>
        </p:blipFill>
        <p:spPr>
          <a:xfrm>
            <a:off x="7086600" y="0"/>
            <a:ext cx="5200649" cy="714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F86B9-604B-4358-AE36-D41F1EC09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1" t="8007" r="1923" b="5326"/>
          <a:stretch/>
        </p:blipFill>
        <p:spPr>
          <a:xfrm>
            <a:off x="3810001" y="0"/>
            <a:ext cx="3276599" cy="71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A89E-D21D-4755-B2FD-DC0C2E9F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C5997-8CEE-4D77-8676-8CE1E1B57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98EED-267C-4339-BE5B-8135B7065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5750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F0C15-0819-4B35-9F8F-EA2BEEC5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33400"/>
            <a:ext cx="10287000" cy="579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78498-8C7E-4ACE-A313-DE7AB976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23" y="533400"/>
            <a:ext cx="10287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4E134-342B-403D-96AD-7EFDA26B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812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FF8E8C2-CA4C-4C24-AAB2-A90EFDE7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4"/>
            <a:ext cx="12192000" cy="6599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71DC3-5185-4CFE-A88C-71CA5F14FE38}"/>
              </a:ext>
            </a:extLst>
          </p:cNvPr>
          <p:cNvSpPr txBox="1"/>
          <p:nvPr/>
        </p:nvSpPr>
        <p:spPr>
          <a:xfrm>
            <a:off x="1562100" y="2131874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Hằng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, con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491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9A2CA0-E18C-410F-875E-32B248755C76}"/>
              </a:ext>
            </a:extLst>
          </p:cNvPr>
          <p:cNvGrpSpPr/>
          <p:nvPr/>
        </p:nvGrpSpPr>
        <p:grpSpPr>
          <a:xfrm>
            <a:off x="0" y="365938"/>
            <a:ext cx="12192000" cy="6519446"/>
            <a:chOff x="-19222" y="476672"/>
            <a:chExt cx="9163222" cy="638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FA696F-53E5-410B-98C2-A3182952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2" y="476672"/>
              <a:ext cx="9163222" cy="63813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A47168-0EE8-43D2-985D-79CFF61EED05}"/>
                </a:ext>
              </a:extLst>
            </p:cNvPr>
            <p:cNvSpPr/>
            <p:nvPr/>
          </p:nvSpPr>
          <p:spPr>
            <a:xfrm>
              <a:off x="6156176" y="6525344"/>
              <a:ext cx="2448272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956C016-631E-48A6-BBDE-8A14A2D1F6F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solidFill>
            <a:srgbClr val="0066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ngã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	              -               Con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/>
              <a:t>!</a:t>
            </a:r>
            <a:endParaRPr lang="en-US" sz="2400" dirty="0"/>
          </a:p>
        </p:txBody>
      </p:sp>
      <p:pic>
        <p:nvPicPr>
          <p:cNvPr id="8" name="bai hat khoi dong">
            <a:hlinkClick r:id="" action="ppaction://media"/>
            <a:extLst>
              <a:ext uri="{FF2B5EF4-FFF2-40B4-BE49-F238E27FC236}">
                <a16:creationId xmlns:a16="http://schemas.microsoft.com/office/drawing/2014/main" id="{B3505C9C-FEE9-4744-89E2-AECD9D6884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5571" y="1096296"/>
            <a:ext cx="10138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3C0BE-D31E-46E5-A129-2B7640A0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700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260DC-56BE-4E59-9F81-A3E3DDFCA451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FB0937-5185-4F41-81D7-46DEE051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-20438"/>
            <a:ext cx="8190626" cy="636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782" y="2105898"/>
            <a:ext cx="1914921" cy="47201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07" y="4876800"/>
            <a:ext cx="11233893" cy="19659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7387"/>
            <a:ext cx="3348232" cy="634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5493" y="-137653"/>
            <a:ext cx="3718757" cy="18593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85015" y="914400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Củng</a:t>
            </a:r>
            <a:r>
              <a:rPr lang="en-US" altLang="zh-CN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cố</a:t>
            </a:r>
            <a:endParaRPr lang="zh-CN" altLang="en-US" sz="7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4" name="矩形 12">
            <a:extLst>
              <a:ext uri="{FF2B5EF4-FFF2-40B4-BE49-F238E27FC236}">
                <a16:creationId xmlns:a16="http://schemas.microsoft.com/office/drawing/2014/main" id="{15501B4B-D41B-4E31-9D28-391AAD2D74A8}"/>
              </a:ext>
            </a:extLst>
          </p:cNvPr>
          <p:cNvSpPr/>
          <p:nvPr/>
        </p:nvSpPr>
        <p:spPr>
          <a:xfrm>
            <a:off x="3304857" y="2387025"/>
            <a:ext cx="7058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Hôm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nay con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biết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thêm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được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điều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gì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?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sp>
        <p:nvSpPr>
          <p:cNvPr id="16" name="矩形 12">
            <a:extLst>
              <a:ext uri="{FF2B5EF4-FFF2-40B4-BE49-F238E27FC236}">
                <a16:creationId xmlns:a16="http://schemas.microsoft.com/office/drawing/2014/main" id="{1249C87B-4DEF-482F-AD0C-23BC2CB892D9}"/>
              </a:ext>
            </a:extLst>
          </p:cNvPr>
          <p:cNvSpPr/>
          <p:nvPr/>
        </p:nvSpPr>
        <p:spPr>
          <a:xfrm>
            <a:off x="4645253" y="3207588"/>
            <a:ext cx="5032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loại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thông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4E134-342B-403D-96AD-7EFDA26B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1600200"/>
            <a:ext cx="9829800" cy="2362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“ĐỐ VUI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9704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B5E1AA-67E2-4B16-8727-09AAF08C8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86116"/>
            <a:ext cx="14173200" cy="7415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3BF7E-1D2E-47C6-8A75-B3D0C542FAAB}"/>
              </a:ext>
            </a:extLst>
          </p:cNvPr>
          <p:cNvSpPr txBox="1"/>
          <p:nvPr/>
        </p:nvSpPr>
        <p:spPr>
          <a:xfrm>
            <a:off x="1447800" y="914400"/>
            <a:ext cx="9906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C</a:t>
            </a:r>
            <a:r>
              <a:rPr lang="en-US" sz="5400" dirty="0">
                <a:solidFill>
                  <a:srgbClr val="FF0000"/>
                </a:solidFill>
              </a:rPr>
              <a:t>ÁCH CHƠI: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chat.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Sticker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551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3170238"/>
            <a:ext cx="744537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31289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731964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6175"/>
            <a:ext cx="38274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489D2F0-50CF-45BB-8E60-8716A47A5488}"/>
              </a:ext>
            </a:extLst>
          </p:cNvPr>
          <p:cNvSpPr/>
          <p:nvPr/>
        </p:nvSpPr>
        <p:spPr>
          <a:xfrm>
            <a:off x="304800" y="228600"/>
            <a:ext cx="2811463" cy="838200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CẦN NHỚ</a:t>
            </a:r>
          </a:p>
        </p:txBody>
      </p:sp>
    </p:spTree>
    <p:extLst>
      <p:ext uri="{BB962C8B-B14F-4D97-AF65-F5344CB8AC3E}">
        <p14:creationId xmlns:p14="http://schemas.microsoft.com/office/powerpoint/2010/main" val="208334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72362"/>
            <a:ext cx="98298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524000" y="1489029"/>
            <a:ext cx="9372600" cy="303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DÒ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hiểu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thêm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trên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đó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047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Hình ảnh 2" descr="Ảnh có chứa hoa&#10;&#10;Mô tả được tạo tự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9"/>
            <a:ext cx="12192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4"/>
          <p:cNvGrpSpPr>
            <a:grpSpLocks/>
          </p:cNvGrpSpPr>
          <p:nvPr/>
        </p:nvGrpSpPr>
        <p:grpSpPr bwMode="auto">
          <a:xfrm rot="357794">
            <a:off x="52295" y="4094257"/>
            <a:ext cx="5103651" cy="2299880"/>
            <a:chOff x="2298994" y="1773401"/>
            <a:chExt cx="6961111" cy="3363967"/>
          </a:xfrm>
        </p:grpSpPr>
        <p:sp>
          <p:nvSpPr>
            <p:cNvPr id="4" name="Hình chữ nhật 1"/>
            <p:cNvSpPr/>
            <p:nvPr/>
          </p:nvSpPr>
          <p:spPr bwMode="auto">
            <a:xfrm rot="21122553">
              <a:off x="2298994" y="1773401"/>
              <a:ext cx="6961111" cy="3363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127000" dir="186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6" name="Nhóm 2"/>
            <p:cNvGrpSpPr>
              <a:grpSpLocks/>
            </p:cNvGrpSpPr>
            <p:nvPr/>
          </p:nvGrpSpPr>
          <p:grpSpPr bwMode="auto">
            <a:xfrm>
              <a:off x="2914386" y="2607735"/>
              <a:ext cx="5629167" cy="1235016"/>
              <a:chOff x="2474246" y="2392783"/>
              <a:chExt cx="5629167" cy="1235016"/>
            </a:xfrm>
          </p:grpSpPr>
          <p:sp>
            <p:nvSpPr>
              <p:cNvPr id="7" name="WordArt 3"/>
              <p:cNvSpPr>
                <a:spLocks noChangeArrowheads="1" noChangeShapeType="1" noTextEdit="1"/>
              </p:cNvSpPr>
              <p:nvPr/>
            </p:nvSpPr>
            <p:spPr bwMode="gray">
              <a:xfrm rot="21163355">
                <a:off x="3033983" y="2865799"/>
                <a:ext cx="4459288" cy="762000"/>
              </a:xfrm>
              <a:prstGeom prst="rect">
                <a:avLst/>
              </a:prstGeom>
            </p:spPr>
            <p:txBody>
              <a:bodyPr wrap="none" fromWordArt="1">
                <a:prstTxWarp prst="textDeflate">
                  <a:avLst>
                    <a:gd name="adj" fmla="val 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THANK YOU</a:t>
                </a:r>
                <a:r>
                  <a:rPr lang="vi-VN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!</a:t>
                </a:r>
                <a:endParaRPr lang="en-US" sz="59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endParaRPr>
              </a:p>
            </p:txBody>
          </p:sp>
          <p:pic>
            <p:nvPicPr>
              <p:cNvPr id="8" name="Picture 4" descr="p16_s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74246" y="2820887"/>
                <a:ext cx="557214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5" descr="p16_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570013" y="2392783"/>
                <a:ext cx="533400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701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934D26F-C6D9-4392-A761-6834499D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E5AB7-439C-4AB3-A344-E5286348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5999"/>
            <a:ext cx="8458200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Hằng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trường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 hay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bằng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28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E3F8-5EBB-415E-A638-4F40F391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553D-69C3-4293-8D9E-761689E8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128A-21C0-43B2-92CA-F96F90AC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8BD23-14F7-474E-91B2-6C8FD356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" r="6875" b="-1087"/>
          <a:stretch/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2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524000" y="904950"/>
            <a:ext cx="93726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ngày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6 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12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năm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2021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Tự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nhiên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hội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8: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A57A2F-A2AC-4211-89C5-DE1E2394007D}"/>
              </a:ext>
            </a:extLst>
          </p:cNvPr>
          <p:cNvSpPr/>
          <p:nvPr/>
        </p:nvSpPr>
        <p:spPr>
          <a:xfrm>
            <a:off x="1066800" y="1066800"/>
            <a:ext cx="10058400" cy="434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hiểu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UTM Avo" panose="02040603050506020204" pitchFamily="18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loại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đường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giao</a:t>
            </a:r>
            <a:r>
              <a:rPr lang="en-US" sz="2400" b="1" i="1" dirty="0"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</a:rPr>
              <a:t>thông</a:t>
            </a:r>
            <a:r>
              <a:rPr lang="en-US" sz="2400" b="1" i="1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Kể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tên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loại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giao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76400" y="1752600"/>
            <a:ext cx="88392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7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34722"/>
            <a:ext cx="12192000" cy="1067953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k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F66613-45A1-48BE-9709-A0D46A4ECD06}"/>
              </a:ext>
            </a:extLst>
          </p:cNvPr>
          <p:cNvSpPr/>
          <p:nvPr/>
        </p:nvSpPr>
        <p:spPr>
          <a:xfrm>
            <a:off x="9947568" y="1465737"/>
            <a:ext cx="2133600" cy="22098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THẢO LUẬN NHÓM 2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2B108F0-2876-411A-96AE-C880258B4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" t="-1777" r="57876" b="47557"/>
          <a:stretch/>
        </p:blipFill>
        <p:spPr>
          <a:xfrm>
            <a:off x="304800" y="1214750"/>
            <a:ext cx="4493172" cy="2935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8ACE6BC-8FBF-4636-B1AD-1232AB20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1" t="-1277" r="5594" b="47057"/>
          <a:stretch/>
        </p:blipFill>
        <p:spPr>
          <a:xfrm>
            <a:off x="5144340" y="1208989"/>
            <a:ext cx="4456860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2B2DD3D7-B0E8-4159-8A89-67009632C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49648" r="55534" b="42"/>
          <a:stretch/>
        </p:blipFill>
        <p:spPr>
          <a:xfrm>
            <a:off x="294290" y="4303075"/>
            <a:ext cx="4493172" cy="2554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3D2B2410-0606-461F-AF7C-ABBE56F8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0" t="49648" r="550" b="42"/>
          <a:stretch/>
        </p:blipFill>
        <p:spPr>
          <a:xfrm>
            <a:off x="5144340" y="4285543"/>
            <a:ext cx="4493171" cy="2572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682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1322</Words>
  <Application>Microsoft Office PowerPoint</Application>
  <PresentationFormat>Widescreen</PresentationFormat>
  <Paragraphs>134</Paragraphs>
  <Slides>36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微软雅黑</vt:lpstr>
      <vt:lpstr>宋体</vt:lpstr>
      <vt:lpstr>-apple-system</vt:lpstr>
      <vt:lpstr>Arial</vt:lpstr>
      <vt:lpstr>Calibri</vt:lpstr>
      <vt:lpstr>Calibri Light</vt:lpstr>
      <vt:lpstr>ITC Avant Garde Std Bk</vt:lpstr>
      <vt:lpstr>黑体</vt:lpstr>
      <vt:lpstr>Times New Roman</vt:lpstr>
      <vt:lpstr>UTM Avo</vt:lpstr>
      <vt:lpstr>UTM Azuki</vt:lpstr>
      <vt:lpstr>UTM Cookies</vt:lpstr>
      <vt:lpstr>Verdana</vt:lpstr>
      <vt:lpstr>思源黑体 CN Bold</vt:lpstr>
      <vt:lpstr>迷你简雪峰</vt:lpstr>
      <vt:lpstr>Office Theme</vt:lpstr>
      <vt:lpstr>3_Office Theme</vt:lpstr>
      <vt:lpstr>Default Design</vt:lpstr>
      <vt:lpstr>13_Office Theme</vt:lpstr>
      <vt:lpstr>2_Office Theme</vt:lpstr>
      <vt:lpstr>2_Office 主题</vt:lpstr>
      <vt:lpstr>PowerPoint Presentation</vt:lpstr>
      <vt:lpstr>PowerPoint Presentation</vt:lpstr>
      <vt:lpstr>PowerPoint Presentation</vt:lpstr>
      <vt:lpstr>Hằng ngày khi đến trường con đi bộ  hay đi bằng phương tiện giao thông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Admin</cp:lastModifiedBy>
  <cp:revision>435</cp:revision>
  <dcterms:created xsi:type="dcterms:W3CDTF">2006-08-16T00:00:00Z</dcterms:created>
  <dcterms:modified xsi:type="dcterms:W3CDTF">2023-03-07T15:52:59Z</dcterms:modified>
</cp:coreProperties>
</file>