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9" r:id="rId3"/>
    <p:sldId id="258" r:id="rId4"/>
    <p:sldId id="274" r:id="rId5"/>
    <p:sldId id="273" r:id="rId6"/>
    <p:sldId id="272" r:id="rId7"/>
    <p:sldId id="271" r:id="rId8"/>
    <p:sldId id="270" r:id="rId9"/>
    <p:sldId id="269" r:id="rId10"/>
    <p:sldId id="268" r:id="rId11"/>
    <p:sldId id="267" r:id="rId12"/>
    <p:sldId id="266" r:id="rId13"/>
    <p:sldId id="265" r:id="rId14"/>
    <p:sldId id="264" r:id="rId15"/>
    <p:sldId id="263" r:id="rId16"/>
    <p:sldId id="262" r:id="rId17"/>
    <p:sldId id="261" r:id="rId18"/>
    <p:sldId id="282" r:id="rId19"/>
    <p:sldId id="281" r:id="rId20"/>
    <p:sldId id="280" r:id="rId21"/>
    <p:sldId id="279" r:id="rId22"/>
    <p:sldId id="278" r:id="rId23"/>
    <p:sldId id="277" r:id="rId24"/>
    <p:sldId id="287" r:id="rId25"/>
    <p:sldId id="298" r:id="rId26"/>
    <p:sldId id="297" r:id="rId27"/>
    <p:sldId id="295" r:id="rId28"/>
    <p:sldId id="294" r:id="rId29"/>
    <p:sldId id="293" r:id="rId30"/>
    <p:sldId id="292" r:id="rId31"/>
    <p:sldId id="284"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548"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A60A4EC-326A-4ACE-BAA9-AF56F52E3F86}"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33D921-8A09-4B40-BD10-3B34C3188EFE}" type="slidenum">
              <a:rPr lang="en-US" smtClean="0"/>
              <a:t>‹#›</a:t>
            </a:fld>
            <a:endParaRPr lang="en-US"/>
          </a:p>
        </p:txBody>
      </p:sp>
    </p:spTree>
    <p:extLst>
      <p:ext uri="{BB962C8B-B14F-4D97-AF65-F5344CB8AC3E}">
        <p14:creationId xmlns:p14="http://schemas.microsoft.com/office/powerpoint/2010/main" val="4153089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60A4EC-326A-4ACE-BAA9-AF56F52E3F86}"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33D921-8A09-4B40-BD10-3B34C3188EFE}" type="slidenum">
              <a:rPr lang="en-US" smtClean="0"/>
              <a:t>‹#›</a:t>
            </a:fld>
            <a:endParaRPr lang="en-US"/>
          </a:p>
        </p:txBody>
      </p:sp>
    </p:spTree>
    <p:extLst>
      <p:ext uri="{BB962C8B-B14F-4D97-AF65-F5344CB8AC3E}">
        <p14:creationId xmlns:p14="http://schemas.microsoft.com/office/powerpoint/2010/main" val="3701169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60A4EC-326A-4ACE-BAA9-AF56F52E3F86}"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33D921-8A09-4B40-BD10-3B34C3188EFE}" type="slidenum">
              <a:rPr lang="en-US" smtClean="0"/>
              <a:t>‹#›</a:t>
            </a:fld>
            <a:endParaRPr lang="en-US"/>
          </a:p>
        </p:txBody>
      </p:sp>
    </p:spTree>
    <p:extLst>
      <p:ext uri="{BB962C8B-B14F-4D97-AF65-F5344CB8AC3E}">
        <p14:creationId xmlns:p14="http://schemas.microsoft.com/office/powerpoint/2010/main" val="18727093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E8C7C-3754-4344-A3AB-83ADA6F482C3}"/>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52B68589-C4B6-4991-82B8-9139FC4AE9F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00CF56BE-6E54-44EB-B2B5-B778B5552F0D}"/>
              </a:ext>
            </a:extLst>
          </p:cNvPr>
          <p:cNvSpPr>
            <a:spLocks noGrp="1"/>
          </p:cNvSpPr>
          <p:nvPr>
            <p:ph type="dt" sz="half" idx="10"/>
          </p:nvPr>
        </p:nvSpPr>
        <p:spPr/>
        <p:txBody>
          <a:bodyPr/>
          <a:lstStyle/>
          <a:p>
            <a:fld id="{5CB603A8-0969-4944-9DCA-9C82B61F7C5D}" type="datetimeFigureOut">
              <a:rPr lang="vi-VN" smtClean="0">
                <a:solidFill>
                  <a:prstClr val="black">
                    <a:tint val="75000"/>
                  </a:prstClr>
                </a:solidFill>
              </a:rPr>
              <a:pPr/>
              <a:t>07/11/2023</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C1AFEA4A-19DB-4B94-A4D0-281BBA826534}"/>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9BD42D0A-8404-4B11-A79F-CA07F1EE771E}"/>
              </a:ext>
            </a:extLst>
          </p:cNvPr>
          <p:cNvSpPr>
            <a:spLocks noGrp="1"/>
          </p:cNvSpPr>
          <p:nvPr>
            <p:ph type="sldNum" sz="quarter" idx="12"/>
          </p:nvPr>
        </p:nvSpPr>
        <p:spPr/>
        <p:txBody>
          <a:bodyPr/>
          <a:lstStyle/>
          <a:p>
            <a:fld id="{8E45E061-B7EB-4F40-B881-7BFFAB0CFCBC}"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7870956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510D4-6F82-4F2B-8DB6-F94D232A6B7B}"/>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B066BF4B-4CE9-4073-A627-DF9D89E6A2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3BDFD65-ECFE-4F46-AA86-1D93F6474E66}"/>
              </a:ext>
            </a:extLst>
          </p:cNvPr>
          <p:cNvSpPr>
            <a:spLocks noGrp="1"/>
          </p:cNvSpPr>
          <p:nvPr>
            <p:ph type="dt" sz="half" idx="10"/>
          </p:nvPr>
        </p:nvSpPr>
        <p:spPr/>
        <p:txBody>
          <a:bodyPr/>
          <a:lstStyle/>
          <a:p>
            <a:fld id="{5CB603A8-0969-4944-9DCA-9C82B61F7C5D}" type="datetimeFigureOut">
              <a:rPr lang="vi-VN" smtClean="0">
                <a:solidFill>
                  <a:prstClr val="black">
                    <a:tint val="75000"/>
                  </a:prstClr>
                </a:solidFill>
              </a:rPr>
              <a:pPr/>
              <a:t>07/11/2023</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D8A9ACED-F7A8-407A-BC33-35210B22ACFF}"/>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EB029E3F-933E-4EB2-9081-422965439FB9}"/>
              </a:ext>
            </a:extLst>
          </p:cNvPr>
          <p:cNvSpPr>
            <a:spLocks noGrp="1"/>
          </p:cNvSpPr>
          <p:nvPr>
            <p:ph type="sldNum" sz="quarter" idx="12"/>
          </p:nvPr>
        </p:nvSpPr>
        <p:spPr/>
        <p:txBody>
          <a:bodyPr/>
          <a:lstStyle/>
          <a:p>
            <a:fld id="{8E45E061-B7EB-4F40-B881-7BFFAB0CFCBC}"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1260595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D88EC-3910-4FF9-BA91-93342BF67266}"/>
              </a:ext>
            </a:extLst>
          </p:cNvPr>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040C30D8-6438-4CC8-9155-DE2519F86647}"/>
              </a:ext>
            </a:extLst>
          </p:cNvPr>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D3512F0-154B-41B4-B624-C011262437A1}"/>
              </a:ext>
            </a:extLst>
          </p:cNvPr>
          <p:cNvSpPr>
            <a:spLocks noGrp="1"/>
          </p:cNvSpPr>
          <p:nvPr>
            <p:ph type="dt" sz="half" idx="10"/>
          </p:nvPr>
        </p:nvSpPr>
        <p:spPr/>
        <p:txBody>
          <a:bodyPr/>
          <a:lstStyle/>
          <a:p>
            <a:fld id="{5CB603A8-0969-4944-9DCA-9C82B61F7C5D}" type="datetimeFigureOut">
              <a:rPr lang="vi-VN" smtClean="0">
                <a:solidFill>
                  <a:prstClr val="black">
                    <a:tint val="75000"/>
                  </a:prstClr>
                </a:solidFill>
              </a:rPr>
              <a:pPr/>
              <a:t>07/11/2023</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6593D86D-CD10-46CA-B913-C50D5ABBED16}"/>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3E130826-0011-44EA-A26F-A3C14CDA2461}"/>
              </a:ext>
            </a:extLst>
          </p:cNvPr>
          <p:cNvSpPr>
            <a:spLocks noGrp="1"/>
          </p:cNvSpPr>
          <p:nvPr>
            <p:ph type="sldNum" sz="quarter" idx="12"/>
          </p:nvPr>
        </p:nvSpPr>
        <p:spPr/>
        <p:txBody>
          <a:bodyPr/>
          <a:lstStyle/>
          <a:p>
            <a:fld id="{8E45E061-B7EB-4F40-B881-7BFFAB0CFCBC}"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2415474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A496C-C706-48FF-B341-DD933C07EC8F}"/>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E0B33454-B686-44BE-95DE-CD6C0427BB6C}"/>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380CB69B-8D6A-4E45-9100-74F50660E661}"/>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09D500EB-7382-4625-9C6E-DEEF0A0D3885}"/>
              </a:ext>
            </a:extLst>
          </p:cNvPr>
          <p:cNvSpPr>
            <a:spLocks noGrp="1"/>
          </p:cNvSpPr>
          <p:nvPr>
            <p:ph type="dt" sz="half" idx="10"/>
          </p:nvPr>
        </p:nvSpPr>
        <p:spPr/>
        <p:txBody>
          <a:bodyPr/>
          <a:lstStyle/>
          <a:p>
            <a:fld id="{5CB603A8-0969-4944-9DCA-9C82B61F7C5D}" type="datetimeFigureOut">
              <a:rPr lang="vi-VN" smtClean="0">
                <a:solidFill>
                  <a:prstClr val="black">
                    <a:tint val="75000"/>
                  </a:prstClr>
                </a:solidFill>
              </a:rPr>
              <a:pPr/>
              <a:t>07/11/2023</a:t>
            </a:fld>
            <a:endParaRPr lang="vi-VN">
              <a:solidFill>
                <a:prstClr val="black">
                  <a:tint val="75000"/>
                </a:prstClr>
              </a:solidFill>
            </a:endParaRPr>
          </a:p>
        </p:txBody>
      </p:sp>
      <p:sp>
        <p:nvSpPr>
          <p:cNvPr id="6" name="Footer Placeholder 5">
            <a:extLst>
              <a:ext uri="{FF2B5EF4-FFF2-40B4-BE49-F238E27FC236}">
                <a16:creationId xmlns:a16="http://schemas.microsoft.com/office/drawing/2014/main" id="{B62B6FDE-C048-4002-A637-6A3A7D85455F}"/>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a16="http://schemas.microsoft.com/office/drawing/2014/main" id="{B7A77987-C593-4046-97E0-B2307BAE6261}"/>
              </a:ext>
            </a:extLst>
          </p:cNvPr>
          <p:cNvSpPr>
            <a:spLocks noGrp="1"/>
          </p:cNvSpPr>
          <p:nvPr>
            <p:ph type="sldNum" sz="quarter" idx="12"/>
          </p:nvPr>
        </p:nvSpPr>
        <p:spPr/>
        <p:txBody>
          <a:bodyPr/>
          <a:lstStyle/>
          <a:p>
            <a:fld id="{8E45E061-B7EB-4F40-B881-7BFFAB0CFCBC}"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0862190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D5342-9655-41AE-A162-531269A455FE}"/>
              </a:ext>
            </a:extLst>
          </p:cNvPr>
          <p:cNvSpPr>
            <a:spLocks noGrp="1"/>
          </p:cNvSpPr>
          <p:nvPr>
            <p:ph type="title"/>
          </p:nvPr>
        </p:nvSpPr>
        <p:spPr>
          <a:xfrm>
            <a:off x="629841" y="365126"/>
            <a:ext cx="78867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B99F8B8A-2BCC-40A0-8585-6AFE732A242B}"/>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CC32DD-5239-45A0-A907-F14B278FB557}"/>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FBFF981A-AD4E-4AA0-A019-140D6B3BEE45}"/>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8B188C5-F903-45AA-A8B6-C55CCA309031}"/>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91E40607-855C-497D-9237-B6B1E39DA0E4}"/>
              </a:ext>
            </a:extLst>
          </p:cNvPr>
          <p:cNvSpPr>
            <a:spLocks noGrp="1"/>
          </p:cNvSpPr>
          <p:nvPr>
            <p:ph type="dt" sz="half" idx="10"/>
          </p:nvPr>
        </p:nvSpPr>
        <p:spPr/>
        <p:txBody>
          <a:bodyPr/>
          <a:lstStyle/>
          <a:p>
            <a:fld id="{5CB603A8-0969-4944-9DCA-9C82B61F7C5D}" type="datetimeFigureOut">
              <a:rPr lang="vi-VN" smtClean="0">
                <a:solidFill>
                  <a:prstClr val="black">
                    <a:tint val="75000"/>
                  </a:prstClr>
                </a:solidFill>
              </a:rPr>
              <a:pPr/>
              <a:t>07/11/2023</a:t>
            </a:fld>
            <a:endParaRPr lang="vi-VN">
              <a:solidFill>
                <a:prstClr val="black">
                  <a:tint val="75000"/>
                </a:prstClr>
              </a:solidFill>
            </a:endParaRPr>
          </a:p>
        </p:txBody>
      </p:sp>
      <p:sp>
        <p:nvSpPr>
          <p:cNvPr id="8" name="Footer Placeholder 7">
            <a:extLst>
              <a:ext uri="{FF2B5EF4-FFF2-40B4-BE49-F238E27FC236}">
                <a16:creationId xmlns:a16="http://schemas.microsoft.com/office/drawing/2014/main" id="{66BA0B2A-BC47-40F0-B594-9D82C2496A95}"/>
              </a:ext>
            </a:extLst>
          </p:cNvPr>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a:extLst>
              <a:ext uri="{FF2B5EF4-FFF2-40B4-BE49-F238E27FC236}">
                <a16:creationId xmlns:a16="http://schemas.microsoft.com/office/drawing/2014/main" id="{4DD34899-DFD1-4A0F-B73E-D0433AACB5E9}"/>
              </a:ext>
            </a:extLst>
          </p:cNvPr>
          <p:cNvSpPr>
            <a:spLocks noGrp="1"/>
          </p:cNvSpPr>
          <p:nvPr>
            <p:ph type="sldNum" sz="quarter" idx="12"/>
          </p:nvPr>
        </p:nvSpPr>
        <p:spPr/>
        <p:txBody>
          <a:bodyPr/>
          <a:lstStyle/>
          <a:p>
            <a:fld id="{8E45E061-B7EB-4F40-B881-7BFFAB0CFCBC}"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1941624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6964D-E4D1-483C-AA76-473818706D5F}"/>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2A8DCD48-BCEF-4BBA-BFD3-6AA3978D823C}"/>
              </a:ext>
            </a:extLst>
          </p:cNvPr>
          <p:cNvSpPr>
            <a:spLocks noGrp="1"/>
          </p:cNvSpPr>
          <p:nvPr>
            <p:ph type="dt" sz="half" idx="10"/>
          </p:nvPr>
        </p:nvSpPr>
        <p:spPr/>
        <p:txBody>
          <a:bodyPr/>
          <a:lstStyle/>
          <a:p>
            <a:fld id="{5CB603A8-0969-4944-9DCA-9C82B61F7C5D}" type="datetimeFigureOut">
              <a:rPr lang="vi-VN" smtClean="0">
                <a:solidFill>
                  <a:prstClr val="black">
                    <a:tint val="75000"/>
                  </a:prstClr>
                </a:solidFill>
              </a:rPr>
              <a:pPr/>
              <a:t>07/11/2023</a:t>
            </a:fld>
            <a:endParaRPr lang="vi-VN">
              <a:solidFill>
                <a:prstClr val="black">
                  <a:tint val="75000"/>
                </a:prstClr>
              </a:solidFill>
            </a:endParaRPr>
          </a:p>
        </p:txBody>
      </p:sp>
      <p:sp>
        <p:nvSpPr>
          <p:cNvPr id="4" name="Footer Placeholder 3">
            <a:extLst>
              <a:ext uri="{FF2B5EF4-FFF2-40B4-BE49-F238E27FC236}">
                <a16:creationId xmlns:a16="http://schemas.microsoft.com/office/drawing/2014/main" id="{E54A3991-91C0-40A1-B478-1E18E40E7E36}"/>
              </a:ext>
            </a:extLst>
          </p:cNvPr>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a:extLst>
              <a:ext uri="{FF2B5EF4-FFF2-40B4-BE49-F238E27FC236}">
                <a16:creationId xmlns:a16="http://schemas.microsoft.com/office/drawing/2014/main" id="{45E7B030-AA02-4DB7-BE48-DAA8802FC60D}"/>
              </a:ext>
            </a:extLst>
          </p:cNvPr>
          <p:cNvSpPr>
            <a:spLocks noGrp="1"/>
          </p:cNvSpPr>
          <p:nvPr>
            <p:ph type="sldNum" sz="quarter" idx="12"/>
          </p:nvPr>
        </p:nvSpPr>
        <p:spPr/>
        <p:txBody>
          <a:bodyPr/>
          <a:lstStyle/>
          <a:p>
            <a:fld id="{8E45E061-B7EB-4F40-B881-7BFFAB0CFCBC}"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9910622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2A93B4-11AD-447F-B69D-FA10885D4E12}"/>
              </a:ext>
            </a:extLst>
          </p:cNvPr>
          <p:cNvSpPr>
            <a:spLocks noGrp="1"/>
          </p:cNvSpPr>
          <p:nvPr>
            <p:ph type="dt" sz="half" idx="10"/>
          </p:nvPr>
        </p:nvSpPr>
        <p:spPr/>
        <p:txBody>
          <a:bodyPr/>
          <a:lstStyle/>
          <a:p>
            <a:fld id="{5CB603A8-0969-4944-9DCA-9C82B61F7C5D}" type="datetimeFigureOut">
              <a:rPr lang="vi-VN" smtClean="0">
                <a:solidFill>
                  <a:prstClr val="black">
                    <a:tint val="75000"/>
                  </a:prstClr>
                </a:solidFill>
              </a:rPr>
              <a:pPr/>
              <a:t>07/11/2023</a:t>
            </a:fld>
            <a:endParaRPr lang="vi-VN">
              <a:solidFill>
                <a:prstClr val="black">
                  <a:tint val="75000"/>
                </a:prstClr>
              </a:solidFill>
            </a:endParaRPr>
          </a:p>
        </p:txBody>
      </p:sp>
      <p:sp>
        <p:nvSpPr>
          <p:cNvPr id="3" name="Footer Placeholder 2">
            <a:extLst>
              <a:ext uri="{FF2B5EF4-FFF2-40B4-BE49-F238E27FC236}">
                <a16:creationId xmlns:a16="http://schemas.microsoft.com/office/drawing/2014/main" id="{F53122AD-24E2-4E99-9F77-629C595732A3}"/>
              </a:ext>
            </a:extLst>
          </p:cNvPr>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a:extLst>
              <a:ext uri="{FF2B5EF4-FFF2-40B4-BE49-F238E27FC236}">
                <a16:creationId xmlns:a16="http://schemas.microsoft.com/office/drawing/2014/main" id="{8DC1906E-26B5-4122-93E1-2907E7E658A7}"/>
              </a:ext>
            </a:extLst>
          </p:cNvPr>
          <p:cNvSpPr>
            <a:spLocks noGrp="1"/>
          </p:cNvSpPr>
          <p:nvPr>
            <p:ph type="sldNum" sz="quarter" idx="12"/>
          </p:nvPr>
        </p:nvSpPr>
        <p:spPr/>
        <p:txBody>
          <a:bodyPr/>
          <a:lstStyle/>
          <a:p>
            <a:fld id="{8E45E061-B7EB-4F40-B881-7BFFAB0CFCBC}"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2301440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75A91-A817-42A1-B184-10EB2C48F828}"/>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5DEEEDBE-8358-43FB-ACE4-41CDC2FCA204}"/>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64992F52-12A3-40BD-A638-1E327A17B7AF}"/>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0466E9-7E92-4462-BFB6-A9EF05FCA967}"/>
              </a:ext>
            </a:extLst>
          </p:cNvPr>
          <p:cNvSpPr>
            <a:spLocks noGrp="1"/>
          </p:cNvSpPr>
          <p:nvPr>
            <p:ph type="dt" sz="half" idx="10"/>
          </p:nvPr>
        </p:nvSpPr>
        <p:spPr/>
        <p:txBody>
          <a:bodyPr/>
          <a:lstStyle/>
          <a:p>
            <a:fld id="{5CB603A8-0969-4944-9DCA-9C82B61F7C5D}" type="datetimeFigureOut">
              <a:rPr lang="vi-VN" smtClean="0">
                <a:solidFill>
                  <a:prstClr val="black">
                    <a:tint val="75000"/>
                  </a:prstClr>
                </a:solidFill>
              </a:rPr>
              <a:pPr/>
              <a:t>07/11/2023</a:t>
            </a:fld>
            <a:endParaRPr lang="vi-VN">
              <a:solidFill>
                <a:prstClr val="black">
                  <a:tint val="75000"/>
                </a:prstClr>
              </a:solidFill>
            </a:endParaRPr>
          </a:p>
        </p:txBody>
      </p:sp>
      <p:sp>
        <p:nvSpPr>
          <p:cNvPr id="6" name="Footer Placeholder 5">
            <a:extLst>
              <a:ext uri="{FF2B5EF4-FFF2-40B4-BE49-F238E27FC236}">
                <a16:creationId xmlns:a16="http://schemas.microsoft.com/office/drawing/2014/main" id="{3F5897AA-0BAC-45FB-9DF5-8B125759FF4B}"/>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a16="http://schemas.microsoft.com/office/drawing/2014/main" id="{0B25841A-F0A1-415E-ACDA-4A6A87B392C1}"/>
              </a:ext>
            </a:extLst>
          </p:cNvPr>
          <p:cNvSpPr>
            <a:spLocks noGrp="1"/>
          </p:cNvSpPr>
          <p:nvPr>
            <p:ph type="sldNum" sz="quarter" idx="12"/>
          </p:nvPr>
        </p:nvSpPr>
        <p:spPr/>
        <p:txBody>
          <a:bodyPr/>
          <a:lstStyle/>
          <a:p>
            <a:fld id="{8E45E061-B7EB-4F40-B881-7BFFAB0CFCBC}"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886321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60A4EC-326A-4ACE-BAA9-AF56F52E3F86}"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33D921-8A09-4B40-BD10-3B34C3188EFE}" type="slidenum">
              <a:rPr lang="en-US" smtClean="0"/>
              <a:t>‹#›</a:t>
            </a:fld>
            <a:endParaRPr lang="en-US"/>
          </a:p>
        </p:txBody>
      </p:sp>
    </p:spTree>
    <p:extLst>
      <p:ext uri="{BB962C8B-B14F-4D97-AF65-F5344CB8AC3E}">
        <p14:creationId xmlns:p14="http://schemas.microsoft.com/office/powerpoint/2010/main" val="35318348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79DAA-A3E3-46AA-91CB-DADB2E3990A5}"/>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FE7A9D75-6492-479D-AC52-EBE402917F5F}"/>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A632AC8A-F201-4526-BD2C-3D1DFD8EDCE3}"/>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EDCBB9-2CCE-49A6-B2DE-BD89F6C444C5}"/>
              </a:ext>
            </a:extLst>
          </p:cNvPr>
          <p:cNvSpPr>
            <a:spLocks noGrp="1"/>
          </p:cNvSpPr>
          <p:nvPr>
            <p:ph type="dt" sz="half" idx="10"/>
          </p:nvPr>
        </p:nvSpPr>
        <p:spPr/>
        <p:txBody>
          <a:bodyPr/>
          <a:lstStyle/>
          <a:p>
            <a:fld id="{5CB603A8-0969-4944-9DCA-9C82B61F7C5D}" type="datetimeFigureOut">
              <a:rPr lang="vi-VN" smtClean="0">
                <a:solidFill>
                  <a:prstClr val="black">
                    <a:tint val="75000"/>
                  </a:prstClr>
                </a:solidFill>
              </a:rPr>
              <a:pPr/>
              <a:t>07/11/2023</a:t>
            </a:fld>
            <a:endParaRPr lang="vi-VN">
              <a:solidFill>
                <a:prstClr val="black">
                  <a:tint val="75000"/>
                </a:prstClr>
              </a:solidFill>
            </a:endParaRPr>
          </a:p>
        </p:txBody>
      </p:sp>
      <p:sp>
        <p:nvSpPr>
          <p:cNvPr id="6" name="Footer Placeholder 5">
            <a:extLst>
              <a:ext uri="{FF2B5EF4-FFF2-40B4-BE49-F238E27FC236}">
                <a16:creationId xmlns:a16="http://schemas.microsoft.com/office/drawing/2014/main" id="{80324C8D-2413-46CC-8896-7CC5183D3D53}"/>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a16="http://schemas.microsoft.com/office/drawing/2014/main" id="{311E67A7-DA29-4539-93E4-1916061114F9}"/>
              </a:ext>
            </a:extLst>
          </p:cNvPr>
          <p:cNvSpPr>
            <a:spLocks noGrp="1"/>
          </p:cNvSpPr>
          <p:nvPr>
            <p:ph type="sldNum" sz="quarter" idx="12"/>
          </p:nvPr>
        </p:nvSpPr>
        <p:spPr/>
        <p:txBody>
          <a:bodyPr/>
          <a:lstStyle/>
          <a:p>
            <a:fld id="{8E45E061-B7EB-4F40-B881-7BFFAB0CFCBC}"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1148416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A3E53-AF76-4154-9B33-0B510E54933A}"/>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62F6C5DF-4268-4268-8452-269F815E2F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14F4B4DD-59E5-4E78-9C07-1A8A55D59C99}"/>
              </a:ext>
            </a:extLst>
          </p:cNvPr>
          <p:cNvSpPr>
            <a:spLocks noGrp="1"/>
          </p:cNvSpPr>
          <p:nvPr>
            <p:ph type="dt" sz="half" idx="10"/>
          </p:nvPr>
        </p:nvSpPr>
        <p:spPr/>
        <p:txBody>
          <a:bodyPr/>
          <a:lstStyle/>
          <a:p>
            <a:fld id="{5CB603A8-0969-4944-9DCA-9C82B61F7C5D}" type="datetimeFigureOut">
              <a:rPr lang="vi-VN" smtClean="0">
                <a:solidFill>
                  <a:prstClr val="black">
                    <a:tint val="75000"/>
                  </a:prstClr>
                </a:solidFill>
              </a:rPr>
              <a:pPr/>
              <a:t>07/11/2023</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FA7A1869-232C-4082-BD3E-A2FFC5CC49B0}"/>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0F2CD4E9-E4B8-4FB7-BA53-A425CDF39F8A}"/>
              </a:ext>
            </a:extLst>
          </p:cNvPr>
          <p:cNvSpPr>
            <a:spLocks noGrp="1"/>
          </p:cNvSpPr>
          <p:nvPr>
            <p:ph type="sldNum" sz="quarter" idx="12"/>
          </p:nvPr>
        </p:nvSpPr>
        <p:spPr/>
        <p:txBody>
          <a:bodyPr/>
          <a:lstStyle/>
          <a:p>
            <a:fld id="{8E45E061-B7EB-4F40-B881-7BFFAB0CFCBC}"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4190598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0C0C8F-A12E-4E88-8ACE-E23CC9466642}"/>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A97C5465-DF19-4B99-8D67-358AFF4872A3}"/>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B33FFEA-31F8-4EB3-A013-91F0591BF915}"/>
              </a:ext>
            </a:extLst>
          </p:cNvPr>
          <p:cNvSpPr>
            <a:spLocks noGrp="1"/>
          </p:cNvSpPr>
          <p:nvPr>
            <p:ph type="dt" sz="half" idx="10"/>
          </p:nvPr>
        </p:nvSpPr>
        <p:spPr/>
        <p:txBody>
          <a:bodyPr/>
          <a:lstStyle/>
          <a:p>
            <a:fld id="{5CB603A8-0969-4944-9DCA-9C82B61F7C5D}" type="datetimeFigureOut">
              <a:rPr lang="vi-VN" smtClean="0">
                <a:solidFill>
                  <a:prstClr val="black">
                    <a:tint val="75000"/>
                  </a:prstClr>
                </a:solidFill>
              </a:rPr>
              <a:pPr/>
              <a:t>07/11/2023</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BF72FD11-4EF9-46B4-8C68-52645B16CDBE}"/>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20119549-ECA1-4458-BF4F-A140867614BA}"/>
              </a:ext>
            </a:extLst>
          </p:cNvPr>
          <p:cNvSpPr>
            <a:spLocks noGrp="1"/>
          </p:cNvSpPr>
          <p:nvPr>
            <p:ph type="sldNum" sz="quarter" idx="12"/>
          </p:nvPr>
        </p:nvSpPr>
        <p:spPr/>
        <p:txBody>
          <a:bodyPr/>
          <a:lstStyle/>
          <a:p>
            <a:fld id="{8E45E061-B7EB-4F40-B881-7BFFAB0CFCBC}"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595604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60A4EC-326A-4ACE-BAA9-AF56F52E3F86}"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33D921-8A09-4B40-BD10-3B34C3188EFE}" type="slidenum">
              <a:rPr lang="en-US" smtClean="0"/>
              <a:t>‹#›</a:t>
            </a:fld>
            <a:endParaRPr lang="en-US"/>
          </a:p>
        </p:txBody>
      </p:sp>
    </p:spTree>
    <p:extLst>
      <p:ext uri="{BB962C8B-B14F-4D97-AF65-F5344CB8AC3E}">
        <p14:creationId xmlns:p14="http://schemas.microsoft.com/office/powerpoint/2010/main" val="3454383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A60A4EC-326A-4ACE-BAA9-AF56F52E3F86}" type="datetimeFigureOut">
              <a:rPr lang="en-US" smtClean="0"/>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33D921-8A09-4B40-BD10-3B34C3188EFE}" type="slidenum">
              <a:rPr lang="en-US" smtClean="0"/>
              <a:t>‹#›</a:t>
            </a:fld>
            <a:endParaRPr lang="en-US"/>
          </a:p>
        </p:txBody>
      </p:sp>
    </p:spTree>
    <p:extLst>
      <p:ext uri="{BB962C8B-B14F-4D97-AF65-F5344CB8AC3E}">
        <p14:creationId xmlns:p14="http://schemas.microsoft.com/office/powerpoint/2010/main" val="1983443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A60A4EC-326A-4ACE-BAA9-AF56F52E3F86}" type="datetimeFigureOut">
              <a:rPr lang="en-US" smtClean="0"/>
              <a:t>11/7/2023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33D921-8A09-4B40-BD10-3B34C3188EFE}" type="slidenum">
              <a:rPr lang="en-US" smtClean="0"/>
              <a:t>‹#›</a:t>
            </a:fld>
            <a:endParaRPr lang="en-US"/>
          </a:p>
        </p:txBody>
      </p:sp>
    </p:spTree>
    <p:extLst>
      <p:ext uri="{BB962C8B-B14F-4D97-AF65-F5344CB8AC3E}">
        <p14:creationId xmlns:p14="http://schemas.microsoft.com/office/powerpoint/2010/main" val="1955347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A60A4EC-326A-4ACE-BAA9-AF56F52E3F86}" type="datetimeFigureOut">
              <a:rPr lang="en-US" smtClean="0"/>
              <a:t>11/7/2023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33D921-8A09-4B40-BD10-3B34C3188EFE}" type="slidenum">
              <a:rPr lang="en-US" smtClean="0"/>
              <a:t>‹#›</a:t>
            </a:fld>
            <a:endParaRPr lang="en-US"/>
          </a:p>
        </p:txBody>
      </p:sp>
    </p:spTree>
    <p:extLst>
      <p:ext uri="{BB962C8B-B14F-4D97-AF65-F5344CB8AC3E}">
        <p14:creationId xmlns:p14="http://schemas.microsoft.com/office/powerpoint/2010/main" val="3902377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60A4EC-326A-4ACE-BAA9-AF56F52E3F86}" type="datetimeFigureOut">
              <a:rPr lang="en-US" smtClean="0"/>
              <a:t>11/7/2023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33D921-8A09-4B40-BD10-3B34C3188EFE}" type="slidenum">
              <a:rPr lang="en-US" smtClean="0"/>
              <a:t>‹#›</a:t>
            </a:fld>
            <a:endParaRPr lang="en-US"/>
          </a:p>
        </p:txBody>
      </p:sp>
    </p:spTree>
    <p:extLst>
      <p:ext uri="{BB962C8B-B14F-4D97-AF65-F5344CB8AC3E}">
        <p14:creationId xmlns:p14="http://schemas.microsoft.com/office/powerpoint/2010/main" val="1342150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60A4EC-326A-4ACE-BAA9-AF56F52E3F86}" type="datetimeFigureOut">
              <a:rPr lang="en-US" smtClean="0"/>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33D921-8A09-4B40-BD10-3B34C3188EFE}" type="slidenum">
              <a:rPr lang="en-US" smtClean="0"/>
              <a:t>‹#›</a:t>
            </a:fld>
            <a:endParaRPr lang="en-US"/>
          </a:p>
        </p:txBody>
      </p:sp>
    </p:spTree>
    <p:extLst>
      <p:ext uri="{BB962C8B-B14F-4D97-AF65-F5344CB8AC3E}">
        <p14:creationId xmlns:p14="http://schemas.microsoft.com/office/powerpoint/2010/main" val="2959406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60A4EC-326A-4ACE-BAA9-AF56F52E3F86}" type="datetimeFigureOut">
              <a:rPr lang="en-US" smtClean="0"/>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33D921-8A09-4B40-BD10-3B34C3188EFE}" type="slidenum">
              <a:rPr lang="en-US" smtClean="0"/>
              <a:t>‹#›</a:t>
            </a:fld>
            <a:endParaRPr lang="en-US"/>
          </a:p>
        </p:txBody>
      </p:sp>
    </p:spTree>
    <p:extLst>
      <p:ext uri="{BB962C8B-B14F-4D97-AF65-F5344CB8AC3E}">
        <p14:creationId xmlns:p14="http://schemas.microsoft.com/office/powerpoint/2010/main" val="2032274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60A4EC-326A-4ACE-BAA9-AF56F52E3F86}" type="datetimeFigureOut">
              <a:rPr lang="en-US" smtClean="0"/>
              <a:t>11/7/2023</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33D921-8A09-4B40-BD10-3B34C3188EFE}" type="slidenum">
              <a:rPr lang="en-US" smtClean="0"/>
              <a:t>‹#›</a:t>
            </a:fld>
            <a:endParaRPr lang="en-US"/>
          </a:p>
        </p:txBody>
      </p:sp>
    </p:spTree>
    <p:extLst>
      <p:ext uri="{BB962C8B-B14F-4D97-AF65-F5344CB8AC3E}">
        <p14:creationId xmlns:p14="http://schemas.microsoft.com/office/powerpoint/2010/main" val="33830672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1F75D6-42A7-461E-A9B1-512632C3BB7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90E1054D-B9ED-481D-9370-14F98C24988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30935FC-2A1B-4E38-AFF7-8AB758FD792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B603A8-0969-4944-9DCA-9C82B61F7C5D}" type="datetimeFigureOut">
              <a:rPr lang="vi-VN" smtClean="0">
                <a:solidFill>
                  <a:prstClr val="black">
                    <a:tint val="75000"/>
                  </a:prstClr>
                </a:solidFill>
              </a:rPr>
              <a:pPr/>
              <a:t>07/11/2023</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8A2C2304-38E4-4A70-B41E-BECB14572E6F}"/>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5C245137-5279-44BA-B8CF-DEC9CFF8961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45E061-B7EB-4F40-B881-7BFFAB0CFCBC}"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1395805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42F968B-4F05-44C0-8DC6-5CFE548692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44549"/>
            <a:ext cx="9525000" cy="7102549"/>
          </a:xfrm>
          <a:prstGeom prst="rect">
            <a:avLst/>
          </a:prstGeom>
        </p:spPr>
      </p:pic>
      <p:sp>
        <p:nvSpPr>
          <p:cNvPr id="6" name="TextBox 5">
            <a:extLst>
              <a:ext uri="{FF2B5EF4-FFF2-40B4-BE49-F238E27FC236}">
                <a16:creationId xmlns:a16="http://schemas.microsoft.com/office/drawing/2014/main" id="{B964A3EE-084D-46FA-82DC-7A73309EBF43}"/>
              </a:ext>
            </a:extLst>
          </p:cNvPr>
          <p:cNvSpPr txBox="1"/>
          <p:nvPr/>
        </p:nvSpPr>
        <p:spPr>
          <a:xfrm>
            <a:off x="558875" y="187265"/>
            <a:ext cx="5274412" cy="1261884"/>
          </a:xfrm>
          <a:prstGeom prst="rect">
            <a:avLst/>
          </a:prstGeom>
          <a:noFill/>
        </p:spPr>
        <p:txBody>
          <a:bodyPr wrap="square">
            <a:spAutoFit/>
          </a:bodyPr>
          <a:lstStyle/>
          <a:p>
            <a:pPr algn="ctr" eaLnBrk="1" fontAlgn="auto" hangingPunct="1">
              <a:spcBef>
                <a:spcPts val="0"/>
              </a:spcBef>
              <a:spcAft>
                <a:spcPts val="0"/>
              </a:spcAft>
              <a:defRPr/>
            </a:pPr>
            <a:r>
              <a:rPr lang="en-US" sz="2000" b="1" dirty="0">
                <a:solidFill>
                  <a:srgbClr val="C00000"/>
                </a:solidFill>
                <a:latin typeface="Times New Roman" panose="02020603050405020304" pitchFamily="18" charset="0"/>
                <a:cs typeface="Times New Roman" panose="02020603050405020304" pitchFamily="18" charset="0"/>
              </a:rPr>
              <a:t>UỶ BAN NHÂN DÂN QUẬN LONG BIÊN</a:t>
            </a:r>
          </a:p>
          <a:p>
            <a:pPr algn="ctr" eaLnBrk="1" fontAlgn="auto" hangingPunct="1">
              <a:spcBef>
                <a:spcPts val="0"/>
              </a:spcBef>
              <a:spcAft>
                <a:spcPts val="0"/>
              </a:spcAft>
              <a:defRPr/>
            </a:pPr>
            <a:r>
              <a:rPr lang="en-US" sz="2000" b="1" dirty="0">
                <a:solidFill>
                  <a:srgbClr val="C00000"/>
                </a:solidFill>
                <a:latin typeface="Times New Roman" panose="02020603050405020304" pitchFamily="18" charset="0"/>
                <a:cs typeface="Times New Roman" panose="02020603050405020304" pitchFamily="18" charset="0"/>
              </a:rPr>
              <a:t>TRƯỜNG MẦM NON TUỔI HOA</a:t>
            </a:r>
          </a:p>
          <a:p>
            <a:pPr algn="ctr" eaLnBrk="1" fontAlgn="auto" hangingPunct="1">
              <a:spcBef>
                <a:spcPts val="0"/>
              </a:spcBef>
              <a:spcAft>
                <a:spcPts val="0"/>
              </a:spcAft>
              <a:defRPr/>
            </a:pPr>
            <a:endParaRPr lang="en-US" b="1" dirty="0">
              <a:latin typeface="Times New Roman" panose="02020603050405020304" pitchFamily="18" charset="0"/>
              <a:cs typeface="Times New Roman" panose="02020603050405020304" pitchFamily="18" charset="0"/>
            </a:endParaRPr>
          </a:p>
          <a:p>
            <a:pPr algn="ctr" eaLnBrk="1" fontAlgn="auto" hangingPunct="1">
              <a:spcBef>
                <a:spcPts val="0"/>
              </a:spcBef>
              <a:spcAft>
                <a:spcPts val="0"/>
              </a:spcAft>
              <a:defRPr/>
            </a:pPr>
            <a:endParaRPr lang="en-US" b="1"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95C1AFF3-BB60-46F6-BD28-5D4F851AEE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6448" y="1062523"/>
            <a:ext cx="983402" cy="983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1F974BE1-132A-4B97-B888-43B839930C89}"/>
              </a:ext>
            </a:extLst>
          </p:cNvPr>
          <p:cNvSpPr/>
          <p:nvPr/>
        </p:nvSpPr>
        <p:spPr>
          <a:xfrm>
            <a:off x="558874" y="2302269"/>
            <a:ext cx="5003726" cy="513424"/>
          </a:xfrm>
          <a:prstGeom prst="rect">
            <a:avLst/>
          </a:prstGeom>
          <a:noFill/>
        </p:spPr>
        <p:txBody>
          <a:bodyPr wrap="none" lIns="91440" tIns="45720" rIns="91440" bIns="45720">
            <a:prstTxWarp prst="textPlain">
              <a:avLst/>
            </a:prstTxWarp>
            <a:spAutoFit/>
          </a:bodyPr>
          <a:lstStyle/>
          <a:p>
            <a:pPr algn="ctr"/>
            <a:r>
              <a:rPr lang="en-US" sz="3600" b="1">
                <a:ln w="22225">
                  <a:solidFill>
                    <a:schemeClr val="accent2"/>
                  </a:solidFill>
                  <a:prstDash val="solid"/>
                </a:ln>
                <a:solidFill>
                  <a:srgbClr val="002060"/>
                </a:solidFill>
                <a:effectLst>
                  <a:glow rad="228600">
                    <a:schemeClr val="accent4">
                      <a:satMod val="175000"/>
                      <a:alpha val="40000"/>
                    </a:schemeClr>
                  </a:glow>
                </a:effectLst>
              </a:rPr>
              <a:t>BIỆN PHÁP SÁNG TẠO</a:t>
            </a:r>
            <a:endParaRPr lang="en-US" sz="3600" b="1" dirty="0">
              <a:ln w="22225">
                <a:solidFill>
                  <a:schemeClr val="accent2"/>
                </a:solidFill>
                <a:prstDash val="solid"/>
              </a:ln>
              <a:solidFill>
                <a:srgbClr val="002060"/>
              </a:solidFill>
              <a:effectLst>
                <a:glow rad="228600">
                  <a:schemeClr val="accent4">
                    <a:satMod val="175000"/>
                    <a:alpha val="40000"/>
                  </a:schemeClr>
                </a:glow>
              </a:effectLst>
            </a:endParaRPr>
          </a:p>
        </p:txBody>
      </p:sp>
      <p:sp>
        <p:nvSpPr>
          <p:cNvPr id="9" name="TextBox 8">
            <a:extLst>
              <a:ext uri="{FF2B5EF4-FFF2-40B4-BE49-F238E27FC236}">
                <a16:creationId xmlns:a16="http://schemas.microsoft.com/office/drawing/2014/main" id="{E7DAD4ED-9402-4B18-A7D1-96A42BE15765}"/>
              </a:ext>
            </a:extLst>
          </p:cNvPr>
          <p:cNvSpPr txBox="1"/>
          <p:nvPr/>
        </p:nvSpPr>
        <p:spPr>
          <a:xfrm>
            <a:off x="-304800" y="3117275"/>
            <a:ext cx="6334346" cy="36625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eaLnBrk="1" fontAlgn="auto" hangingPunct="1">
              <a:spcBef>
                <a:spcPts val="0"/>
              </a:spcBef>
              <a:spcAft>
                <a:spcPts val="0"/>
              </a:spcAft>
              <a:defRPr/>
            </a:pPr>
            <a:endParaRPr lang="en-US" sz="3200" b="1" dirty="0">
              <a:ln/>
              <a:solidFill>
                <a:srgbClr val="FF0000"/>
              </a:solidFill>
            </a:endParaRPr>
          </a:p>
          <a:p>
            <a:pPr algn="ctr" eaLnBrk="1" fontAlgn="auto" hangingPunct="1">
              <a:spcBef>
                <a:spcPts val="0"/>
              </a:spcBef>
              <a:spcAft>
                <a:spcPts val="0"/>
              </a:spcAft>
              <a:defRPr/>
            </a:pPr>
            <a:r>
              <a:rPr lang="en-US" sz="2800" b="1" dirty="0" err="1">
                <a:ln/>
                <a:solidFill>
                  <a:srgbClr val="FF0000"/>
                </a:solidFill>
              </a:rPr>
              <a:t>Đề</a:t>
            </a:r>
            <a:r>
              <a:rPr lang="en-US" sz="2800" b="1" dirty="0">
                <a:ln/>
                <a:solidFill>
                  <a:srgbClr val="FF0000"/>
                </a:solidFill>
              </a:rPr>
              <a:t> </a:t>
            </a:r>
            <a:r>
              <a:rPr lang="en-US" sz="2800" b="1" dirty="0" err="1">
                <a:ln/>
                <a:solidFill>
                  <a:srgbClr val="FF0000"/>
                </a:solidFill>
              </a:rPr>
              <a:t>tài</a:t>
            </a:r>
            <a:r>
              <a:rPr lang="en-US" sz="2800" b="1" dirty="0">
                <a:ln/>
                <a:solidFill>
                  <a:srgbClr val="FF0000"/>
                </a:solidFill>
              </a:rPr>
              <a:t>:  </a:t>
            </a:r>
            <a:r>
              <a:rPr lang="en-US" sz="2800" b="1" dirty="0" err="1">
                <a:ln/>
                <a:solidFill>
                  <a:srgbClr val="FF0000"/>
                </a:solidFill>
              </a:rPr>
              <a:t>Một</a:t>
            </a:r>
            <a:r>
              <a:rPr lang="en-US" sz="2800" b="1" dirty="0">
                <a:ln/>
                <a:solidFill>
                  <a:srgbClr val="FF0000"/>
                </a:solidFill>
              </a:rPr>
              <a:t> </a:t>
            </a:r>
            <a:r>
              <a:rPr lang="en-US" sz="2800" b="1" dirty="0" err="1">
                <a:ln/>
                <a:solidFill>
                  <a:srgbClr val="FF0000"/>
                </a:solidFill>
              </a:rPr>
              <a:t>số</a:t>
            </a:r>
            <a:r>
              <a:rPr lang="en-US" sz="2800" b="1" dirty="0">
                <a:ln/>
                <a:solidFill>
                  <a:srgbClr val="FF0000"/>
                </a:solidFill>
              </a:rPr>
              <a:t> </a:t>
            </a:r>
            <a:r>
              <a:rPr lang="en-US" sz="2800" b="1" dirty="0" err="1">
                <a:ln/>
                <a:solidFill>
                  <a:srgbClr val="FF0000"/>
                </a:solidFill>
              </a:rPr>
              <a:t>biện</a:t>
            </a:r>
            <a:r>
              <a:rPr lang="en-US" sz="2800" b="1" dirty="0">
                <a:ln/>
                <a:solidFill>
                  <a:srgbClr val="FF0000"/>
                </a:solidFill>
              </a:rPr>
              <a:t> </a:t>
            </a:r>
            <a:r>
              <a:rPr lang="en-US" sz="2800" b="1" dirty="0" err="1">
                <a:ln/>
                <a:solidFill>
                  <a:srgbClr val="FF0000"/>
                </a:solidFill>
              </a:rPr>
              <a:t>pháp</a:t>
            </a:r>
            <a:r>
              <a:rPr lang="en-US" sz="2800" b="1" dirty="0">
                <a:ln/>
                <a:solidFill>
                  <a:srgbClr val="FF0000"/>
                </a:solidFill>
              </a:rPr>
              <a:t> </a:t>
            </a:r>
            <a:r>
              <a:rPr lang="en-US" sz="2800" b="1" dirty="0" err="1">
                <a:ln/>
                <a:solidFill>
                  <a:srgbClr val="FF0000"/>
                </a:solidFill>
              </a:rPr>
              <a:t>ứng</a:t>
            </a:r>
            <a:r>
              <a:rPr lang="en-US" sz="2800" b="1" dirty="0">
                <a:ln/>
                <a:solidFill>
                  <a:srgbClr val="FF0000"/>
                </a:solidFill>
              </a:rPr>
              <a:t> </a:t>
            </a:r>
            <a:r>
              <a:rPr lang="en-US" sz="2800" b="1" dirty="0" err="1">
                <a:ln/>
                <a:solidFill>
                  <a:srgbClr val="FF0000"/>
                </a:solidFill>
              </a:rPr>
              <a:t>dụng</a:t>
            </a:r>
            <a:r>
              <a:rPr lang="en-US" sz="2800" b="1" dirty="0">
                <a:ln/>
                <a:solidFill>
                  <a:srgbClr val="FF0000"/>
                </a:solidFill>
              </a:rPr>
              <a:t> </a:t>
            </a:r>
          </a:p>
          <a:p>
            <a:pPr algn="ctr" eaLnBrk="1" fontAlgn="auto" hangingPunct="1">
              <a:spcBef>
                <a:spcPts val="0"/>
              </a:spcBef>
              <a:spcAft>
                <a:spcPts val="0"/>
              </a:spcAft>
              <a:defRPr/>
            </a:pPr>
            <a:r>
              <a:rPr lang="en-US" sz="2800" b="1" dirty="0" err="1">
                <a:ln/>
                <a:solidFill>
                  <a:srgbClr val="FF0000"/>
                </a:solidFill>
              </a:rPr>
              <a:t>phương</a:t>
            </a:r>
            <a:r>
              <a:rPr lang="en-US" sz="2800" b="1" dirty="0">
                <a:ln/>
                <a:solidFill>
                  <a:srgbClr val="FF0000"/>
                </a:solidFill>
              </a:rPr>
              <a:t> </a:t>
            </a:r>
            <a:r>
              <a:rPr lang="en-US" sz="2800" b="1" dirty="0" err="1">
                <a:ln/>
                <a:solidFill>
                  <a:srgbClr val="FF0000"/>
                </a:solidFill>
              </a:rPr>
              <a:t>pháp</a:t>
            </a:r>
            <a:r>
              <a:rPr lang="en-US" sz="2800" b="1" dirty="0">
                <a:ln/>
                <a:solidFill>
                  <a:srgbClr val="FF0000"/>
                </a:solidFill>
              </a:rPr>
              <a:t> STEAM </a:t>
            </a:r>
            <a:r>
              <a:rPr lang="en-US" sz="2800" b="1" dirty="0" err="1">
                <a:ln/>
                <a:solidFill>
                  <a:srgbClr val="FF0000"/>
                </a:solidFill>
              </a:rPr>
              <a:t>trong</a:t>
            </a:r>
            <a:r>
              <a:rPr lang="en-US" sz="2800" b="1" dirty="0">
                <a:ln/>
                <a:solidFill>
                  <a:srgbClr val="FF0000"/>
                </a:solidFill>
              </a:rPr>
              <a:t> </a:t>
            </a:r>
            <a:r>
              <a:rPr lang="en-US" sz="2800" b="1" dirty="0" err="1">
                <a:ln/>
                <a:solidFill>
                  <a:srgbClr val="FF0000"/>
                </a:solidFill>
              </a:rPr>
              <a:t>hoạt</a:t>
            </a:r>
            <a:r>
              <a:rPr lang="en-US" sz="2800" b="1" dirty="0">
                <a:ln/>
                <a:solidFill>
                  <a:srgbClr val="FF0000"/>
                </a:solidFill>
              </a:rPr>
              <a:t> </a:t>
            </a:r>
          </a:p>
          <a:p>
            <a:pPr algn="ctr" eaLnBrk="1" fontAlgn="auto" hangingPunct="1">
              <a:spcBef>
                <a:spcPts val="0"/>
              </a:spcBef>
              <a:spcAft>
                <a:spcPts val="0"/>
              </a:spcAft>
              <a:defRPr/>
            </a:pPr>
            <a:r>
              <a:rPr lang="en-US" sz="2800" b="1" dirty="0" err="1">
                <a:ln/>
                <a:solidFill>
                  <a:srgbClr val="FF0000"/>
                </a:solidFill>
              </a:rPr>
              <a:t>động</a:t>
            </a:r>
            <a:r>
              <a:rPr lang="en-US" sz="2800" b="1" dirty="0">
                <a:ln/>
                <a:solidFill>
                  <a:srgbClr val="FF0000"/>
                </a:solidFill>
              </a:rPr>
              <a:t> </a:t>
            </a:r>
            <a:r>
              <a:rPr lang="en-US" sz="2800" b="1" dirty="0" err="1">
                <a:ln/>
                <a:solidFill>
                  <a:srgbClr val="FF0000"/>
                </a:solidFill>
              </a:rPr>
              <a:t>tổ</a:t>
            </a:r>
            <a:r>
              <a:rPr lang="en-US" sz="2800" b="1" dirty="0">
                <a:ln/>
                <a:solidFill>
                  <a:srgbClr val="FF0000"/>
                </a:solidFill>
              </a:rPr>
              <a:t> </a:t>
            </a:r>
            <a:r>
              <a:rPr lang="en-US" sz="2800" b="1" dirty="0" err="1">
                <a:ln/>
                <a:solidFill>
                  <a:srgbClr val="FF0000"/>
                </a:solidFill>
              </a:rPr>
              <a:t>chức</a:t>
            </a:r>
            <a:r>
              <a:rPr lang="en-US" sz="2800" b="1" dirty="0">
                <a:ln/>
                <a:solidFill>
                  <a:srgbClr val="FF0000"/>
                </a:solidFill>
              </a:rPr>
              <a:t> </a:t>
            </a:r>
            <a:r>
              <a:rPr lang="en-US" sz="2800" b="1" dirty="0" err="1">
                <a:ln/>
                <a:solidFill>
                  <a:srgbClr val="FF0000"/>
                </a:solidFill>
              </a:rPr>
              <a:t>giáo</a:t>
            </a:r>
            <a:r>
              <a:rPr lang="en-US" sz="2800" b="1" dirty="0">
                <a:ln/>
                <a:solidFill>
                  <a:srgbClr val="FF0000"/>
                </a:solidFill>
              </a:rPr>
              <a:t> </a:t>
            </a:r>
            <a:r>
              <a:rPr lang="en-US" sz="2800" b="1" dirty="0" err="1">
                <a:ln/>
                <a:solidFill>
                  <a:srgbClr val="FF0000"/>
                </a:solidFill>
              </a:rPr>
              <a:t>dục</a:t>
            </a:r>
            <a:r>
              <a:rPr lang="en-US" sz="2800" b="1" dirty="0">
                <a:ln/>
                <a:solidFill>
                  <a:srgbClr val="FF0000"/>
                </a:solidFill>
              </a:rPr>
              <a:t> </a:t>
            </a:r>
            <a:r>
              <a:rPr lang="en-US" sz="2800" b="1" dirty="0" err="1">
                <a:ln/>
                <a:solidFill>
                  <a:srgbClr val="FF0000"/>
                </a:solidFill>
              </a:rPr>
              <a:t>cho</a:t>
            </a:r>
            <a:r>
              <a:rPr lang="en-US" sz="2800" b="1" dirty="0">
                <a:ln/>
                <a:solidFill>
                  <a:srgbClr val="FF0000"/>
                </a:solidFill>
              </a:rPr>
              <a:t> </a:t>
            </a:r>
            <a:r>
              <a:rPr lang="en-US" sz="2800" b="1" dirty="0" err="1">
                <a:ln/>
                <a:solidFill>
                  <a:srgbClr val="FF0000"/>
                </a:solidFill>
              </a:rPr>
              <a:t>trẻ</a:t>
            </a:r>
            <a:r>
              <a:rPr lang="en-US" sz="2800" b="1" dirty="0">
                <a:ln/>
                <a:solidFill>
                  <a:srgbClr val="FF0000"/>
                </a:solidFill>
              </a:rPr>
              <a:t> 4-5 </a:t>
            </a:r>
            <a:r>
              <a:rPr lang="en-US" sz="2800" b="1" dirty="0" err="1">
                <a:ln/>
                <a:solidFill>
                  <a:srgbClr val="FF0000"/>
                </a:solidFill>
              </a:rPr>
              <a:t>tuổi</a:t>
            </a:r>
            <a:r>
              <a:rPr lang="en-US" sz="2800" b="1" dirty="0">
                <a:ln/>
                <a:solidFill>
                  <a:srgbClr val="FF0000"/>
                </a:solidFill>
              </a:rPr>
              <a:t>    ở </a:t>
            </a:r>
            <a:r>
              <a:rPr lang="en-US" sz="2800" b="1" dirty="0" err="1">
                <a:ln/>
                <a:solidFill>
                  <a:srgbClr val="FF0000"/>
                </a:solidFill>
              </a:rPr>
              <a:t>trường</a:t>
            </a:r>
            <a:r>
              <a:rPr lang="en-US" sz="2800" b="1" dirty="0">
                <a:ln/>
                <a:solidFill>
                  <a:srgbClr val="FF0000"/>
                </a:solidFill>
              </a:rPr>
              <a:t> </a:t>
            </a:r>
            <a:r>
              <a:rPr lang="en-US" sz="2800" b="1" dirty="0" err="1">
                <a:ln/>
                <a:solidFill>
                  <a:srgbClr val="FF0000"/>
                </a:solidFill>
              </a:rPr>
              <a:t>mầm</a:t>
            </a:r>
            <a:r>
              <a:rPr lang="en-US" sz="2800" b="1" dirty="0">
                <a:ln/>
                <a:solidFill>
                  <a:srgbClr val="FF0000"/>
                </a:solidFill>
              </a:rPr>
              <a:t> non</a:t>
            </a:r>
          </a:p>
          <a:p>
            <a:pPr algn="ctr" eaLnBrk="1" fontAlgn="auto" hangingPunct="1">
              <a:spcBef>
                <a:spcPts val="0"/>
              </a:spcBef>
              <a:spcAft>
                <a:spcPts val="0"/>
              </a:spcAft>
              <a:defRPr/>
            </a:pPr>
            <a:endParaRPr lang="en-US" sz="3200" b="1" dirty="0">
              <a:ln/>
              <a:solidFill>
                <a:srgbClr val="FF0000"/>
              </a:solidFill>
              <a:latin typeface="+mn-lt"/>
            </a:endParaRPr>
          </a:p>
          <a:p>
            <a:pPr algn="ctr" eaLnBrk="1" fontAlgn="auto" hangingPunct="1">
              <a:spcBef>
                <a:spcPts val="0"/>
              </a:spcBef>
              <a:spcAft>
                <a:spcPts val="0"/>
              </a:spcAft>
              <a:defRPr/>
            </a:pPr>
            <a:r>
              <a:rPr lang="en-US" sz="2800" b="1" dirty="0" err="1">
                <a:ln/>
                <a:solidFill>
                  <a:srgbClr val="FF0000"/>
                </a:solidFill>
              </a:rPr>
              <a:t>Tác</a:t>
            </a:r>
            <a:r>
              <a:rPr lang="en-US" sz="2800" b="1" dirty="0">
                <a:ln/>
                <a:solidFill>
                  <a:srgbClr val="FF0000"/>
                </a:solidFill>
              </a:rPr>
              <a:t> </a:t>
            </a:r>
            <a:r>
              <a:rPr lang="en-US" sz="2800" b="1" dirty="0" err="1">
                <a:ln/>
                <a:solidFill>
                  <a:srgbClr val="FF0000"/>
                </a:solidFill>
              </a:rPr>
              <a:t>giả</a:t>
            </a:r>
            <a:r>
              <a:rPr lang="en-US" sz="2800" b="1" dirty="0">
                <a:ln/>
                <a:solidFill>
                  <a:srgbClr val="FF0000"/>
                </a:solidFill>
              </a:rPr>
              <a:t>: </a:t>
            </a:r>
            <a:r>
              <a:rPr lang="en-US" sz="2800" b="1" dirty="0" err="1">
                <a:ln/>
                <a:solidFill>
                  <a:srgbClr val="FF0000"/>
                </a:solidFill>
              </a:rPr>
              <a:t>Đới</a:t>
            </a:r>
            <a:r>
              <a:rPr lang="en-US" sz="2800" b="1" dirty="0">
                <a:ln/>
                <a:solidFill>
                  <a:srgbClr val="FF0000"/>
                </a:solidFill>
              </a:rPr>
              <a:t> </a:t>
            </a:r>
            <a:r>
              <a:rPr lang="en-US" sz="2800" b="1" dirty="0" err="1">
                <a:ln/>
                <a:solidFill>
                  <a:srgbClr val="FF0000"/>
                </a:solidFill>
              </a:rPr>
              <a:t>Thị</a:t>
            </a:r>
            <a:r>
              <a:rPr lang="en-US" sz="2800" b="1" dirty="0">
                <a:ln/>
                <a:solidFill>
                  <a:srgbClr val="FF0000"/>
                </a:solidFill>
              </a:rPr>
              <a:t> </a:t>
            </a:r>
            <a:r>
              <a:rPr lang="en-US" sz="2800" b="1" dirty="0" err="1">
                <a:ln/>
                <a:solidFill>
                  <a:srgbClr val="FF0000"/>
                </a:solidFill>
              </a:rPr>
              <a:t>Hà</a:t>
            </a:r>
            <a:r>
              <a:rPr lang="en-US" sz="2800" b="1" dirty="0">
                <a:ln/>
                <a:solidFill>
                  <a:srgbClr val="FF0000"/>
                </a:solidFill>
              </a:rPr>
              <a:t> </a:t>
            </a:r>
            <a:r>
              <a:rPr lang="en-US" sz="2800" b="1" dirty="0" err="1">
                <a:ln/>
                <a:solidFill>
                  <a:srgbClr val="FF0000"/>
                </a:solidFill>
              </a:rPr>
              <a:t>Tiên</a:t>
            </a:r>
            <a:endParaRPr lang="en-US" sz="2800" b="1" dirty="0">
              <a:ln/>
              <a:solidFill>
                <a:srgbClr val="FF0000"/>
              </a:solidFill>
            </a:endParaRPr>
          </a:p>
          <a:p>
            <a:pPr algn="ctr" eaLnBrk="1" fontAlgn="auto" hangingPunct="1">
              <a:spcBef>
                <a:spcPts val="0"/>
              </a:spcBef>
              <a:spcAft>
                <a:spcPts val="0"/>
              </a:spcAft>
              <a:defRPr/>
            </a:pPr>
            <a:r>
              <a:rPr lang="en-US" sz="2400" b="1" dirty="0" err="1">
                <a:ln/>
                <a:solidFill>
                  <a:srgbClr val="FF0000"/>
                </a:solidFill>
              </a:rPr>
              <a:t>Năm</a:t>
            </a:r>
            <a:r>
              <a:rPr lang="en-US" sz="2400" b="1" dirty="0">
                <a:ln/>
                <a:solidFill>
                  <a:srgbClr val="FF0000"/>
                </a:solidFill>
              </a:rPr>
              <a:t> </a:t>
            </a:r>
            <a:r>
              <a:rPr lang="en-US" sz="2400" b="1" dirty="0" err="1">
                <a:ln/>
                <a:solidFill>
                  <a:srgbClr val="FF0000"/>
                </a:solidFill>
              </a:rPr>
              <a:t>học</a:t>
            </a:r>
            <a:r>
              <a:rPr lang="en-US" sz="2400" b="1" dirty="0">
                <a:ln/>
                <a:solidFill>
                  <a:srgbClr val="FF0000"/>
                </a:solidFill>
              </a:rPr>
              <a:t>: 2023 - 2024</a:t>
            </a:r>
            <a:endParaRPr lang="vi-VN" sz="2400" b="1" dirty="0">
              <a:ln/>
              <a:solidFill>
                <a:srgbClr val="FF0000"/>
              </a:solidFill>
            </a:endParaRPr>
          </a:p>
        </p:txBody>
      </p:sp>
      <p:pic>
        <p:nvPicPr>
          <p:cNvPr id="10" name="Picture 2" descr="Ảnh động ngôi sao - Blog NGỮ VĂN - ĐỖ HOA - HÀ NAM">
            <a:extLst>
              <a:ext uri="{FF2B5EF4-FFF2-40B4-BE49-F238E27FC236}">
                <a16:creationId xmlns:a16="http://schemas.microsoft.com/office/drawing/2014/main" id="{1956EA77-5283-4705-9369-654C59219CF1}"/>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297421" y="79109"/>
            <a:ext cx="883697" cy="19668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Ảnh động ngôi sao - Blog NGỮ VĂN - ĐỖ HOA - HÀ NAM">
            <a:extLst>
              <a:ext uri="{FF2B5EF4-FFF2-40B4-BE49-F238E27FC236}">
                <a16:creationId xmlns:a16="http://schemas.microsoft.com/office/drawing/2014/main" id="{52825520-6CAC-4824-B4EF-3A2AB2F925A1}"/>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942683" y="1999286"/>
            <a:ext cx="883697" cy="19668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Ảnh động ngôi sao - Blog NGỮ VĂN - ĐỖ HOA - HÀ NAM">
            <a:extLst>
              <a:ext uri="{FF2B5EF4-FFF2-40B4-BE49-F238E27FC236}">
                <a16:creationId xmlns:a16="http://schemas.microsoft.com/office/drawing/2014/main" id="{00F2D04A-C3D8-46C3-9F95-8C99B6C2E410}"/>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260304" y="4428643"/>
            <a:ext cx="883697" cy="1966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285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80">
                                          <p:stCondLst>
                                            <p:cond delay="0"/>
                                          </p:stCondLst>
                                        </p:cTn>
                                        <p:tgtEl>
                                          <p:spTgt spid="7"/>
                                        </p:tgtEl>
                                      </p:cBhvr>
                                    </p:animEffect>
                                    <p:anim calcmode="lin" valueType="num">
                                      <p:cBhvr>
                                        <p:cTn id="2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1" dur="26">
                                          <p:stCondLst>
                                            <p:cond delay="650"/>
                                          </p:stCondLst>
                                        </p:cTn>
                                        <p:tgtEl>
                                          <p:spTgt spid="7"/>
                                        </p:tgtEl>
                                      </p:cBhvr>
                                      <p:to x="100000" y="60000"/>
                                    </p:animScale>
                                    <p:animScale>
                                      <p:cBhvr>
                                        <p:cTn id="32" dur="166" decel="50000">
                                          <p:stCondLst>
                                            <p:cond delay="676"/>
                                          </p:stCondLst>
                                        </p:cTn>
                                        <p:tgtEl>
                                          <p:spTgt spid="7"/>
                                        </p:tgtEl>
                                      </p:cBhvr>
                                      <p:to x="100000" y="100000"/>
                                    </p:animScale>
                                    <p:animScale>
                                      <p:cBhvr>
                                        <p:cTn id="33" dur="26">
                                          <p:stCondLst>
                                            <p:cond delay="1312"/>
                                          </p:stCondLst>
                                        </p:cTn>
                                        <p:tgtEl>
                                          <p:spTgt spid="7"/>
                                        </p:tgtEl>
                                      </p:cBhvr>
                                      <p:to x="100000" y="80000"/>
                                    </p:animScale>
                                    <p:animScale>
                                      <p:cBhvr>
                                        <p:cTn id="34" dur="166" decel="50000">
                                          <p:stCondLst>
                                            <p:cond delay="1338"/>
                                          </p:stCondLst>
                                        </p:cTn>
                                        <p:tgtEl>
                                          <p:spTgt spid="7"/>
                                        </p:tgtEl>
                                      </p:cBhvr>
                                      <p:to x="100000" y="100000"/>
                                    </p:animScale>
                                    <p:animScale>
                                      <p:cBhvr>
                                        <p:cTn id="35" dur="26">
                                          <p:stCondLst>
                                            <p:cond delay="1642"/>
                                          </p:stCondLst>
                                        </p:cTn>
                                        <p:tgtEl>
                                          <p:spTgt spid="7"/>
                                        </p:tgtEl>
                                      </p:cBhvr>
                                      <p:to x="100000" y="90000"/>
                                    </p:animScale>
                                    <p:animScale>
                                      <p:cBhvr>
                                        <p:cTn id="36" dur="166" decel="50000">
                                          <p:stCondLst>
                                            <p:cond delay="1668"/>
                                          </p:stCondLst>
                                        </p:cTn>
                                        <p:tgtEl>
                                          <p:spTgt spid="7"/>
                                        </p:tgtEl>
                                      </p:cBhvr>
                                      <p:to x="100000" y="100000"/>
                                    </p:animScale>
                                    <p:animScale>
                                      <p:cBhvr>
                                        <p:cTn id="37" dur="26">
                                          <p:stCondLst>
                                            <p:cond delay="1808"/>
                                          </p:stCondLst>
                                        </p:cTn>
                                        <p:tgtEl>
                                          <p:spTgt spid="7"/>
                                        </p:tgtEl>
                                      </p:cBhvr>
                                      <p:to x="100000" y="95000"/>
                                    </p:animScale>
                                    <p:animScale>
                                      <p:cBhvr>
                                        <p:cTn id="38" dur="166" decel="50000">
                                          <p:stCondLst>
                                            <p:cond delay="1834"/>
                                          </p:stCondLst>
                                        </p:cTn>
                                        <p:tgtEl>
                                          <p:spTgt spid="7"/>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down)">
                                      <p:cBhvr>
                                        <p:cTn id="43" dur="580">
                                          <p:stCondLst>
                                            <p:cond delay="0"/>
                                          </p:stCondLst>
                                        </p:cTn>
                                        <p:tgtEl>
                                          <p:spTgt spid="8"/>
                                        </p:tgtEl>
                                      </p:cBhvr>
                                    </p:animEffect>
                                    <p:anim calcmode="lin" valueType="num">
                                      <p:cBhvr>
                                        <p:cTn id="4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9" dur="26">
                                          <p:stCondLst>
                                            <p:cond delay="650"/>
                                          </p:stCondLst>
                                        </p:cTn>
                                        <p:tgtEl>
                                          <p:spTgt spid="8"/>
                                        </p:tgtEl>
                                      </p:cBhvr>
                                      <p:to x="100000" y="60000"/>
                                    </p:animScale>
                                    <p:animScale>
                                      <p:cBhvr>
                                        <p:cTn id="50" dur="166" decel="50000">
                                          <p:stCondLst>
                                            <p:cond delay="676"/>
                                          </p:stCondLst>
                                        </p:cTn>
                                        <p:tgtEl>
                                          <p:spTgt spid="8"/>
                                        </p:tgtEl>
                                      </p:cBhvr>
                                      <p:to x="100000" y="100000"/>
                                    </p:animScale>
                                    <p:animScale>
                                      <p:cBhvr>
                                        <p:cTn id="51" dur="26">
                                          <p:stCondLst>
                                            <p:cond delay="1312"/>
                                          </p:stCondLst>
                                        </p:cTn>
                                        <p:tgtEl>
                                          <p:spTgt spid="8"/>
                                        </p:tgtEl>
                                      </p:cBhvr>
                                      <p:to x="100000" y="80000"/>
                                    </p:animScale>
                                    <p:animScale>
                                      <p:cBhvr>
                                        <p:cTn id="52" dur="166" decel="50000">
                                          <p:stCondLst>
                                            <p:cond delay="1338"/>
                                          </p:stCondLst>
                                        </p:cTn>
                                        <p:tgtEl>
                                          <p:spTgt spid="8"/>
                                        </p:tgtEl>
                                      </p:cBhvr>
                                      <p:to x="100000" y="100000"/>
                                    </p:animScale>
                                    <p:animScale>
                                      <p:cBhvr>
                                        <p:cTn id="53" dur="26">
                                          <p:stCondLst>
                                            <p:cond delay="1642"/>
                                          </p:stCondLst>
                                        </p:cTn>
                                        <p:tgtEl>
                                          <p:spTgt spid="8"/>
                                        </p:tgtEl>
                                      </p:cBhvr>
                                      <p:to x="100000" y="90000"/>
                                    </p:animScale>
                                    <p:animScale>
                                      <p:cBhvr>
                                        <p:cTn id="54" dur="166" decel="50000">
                                          <p:stCondLst>
                                            <p:cond delay="1668"/>
                                          </p:stCondLst>
                                        </p:cTn>
                                        <p:tgtEl>
                                          <p:spTgt spid="8"/>
                                        </p:tgtEl>
                                      </p:cBhvr>
                                      <p:to x="100000" y="100000"/>
                                    </p:animScale>
                                    <p:animScale>
                                      <p:cBhvr>
                                        <p:cTn id="55" dur="26">
                                          <p:stCondLst>
                                            <p:cond delay="1808"/>
                                          </p:stCondLst>
                                        </p:cTn>
                                        <p:tgtEl>
                                          <p:spTgt spid="8"/>
                                        </p:tgtEl>
                                      </p:cBhvr>
                                      <p:to x="100000" y="95000"/>
                                    </p:animScale>
                                    <p:animScale>
                                      <p:cBhvr>
                                        <p:cTn id="56" dur="166" decel="50000">
                                          <p:stCondLst>
                                            <p:cond delay="1834"/>
                                          </p:stCondLst>
                                        </p:cTn>
                                        <p:tgtEl>
                                          <p:spTgt spid="8"/>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down)">
                                      <p:cBhvr>
                                        <p:cTn id="61" dur="580">
                                          <p:stCondLst>
                                            <p:cond delay="0"/>
                                          </p:stCondLst>
                                        </p:cTn>
                                        <p:tgtEl>
                                          <p:spTgt spid="9"/>
                                        </p:tgtEl>
                                      </p:cBhvr>
                                    </p:animEffect>
                                    <p:anim calcmode="lin" valueType="num">
                                      <p:cBhvr>
                                        <p:cTn id="6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67" dur="26">
                                          <p:stCondLst>
                                            <p:cond delay="650"/>
                                          </p:stCondLst>
                                        </p:cTn>
                                        <p:tgtEl>
                                          <p:spTgt spid="9"/>
                                        </p:tgtEl>
                                      </p:cBhvr>
                                      <p:to x="100000" y="60000"/>
                                    </p:animScale>
                                    <p:animScale>
                                      <p:cBhvr>
                                        <p:cTn id="68" dur="166" decel="50000">
                                          <p:stCondLst>
                                            <p:cond delay="676"/>
                                          </p:stCondLst>
                                        </p:cTn>
                                        <p:tgtEl>
                                          <p:spTgt spid="9"/>
                                        </p:tgtEl>
                                      </p:cBhvr>
                                      <p:to x="100000" y="100000"/>
                                    </p:animScale>
                                    <p:animScale>
                                      <p:cBhvr>
                                        <p:cTn id="69" dur="26">
                                          <p:stCondLst>
                                            <p:cond delay="1312"/>
                                          </p:stCondLst>
                                        </p:cTn>
                                        <p:tgtEl>
                                          <p:spTgt spid="9"/>
                                        </p:tgtEl>
                                      </p:cBhvr>
                                      <p:to x="100000" y="80000"/>
                                    </p:animScale>
                                    <p:animScale>
                                      <p:cBhvr>
                                        <p:cTn id="70" dur="166" decel="50000">
                                          <p:stCondLst>
                                            <p:cond delay="1338"/>
                                          </p:stCondLst>
                                        </p:cTn>
                                        <p:tgtEl>
                                          <p:spTgt spid="9"/>
                                        </p:tgtEl>
                                      </p:cBhvr>
                                      <p:to x="100000" y="100000"/>
                                    </p:animScale>
                                    <p:animScale>
                                      <p:cBhvr>
                                        <p:cTn id="71" dur="26">
                                          <p:stCondLst>
                                            <p:cond delay="1642"/>
                                          </p:stCondLst>
                                        </p:cTn>
                                        <p:tgtEl>
                                          <p:spTgt spid="9"/>
                                        </p:tgtEl>
                                      </p:cBhvr>
                                      <p:to x="100000" y="90000"/>
                                    </p:animScale>
                                    <p:animScale>
                                      <p:cBhvr>
                                        <p:cTn id="72" dur="166" decel="50000">
                                          <p:stCondLst>
                                            <p:cond delay="1668"/>
                                          </p:stCondLst>
                                        </p:cTn>
                                        <p:tgtEl>
                                          <p:spTgt spid="9"/>
                                        </p:tgtEl>
                                      </p:cBhvr>
                                      <p:to x="100000" y="100000"/>
                                    </p:animScale>
                                    <p:animScale>
                                      <p:cBhvr>
                                        <p:cTn id="73" dur="26">
                                          <p:stCondLst>
                                            <p:cond delay="1808"/>
                                          </p:stCondLst>
                                        </p:cTn>
                                        <p:tgtEl>
                                          <p:spTgt spid="9"/>
                                        </p:tgtEl>
                                      </p:cBhvr>
                                      <p:to x="100000" y="95000"/>
                                    </p:animScale>
                                    <p:animScale>
                                      <p:cBhvr>
                                        <p:cTn id="74"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TextBox 4"/>
          <p:cNvSpPr txBox="1"/>
          <p:nvPr/>
        </p:nvSpPr>
        <p:spPr>
          <a:xfrm>
            <a:off x="533400" y="685801"/>
            <a:ext cx="8077200" cy="6555641"/>
          </a:xfrm>
          <a:prstGeom prst="rect">
            <a:avLst/>
          </a:prstGeom>
          <a:noFill/>
        </p:spPr>
        <p:txBody>
          <a:bodyPr wrap="square" rtlCol="0">
            <a:spAutoFit/>
          </a:bodyPr>
          <a:lstStyle/>
          <a:p>
            <a:r>
              <a:rPr lang="en-US" sz="2000" b="1" i="1" dirty="0">
                <a:solidFill>
                  <a:schemeClr val="accent6">
                    <a:lumMod val="75000"/>
                  </a:schemeClr>
                </a:solidFill>
                <a:latin typeface="Times New Roman" pitchFamily="18" charset="0"/>
                <a:cs typeface="Times New Roman" pitchFamily="18" charset="0"/>
              </a:rPr>
              <a:t>3.2. </a:t>
            </a:r>
            <a:r>
              <a:rPr lang="en-US" sz="2000" b="1" i="1" dirty="0" err="1">
                <a:solidFill>
                  <a:schemeClr val="accent6">
                    <a:lumMod val="75000"/>
                  </a:schemeClr>
                </a:solidFill>
                <a:latin typeface="Times New Roman" pitchFamily="18" charset="0"/>
                <a:cs typeface="Times New Roman" pitchFamily="18" charset="0"/>
              </a:rPr>
              <a:t>Biện</a:t>
            </a:r>
            <a:r>
              <a:rPr lang="en-US" sz="2000" b="1" i="1" dirty="0">
                <a:solidFill>
                  <a:schemeClr val="accent6">
                    <a:lumMod val="75000"/>
                  </a:schemeClr>
                </a:solidFill>
                <a:latin typeface="Times New Roman" pitchFamily="18" charset="0"/>
                <a:cs typeface="Times New Roman" pitchFamily="18" charset="0"/>
              </a:rPr>
              <a:t> </a:t>
            </a:r>
            <a:r>
              <a:rPr lang="en-US" sz="2000" b="1" i="1" dirty="0" err="1">
                <a:solidFill>
                  <a:schemeClr val="accent6">
                    <a:lumMod val="75000"/>
                  </a:schemeClr>
                </a:solidFill>
                <a:latin typeface="Times New Roman" pitchFamily="18" charset="0"/>
                <a:cs typeface="Times New Roman" pitchFamily="18" charset="0"/>
              </a:rPr>
              <a:t>pháp</a:t>
            </a:r>
            <a:r>
              <a:rPr lang="en-US" sz="2000" b="1" i="1" dirty="0">
                <a:solidFill>
                  <a:schemeClr val="accent6">
                    <a:lumMod val="75000"/>
                  </a:schemeClr>
                </a:solidFill>
                <a:latin typeface="Times New Roman" pitchFamily="18" charset="0"/>
                <a:cs typeface="Times New Roman" pitchFamily="18" charset="0"/>
              </a:rPr>
              <a:t> 2: </a:t>
            </a:r>
            <a:r>
              <a:rPr lang="en-US" sz="2000" b="1" i="1" dirty="0" err="1">
                <a:solidFill>
                  <a:schemeClr val="accent6">
                    <a:lumMod val="75000"/>
                  </a:schemeClr>
                </a:solidFill>
                <a:latin typeface="Times New Roman" pitchFamily="18" charset="0"/>
                <a:cs typeface="Times New Roman" pitchFamily="18" charset="0"/>
              </a:rPr>
              <a:t>Xây</a:t>
            </a:r>
            <a:r>
              <a:rPr lang="en-US" sz="2000" b="1" i="1" dirty="0">
                <a:solidFill>
                  <a:schemeClr val="accent6">
                    <a:lumMod val="75000"/>
                  </a:schemeClr>
                </a:solidFill>
                <a:latin typeface="Times New Roman" pitchFamily="18" charset="0"/>
                <a:cs typeface="Times New Roman" pitchFamily="18" charset="0"/>
              </a:rPr>
              <a:t> </a:t>
            </a:r>
            <a:r>
              <a:rPr lang="en-US" sz="2000" b="1" i="1" dirty="0" err="1">
                <a:solidFill>
                  <a:schemeClr val="accent6">
                    <a:lumMod val="75000"/>
                  </a:schemeClr>
                </a:solidFill>
                <a:latin typeface="Times New Roman" pitchFamily="18" charset="0"/>
                <a:cs typeface="Times New Roman" pitchFamily="18" charset="0"/>
              </a:rPr>
              <a:t>dựng</a:t>
            </a:r>
            <a:r>
              <a:rPr lang="en-US" sz="2000" b="1" i="1" dirty="0">
                <a:solidFill>
                  <a:schemeClr val="accent6">
                    <a:lumMod val="75000"/>
                  </a:schemeClr>
                </a:solidFill>
                <a:latin typeface="Times New Roman" pitchFamily="18" charset="0"/>
                <a:cs typeface="Times New Roman" pitchFamily="18" charset="0"/>
              </a:rPr>
              <a:t> </a:t>
            </a:r>
            <a:r>
              <a:rPr lang="en-US" sz="2000" b="1" i="1" dirty="0" err="1">
                <a:solidFill>
                  <a:schemeClr val="accent6">
                    <a:lumMod val="75000"/>
                  </a:schemeClr>
                </a:solidFill>
                <a:latin typeface="Times New Roman" pitchFamily="18" charset="0"/>
                <a:cs typeface="Times New Roman" pitchFamily="18" charset="0"/>
              </a:rPr>
              <a:t>môi</a:t>
            </a:r>
            <a:r>
              <a:rPr lang="en-US" sz="2000" b="1" i="1" dirty="0">
                <a:solidFill>
                  <a:schemeClr val="accent6">
                    <a:lumMod val="75000"/>
                  </a:schemeClr>
                </a:solidFill>
                <a:latin typeface="Times New Roman" pitchFamily="18" charset="0"/>
                <a:cs typeface="Times New Roman" pitchFamily="18" charset="0"/>
              </a:rPr>
              <a:t> </a:t>
            </a:r>
            <a:r>
              <a:rPr lang="en-US" sz="2000" b="1" i="1" dirty="0" err="1">
                <a:solidFill>
                  <a:schemeClr val="accent6">
                    <a:lumMod val="75000"/>
                  </a:schemeClr>
                </a:solidFill>
                <a:latin typeface="Times New Roman" pitchFamily="18" charset="0"/>
                <a:cs typeface="Times New Roman" pitchFamily="18" charset="0"/>
              </a:rPr>
              <a:t>trường</a:t>
            </a:r>
            <a:r>
              <a:rPr lang="en-US" sz="2000" b="1" i="1" dirty="0">
                <a:solidFill>
                  <a:schemeClr val="accent6">
                    <a:lumMod val="75000"/>
                  </a:schemeClr>
                </a:solidFill>
                <a:latin typeface="Times New Roman" pitchFamily="18" charset="0"/>
                <a:cs typeface="Times New Roman" pitchFamily="18" charset="0"/>
              </a:rPr>
              <a:t> </a:t>
            </a:r>
            <a:r>
              <a:rPr lang="en-US" sz="2000" b="1" i="1" dirty="0" err="1">
                <a:solidFill>
                  <a:schemeClr val="accent6">
                    <a:lumMod val="75000"/>
                  </a:schemeClr>
                </a:solidFill>
                <a:latin typeface="Times New Roman" pitchFamily="18" charset="0"/>
                <a:cs typeface="Times New Roman" pitchFamily="18" charset="0"/>
              </a:rPr>
              <a:t>hoạt</a:t>
            </a:r>
            <a:r>
              <a:rPr lang="en-US" sz="2000" b="1" i="1" dirty="0">
                <a:solidFill>
                  <a:schemeClr val="accent6">
                    <a:lumMod val="75000"/>
                  </a:schemeClr>
                </a:solidFill>
                <a:latin typeface="Times New Roman" pitchFamily="18" charset="0"/>
                <a:cs typeface="Times New Roman" pitchFamily="18" charset="0"/>
              </a:rPr>
              <a:t> </a:t>
            </a:r>
            <a:r>
              <a:rPr lang="en-US" sz="2000" b="1" i="1" dirty="0" err="1">
                <a:solidFill>
                  <a:schemeClr val="accent6">
                    <a:lumMod val="75000"/>
                  </a:schemeClr>
                </a:solidFill>
                <a:latin typeface="Times New Roman" pitchFamily="18" charset="0"/>
                <a:cs typeface="Times New Roman" pitchFamily="18" charset="0"/>
              </a:rPr>
              <a:t>động</a:t>
            </a:r>
            <a:r>
              <a:rPr lang="en-US" sz="2000" b="1" i="1" dirty="0">
                <a:solidFill>
                  <a:schemeClr val="accent6">
                    <a:lumMod val="75000"/>
                  </a:schemeClr>
                </a:solidFill>
                <a:latin typeface="Times New Roman" pitchFamily="18" charset="0"/>
                <a:cs typeface="Times New Roman" pitchFamily="18" charset="0"/>
              </a:rPr>
              <a:t> STEAM</a:t>
            </a:r>
          </a:p>
          <a:p>
            <a:r>
              <a:rPr lang="nl-NL" sz="2000" b="1" i="1" dirty="0">
                <a:latin typeface="Times New Roman" pitchFamily="18" charset="0"/>
                <a:cs typeface="Times New Roman" pitchFamily="18" charset="0"/>
              </a:rPr>
              <a:t>        STEAM có thể đưa vào trong góc tạo hình, khám phá khoa học. Nếu làm một góc riêng thì phải đảm bảo tiêu chí sáng tạo, tò mò, hứng thú của trẻ. Lớp học rộng có thể sắp đặt khoảng không gian dành riêng cho việc chế tạo và trải nghiệm, sáng chế với tên gọi là góc khám phá khoa học, những khu vực này thường có giá kệ để trưng bày và cất giữ vật liệu và dụng cụ, nguồn điện và bàn học lớn có thể để sát với góc nghệ thuật.</a:t>
            </a:r>
            <a:endParaRPr lang="en-US" sz="2000" b="1" i="1" dirty="0">
              <a:latin typeface="Times New Roman" pitchFamily="18" charset="0"/>
              <a:cs typeface="Times New Roman" pitchFamily="18" charset="0"/>
            </a:endParaRPr>
          </a:p>
          <a:p>
            <a:r>
              <a:rPr lang="nl-NL" sz="2000" b="1" i="1" dirty="0">
                <a:latin typeface="Times New Roman" pitchFamily="18" charset="0"/>
                <a:cs typeface="Times New Roman" pitchFamily="18" charset="0"/>
              </a:rPr>
              <a:t>       Xây dựng môi trường hoạt động học qua chơi, góc chơi hoạt động STEAM phải chú ý đảm bảo 2 yếu tố: không gian và đồ dùng. Cần tạo không gian sáng tạo và không gian cất giữ vật liệu gần nhau để trẻ có thể lấy vật liệu dễ dàng. Điều quan trọng nhất là trẻ phải biết được nơi cất giữ vật liệu chúng cần để hoàn thành nhiệm vụ. Khi giáo viên quan sát trẻ thực hiện thử thách, có thể gợi ý và giúp trẻ sắp xếp các vật liệu theo hướng có lợi cho việc giải quyết vấn đề chứ không phải chỉ để trưng bày.</a:t>
            </a:r>
          </a:p>
          <a:p>
            <a:pPr indent="360045" algn="just">
              <a:lnSpc>
                <a:spcPct val="120000"/>
              </a:lnSpc>
              <a:tabLst>
                <a:tab pos="0" algn="l"/>
              </a:tabLst>
            </a:pPr>
            <a:r>
              <a:rPr lang="nl-NL" sz="2000" b="1" i="1" dirty="0">
                <a:effectLst/>
                <a:latin typeface="Times New Roman"/>
                <a:ea typeface="Calibri"/>
              </a:rPr>
              <a:t>    Trẻ cần rất nhiều vật liệu có thể sử dụng lâu dài và các bộ phận rời rạc để phục vụ cho quá trình chế tạo, điều chỉnh và hoàn thiện. Giáo viên sắp xếp và trưng bày các vật liệu một cách bắt mắt hấp dẫn để trẻ có thêm động lực sử dụng trí tưởng tượng của mình để sáng chế dựa trên những vật liệu đó.</a:t>
            </a:r>
            <a:endParaRPr lang="en-US" sz="2000" b="1" i="1" dirty="0">
              <a:effectLst/>
              <a:latin typeface="Times New Roman"/>
              <a:ea typeface="Calibri"/>
            </a:endParaRPr>
          </a:p>
          <a:p>
            <a:endParaRPr lang="en-US" sz="2000" b="1" i="1" dirty="0">
              <a:latin typeface="Times New Roman" pitchFamily="18" charset="0"/>
              <a:cs typeface="Times New Roman" pitchFamily="18" charset="0"/>
            </a:endParaRPr>
          </a:p>
        </p:txBody>
      </p:sp>
    </p:spTree>
    <p:extLst>
      <p:ext uri="{BB962C8B-B14F-4D97-AF65-F5344CB8AC3E}">
        <p14:creationId xmlns:p14="http://schemas.microsoft.com/office/powerpoint/2010/main" val="524578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TextBox 4"/>
          <p:cNvSpPr txBox="1"/>
          <p:nvPr/>
        </p:nvSpPr>
        <p:spPr>
          <a:xfrm>
            <a:off x="533400" y="685802"/>
            <a:ext cx="8077200" cy="5632311"/>
          </a:xfrm>
          <a:prstGeom prst="rect">
            <a:avLst/>
          </a:prstGeom>
          <a:noFill/>
        </p:spPr>
        <p:txBody>
          <a:bodyPr wrap="square" rtlCol="0">
            <a:spAutoFit/>
          </a:bodyPr>
          <a:lstStyle/>
          <a:p>
            <a:pPr lvl="0"/>
            <a:r>
              <a:rPr lang="en-US" sz="2000" b="1" i="1" dirty="0">
                <a:latin typeface="Times New Roman" pitchFamily="18" charset="0"/>
                <a:cs typeface="Times New Roman" pitchFamily="18" charset="0"/>
              </a:rPr>
              <a:t>      </a:t>
            </a:r>
            <a:r>
              <a:rPr lang="x-none" sz="2000" b="1" i="1">
                <a:latin typeface="Times New Roman" pitchFamily="18" charset="0"/>
                <a:cs typeface="Times New Roman" pitchFamily="18" charset="0"/>
              </a:rPr>
              <a:t>Góc chơi phải hấp dẫn, thu hút trẻ chơi</a:t>
            </a:r>
            <a:r>
              <a:rPr lang="en-US" sz="2000" b="1" i="1" dirty="0">
                <a:latin typeface="Times New Roman" pitchFamily="18" charset="0"/>
                <a:cs typeface="Times New Roman" pitchFamily="18" charset="0"/>
              </a:rPr>
              <a:t>, c</a:t>
            </a:r>
            <a:r>
              <a:rPr lang="x-none" sz="2000" b="1" i="1">
                <a:latin typeface="Times New Roman" pitchFamily="18" charset="0"/>
                <a:cs typeface="Times New Roman" pitchFamily="18" charset="0"/>
              </a:rPr>
              <a:t>ó tính kích thích, gợi mở, cuốn hút trẻ tò mò khám phá.</a:t>
            </a:r>
            <a:endParaRPr lang="en-US" sz="2000" b="1" i="1" dirty="0">
              <a:latin typeface="Times New Roman" pitchFamily="18" charset="0"/>
              <a:cs typeface="Times New Roman" pitchFamily="18" charset="0"/>
            </a:endParaRPr>
          </a:p>
          <a:p>
            <a:pPr lvl="0"/>
            <a:r>
              <a:rPr lang="en-US" sz="2000" b="1" i="1" dirty="0">
                <a:latin typeface="Times New Roman" pitchFamily="18" charset="0"/>
                <a:cs typeface="Times New Roman" pitchFamily="18" charset="0"/>
              </a:rPr>
              <a:t>      </a:t>
            </a:r>
            <a:r>
              <a:rPr lang="x-none" sz="2000" b="1" i="1">
                <a:latin typeface="Times New Roman" pitchFamily="18" charset="0"/>
                <a:cs typeface="Times New Roman" pitchFamily="18" charset="0"/>
              </a:rPr>
              <a:t>Nguyên học liệu sử dụng vật thật, vật tự nhiên và các phế liệu tái sử dụng đảm bảo an toàn. </a:t>
            </a:r>
            <a:endParaRPr lang="en-US" sz="2000" b="1" i="1" dirty="0">
              <a:latin typeface="Times New Roman" pitchFamily="18" charset="0"/>
              <a:cs typeface="Times New Roman" pitchFamily="18" charset="0"/>
            </a:endParaRPr>
          </a:p>
          <a:p>
            <a:pPr lvl="0"/>
            <a:r>
              <a:rPr lang="en-US" sz="2000" b="1" i="1" dirty="0">
                <a:latin typeface="Times New Roman" pitchFamily="18" charset="0"/>
                <a:cs typeface="Times New Roman" pitchFamily="18" charset="0"/>
              </a:rPr>
              <a:t>     </a:t>
            </a:r>
            <a:r>
              <a:rPr lang="x-none" sz="2000" b="1" i="1">
                <a:latin typeface="Times New Roman" pitchFamily="18" charset="0"/>
                <a:cs typeface="Times New Roman" pitchFamily="18" charset="0"/>
              </a:rPr>
              <a:t>Thiết kế gồm có 3 khu vực: Giá để nguyên vật liệu, học liệu; Nơi trẻ chế tạo và trải nghiệm tạo ra sản phẩm; Nơi trưng bày sản phẩm.</a:t>
            </a:r>
            <a:endParaRPr lang="en-US" sz="2000" b="1" i="1" dirty="0">
              <a:latin typeface="Times New Roman" pitchFamily="18" charset="0"/>
              <a:cs typeface="Times New Roman" pitchFamily="18" charset="0"/>
            </a:endParaRPr>
          </a:p>
          <a:p>
            <a:pPr lvl="0"/>
            <a:r>
              <a:rPr lang="x-none" sz="2000" b="1" i="1">
                <a:latin typeface="Times New Roman" pitchFamily="18" charset="0"/>
                <a:cs typeface="Times New Roman" pitchFamily="18" charset="0"/>
              </a:rPr>
              <a:t>Trẻ phải được hợp tác, tương tác, được thảo luận với nhau, được lựa chọn các đồ chơi khác nhau.</a:t>
            </a:r>
            <a:endParaRPr lang="en-US" sz="2000" b="1" i="1" dirty="0">
              <a:latin typeface="Times New Roman" pitchFamily="18" charset="0"/>
              <a:cs typeface="Times New Roman" pitchFamily="18" charset="0"/>
            </a:endParaRPr>
          </a:p>
          <a:p>
            <a:pPr lvl="0"/>
            <a:r>
              <a:rPr lang="en-US" sz="2000" b="1" i="1" dirty="0">
                <a:latin typeface="Times New Roman" pitchFamily="18" charset="0"/>
                <a:cs typeface="Times New Roman" pitchFamily="18" charset="0"/>
              </a:rPr>
              <a:t>     </a:t>
            </a:r>
            <a:r>
              <a:rPr lang="x-none" sz="2000" b="1" i="1">
                <a:latin typeface="Times New Roman" pitchFamily="18" charset="0"/>
                <a:cs typeface="Times New Roman" pitchFamily="18" charset="0"/>
              </a:rPr>
              <a:t>Góc chơi sắp xếp khoa học, dễ quản lý, bảo quản và thuận tiện vệ sinh. Cần sắp xếp góc chơi theo góc nhìn của trẻ (độ cao vừa phải để trẻ dễ thao tác với đồ dùng trong góc…) </a:t>
            </a:r>
            <a:endParaRPr lang="en-US" sz="2000" b="1" i="1" dirty="0">
              <a:latin typeface="Times New Roman" pitchFamily="18" charset="0"/>
              <a:cs typeface="Times New Roman" pitchFamily="18" charset="0"/>
            </a:endParaRPr>
          </a:p>
          <a:p>
            <a:r>
              <a:rPr lang="en-US" sz="2000" b="1" i="1" dirty="0">
                <a:solidFill>
                  <a:schemeClr val="accent6">
                    <a:lumMod val="75000"/>
                  </a:schemeClr>
                </a:solidFill>
                <a:latin typeface="Times New Roman" pitchFamily="18" charset="0"/>
                <a:cs typeface="Times New Roman" pitchFamily="18" charset="0"/>
              </a:rPr>
              <a:t>3.4. </a:t>
            </a:r>
            <a:r>
              <a:rPr lang="en-US" sz="2000" b="1" i="1" dirty="0" err="1">
                <a:solidFill>
                  <a:schemeClr val="accent6">
                    <a:lumMod val="75000"/>
                  </a:schemeClr>
                </a:solidFill>
                <a:latin typeface="Times New Roman" pitchFamily="18" charset="0"/>
                <a:cs typeface="Times New Roman" pitchFamily="18" charset="0"/>
              </a:rPr>
              <a:t>Biện</a:t>
            </a:r>
            <a:r>
              <a:rPr lang="en-US" sz="2000" b="1" i="1" dirty="0">
                <a:solidFill>
                  <a:schemeClr val="accent6">
                    <a:lumMod val="75000"/>
                  </a:schemeClr>
                </a:solidFill>
                <a:latin typeface="Times New Roman" pitchFamily="18" charset="0"/>
                <a:cs typeface="Times New Roman" pitchFamily="18" charset="0"/>
              </a:rPr>
              <a:t> </a:t>
            </a:r>
            <a:r>
              <a:rPr lang="en-US" sz="2000" b="1" i="1" dirty="0" err="1">
                <a:solidFill>
                  <a:schemeClr val="accent6">
                    <a:lumMod val="75000"/>
                  </a:schemeClr>
                </a:solidFill>
                <a:latin typeface="Times New Roman" pitchFamily="18" charset="0"/>
                <a:cs typeface="Times New Roman" pitchFamily="18" charset="0"/>
              </a:rPr>
              <a:t>pháp</a:t>
            </a:r>
            <a:r>
              <a:rPr lang="en-US" sz="2000" b="1" i="1" dirty="0">
                <a:solidFill>
                  <a:schemeClr val="accent6">
                    <a:lumMod val="75000"/>
                  </a:schemeClr>
                </a:solidFill>
                <a:latin typeface="Times New Roman" pitchFamily="18" charset="0"/>
                <a:cs typeface="Times New Roman" pitchFamily="18" charset="0"/>
              </a:rPr>
              <a:t> 4: </a:t>
            </a:r>
            <a:r>
              <a:rPr lang="nl-NL" sz="2000" b="1" i="1" dirty="0">
                <a:solidFill>
                  <a:schemeClr val="accent6">
                    <a:lumMod val="75000"/>
                  </a:schemeClr>
                </a:solidFill>
                <a:latin typeface="Times New Roman" pitchFamily="18" charset="0"/>
                <a:cs typeface="Times New Roman" pitchFamily="18" charset="0"/>
              </a:rPr>
              <a:t>Ứng dụng STEAM trong các hoạt động </a:t>
            </a:r>
            <a:endParaRPr lang="en-US" sz="2000" b="1" i="1" dirty="0">
              <a:solidFill>
                <a:schemeClr val="accent6">
                  <a:lumMod val="75000"/>
                </a:schemeClr>
              </a:solidFill>
              <a:latin typeface="Times New Roman" pitchFamily="18" charset="0"/>
              <a:cs typeface="Times New Roman" pitchFamily="18" charset="0"/>
            </a:endParaRPr>
          </a:p>
          <a:p>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Sau</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khi</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đã</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lựa</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chọn</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được</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những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nội</a:t>
            </a:r>
            <a:r>
              <a:rPr lang="en-US" sz="2000" b="1" i="1" dirty="0">
                <a:latin typeface="Times New Roman" pitchFamily="18" charset="0"/>
                <a:cs typeface="Times New Roman" pitchFamily="18" charset="0"/>
              </a:rPr>
              <a:t> dung </a:t>
            </a:r>
            <a:r>
              <a:rPr lang="en-US" sz="2000" b="1" i="1" dirty="0" err="1">
                <a:latin typeface="Times New Roman" pitchFamily="18" charset="0"/>
                <a:cs typeface="Times New Roman" pitchFamily="18" charset="0"/>
              </a:rPr>
              <a:t>phù</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hợp</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tôi</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sẽ</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đưa</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vào</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lồng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ghép</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trong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các</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tháng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để</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tổ</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chức</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các</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hoạt</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động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trong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nội</a:t>
            </a:r>
            <a:r>
              <a:rPr lang="en-US" sz="2000" b="1" i="1" dirty="0">
                <a:latin typeface="Times New Roman" pitchFamily="18" charset="0"/>
                <a:cs typeface="Times New Roman" pitchFamily="18" charset="0"/>
              </a:rPr>
              <a:t> dung </a:t>
            </a:r>
            <a:r>
              <a:rPr lang="en-US" sz="2000" b="1" i="1" dirty="0" err="1">
                <a:latin typeface="Times New Roman" pitchFamily="18" charset="0"/>
                <a:cs typeface="Times New Roman" pitchFamily="18" charset="0"/>
              </a:rPr>
              <a:t>đó</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Trong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từng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hoạt</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động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cụ</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thể</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cần</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linh</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hoạt</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ứng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dựng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phương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pháp</a:t>
            </a:r>
            <a:r>
              <a:rPr lang="en-US" sz="2000" b="1" i="1" dirty="0">
                <a:latin typeface="Times New Roman" pitchFamily="18" charset="0"/>
                <a:cs typeface="Times New Roman" pitchFamily="18" charset="0"/>
              </a:rPr>
              <a:t> Steam </a:t>
            </a:r>
            <a:r>
              <a:rPr lang="en-US" sz="2000" b="1" i="1" dirty="0" err="1">
                <a:latin typeface="Times New Roman" pitchFamily="18" charset="0"/>
                <a:cs typeface="Times New Roman" pitchFamily="18" charset="0"/>
              </a:rPr>
              <a:t>để</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đạt</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được</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hiệu</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quả</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cao</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nhất</a:t>
            </a:r>
            <a:r>
              <a:rPr lang="en-US" sz="2000" b="1" i="1" dirty="0">
                <a:latin typeface="Times New Roman" pitchFamily="18" charset="0"/>
                <a:cs typeface="Times New Roman" pitchFamily="18" charset="0"/>
              </a:rPr>
              <a:t>.</a:t>
            </a:r>
            <a:r>
              <a:rPr lang="en-US" sz="2000" dirty="0"/>
              <a:t> </a:t>
            </a:r>
            <a:r>
              <a:rPr lang="en-US" sz="2000" b="1" i="1" dirty="0" err="1">
                <a:latin typeface="Times New Roman" pitchFamily="18" charset="0"/>
                <a:cs typeface="Times New Roman" pitchFamily="18" charset="0"/>
              </a:rPr>
              <a:t>Điều</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này</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sẽ</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kích</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thích</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sự</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khám</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phá</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tìm</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tòi</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xuất</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phát</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từ</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nhu</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cầu</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của</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bản</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thân</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trẻ</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và</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hứng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thú</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hơn</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nữa</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khi</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trẻ</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được</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khám</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phá</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bằng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chính</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những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trải</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nghiệm</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trực</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tiếp</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của</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mình</a:t>
            </a:r>
            <a:r>
              <a:rPr lang="en-US" sz="2000" b="1" i="1" dirty="0">
                <a:latin typeface="Times New Roman" pitchFamily="18" charset="0"/>
                <a:cs typeface="Times New Roman" pitchFamily="18" charset="0"/>
              </a:rPr>
              <a:t>.</a:t>
            </a:r>
          </a:p>
        </p:txBody>
      </p:sp>
    </p:spTree>
    <p:extLst>
      <p:ext uri="{BB962C8B-B14F-4D97-AF65-F5344CB8AC3E}">
        <p14:creationId xmlns:p14="http://schemas.microsoft.com/office/powerpoint/2010/main" val="524578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TextBox 4"/>
          <p:cNvSpPr txBox="1"/>
          <p:nvPr/>
        </p:nvSpPr>
        <p:spPr>
          <a:xfrm>
            <a:off x="533400" y="685802"/>
            <a:ext cx="8077200" cy="2554545"/>
          </a:xfrm>
          <a:prstGeom prst="rect">
            <a:avLst/>
          </a:prstGeom>
          <a:noFill/>
        </p:spPr>
        <p:txBody>
          <a:bodyPr wrap="square" rtlCol="0">
            <a:spAutoFit/>
          </a:bodyPr>
          <a:lstStyle/>
          <a:p>
            <a:r>
              <a:rPr lang="nl-NL" sz="2000" b="1" i="1" dirty="0">
                <a:latin typeface="Times New Roman" pitchFamily="18" charset="0"/>
                <a:cs typeface="Times New Roman" pitchFamily="18" charset="0"/>
              </a:rPr>
              <a:t>Những trải nghiệm đó khiến cho trẻ nhớ lâu hơn và cảm thấy yêu thích việc học tập, kiến thức từ đó cũng được “ngấm” một cách tự nhiên. </a:t>
            </a:r>
            <a:endParaRPr lang="en-US" sz="2000" b="1" i="1" dirty="0">
              <a:latin typeface="Times New Roman" pitchFamily="18" charset="0"/>
              <a:cs typeface="Times New Roman" pitchFamily="18" charset="0"/>
            </a:endParaRPr>
          </a:p>
          <a:p>
            <a:r>
              <a:rPr lang="en-US" sz="2000" b="1" i="1" dirty="0">
                <a:latin typeface="Times New Roman" pitchFamily="18" charset="0"/>
                <a:cs typeface="Times New Roman" pitchFamily="18" charset="0"/>
              </a:rPr>
              <a:t>VD2: </a:t>
            </a:r>
            <a:r>
              <a:rPr lang="en-US" sz="2000" b="1" i="1" dirty="0" err="1">
                <a:latin typeface="Times New Roman" pitchFamily="18" charset="0"/>
                <a:cs typeface="Times New Roman" pitchFamily="18" charset="0"/>
              </a:rPr>
              <a:t>Các</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bước</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tiến</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hành</a:t>
            </a:r>
            <a:r>
              <a:rPr lang="en-US" sz="2000" b="1" i="1" dirty="0">
                <a:latin typeface="Times New Roman" pitchFamily="18" charset="0"/>
                <a:cs typeface="Times New Roman" pitchFamily="18" charset="0"/>
              </a:rPr>
              <a:t> 1 </a:t>
            </a:r>
            <a:r>
              <a:rPr lang="en-US" sz="2000" b="1" i="1" dirty="0" err="1">
                <a:latin typeface="Times New Roman" pitchFamily="18" charset="0"/>
                <a:cs typeface="Times New Roman" pitchFamily="18" charset="0"/>
              </a:rPr>
              <a:t>tiết</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học</a:t>
            </a:r>
            <a:r>
              <a:rPr lang="en-US" sz="2000" b="1" i="1" dirty="0">
                <a:latin typeface="Times New Roman" pitchFamily="18" charset="0"/>
                <a:cs typeface="Times New Roman" pitchFamily="18" charset="0"/>
              </a:rPr>
              <a:t> STEAM </a:t>
            </a:r>
          </a:p>
          <a:p>
            <a:r>
              <a:rPr lang="en-US" sz="2000" b="1" i="1" dirty="0" err="1">
                <a:latin typeface="Times New Roman" pitchFamily="18" charset="0"/>
                <a:cs typeface="Times New Roman" pitchFamily="18" charset="0"/>
              </a:rPr>
              <a:t>Tên</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hoạt</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động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Chế</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tạo</a:t>
            </a:r>
            <a:r>
              <a:rPr lang="en-US" sz="2000" b="1" i="1" dirty="0">
                <a:latin typeface="Times New Roman" pitchFamily="18" charset="0"/>
                <a:cs typeface="Times New Roman" pitchFamily="18" charset="0"/>
              </a:rPr>
              <a:t> Robot” </a:t>
            </a:r>
          </a:p>
          <a:p>
            <a:r>
              <a:rPr lang="en-US" sz="2000" b="1" i="1" dirty="0" err="1">
                <a:latin typeface="Times New Roman" pitchFamily="18" charset="0"/>
                <a:cs typeface="Times New Roman" pitchFamily="18" charset="0"/>
              </a:rPr>
              <a:t>Lứa</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tuổi</a:t>
            </a:r>
            <a:r>
              <a:rPr lang="en-US" sz="2000" b="1" i="1" dirty="0">
                <a:latin typeface="Times New Roman" pitchFamily="18" charset="0"/>
                <a:cs typeface="Times New Roman" pitchFamily="18" charset="0"/>
              </a:rPr>
              <a:t>: 4- 5 </a:t>
            </a:r>
            <a:r>
              <a:rPr lang="en-US" sz="2000" b="1" i="1" dirty="0" err="1">
                <a:latin typeface="Times New Roman" pitchFamily="18" charset="0"/>
                <a:cs typeface="Times New Roman" pitchFamily="18" charset="0"/>
              </a:rPr>
              <a:t>tuổi</a:t>
            </a:r>
            <a:endParaRPr lang="en-US" sz="2000" b="1" i="1" dirty="0">
              <a:latin typeface="Times New Roman" pitchFamily="18" charset="0"/>
              <a:cs typeface="Times New Roman" pitchFamily="18" charset="0"/>
            </a:endParaRPr>
          </a:p>
          <a:p>
            <a:r>
              <a:rPr lang="en-US" sz="2000" b="1" i="1" dirty="0" err="1">
                <a:latin typeface="Times New Roman" pitchFamily="18" charset="0"/>
                <a:cs typeface="Times New Roman" pitchFamily="18" charset="0"/>
              </a:rPr>
              <a:t>Thời</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gian</a:t>
            </a:r>
            <a:r>
              <a:rPr lang="en-US" sz="2000" b="1" i="1" dirty="0">
                <a:latin typeface="Times New Roman" pitchFamily="18" charset="0"/>
                <a:cs typeface="Times New Roman" pitchFamily="18" charset="0"/>
              </a:rPr>
              <a:t>:</a:t>
            </a:r>
          </a:p>
          <a:p>
            <a:r>
              <a:rPr lang="en-US" sz="2000" b="1" i="1" dirty="0" err="1">
                <a:latin typeface="Times New Roman" pitchFamily="18" charset="0"/>
                <a:cs typeface="Times New Roman" pitchFamily="18" charset="0"/>
              </a:rPr>
              <a:t>Số</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lượng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trẻ</a:t>
            </a:r>
            <a:r>
              <a:rPr lang="en-US" sz="2000" b="1" i="1" dirty="0">
                <a:latin typeface="Times New Roman" pitchFamily="18" charset="0"/>
                <a:cs typeface="Times New Roman" pitchFamily="18" charset="0"/>
              </a:rPr>
              <a:t>:</a:t>
            </a:r>
          </a:p>
          <a:p>
            <a:endParaRPr lang="en-US" sz="2000" b="1" i="1" dirty="0">
              <a:latin typeface="Times New Roman" pitchFamily="18" charset="0"/>
              <a:cs typeface="Times New Roman"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803892218"/>
              </p:ext>
            </p:extLst>
          </p:nvPr>
        </p:nvGraphicFramePr>
        <p:xfrm>
          <a:off x="533400" y="3352801"/>
          <a:ext cx="7924800" cy="4028091"/>
        </p:xfrm>
        <a:graphic>
          <a:graphicData uri="http://schemas.openxmlformats.org/drawingml/2006/table">
            <a:tbl>
              <a:tblPr firstRow="1" firstCol="1" bandRow="1"/>
              <a:tblGrid>
                <a:gridCol w="1522561">
                  <a:extLst>
                    <a:ext uri="{9D8B030D-6E8A-4147-A177-3AD203B41FA5}">
                      <a16:colId xmlns:a16="http://schemas.microsoft.com/office/drawing/2014/main" val="20000"/>
                    </a:ext>
                  </a:extLst>
                </a:gridCol>
                <a:gridCol w="6402239">
                  <a:extLst>
                    <a:ext uri="{9D8B030D-6E8A-4147-A177-3AD203B41FA5}">
                      <a16:colId xmlns:a16="http://schemas.microsoft.com/office/drawing/2014/main" val="20001"/>
                    </a:ext>
                  </a:extLst>
                </a:gridCol>
              </a:tblGrid>
              <a:tr h="981456">
                <a:tc>
                  <a:txBody>
                    <a:bodyPr/>
                    <a:lstStyle/>
                    <a:p>
                      <a:pPr marL="0" marR="0" algn="just">
                        <a:lnSpc>
                          <a:spcPct val="120000"/>
                        </a:lnSpc>
                        <a:spcBef>
                          <a:spcPts val="0"/>
                        </a:spcBef>
                        <a:spcAft>
                          <a:spcPts val="0"/>
                        </a:spcAft>
                      </a:pPr>
                      <a:r>
                        <a:rPr lang="en-US" sz="2000" b="1" dirty="0" err="1">
                          <a:effectLst/>
                          <a:latin typeface="Times New Roman"/>
                          <a:ea typeface="Calibri"/>
                          <a:cs typeface="Times New Roman"/>
                        </a:rPr>
                        <a:t>Mục</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tiêu</a:t>
                      </a:r>
                      <a:endParaRPr lang="en-US" sz="20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20000"/>
                        </a:lnSpc>
                        <a:spcBef>
                          <a:spcPts val="0"/>
                        </a:spcBef>
                        <a:spcAft>
                          <a:spcPts val="0"/>
                        </a:spcAft>
                      </a:pPr>
                      <a:r>
                        <a:rPr lang="en-US" sz="2000" b="1" dirty="0">
                          <a:effectLst/>
                          <a:latin typeface="Times New Roman"/>
                          <a:ea typeface="Calibri"/>
                          <a:cs typeface="Times New Roman"/>
                        </a:rPr>
                        <a:t>- </a:t>
                      </a:r>
                      <a:r>
                        <a:rPr lang="en-US" sz="2000" b="1" dirty="0" err="1">
                          <a:effectLst/>
                          <a:latin typeface="Times New Roman"/>
                          <a:ea typeface="Calibri"/>
                          <a:cs typeface="Times New Roman"/>
                        </a:rPr>
                        <a:t>Trẻ</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hiểu</a:t>
                      </a:r>
                      <a:r>
                        <a:rPr lang="en-US" sz="2000" b="1" dirty="0">
                          <a:effectLst/>
                          <a:latin typeface="Times New Roman"/>
                          <a:ea typeface="Calibri"/>
                          <a:cs typeface="Times New Roman"/>
                        </a:rPr>
                        <a:t> robot </a:t>
                      </a:r>
                      <a:r>
                        <a:rPr lang="en-US" sz="2000" b="1" dirty="0" err="1">
                          <a:effectLst/>
                          <a:latin typeface="Times New Roman"/>
                          <a:ea typeface="Calibri"/>
                          <a:cs typeface="Times New Roman"/>
                        </a:rPr>
                        <a:t>hoạt</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động</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như</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thế</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nào</a:t>
                      </a:r>
                      <a:r>
                        <a:rPr lang="en-US" sz="2000" b="1" dirty="0">
                          <a:effectLst/>
                          <a:latin typeface="Times New Roman"/>
                          <a:ea typeface="Calibri"/>
                          <a:cs typeface="Times New Roman"/>
                        </a:rPr>
                        <a:t>?</a:t>
                      </a:r>
                      <a:endParaRPr lang="en-US" sz="2000" b="1" dirty="0">
                        <a:effectLst/>
                        <a:latin typeface="Calibri"/>
                        <a:ea typeface="Calibri"/>
                        <a:cs typeface="Times New Roman"/>
                      </a:endParaRPr>
                    </a:p>
                    <a:p>
                      <a:pPr marL="342900" marR="0" indent="-342900" algn="just">
                        <a:lnSpc>
                          <a:spcPct val="120000"/>
                        </a:lnSpc>
                        <a:spcBef>
                          <a:spcPts val="0"/>
                        </a:spcBef>
                        <a:spcAft>
                          <a:spcPts val="0"/>
                        </a:spcAft>
                        <a:buFontTx/>
                        <a:buChar char="-"/>
                      </a:pPr>
                      <a:r>
                        <a:rPr lang="en-US" sz="2000" b="1" dirty="0" err="1">
                          <a:effectLst/>
                          <a:latin typeface="Times New Roman"/>
                          <a:ea typeface="Calibri"/>
                          <a:cs typeface="Times New Roman"/>
                        </a:rPr>
                        <a:t>Sau</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khi</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học</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xong</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trẻ</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biết</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làm</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thế</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nào</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để</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tạo</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ra</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một</a:t>
                      </a:r>
                      <a:r>
                        <a:rPr lang="en-US" sz="2000" b="1" dirty="0">
                          <a:effectLst/>
                          <a:latin typeface="Times New Roman"/>
                          <a:ea typeface="Calibri"/>
                          <a:cs typeface="Times New Roman"/>
                        </a:rPr>
                        <a:t> con robot </a:t>
                      </a:r>
                      <a:r>
                        <a:rPr lang="en-US" sz="2000" b="1" dirty="0" err="1">
                          <a:effectLst/>
                          <a:latin typeface="Times New Roman"/>
                          <a:ea typeface="Calibri"/>
                          <a:cs typeface="Times New Roman"/>
                        </a:rPr>
                        <a:t>có</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thể</a:t>
                      </a:r>
                      <a:r>
                        <a:rPr lang="en-US" sz="2000" b="1" dirty="0">
                          <a:effectLst/>
                          <a:latin typeface="Times New Roman"/>
                          <a:ea typeface="Calibri"/>
                          <a:cs typeface="Times New Roman"/>
                        </a:rPr>
                        <a:t> di </a:t>
                      </a:r>
                      <a:r>
                        <a:rPr lang="en-US" sz="2000" b="1" dirty="0" err="1">
                          <a:effectLst/>
                          <a:latin typeface="Times New Roman"/>
                          <a:ea typeface="Calibri"/>
                          <a:cs typeface="Times New Roman"/>
                        </a:rPr>
                        <a:t>chuyển</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được</a:t>
                      </a:r>
                      <a:r>
                        <a:rPr lang="en-US" sz="2000" b="1" dirty="0">
                          <a:effectLst/>
                          <a:latin typeface="Times New Roman"/>
                          <a:ea typeface="Calibri"/>
                          <a:cs typeface="Times New Roman"/>
                        </a:rPr>
                        <a:t>.</a:t>
                      </a:r>
                    </a:p>
                    <a:p>
                      <a:pPr marL="342900" marR="0" indent="-342900" algn="just">
                        <a:lnSpc>
                          <a:spcPct val="120000"/>
                        </a:lnSpc>
                        <a:spcBef>
                          <a:spcPts val="0"/>
                        </a:spcBef>
                        <a:spcAft>
                          <a:spcPts val="0"/>
                        </a:spcAft>
                        <a:buFontTx/>
                        <a:buChar char="-"/>
                      </a:pPr>
                      <a:endParaRPr lang="en-US" sz="20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565051">
                <a:tc>
                  <a:txBody>
                    <a:bodyPr/>
                    <a:lstStyle/>
                    <a:p>
                      <a:pPr marL="0" marR="0" algn="just">
                        <a:lnSpc>
                          <a:spcPct val="120000"/>
                        </a:lnSpc>
                        <a:spcBef>
                          <a:spcPts val="0"/>
                        </a:spcBef>
                        <a:spcAft>
                          <a:spcPts val="0"/>
                        </a:spcAft>
                      </a:pPr>
                      <a:r>
                        <a:rPr lang="en-US" sz="2000" b="1">
                          <a:effectLst/>
                          <a:latin typeface="Times New Roman"/>
                          <a:ea typeface="Calibri"/>
                          <a:cs typeface="Times New Roman"/>
                        </a:rPr>
                        <a:t>Chuẩn bị</a:t>
                      </a:r>
                      <a:endParaRPr lang="en-US" sz="20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20000"/>
                        </a:lnSpc>
                        <a:spcBef>
                          <a:spcPts val="0"/>
                        </a:spcBef>
                        <a:spcAft>
                          <a:spcPts val="0"/>
                        </a:spcAft>
                      </a:pPr>
                      <a:r>
                        <a:rPr lang="en-US" sz="2000" b="1" dirty="0">
                          <a:effectLst/>
                          <a:latin typeface="Times New Roman"/>
                          <a:ea typeface="Calibri"/>
                          <a:cs typeface="Times New Roman"/>
                        </a:rPr>
                        <a:t>- 1 </a:t>
                      </a:r>
                      <a:r>
                        <a:rPr lang="en-US" sz="2000" b="1" dirty="0" err="1">
                          <a:effectLst/>
                          <a:latin typeface="Times New Roman"/>
                          <a:ea typeface="Calibri"/>
                          <a:cs typeface="Times New Roman"/>
                        </a:rPr>
                        <a:t>mô</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tơ</a:t>
                      </a:r>
                      <a:endParaRPr lang="en-US" sz="2000" b="1" dirty="0">
                        <a:effectLst/>
                        <a:latin typeface="Calibri"/>
                        <a:ea typeface="Calibri"/>
                        <a:cs typeface="Times New Roman"/>
                      </a:endParaRPr>
                    </a:p>
                    <a:p>
                      <a:pPr marL="0" marR="0" algn="just">
                        <a:lnSpc>
                          <a:spcPct val="120000"/>
                        </a:lnSpc>
                        <a:spcBef>
                          <a:spcPts val="0"/>
                        </a:spcBef>
                        <a:spcAft>
                          <a:spcPts val="0"/>
                        </a:spcAft>
                      </a:pPr>
                      <a:r>
                        <a:rPr lang="en-US" sz="2000" b="1" dirty="0">
                          <a:effectLst/>
                          <a:latin typeface="Times New Roman"/>
                          <a:ea typeface="Calibri"/>
                          <a:cs typeface="Times New Roman"/>
                        </a:rPr>
                        <a:t>- </a:t>
                      </a:r>
                      <a:r>
                        <a:rPr lang="en-US" sz="2000" b="1" dirty="0" err="1">
                          <a:effectLst/>
                          <a:latin typeface="Times New Roman"/>
                          <a:ea typeface="Calibri"/>
                          <a:cs typeface="Times New Roman"/>
                        </a:rPr>
                        <a:t>Bìa</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màu</a:t>
                      </a:r>
                      <a:endParaRPr lang="en-US" sz="2000" b="1" dirty="0">
                        <a:effectLst/>
                        <a:latin typeface="Calibri"/>
                        <a:ea typeface="Calibri"/>
                        <a:cs typeface="Times New Roman"/>
                      </a:endParaRPr>
                    </a:p>
                    <a:p>
                      <a:pPr marL="0" marR="0" algn="just">
                        <a:lnSpc>
                          <a:spcPct val="120000"/>
                        </a:lnSpc>
                        <a:spcBef>
                          <a:spcPts val="0"/>
                        </a:spcBef>
                        <a:spcAft>
                          <a:spcPts val="0"/>
                        </a:spcAft>
                      </a:pPr>
                      <a:r>
                        <a:rPr lang="en-US" sz="2000" b="1" dirty="0">
                          <a:effectLst/>
                          <a:latin typeface="Times New Roman"/>
                          <a:ea typeface="Calibri"/>
                          <a:cs typeface="Times New Roman"/>
                        </a:rPr>
                        <a:t>- </a:t>
                      </a:r>
                      <a:r>
                        <a:rPr lang="en-US" sz="2000" b="1" dirty="0" err="1">
                          <a:effectLst/>
                          <a:latin typeface="Times New Roman"/>
                          <a:ea typeface="Calibri"/>
                          <a:cs typeface="Times New Roman"/>
                        </a:rPr>
                        <a:t>Đề</a:t>
                      </a:r>
                      <a:r>
                        <a:rPr lang="en-US" sz="2000" b="1" dirty="0">
                          <a:effectLst/>
                          <a:latin typeface="Times New Roman"/>
                          <a:ea typeface="Calibri"/>
                          <a:cs typeface="Times New Roman"/>
                        </a:rPr>
                        <a:t> can, </a:t>
                      </a:r>
                      <a:r>
                        <a:rPr lang="en-US" sz="2000" b="1" dirty="0" err="1">
                          <a:effectLst/>
                          <a:latin typeface="Times New Roman"/>
                          <a:ea typeface="Calibri"/>
                          <a:cs typeface="Times New Roman"/>
                        </a:rPr>
                        <a:t>kéo</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giấy</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băng</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dính</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các</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loại</a:t>
                      </a:r>
                      <a:endParaRPr lang="en-US" sz="20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524578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TextBox 4"/>
          <p:cNvSpPr txBox="1"/>
          <p:nvPr/>
        </p:nvSpPr>
        <p:spPr>
          <a:xfrm>
            <a:off x="533400" y="685800"/>
            <a:ext cx="8077200" cy="707886"/>
          </a:xfrm>
          <a:prstGeom prst="rect">
            <a:avLst/>
          </a:prstGeom>
          <a:noFill/>
        </p:spPr>
        <p:txBody>
          <a:bodyPr wrap="square" rtlCol="0">
            <a:spAutoFit/>
          </a:bodyPr>
          <a:lstStyle/>
          <a:p>
            <a:r>
              <a:rPr lang="nl-NL" sz="2000" b="1" i="1" dirty="0">
                <a:latin typeface="Times New Roman" pitchFamily="18" charset="0"/>
                <a:cs typeface="Times New Roman" pitchFamily="18" charset="0"/>
              </a:rPr>
              <a:t> </a:t>
            </a:r>
            <a:endParaRPr lang="en-US" sz="2000" b="1" i="1" dirty="0">
              <a:latin typeface="Times New Roman" pitchFamily="18" charset="0"/>
              <a:cs typeface="Times New Roman" pitchFamily="18" charset="0"/>
            </a:endParaRPr>
          </a:p>
          <a:p>
            <a:endParaRPr lang="en-US" sz="2000" b="1" i="1" dirty="0">
              <a:latin typeface="Times New Roman" pitchFamily="18" charset="0"/>
              <a:cs typeface="Times New Roman"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147838893"/>
              </p:ext>
            </p:extLst>
          </p:nvPr>
        </p:nvGraphicFramePr>
        <p:xfrm>
          <a:off x="533399" y="762000"/>
          <a:ext cx="7924800" cy="5486162"/>
        </p:xfrm>
        <a:graphic>
          <a:graphicData uri="http://schemas.openxmlformats.org/drawingml/2006/table">
            <a:tbl>
              <a:tblPr firstRow="1" firstCol="1" bandRow="1"/>
              <a:tblGrid>
                <a:gridCol w="1828801">
                  <a:extLst>
                    <a:ext uri="{9D8B030D-6E8A-4147-A177-3AD203B41FA5}">
                      <a16:colId xmlns:a16="http://schemas.microsoft.com/office/drawing/2014/main" val="20000"/>
                    </a:ext>
                  </a:extLst>
                </a:gridCol>
                <a:gridCol w="6095999">
                  <a:extLst>
                    <a:ext uri="{9D8B030D-6E8A-4147-A177-3AD203B41FA5}">
                      <a16:colId xmlns:a16="http://schemas.microsoft.com/office/drawing/2014/main" val="20001"/>
                    </a:ext>
                  </a:extLst>
                </a:gridCol>
              </a:tblGrid>
              <a:tr h="1341041">
                <a:tc rowSpan="3">
                  <a:txBody>
                    <a:bodyPr/>
                    <a:lstStyle/>
                    <a:p>
                      <a:pPr marL="0" marR="0" algn="just">
                        <a:lnSpc>
                          <a:spcPct val="120000"/>
                        </a:lnSpc>
                        <a:spcBef>
                          <a:spcPts val="0"/>
                        </a:spcBef>
                        <a:spcAft>
                          <a:spcPts val="0"/>
                        </a:spcAft>
                      </a:pPr>
                      <a:r>
                        <a:rPr lang="en-US" sz="1200" b="1" dirty="0">
                          <a:effectLst/>
                          <a:latin typeface="Times New Roman"/>
                          <a:ea typeface="Calibri"/>
                          <a:cs typeface="Times New Roman"/>
                        </a:rPr>
                        <a:t> </a:t>
                      </a:r>
                      <a:endParaRPr lang="en-US" sz="1000" dirty="0">
                        <a:effectLst/>
                        <a:latin typeface="Calibri"/>
                        <a:ea typeface="Calibri"/>
                        <a:cs typeface="Times New Roman"/>
                      </a:endParaRPr>
                    </a:p>
                    <a:p>
                      <a:pPr marL="0" marR="0" algn="just">
                        <a:lnSpc>
                          <a:spcPct val="120000"/>
                        </a:lnSpc>
                        <a:spcBef>
                          <a:spcPts val="0"/>
                        </a:spcBef>
                        <a:spcAft>
                          <a:spcPts val="0"/>
                        </a:spcAft>
                      </a:pPr>
                      <a:r>
                        <a:rPr lang="en-US" sz="1200" b="1" dirty="0">
                          <a:effectLst/>
                          <a:latin typeface="Times New Roman"/>
                          <a:ea typeface="Calibri"/>
                          <a:cs typeface="Times New Roman"/>
                        </a:rPr>
                        <a:t> </a:t>
                      </a:r>
                      <a:endParaRPr lang="en-US" sz="1000" dirty="0">
                        <a:effectLst/>
                        <a:latin typeface="Calibri"/>
                        <a:ea typeface="Calibri"/>
                        <a:cs typeface="Times New Roman"/>
                      </a:endParaRPr>
                    </a:p>
                    <a:p>
                      <a:pPr marL="0" marR="0" algn="just">
                        <a:lnSpc>
                          <a:spcPct val="120000"/>
                        </a:lnSpc>
                        <a:spcBef>
                          <a:spcPts val="0"/>
                        </a:spcBef>
                        <a:spcAft>
                          <a:spcPts val="0"/>
                        </a:spcAft>
                      </a:pPr>
                      <a:r>
                        <a:rPr lang="en-US" sz="1200" b="1" dirty="0">
                          <a:effectLst/>
                          <a:latin typeface="Times New Roman"/>
                          <a:ea typeface="Calibri"/>
                          <a:cs typeface="Times New Roman"/>
                        </a:rPr>
                        <a:t> </a:t>
                      </a:r>
                      <a:endParaRPr lang="en-US" sz="1000" dirty="0">
                        <a:effectLst/>
                        <a:latin typeface="Calibri"/>
                        <a:ea typeface="Calibri"/>
                        <a:cs typeface="Times New Roman"/>
                      </a:endParaRPr>
                    </a:p>
                    <a:p>
                      <a:pPr marL="0" marR="0" algn="just">
                        <a:lnSpc>
                          <a:spcPct val="120000"/>
                        </a:lnSpc>
                        <a:spcBef>
                          <a:spcPts val="0"/>
                        </a:spcBef>
                        <a:spcAft>
                          <a:spcPts val="0"/>
                        </a:spcAft>
                      </a:pPr>
                      <a:r>
                        <a:rPr lang="en-US" sz="1200" b="1" dirty="0">
                          <a:effectLst/>
                          <a:latin typeface="Times New Roman"/>
                          <a:ea typeface="Calibri"/>
                          <a:cs typeface="Times New Roman"/>
                        </a:rPr>
                        <a:t> </a:t>
                      </a:r>
                      <a:endParaRPr lang="en-US" sz="1000" dirty="0">
                        <a:effectLst/>
                        <a:latin typeface="Calibri"/>
                        <a:ea typeface="Calibri"/>
                        <a:cs typeface="Times New Roman"/>
                      </a:endParaRPr>
                    </a:p>
                    <a:p>
                      <a:pPr marL="0" marR="0" algn="just">
                        <a:lnSpc>
                          <a:spcPct val="120000"/>
                        </a:lnSpc>
                        <a:spcBef>
                          <a:spcPts val="0"/>
                        </a:spcBef>
                        <a:spcAft>
                          <a:spcPts val="0"/>
                        </a:spcAft>
                      </a:pPr>
                      <a:r>
                        <a:rPr lang="en-US" sz="1200" b="1" dirty="0">
                          <a:effectLst/>
                          <a:latin typeface="Times New Roman"/>
                          <a:ea typeface="Calibri"/>
                          <a:cs typeface="Times New Roman"/>
                        </a:rPr>
                        <a:t> </a:t>
                      </a:r>
                      <a:endParaRPr lang="en-US" sz="1000" dirty="0">
                        <a:effectLst/>
                        <a:latin typeface="Calibri"/>
                        <a:ea typeface="Calibri"/>
                        <a:cs typeface="Times New Roman"/>
                      </a:endParaRPr>
                    </a:p>
                    <a:p>
                      <a:pPr marL="0" marR="0">
                        <a:lnSpc>
                          <a:spcPct val="120000"/>
                        </a:lnSpc>
                        <a:spcBef>
                          <a:spcPts val="0"/>
                        </a:spcBef>
                        <a:spcAft>
                          <a:spcPts val="0"/>
                        </a:spcAft>
                      </a:pPr>
                      <a:r>
                        <a:rPr lang="en-US" sz="2000" b="1" dirty="0" err="1">
                          <a:effectLst/>
                          <a:latin typeface="Times New Roman"/>
                          <a:ea typeface="Calibri"/>
                          <a:cs typeface="Times New Roman"/>
                        </a:rPr>
                        <a:t>Các</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bước</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tiến</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hành</a:t>
                      </a:r>
                      <a:endParaRPr lang="en-US" sz="2000" dirty="0">
                        <a:effectLst/>
                        <a:latin typeface="Calibri"/>
                        <a:ea typeface="Calibri"/>
                        <a:cs typeface="Times New Roman"/>
                      </a:endParaRPr>
                    </a:p>
                  </a:txBody>
                  <a:tcPr marL="60616" marR="60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20000"/>
                        </a:lnSpc>
                        <a:spcBef>
                          <a:spcPts val="0"/>
                        </a:spcBef>
                        <a:spcAft>
                          <a:spcPts val="0"/>
                        </a:spcAft>
                      </a:pPr>
                      <a:r>
                        <a:rPr lang="en-US" sz="2000" b="1" dirty="0">
                          <a:effectLst/>
                          <a:latin typeface="Times New Roman" pitchFamily="18" charset="0"/>
                          <a:ea typeface="Calibri"/>
                          <a:cs typeface="Times New Roman" pitchFamily="18" charset="0"/>
                        </a:rPr>
                        <a:t>- </a:t>
                      </a:r>
                      <a:r>
                        <a:rPr lang="en-US" sz="2000" b="1" dirty="0" err="1">
                          <a:effectLst/>
                          <a:latin typeface="Times New Roman" pitchFamily="18" charset="0"/>
                          <a:ea typeface="Calibri"/>
                          <a:cs typeface="Times New Roman" pitchFamily="18" charset="0"/>
                        </a:rPr>
                        <a:t>Phần</a:t>
                      </a:r>
                      <a:r>
                        <a:rPr lang="en-US" sz="2000" b="1" dirty="0">
                          <a:effectLst/>
                          <a:latin typeface="Times New Roman" pitchFamily="18" charset="0"/>
                          <a:ea typeface="Calibri"/>
                          <a:cs typeface="Times New Roman" pitchFamily="18" charset="0"/>
                        </a:rPr>
                        <a:t> </a:t>
                      </a:r>
                      <a:r>
                        <a:rPr lang="en-US" sz="2000" b="1" dirty="0" err="1">
                          <a:effectLst/>
                          <a:latin typeface="Times New Roman" pitchFamily="18" charset="0"/>
                          <a:ea typeface="Calibri"/>
                          <a:cs typeface="Times New Roman" pitchFamily="18" charset="0"/>
                        </a:rPr>
                        <a:t>ghi</a:t>
                      </a:r>
                      <a:r>
                        <a:rPr lang="en-US" sz="2000" b="1" dirty="0">
                          <a:effectLst/>
                          <a:latin typeface="Times New Roman" pitchFamily="18" charset="0"/>
                          <a:ea typeface="Calibri"/>
                          <a:cs typeface="Times New Roman" pitchFamily="18" charset="0"/>
                        </a:rPr>
                        <a:t> </a:t>
                      </a:r>
                      <a:r>
                        <a:rPr lang="en-US" sz="2000" b="1" dirty="0" err="1">
                          <a:effectLst/>
                          <a:latin typeface="Times New Roman" pitchFamily="18" charset="0"/>
                          <a:ea typeface="Calibri"/>
                          <a:cs typeface="Times New Roman" pitchFamily="18" charset="0"/>
                        </a:rPr>
                        <a:t>nhớ</a:t>
                      </a:r>
                      <a:r>
                        <a:rPr lang="en-US" sz="2000" b="1" dirty="0">
                          <a:effectLst/>
                          <a:latin typeface="Times New Roman" pitchFamily="18" charset="0"/>
                          <a:ea typeface="Calibri"/>
                          <a:cs typeface="Times New Roman" pitchFamily="18" charset="0"/>
                        </a:rPr>
                        <a:t>: (</a:t>
                      </a:r>
                      <a:r>
                        <a:rPr lang="en-US" sz="2000" b="1" dirty="0" err="1">
                          <a:effectLst/>
                          <a:latin typeface="Times New Roman" pitchFamily="18" charset="0"/>
                          <a:ea typeface="Calibri"/>
                          <a:cs typeface="Times New Roman" pitchFamily="18" charset="0"/>
                        </a:rPr>
                        <a:t>Ôn</a:t>
                      </a:r>
                      <a:r>
                        <a:rPr lang="en-US" sz="2000" b="1" dirty="0">
                          <a:effectLst/>
                          <a:latin typeface="Times New Roman" pitchFamily="18" charset="0"/>
                          <a:ea typeface="Calibri"/>
                          <a:cs typeface="Times New Roman" pitchFamily="18" charset="0"/>
                        </a:rPr>
                        <a:t> </a:t>
                      </a:r>
                      <a:r>
                        <a:rPr lang="en-US" sz="2000" b="1" dirty="0" err="1">
                          <a:effectLst/>
                          <a:latin typeface="Times New Roman" pitchFamily="18" charset="0"/>
                          <a:ea typeface="Calibri"/>
                          <a:cs typeface="Times New Roman" pitchFamily="18" charset="0"/>
                        </a:rPr>
                        <a:t>lại</a:t>
                      </a:r>
                      <a:r>
                        <a:rPr lang="en-US" sz="2000" b="1" dirty="0">
                          <a:effectLst/>
                          <a:latin typeface="Times New Roman" pitchFamily="18" charset="0"/>
                          <a:ea typeface="Calibri"/>
                          <a:cs typeface="Times New Roman" pitchFamily="18" charset="0"/>
                        </a:rPr>
                        <a:t> </a:t>
                      </a:r>
                      <a:r>
                        <a:rPr lang="en-US" sz="2000" b="1" dirty="0" err="1">
                          <a:effectLst/>
                          <a:latin typeface="Times New Roman" pitchFamily="18" charset="0"/>
                          <a:ea typeface="Calibri"/>
                          <a:cs typeface="Times New Roman" pitchFamily="18" charset="0"/>
                        </a:rPr>
                        <a:t>thông</a:t>
                      </a:r>
                      <a:r>
                        <a:rPr lang="en-US" sz="2000" b="1" dirty="0">
                          <a:effectLst/>
                          <a:latin typeface="Times New Roman" pitchFamily="18" charset="0"/>
                          <a:ea typeface="Calibri"/>
                          <a:cs typeface="Times New Roman" pitchFamily="18" charset="0"/>
                        </a:rPr>
                        <a:t> tin </a:t>
                      </a:r>
                      <a:r>
                        <a:rPr lang="en-US" sz="2000" b="1" dirty="0" err="1">
                          <a:effectLst/>
                          <a:latin typeface="Times New Roman" pitchFamily="18" charset="0"/>
                          <a:ea typeface="Calibri"/>
                          <a:cs typeface="Times New Roman" pitchFamily="18" charset="0"/>
                        </a:rPr>
                        <a:t>bài</a:t>
                      </a:r>
                      <a:r>
                        <a:rPr lang="en-US" sz="2000" b="1" dirty="0">
                          <a:effectLst/>
                          <a:latin typeface="Times New Roman" pitchFamily="18" charset="0"/>
                          <a:ea typeface="Calibri"/>
                          <a:cs typeface="Times New Roman" pitchFamily="18" charset="0"/>
                        </a:rPr>
                        <a:t> </a:t>
                      </a:r>
                      <a:r>
                        <a:rPr lang="en-US" sz="2000" b="1" dirty="0" err="1">
                          <a:effectLst/>
                          <a:latin typeface="Times New Roman" pitchFamily="18" charset="0"/>
                          <a:ea typeface="Calibri"/>
                          <a:cs typeface="Times New Roman" pitchFamily="18" charset="0"/>
                        </a:rPr>
                        <a:t>trước</a:t>
                      </a:r>
                      <a:r>
                        <a:rPr lang="en-US" sz="2000" b="1" dirty="0">
                          <a:effectLst/>
                          <a:latin typeface="Times New Roman" pitchFamily="18" charset="0"/>
                          <a:ea typeface="Calibri"/>
                          <a:cs typeface="Times New Roman" pitchFamily="18" charset="0"/>
                        </a:rPr>
                        <a:t>): 02 </a:t>
                      </a:r>
                      <a:r>
                        <a:rPr lang="en-US" sz="2000" b="1" dirty="0" err="1">
                          <a:effectLst/>
                          <a:latin typeface="Times New Roman" pitchFamily="18" charset="0"/>
                          <a:ea typeface="Calibri"/>
                          <a:cs typeface="Times New Roman" pitchFamily="18" charset="0"/>
                        </a:rPr>
                        <a:t>phút</a:t>
                      </a:r>
                      <a:endParaRPr lang="en-US" sz="2000" b="1" dirty="0">
                        <a:effectLst/>
                        <a:latin typeface="Times New Roman" pitchFamily="18" charset="0"/>
                        <a:ea typeface="Calibri"/>
                        <a:cs typeface="Times New Roman" pitchFamily="18" charset="0"/>
                      </a:endParaRPr>
                    </a:p>
                    <a:p>
                      <a:pPr marL="0" marR="0" algn="just">
                        <a:lnSpc>
                          <a:spcPct val="120000"/>
                        </a:lnSpc>
                        <a:spcBef>
                          <a:spcPts val="0"/>
                        </a:spcBef>
                        <a:spcAft>
                          <a:spcPts val="0"/>
                        </a:spcAft>
                      </a:pPr>
                      <a:r>
                        <a:rPr lang="en-US" sz="2000" b="1" dirty="0" err="1">
                          <a:effectLst/>
                          <a:latin typeface="Times New Roman" pitchFamily="18" charset="0"/>
                          <a:ea typeface="Calibri"/>
                          <a:cs typeface="Times New Roman" pitchFamily="18" charset="0"/>
                        </a:rPr>
                        <a:t>Giáo</a:t>
                      </a:r>
                      <a:r>
                        <a:rPr lang="en-US" sz="2000" b="1" dirty="0">
                          <a:effectLst/>
                          <a:latin typeface="Times New Roman" pitchFamily="18" charset="0"/>
                          <a:ea typeface="Calibri"/>
                          <a:cs typeface="Times New Roman" pitchFamily="18" charset="0"/>
                        </a:rPr>
                        <a:t> </a:t>
                      </a:r>
                      <a:r>
                        <a:rPr lang="en-US" sz="2000" b="1" dirty="0" err="1">
                          <a:effectLst/>
                          <a:latin typeface="Times New Roman" pitchFamily="18" charset="0"/>
                          <a:ea typeface="Calibri"/>
                          <a:cs typeface="Times New Roman" pitchFamily="18" charset="0"/>
                        </a:rPr>
                        <a:t>viên</a:t>
                      </a:r>
                      <a:r>
                        <a:rPr lang="en-US" sz="2000" b="1" dirty="0">
                          <a:effectLst/>
                          <a:latin typeface="Times New Roman" pitchFamily="18" charset="0"/>
                          <a:ea typeface="Calibri"/>
                          <a:cs typeface="Times New Roman" pitchFamily="18" charset="0"/>
                        </a:rPr>
                        <a:t> </a:t>
                      </a:r>
                      <a:r>
                        <a:rPr lang="en-US" sz="2000" b="1" dirty="0" err="1">
                          <a:effectLst/>
                          <a:latin typeface="Times New Roman" pitchFamily="18" charset="0"/>
                          <a:ea typeface="Calibri"/>
                          <a:cs typeface="Times New Roman" pitchFamily="18" charset="0"/>
                        </a:rPr>
                        <a:t>cho</a:t>
                      </a:r>
                      <a:r>
                        <a:rPr lang="en-US" sz="2000" b="1" dirty="0">
                          <a:effectLst/>
                          <a:latin typeface="Times New Roman" pitchFamily="18" charset="0"/>
                          <a:ea typeface="Calibri"/>
                          <a:cs typeface="Times New Roman" pitchFamily="18" charset="0"/>
                        </a:rPr>
                        <a:t> </a:t>
                      </a:r>
                      <a:r>
                        <a:rPr lang="en-US" sz="2000" b="1" dirty="0" err="1">
                          <a:effectLst/>
                          <a:latin typeface="Times New Roman" pitchFamily="18" charset="0"/>
                          <a:ea typeface="Calibri"/>
                          <a:cs typeface="Times New Roman" pitchFamily="18" charset="0"/>
                        </a:rPr>
                        <a:t>trẻ</a:t>
                      </a:r>
                      <a:r>
                        <a:rPr lang="en-US" sz="2000" b="1" dirty="0">
                          <a:effectLst/>
                          <a:latin typeface="Times New Roman" pitchFamily="18" charset="0"/>
                          <a:ea typeface="Calibri"/>
                          <a:cs typeface="Times New Roman" pitchFamily="18" charset="0"/>
                        </a:rPr>
                        <a:t> </a:t>
                      </a:r>
                      <a:r>
                        <a:rPr lang="en-US" sz="2000" b="1" dirty="0" err="1">
                          <a:effectLst/>
                          <a:latin typeface="Times New Roman" pitchFamily="18" charset="0"/>
                          <a:ea typeface="Calibri"/>
                          <a:cs typeface="Times New Roman" pitchFamily="18" charset="0"/>
                        </a:rPr>
                        <a:t>ôn</a:t>
                      </a:r>
                      <a:r>
                        <a:rPr lang="en-US" sz="2000" b="1" dirty="0">
                          <a:effectLst/>
                          <a:latin typeface="Times New Roman" pitchFamily="18" charset="0"/>
                          <a:ea typeface="Calibri"/>
                          <a:cs typeface="Times New Roman" pitchFamily="18" charset="0"/>
                        </a:rPr>
                        <a:t> </a:t>
                      </a:r>
                      <a:r>
                        <a:rPr lang="en-US" sz="2000" b="1" dirty="0" err="1">
                          <a:effectLst/>
                          <a:latin typeface="Times New Roman" pitchFamily="18" charset="0"/>
                          <a:ea typeface="Calibri"/>
                          <a:cs typeface="Times New Roman" pitchFamily="18" charset="0"/>
                        </a:rPr>
                        <a:t>lại</a:t>
                      </a:r>
                      <a:r>
                        <a:rPr lang="en-US" sz="2000" b="1" dirty="0">
                          <a:effectLst/>
                          <a:latin typeface="Times New Roman" pitchFamily="18" charset="0"/>
                          <a:ea typeface="Calibri"/>
                          <a:cs typeface="Times New Roman" pitchFamily="18" charset="0"/>
                        </a:rPr>
                        <a:t> </a:t>
                      </a:r>
                      <a:r>
                        <a:rPr lang="en-US" sz="2000" b="1" dirty="0" err="1">
                          <a:effectLst/>
                          <a:latin typeface="Times New Roman" pitchFamily="18" charset="0"/>
                          <a:ea typeface="Calibri"/>
                          <a:cs typeface="Times New Roman" pitchFamily="18" charset="0"/>
                        </a:rPr>
                        <a:t>thông</a:t>
                      </a:r>
                      <a:r>
                        <a:rPr lang="en-US" sz="2000" b="1" dirty="0">
                          <a:effectLst/>
                          <a:latin typeface="Times New Roman" pitchFamily="18" charset="0"/>
                          <a:ea typeface="Calibri"/>
                          <a:cs typeface="Times New Roman" pitchFamily="18" charset="0"/>
                        </a:rPr>
                        <a:t> tin </a:t>
                      </a:r>
                      <a:r>
                        <a:rPr lang="en-US" sz="2000" b="1" dirty="0" err="1">
                          <a:effectLst/>
                          <a:latin typeface="Times New Roman" pitchFamily="18" charset="0"/>
                          <a:ea typeface="Calibri"/>
                          <a:cs typeface="Times New Roman" pitchFamily="18" charset="0"/>
                        </a:rPr>
                        <a:t>trong</a:t>
                      </a:r>
                      <a:r>
                        <a:rPr lang="en-US" sz="2000" b="1" dirty="0">
                          <a:effectLst/>
                          <a:latin typeface="Times New Roman" pitchFamily="18" charset="0"/>
                          <a:ea typeface="Calibri"/>
                          <a:cs typeface="Times New Roman" pitchFamily="18" charset="0"/>
                        </a:rPr>
                        <a:t> </a:t>
                      </a:r>
                      <a:r>
                        <a:rPr lang="en-US" sz="2000" b="1" dirty="0" err="1">
                          <a:effectLst/>
                          <a:latin typeface="Times New Roman" pitchFamily="18" charset="0"/>
                          <a:ea typeface="Calibri"/>
                          <a:cs typeface="Times New Roman" pitchFamily="18" charset="0"/>
                        </a:rPr>
                        <a:t>bài</a:t>
                      </a:r>
                      <a:r>
                        <a:rPr lang="en-US" sz="2000" b="1" dirty="0">
                          <a:effectLst/>
                          <a:latin typeface="Times New Roman" pitchFamily="18" charset="0"/>
                          <a:ea typeface="Calibri"/>
                          <a:cs typeface="Times New Roman" pitchFamily="18" charset="0"/>
                        </a:rPr>
                        <a:t> </a:t>
                      </a:r>
                      <a:r>
                        <a:rPr lang="en-US" sz="2000" b="1" dirty="0" err="1">
                          <a:effectLst/>
                          <a:latin typeface="Times New Roman" pitchFamily="18" charset="0"/>
                          <a:ea typeface="Calibri"/>
                          <a:cs typeface="Times New Roman" pitchFamily="18" charset="0"/>
                        </a:rPr>
                        <a:t>trước</a:t>
                      </a:r>
                      <a:r>
                        <a:rPr lang="en-US" sz="2000" b="1" dirty="0">
                          <a:effectLst/>
                          <a:latin typeface="Times New Roman" pitchFamily="18" charset="0"/>
                          <a:ea typeface="Calibri"/>
                          <a:cs typeface="Times New Roman" pitchFamily="18" charset="0"/>
                        </a:rPr>
                        <a:t> </a:t>
                      </a:r>
                      <a:r>
                        <a:rPr lang="en-US" sz="2000" b="1" dirty="0" err="1">
                          <a:effectLst/>
                          <a:latin typeface="Times New Roman" pitchFamily="18" charset="0"/>
                          <a:ea typeface="Calibri"/>
                          <a:cs typeface="Times New Roman" pitchFamily="18" charset="0"/>
                        </a:rPr>
                        <a:t>để</a:t>
                      </a:r>
                      <a:r>
                        <a:rPr lang="en-US" sz="2000" b="1" dirty="0">
                          <a:effectLst/>
                          <a:latin typeface="Times New Roman" pitchFamily="18" charset="0"/>
                          <a:ea typeface="Calibri"/>
                          <a:cs typeface="Times New Roman" pitchFamily="18" charset="0"/>
                        </a:rPr>
                        <a:t> </a:t>
                      </a:r>
                      <a:r>
                        <a:rPr lang="en-US" sz="2000" b="1" dirty="0" err="1">
                          <a:effectLst/>
                          <a:latin typeface="Times New Roman" pitchFamily="18" charset="0"/>
                          <a:ea typeface="Calibri"/>
                          <a:cs typeface="Times New Roman" pitchFamily="18" charset="0"/>
                        </a:rPr>
                        <a:t>hỗ</a:t>
                      </a:r>
                      <a:r>
                        <a:rPr lang="en-US" sz="2000" b="1" dirty="0">
                          <a:effectLst/>
                          <a:latin typeface="Times New Roman" pitchFamily="18" charset="0"/>
                          <a:ea typeface="Calibri"/>
                          <a:cs typeface="Times New Roman" pitchFamily="18" charset="0"/>
                        </a:rPr>
                        <a:t> </a:t>
                      </a:r>
                      <a:r>
                        <a:rPr lang="en-US" sz="2000" b="1" dirty="0" err="1">
                          <a:effectLst/>
                          <a:latin typeface="Times New Roman" pitchFamily="18" charset="0"/>
                          <a:ea typeface="Calibri"/>
                          <a:cs typeface="Times New Roman" pitchFamily="18" charset="0"/>
                        </a:rPr>
                        <a:t>trợ</a:t>
                      </a:r>
                      <a:r>
                        <a:rPr lang="en-US" sz="2000" b="1" dirty="0">
                          <a:effectLst/>
                          <a:latin typeface="Times New Roman" pitchFamily="18" charset="0"/>
                          <a:ea typeface="Calibri"/>
                          <a:cs typeface="Times New Roman" pitchFamily="18" charset="0"/>
                        </a:rPr>
                        <a:t> </a:t>
                      </a:r>
                      <a:r>
                        <a:rPr lang="en-US" sz="2000" b="1" dirty="0" err="1">
                          <a:effectLst/>
                          <a:latin typeface="Times New Roman" pitchFamily="18" charset="0"/>
                          <a:ea typeface="Calibri"/>
                          <a:cs typeface="Times New Roman" pitchFamily="18" charset="0"/>
                        </a:rPr>
                        <a:t>cho</a:t>
                      </a:r>
                      <a:r>
                        <a:rPr lang="en-US" sz="2000" b="1" dirty="0">
                          <a:effectLst/>
                          <a:latin typeface="Times New Roman" pitchFamily="18" charset="0"/>
                          <a:ea typeface="Calibri"/>
                          <a:cs typeface="Times New Roman" pitchFamily="18" charset="0"/>
                        </a:rPr>
                        <a:t> </a:t>
                      </a:r>
                      <a:r>
                        <a:rPr lang="en-US" sz="2000" b="1" dirty="0" err="1">
                          <a:effectLst/>
                          <a:latin typeface="Times New Roman" pitchFamily="18" charset="0"/>
                          <a:ea typeface="Calibri"/>
                          <a:cs typeface="Times New Roman" pitchFamily="18" charset="0"/>
                        </a:rPr>
                        <a:t>hoạt</a:t>
                      </a:r>
                      <a:r>
                        <a:rPr lang="en-US" sz="2000" b="1" dirty="0">
                          <a:effectLst/>
                          <a:latin typeface="Times New Roman" pitchFamily="18" charset="0"/>
                          <a:ea typeface="Calibri"/>
                          <a:cs typeface="Times New Roman" pitchFamily="18" charset="0"/>
                        </a:rPr>
                        <a:t> </a:t>
                      </a:r>
                      <a:r>
                        <a:rPr lang="en-US" sz="2000" b="1" dirty="0" err="1">
                          <a:effectLst/>
                          <a:latin typeface="Times New Roman" pitchFamily="18" charset="0"/>
                          <a:ea typeface="Calibri"/>
                          <a:cs typeface="Times New Roman" pitchFamily="18" charset="0"/>
                        </a:rPr>
                        <a:t>động</a:t>
                      </a:r>
                      <a:r>
                        <a:rPr lang="en-US" sz="2000" b="1" dirty="0">
                          <a:effectLst/>
                          <a:latin typeface="Times New Roman" pitchFamily="18" charset="0"/>
                          <a:ea typeface="Calibri"/>
                          <a:cs typeface="Times New Roman" pitchFamily="18" charset="0"/>
                        </a:rPr>
                        <a:t> steam</a:t>
                      </a:r>
                    </a:p>
                  </a:txBody>
                  <a:tcPr marL="60616" marR="60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682081">
                <a:tc vMerge="1">
                  <a:txBody>
                    <a:bodyPr/>
                    <a:lstStyle/>
                    <a:p>
                      <a:endParaRPr lang="en-US"/>
                    </a:p>
                  </a:txBody>
                  <a:tcPr/>
                </a:tc>
                <a:tc>
                  <a:txBody>
                    <a:bodyPr/>
                    <a:lstStyle/>
                    <a:p>
                      <a:pPr marL="0" marR="0" algn="just">
                        <a:lnSpc>
                          <a:spcPct val="120000"/>
                        </a:lnSpc>
                        <a:spcBef>
                          <a:spcPts val="0"/>
                        </a:spcBef>
                        <a:spcAft>
                          <a:spcPts val="0"/>
                        </a:spcAft>
                      </a:pPr>
                      <a:r>
                        <a:rPr lang="en-US" sz="2000" b="1" dirty="0" err="1">
                          <a:effectLst/>
                          <a:latin typeface="Times New Roman" pitchFamily="18" charset="0"/>
                          <a:ea typeface="Calibri"/>
                          <a:cs typeface="Times New Roman" pitchFamily="18" charset="0"/>
                        </a:rPr>
                        <a:t>Giới</a:t>
                      </a:r>
                      <a:r>
                        <a:rPr lang="en-US" sz="2000" b="1" dirty="0">
                          <a:effectLst/>
                          <a:latin typeface="Times New Roman" pitchFamily="18" charset="0"/>
                          <a:ea typeface="Calibri"/>
                          <a:cs typeface="Times New Roman" pitchFamily="18" charset="0"/>
                        </a:rPr>
                        <a:t> </a:t>
                      </a:r>
                      <a:r>
                        <a:rPr lang="en-US" sz="2000" b="1" dirty="0" err="1">
                          <a:effectLst/>
                          <a:latin typeface="Times New Roman" pitchFamily="18" charset="0"/>
                          <a:ea typeface="Calibri"/>
                          <a:cs typeface="Times New Roman" pitchFamily="18" charset="0"/>
                        </a:rPr>
                        <a:t>thiệu</a:t>
                      </a:r>
                      <a:r>
                        <a:rPr lang="en-US" sz="2000" b="1" dirty="0">
                          <a:effectLst/>
                          <a:latin typeface="Times New Roman" pitchFamily="18" charset="0"/>
                          <a:ea typeface="Calibri"/>
                          <a:cs typeface="Times New Roman" pitchFamily="18" charset="0"/>
                        </a:rPr>
                        <a:t>, </a:t>
                      </a:r>
                      <a:r>
                        <a:rPr lang="en-US" sz="2000" b="1" dirty="0" err="1">
                          <a:effectLst/>
                          <a:latin typeface="Times New Roman" pitchFamily="18" charset="0"/>
                          <a:ea typeface="Calibri"/>
                          <a:cs typeface="Times New Roman" pitchFamily="18" charset="0"/>
                        </a:rPr>
                        <a:t>gợi</a:t>
                      </a:r>
                      <a:r>
                        <a:rPr lang="en-US" sz="2000" b="1" dirty="0">
                          <a:effectLst/>
                          <a:latin typeface="Times New Roman" pitchFamily="18" charset="0"/>
                          <a:ea typeface="Calibri"/>
                          <a:cs typeface="Times New Roman" pitchFamily="18" charset="0"/>
                        </a:rPr>
                        <a:t> </a:t>
                      </a:r>
                      <a:r>
                        <a:rPr lang="en-US" sz="2000" b="1" dirty="0" err="1">
                          <a:effectLst/>
                          <a:latin typeface="Times New Roman" pitchFamily="18" charset="0"/>
                          <a:ea typeface="Calibri"/>
                          <a:cs typeface="Times New Roman" pitchFamily="18" charset="0"/>
                        </a:rPr>
                        <a:t>mở</a:t>
                      </a:r>
                      <a:r>
                        <a:rPr lang="en-US" sz="2000" b="1" dirty="0">
                          <a:effectLst/>
                          <a:latin typeface="Times New Roman" pitchFamily="18" charset="0"/>
                          <a:ea typeface="Calibri"/>
                          <a:cs typeface="Times New Roman" pitchFamily="18" charset="0"/>
                        </a:rPr>
                        <a:t> (2- 3ph ): GV </a:t>
                      </a:r>
                      <a:r>
                        <a:rPr lang="en-US" sz="2000" b="1" dirty="0" err="1">
                          <a:effectLst/>
                          <a:latin typeface="Times New Roman" pitchFamily="18" charset="0"/>
                          <a:ea typeface="Calibri"/>
                          <a:cs typeface="Times New Roman" pitchFamily="18" charset="0"/>
                        </a:rPr>
                        <a:t>thu</a:t>
                      </a:r>
                      <a:r>
                        <a:rPr lang="en-US" sz="2000" b="1" dirty="0">
                          <a:effectLst/>
                          <a:latin typeface="Times New Roman" pitchFamily="18" charset="0"/>
                          <a:ea typeface="Calibri"/>
                          <a:cs typeface="Times New Roman" pitchFamily="18" charset="0"/>
                        </a:rPr>
                        <a:t> </a:t>
                      </a:r>
                      <a:r>
                        <a:rPr lang="en-US" sz="2000" b="1" dirty="0" err="1">
                          <a:effectLst/>
                          <a:latin typeface="Times New Roman" pitchFamily="18" charset="0"/>
                          <a:ea typeface="Calibri"/>
                          <a:cs typeface="Times New Roman" pitchFamily="18" charset="0"/>
                        </a:rPr>
                        <a:t>hút</a:t>
                      </a:r>
                      <a:r>
                        <a:rPr lang="en-US" sz="2000" b="1" dirty="0">
                          <a:effectLst/>
                          <a:latin typeface="Times New Roman" pitchFamily="18" charset="0"/>
                          <a:ea typeface="Calibri"/>
                          <a:cs typeface="Times New Roman" pitchFamily="18" charset="0"/>
                        </a:rPr>
                        <a:t> </a:t>
                      </a:r>
                      <a:r>
                        <a:rPr lang="en-US" sz="2000" b="1" dirty="0" err="1">
                          <a:effectLst/>
                          <a:latin typeface="Times New Roman" pitchFamily="18" charset="0"/>
                          <a:ea typeface="Calibri"/>
                          <a:cs typeface="Times New Roman" pitchFamily="18" charset="0"/>
                        </a:rPr>
                        <a:t>học</a:t>
                      </a:r>
                      <a:r>
                        <a:rPr lang="en-US" sz="2000" b="1" dirty="0">
                          <a:effectLst/>
                          <a:latin typeface="Times New Roman" pitchFamily="18" charset="0"/>
                          <a:ea typeface="Calibri"/>
                          <a:cs typeface="Times New Roman" pitchFamily="18" charset="0"/>
                        </a:rPr>
                        <a:t> </a:t>
                      </a:r>
                      <a:r>
                        <a:rPr lang="en-US" sz="2000" b="1" dirty="0" err="1">
                          <a:effectLst/>
                          <a:latin typeface="Times New Roman" pitchFamily="18" charset="0"/>
                          <a:ea typeface="Calibri"/>
                          <a:cs typeface="Times New Roman" pitchFamily="18" charset="0"/>
                        </a:rPr>
                        <a:t>sinh</a:t>
                      </a:r>
                      <a:r>
                        <a:rPr lang="en-US" sz="2000" b="1" dirty="0">
                          <a:effectLst/>
                          <a:latin typeface="Times New Roman" pitchFamily="18" charset="0"/>
                          <a:ea typeface="Calibri"/>
                          <a:cs typeface="Times New Roman" pitchFamily="18" charset="0"/>
                        </a:rPr>
                        <a:t> </a:t>
                      </a:r>
                      <a:r>
                        <a:rPr lang="en-US" sz="2000" b="1" dirty="0" err="1">
                          <a:effectLst/>
                          <a:latin typeface="Times New Roman" pitchFamily="18" charset="0"/>
                          <a:ea typeface="Calibri"/>
                          <a:cs typeface="Times New Roman" pitchFamily="18" charset="0"/>
                        </a:rPr>
                        <a:t>để</a:t>
                      </a:r>
                      <a:r>
                        <a:rPr lang="en-US" sz="2000" b="1" dirty="0">
                          <a:effectLst/>
                          <a:latin typeface="Times New Roman" pitchFamily="18" charset="0"/>
                          <a:ea typeface="Calibri"/>
                          <a:cs typeface="Times New Roman" pitchFamily="18" charset="0"/>
                        </a:rPr>
                        <a:t> </a:t>
                      </a:r>
                      <a:r>
                        <a:rPr lang="en-US" sz="2000" b="1" dirty="0" err="1">
                          <a:effectLst/>
                          <a:latin typeface="Times New Roman" pitchFamily="18" charset="0"/>
                          <a:ea typeface="Calibri"/>
                          <a:cs typeface="Times New Roman" pitchFamily="18" charset="0"/>
                        </a:rPr>
                        <a:t>học</a:t>
                      </a:r>
                      <a:r>
                        <a:rPr lang="en-US" sz="2000" b="1" dirty="0">
                          <a:effectLst/>
                          <a:latin typeface="Times New Roman" pitchFamily="18" charset="0"/>
                          <a:ea typeface="Calibri"/>
                          <a:cs typeface="Times New Roman" pitchFamily="18" charset="0"/>
                        </a:rPr>
                        <a:t> </a:t>
                      </a:r>
                      <a:r>
                        <a:rPr lang="en-US" sz="2000" b="1" dirty="0" err="1">
                          <a:effectLst/>
                          <a:latin typeface="Times New Roman" pitchFamily="18" charset="0"/>
                          <a:ea typeface="Calibri"/>
                          <a:cs typeface="Times New Roman" pitchFamily="18" charset="0"/>
                        </a:rPr>
                        <a:t>sinh</a:t>
                      </a:r>
                      <a:r>
                        <a:rPr lang="en-US" sz="2000" b="1" dirty="0">
                          <a:effectLst/>
                          <a:latin typeface="Times New Roman" pitchFamily="18" charset="0"/>
                          <a:ea typeface="Calibri"/>
                          <a:cs typeface="Times New Roman" pitchFamily="18" charset="0"/>
                        </a:rPr>
                        <a:t> </a:t>
                      </a:r>
                      <a:r>
                        <a:rPr lang="en-US" sz="2000" b="1" dirty="0" err="1">
                          <a:effectLst/>
                          <a:latin typeface="Times New Roman" pitchFamily="18" charset="0"/>
                          <a:ea typeface="Calibri"/>
                          <a:cs typeface="Times New Roman" pitchFamily="18" charset="0"/>
                        </a:rPr>
                        <a:t>thấy</a:t>
                      </a:r>
                      <a:r>
                        <a:rPr lang="en-US" sz="2000" b="1" dirty="0">
                          <a:effectLst/>
                          <a:latin typeface="Times New Roman" pitchFamily="18" charset="0"/>
                          <a:ea typeface="Calibri"/>
                          <a:cs typeface="Times New Roman" pitchFamily="18" charset="0"/>
                        </a:rPr>
                        <a:t> </a:t>
                      </a:r>
                      <a:r>
                        <a:rPr lang="en-US" sz="2000" b="1" dirty="0" err="1">
                          <a:effectLst/>
                          <a:latin typeface="Times New Roman" pitchFamily="18" charset="0"/>
                          <a:ea typeface="Calibri"/>
                          <a:cs typeface="Times New Roman" pitchFamily="18" charset="0"/>
                        </a:rPr>
                        <a:t>tò</a:t>
                      </a:r>
                      <a:r>
                        <a:rPr lang="en-US" sz="2000" b="1" dirty="0">
                          <a:effectLst/>
                          <a:latin typeface="Times New Roman" pitchFamily="18" charset="0"/>
                          <a:ea typeface="Calibri"/>
                          <a:cs typeface="Times New Roman" pitchFamily="18" charset="0"/>
                        </a:rPr>
                        <a:t> </a:t>
                      </a:r>
                      <a:r>
                        <a:rPr lang="en-US" sz="2000" b="1" dirty="0" err="1">
                          <a:effectLst/>
                          <a:latin typeface="Times New Roman" pitchFamily="18" charset="0"/>
                          <a:ea typeface="Calibri"/>
                          <a:cs typeface="Times New Roman" pitchFamily="18" charset="0"/>
                        </a:rPr>
                        <a:t>mò</a:t>
                      </a:r>
                      <a:r>
                        <a:rPr lang="en-US" sz="2000" b="1" dirty="0">
                          <a:effectLst/>
                          <a:latin typeface="Times New Roman" pitchFamily="18" charset="0"/>
                          <a:ea typeface="Calibri"/>
                          <a:cs typeface="Times New Roman" pitchFamily="18" charset="0"/>
                        </a:rPr>
                        <a:t>, </a:t>
                      </a:r>
                      <a:r>
                        <a:rPr lang="en-US" sz="2000" b="1" dirty="0" err="1">
                          <a:effectLst/>
                          <a:latin typeface="Times New Roman" pitchFamily="18" charset="0"/>
                          <a:ea typeface="Calibri"/>
                          <a:cs typeface="Times New Roman" pitchFamily="18" charset="0"/>
                        </a:rPr>
                        <a:t>muốn</a:t>
                      </a:r>
                      <a:r>
                        <a:rPr lang="en-US" sz="2000" b="1" dirty="0">
                          <a:effectLst/>
                          <a:latin typeface="Times New Roman" pitchFamily="18" charset="0"/>
                          <a:ea typeface="Calibri"/>
                          <a:cs typeface="Times New Roman" pitchFamily="18" charset="0"/>
                        </a:rPr>
                        <a:t> </a:t>
                      </a:r>
                      <a:r>
                        <a:rPr lang="en-US" sz="2000" b="1" dirty="0" err="1">
                          <a:effectLst/>
                          <a:latin typeface="Times New Roman" pitchFamily="18" charset="0"/>
                          <a:ea typeface="Calibri"/>
                          <a:cs typeface="Times New Roman" pitchFamily="18" charset="0"/>
                        </a:rPr>
                        <a:t>tìm</a:t>
                      </a:r>
                      <a:r>
                        <a:rPr lang="en-US" sz="2000" b="1" dirty="0">
                          <a:effectLst/>
                          <a:latin typeface="Times New Roman" pitchFamily="18" charset="0"/>
                          <a:ea typeface="Calibri"/>
                          <a:cs typeface="Times New Roman" pitchFamily="18" charset="0"/>
                        </a:rPr>
                        <a:t> </a:t>
                      </a:r>
                      <a:r>
                        <a:rPr lang="en-US" sz="2000" b="1" dirty="0" err="1">
                          <a:effectLst/>
                          <a:latin typeface="Times New Roman" pitchFamily="18" charset="0"/>
                          <a:ea typeface="Calibri"/>
                          <a:cs typeface="Times New Roman" pitchFamily="18" charset="0"/>
                        </a:rPr>
                        <a:t>hiểu</a:t>
                      </a:r>
                      <a:r>
                        <a:rPr lang="en-US" sz="2000" b="1" dirty="0">
                          <a:effectLst/>
                          <a:latin typeface="Times New Roman" pitchFamily="18" charset="0"/>
                          <a:ea typeface="Calibri"/>
                          <a:cs typeface="Times New Roman" pitchFamily="18" charset="0"/>
                        </a:rPr>
                        <a:t>: </a:t>
                      </a:r>
                    </a:p>
                    <a:p>
                      <a:pPr marL="0" marR="0" algn="just">
                        <a:lnSpc>
                          <a:spcPct val="120000"/>
                        </a:lnSpc>
                        <a:spcBef>
                          <a:spcPts val="0"/>
                        </a:spcBef>
                        <a:spcAft>
                          <a:spcPts val="0"/>
                        </a:spcAft>
                      </a:pPr>
                      <a:r>
                        <a:rPr lang="en-US" sz="2000" b="1" i="1" dirty="0">
                          <a:effectLst/>
                          <a:latin typeface="Times New Roman" pitchFamily="18" charset="0"/>
                          <a:ea typeface="Calibri"/>
                          <a:cs typeface="Times New Roman" pitchFamily="18" charset="0"/>
                        </a:rPr>
                        <a:t>VD: Cho </a:t>
                      </a:r>
                      <a:r>
                        <a:rPr lang="en-US" sz="2000" b="1" i="1" dirty="0" err="1">
                          <a:effectLst/>
                          <a:latin typeface="Times New Roman" pitchFamily="18" charset="0"/>
                          <a:ea typeface="Calibri"/>
                          <a:cs typeface="Times New Roman" pitchFamily="18" charset="0"/>
                        </a:rPr>
                        <a:t>trẻ</a:t>
                      </a:r>
                      <a:r>
                        <a:rPr lang="en-US" sz="2000" b="1" i="1" dirty="0">
                          <a:effectLst/>
                          <a:latin typeface="Times New Roman" pitchFamily="18" charset="0"/>
                          <a:ea typeface="Calibri"/>
                          <a:cs typeface="Times New Roman" pitchFamily="18" charset="0"/>
                        </a:rPr>
                        <a:t> </a:t>
                      </a:r>
                      <a:r>
                        <a:rPr lang="en-US" sz="2000" b="1" i="1" dirty="0" err="1">
                          <a:effectLst/>
                          <a:latin typeface="Times New Roman" pitchFamily="18" charset="0"/>
                          <a:ea typeface="Calibri"/>
                          <a:cs typeface="Times New Roman" pitchFamily="18" charset="0"/>
                        </a:rPr>
                        <a:t>xem</a:t>
                      </a:r>
                      <a:r>
                        <a:rPr lang="en-US" sz="2000" b="1" i="1" dirty="0">
                          <a:effectLst/>
                          <a:latin typeface="Times New Roman" pitchFamily="18" charset="0"/>
                          <a:ea typeface="Calibri"/>
                          <a:cs typeface="Times New Roman" pitchFamily="18" charset="0"/>
                        </a:rPr>
                        <a:t> video </a:t>
                      </a:r>
                      <a:r>
                        <a:rPr lang="en-US" sz="2000" b="1" i="1" dirty="0" err="1">
                          <a:effectLst/>
                          <a:latin typeface="Times New Roman" pitchFamily="18" charset="0"/>
                          <a:ea typeface="Calibri"/>
                          <a:cs typeface="Times New Roman" pitchFamily="18" charset="0"/>
                        </a:rPr>
                        <a:t>về</a:t>
                      </a:r>
                      <a:r>
                        <a:rPr lang="en-US" sz="2000" b="1" i="1" dirty="0">
                          <a:effectLst/>
                          <a:latin typeface="Times New Roman" pitchFamily="18" charset="0"/>
                          <a:ea typeface="Calibri"/>
                          <a:cs typeface="Times New Roman" pitchFamily="18" charset="0"/>
                        </a:rPr>
                        <a:t> </a:t>
                      </a:r>
                      <a:r>
                        <a:rPr lang="en-US" sz="2000" b="1" i="1" dirty="0" err="1">
                          <a:effectLst/>
                          <a:latin typeface="Times New Roman" pitchFamily="18" charset="0"/>
                          <a:ea typeface="Calibri"/>
                          <a:cs typeface="Times New Roman" pitchFamily="18" charset="0"/>
                        </a:rPr>
                        <a:t>các</a:t>
                      </a:r>
                      <a:r>
                        <a:rPr lang="en-US" sz="2000" b="1" i="1" dirty="0">
                          <a:effectLst/>
                          <a:latin typeface="Times New Roman" pitchFamily="18" charset="0"/>
                          <a:ea typeface="Calibri"/>
                          <a:cs typeface="Times New Roman" pitchFamily="18" charset="0"/>
                        </a:rPr>
                        <a:t> </a:t>
                      </a:r>
                      <a:r>
                        <a:rPr lang="en-US" sz="2000" b="1" i="1" dirty="0" err="1">
                          <a:effectLst/>
                          <a:latin typeface="Times New Roman" pitchFamily="18" charset="0"/>
                          <a:ea typeface="Calibri"/>
                          <a:cs typeface="Times New Roman" pitchFamily="18" charset="0"/>
                        </a:rPr>
                        <a:t>loại</a:t>
                      </a:r>
                      <a:r>
                        <a:rPr lang="en-US" sz="2000" b="1" i="1" dirty="0">
                          <a:effectLst/>
                          <a:latin typeface="Times New Roman" pitchFamily="18" charset="0"/>
                          <a:ea typeface="Calibri"/>
                          <a:cs typeface="Times New Roman" pitchFamily="18" charset="0"/>
                        </a:rPr>
                        <a:t> robot, </a:t>
                      </a:r>
                      <a:r>
                        <a:rPr lang="en-US" sz="2000" b="1" i="1" dirty="0" err="1">
                          <a:effectLst/>
                          <a:latin typeface="Times New Roman" pitchFamily="18" charset="0"/>
                          <a:ea typeface="Calibri"/>
                          <a:cs typeface="Times New Roman" pitchFamily="18" charset="0"/>
                        </a:rPr>
                        <a:t>cô</a:t>
                      </a:r>
                      <a:r>
                        <a:rPr lang="en-US" sz="2000" b="1" i="1" dirty="0">
                          <a:effectLst/>
                          <a:latin typeface="Times New Roman" pitchFamily="18" charset="0"/>
                          <a:ea typeface="Calibri"/>
                          <a:cs typeface="Times New Roman" pitchFamily="18" charset="0"/>
                        </a:rPr>
                        <a:t> </a:t>
                      </a:r>
                      <a:r>
                        <a:rPr lang="en-US" sz="2000" b="1" i="1" dirty="0" err="1">
                          <a:effectLst/>
                          <a:latin typeface="Times New Roman" pitchFamily="18" charset="0"/>
                          <a:ea typeface="Calibri"/>
                          <a:cs typeface="Times New Roman" pitchFamily="18" charset="0"/>
                        </a:rPr>
                        <a:t>nêu</a:t>
                      </a:r>
                      <a:r>
                        <a:rPr lang="en-US" sz="2000" b="1" i="1" dirty="0">
                          <a:effectLst/>
                          <a:latin typeface="Times New Roman" pitchFamily="18" charset="0"/>
                          <a:ea typeface="Calibri"/>
                          <a:cs typeface="Times New Roman" pitchFamily="18" charset="0"/>
                        </a:rPr>
                        <a:t> </a:t>
                      </a:r>
                      <a:r>
                        <a:rPr lang="en-US" sz="2000" b="1" i="1" dirty="0" err="1">
                          <a:effectLst/>
                          <a:latin typeface="Times New Roman" pitchFamily="18" charset="0"/>
                          <a:ea typeface="Calibri"/>
                          <a:cs typeface="Times New Roman" pitchFamily="18" charset="0"/>
                        </a:rPr>
                        <a:t>vấn</a:t>
                      </a:r>
                      <a:r>
                        <a:rPr lang="en-US" sz="2000" b="1" i="1" dirty="0">
                          <a:effectLst/>
                          <a:latin typeface="Times New Roman" pitchFamily="18" charset="0"/>
                          <a:ea typeface="Calibri"/>
                          <a:cs typeface="Times New Roman" pitchFamily="18" charset="0"/>
                        </a:rPr>
                        <a:t> </a:t>
                      </a:r>
                      <a:r>
                        <a:rPr lang="en-US" sz="2000" b="1" i="1" dirty="0" err="1">
                          <a:effectLst/>
                          <a:latin typeface="Times New Roman" pitchFamily="18" charset="0"/>
                          <a:ea typeface="Calibri"/>
                          <a:cs typeface="Times New Roman" pitchFamily="18" charset="0"/>
                        </a:rPr>
                        <a:t>đề</a:t>
                      </a:r>
                      <a:r>
                        <a:rPr lang="en-US" sz="2000" b="1" i="1" dirty="0">
                          <a:effectLst/>
                          <a:latin typeface="Times New Roman" pitchFamily="18" charset="0"/>
                          <a:ea typeface="Calibri"/>
                          <a:cs typeface="Times New Roman" pitchFamily="18" charset="0"/>
                        </a:rPr>
                        <a:t>:</a:t>
                      </a:r>
                      <a:endParaRPr lang="en-US" sz="2000" b="1" dirty="0">
                        <a:effectLst/>
                        <a:latin typeface="Times New Roman" pitchFamily="18" charset="0"/>
                        <a:ea typeface="Calibri"/>
                        <a:cs typeface="Times New Roman" pitchFamily="18" charset="0"/>
                      </a:endParaRPr>
                    </a:p>
                    <a:p>
                      <a:pPr marL="0" marR="0" algn="just">
                        <a:lnSpc>
                          <a:spcPct val="120000"/>
                        </a:lnSpc>
                        <a:spcBef>
                          <a:spcPts val="0"/>
                        </a:spcBef>
                        <a:spcAft>
                          <a:spcPts val="0"/>
                        </a:spcAft>
                      </a:pPr>
                      <a:r>
                        <a:rPr lang="en-US" sz="2000" b="1" i="1" dirty="0">
                          <a:effectLst/>
                          <a:latin typeface="Times New Roman" pitchFamily="18" charset="0"/>
                          <a:ea typeface="Calibri"/>
                          <a:cs typeface="Times New Roman" pitchFamily="18" charset="0"/>
                        </a:rPr>
                        <a:t>+ </a:t>
                      </a:r>
                      <a:r>
                        <a:rPr lang="en-US" sz="2000" b="1" i="1" dirty="0" err="1">
                          <a:effectLst/>
                          <a:latin typeface="Times New Roman" pitchFamily="18" charset="0"/>
                          <a:ea typeface="Calibri"/>
                          <a:cs typeface="Times New Roman" pitchFamily="18" charset="0"/>
                        </a:rPr>
                        <a:t>Làm</a:t>
                      </a:r>
                      <a:r>
                        <a:rPr lang="en-US" sz="2000" b="1" i="1" dirty="0">
                          <a:effectLst/>
                          <a:latin typeface="Times New Roman" pitchFamily="18" charset="0"/>
                          <a:ea typeface="Calibri"/>
                          <a:cs typeface="Times New Roman" pitchFamily="18" charset="0"/>
                        </a:rPr>
                        <a:t> </a:t>
                      </a:r>
                      <a:r>
                        <a:rPr lang="en-US" sz="2000" b="1" i="1" dirty="0" err="1">
                          <a:effectLst/>
                          <a:latin typeface="Times New Roman" pitchFamily="18" charset="0"/>
                          <a:ea typeface="Calibri"/>
                          <a:cs typeface="Times New Roman" pitchFamily="18" charset="0"/>
                        </a:rPr>
                        <a:t>thế</a:t>
                      </a:r>
                      <a:r>
                        <a:rPr lang="en-US" sz="2000" b="1" i="1" dirty="0">
                          <a:effectLst/>
                          <a:latin typeface="Times New Roman" pitchFamily="18" charset="0"/>
                          <a:ea typeface="Calibri"/>
                          <a:cs typeface="Times New Roman" pitchFamily="18" charset="0"/>
                        </a:rPr>
                        <a:t> </a:t>
                      </a:r>
                      <a:r>
                        <a:rPr lang="en-US" sz="2000" b="1" i="1" dirty="0" err="1">
                          <a:effectLst/>
                          <a:latin typeface="Times New Roman" pitchFamily="18" charset="0"/>
                          <a:ea typeface="Calibri"/>
                          <a:cs typeface="Times New Roman" pitchFamily="18" charset="0"/>
                        </a:rPr>
                        <a:t>nào</a:t>
                      </a:r>
                      <a:r>
                        <a:rPr lang="en-US" sz="2000" b="1" i="1" dirty="0">
                          <a:effectLst/>
                          <a:latin typeface="Times New Roman" pitchFamily="18" charset="0"/>
                          <a:ea typeface="Calibri"/>
                          <a:cs typeface="Times New Roman" pitchFamily="18" charset="0"/>
                        </a:rPr>
                        <a:t> </a:t>
                      </a:r>
                      <a:r>
                        <a:rPr lang="en-US" sz="2000" b="1" i="1" dirty="0" err="1">
                          <a:effectLst/>
                          <a:latin typeface="Times New Roman" pitchFamily="18" charset="0"/>
                          <a:ea typeface="Calibri"/>
                          <a:cs typeface="Times New Roman" pitchFamily="18" charset="0"/>
                        </a:rPr>
                        <a:t>để</a:t>
                      </a:r>
                      <a:r>
                        <a:rPr lang="en-US" sz="2000" b="1" i="1" dirty="0">
                          <a:effectLst/>
                          <a:latin typeface="Times New Roman" pitchFamily="18" charset="0"/>
                          <a:ea typeface="Calibri"/>
                          <a:cs typeface="Times New Roman" pitchFamily="18" charset="0"/>
                        </a:rPr>
                        <a:t> robot </a:t>
                      </a:r>
                      <a:r>
                        <a:rPr lang="en-US" sz="2000" b="1" i="1" dirty="0" err="1">
                          <a:effectLst/>
                          <a:latin typeface="Times New Roman" pitchFamily="18" charset="0"/>
                          <a:ea typeface="Calibri"/>
                          <a:cs typeface="Times New Roman" pitchFamily="18" charset="0"/>
                        </a:rPr>
                        <a:t>có</a:t>
                      </a:r>
                      <a:r>
                        <a:rPr lang="en-US" sz="2000" b="1" i="1" dirty="0">
                          <a:effectLst/>
                          <a:latin typeface="Times New Roman" pitchFamily="18" charset="0"/>
                          <a:ea typeface="Calibri"/>
                          <a:cs typeface="Times New Roman" pitchFamily="18" charset="0"/>
                        </a:rPr>
                        <a:t> </a:t>
                      </a:r>
                      <a:r>
                        <a:rPr lang="en-US" sz="2000" b="1" i="1" dirty="0" err="1">
                          <a:effectLst/>
                          <a:latin typeface="Times New Roman" pitchFamily="18" charset="0"/>
                          <a:ea typeface="Calibri"/>
                          <a:cs typeface="Times New Roman" pitchFamily="18" charset="0"/>
                        </a:rPr>
                        <a:t>thể</a:t>
                      </a:r>
                      <a:r>
                        <a:rPr lang="en-US" sz="2000" b="1" i="1" dirty="0">
                          <a:effectLst/>
                          <a:latin typeface="Times New Roman" pitchFamily="18" charset="0"/>
                          <a:ea typeface="Calibri"/>
                          <a:cs typeface="Times New Roman" pitchFamily="18" charset="0"/>
                        </a:rPr>
                        <a:t> di </a:t>
                      </a:r>
                      <a:r>
                        <a:rPr lang="en-US" sz="2000" b="1" i="1" dirty="0" err="1">
                          <a:effectLst/>
                          <a:latin typeface="Times New Roman" pitchFamily="18" charset="0"/>
                          <a:ea typeface="Calibri"/>
                          <a:cs typeface="Times New Roman" pitchFamily="18" charset="0"/>
                        </a:rPr>
                        <a:t>chuyển</a:t>
                      </a:r>
                      <a:r>
                        <a:rPr lang="en-US" sz="2000" b="1" i="1" dirty="0">
                          <a:effectLst/>
                          <a:latin typeface="Times New Roman" pitchFamily="18" charset="0"/>
                          <a:ea typeface="Calibri"/>
                          <a:cs typeface="Times New Roman" pitchFamily="18" charset="0"/>
                        </a:rPr>
                        <a:t> </a:t>
                      </a:r>
                      <a:r>
                        <a:rPr lang="en-US" sz="2000" b="1" i="1" dirty="0" err="1">
                          <a:effectLst/>
                          <a:latin typeface="Times New Roman" pitchFamily="18" charset="0"/>
                          <a:ea typeface="Calibri"/>
                          <a:cs typeface="Times New Roman" pitchFamily="18" charset="0"/>
                        </a:rPr>
                        <a:t>được</a:t>
                      </a:r>
                      <a:r>
                        <a:rPr lang="en-US" sz="2000" b="1" i="1" dirty="0">
                          <a:effectLst/>
                          <a:latin typeface="Times New Roman" pitchFamily="18" charset="0"/>
                          <a:ea typeface="Calibri"/>
                          <a:cs typeface="Times New Roman" pitchFamily="18" charset="0"/>
                        </a:rPr>
                        <a:t>? -&gt; </a:t>
                      </a:r>
                      <a:r>
                        <a:rPr lang="en-US" sz="2000" b="1" i="1" dirty="0" err="1">
                          <a:effectLst/>
                          <a:latin typeface="Times New Roman" pitchFamily="18" charset="0"/>
                          <a:ea typeface="Calibri"/>
                          <a:cs typeface="Times New Roman" pitchFamily="18" charset="0"/>
                        </a:rPr>
                        <a:t>trẻ</a:t>
                      </a:r>
                      <a:r>
                        <a:rPr lang="en-US" sz="2000" b="1" i="1" dirty="0">
                          <a:effectLst/>
                          <a:latin typeface="Times New Roman" pitchFamily="18" charset="0"/>
                          <a:ea typeface="Calibri"/>
                          <a:cs typeface="Times New Roman" pitchFamily="18" charset="0"/>
                        </a:rPr>
                        <a:t> </a:t>
                      </a:r>
                      <a:r>
                        <a:rPr lang="en-US" sz="2000" b="1" i="1" dirty="0" err="1">
                          <a:effectLst/>
                          <a:latin typeface="Times New Roman" pitchFamily="18" charset="0"/>
                          <a:ea typeface="Calibri"/>
                          <a:cs typeface="Times New Roman" pitchFamily="18" charset="0"/>
                        </a:rPr>
                        <a:t>tư</a:t>
                      </a:r>
                      <a:r>
                        <a:rPr lang="en-US" sz="2000" b="1" i="1" dirty="0">
                          <a:effectLst/>
                          <a:latin typeface="Times New Roman" pitchFamily="18" charset="0"/>
                          <a:ea typeface="Calibri"/>
                          <a:cs typeface="Times New Roman" pitchFamily="18" charset="0"/>
                        </a:rPr>
                        <a:t> </a:t>
                      </a:r>
                      <a:r>
                        <a:rPr lang="en-US" sz="2000" b="1" i="1" dirty="0" err="1">
                          <a:effectLst/>
                          <a:latin typeface="Times New Roman" pitchFamily="18" charset="0"/>
                          <a:ea typeface="Calibri"/>
                          <a:cs typeface="Times New Roman" pitchFamily="18" charset="0"/>
                        </a:rPr>
                        <a:t>duy</a:t>
                      </a:r>
                      <a:r>
                        <a:rPr lang="en-US" sz="2000" b="1" i="1" dirty="0">
                          <a:effectLst/>
                          <a:latin typeface="Times New Roman" pitchFamily="18" charset="0"/>
                          <a:ea typeface="Calibri"/>
                          <a:cs typeface="Times New Roman" pitchFamily="18" charset="0"/>
                        </a:rPr>
                        <a:t>, </a:t>
                      </a:r>
                      <a:r>
                        <a:rPr lang="en-US" sz="2000" b="1" i="1" dirty="0" err="1">
                          <a:effectLst/>
                          <a:latin typeface="Times New Roman" pitchFamily="18" charset="0"/>
                          <a:ea typeface="Calibri"/>
                          <a:cs typeface="Times New Roman" pitchFamily="18" charset="0"/>
                        </a:rPr>
                        <a:t>tìm</a:t>
                      </a:r>
                      <a:r>
                        <a:rPr lang="en-US" sz="2000" b="1" i="1" dirty="0">
                          <a:effectLst/>
                          <a:latin typeface="Times New Roman" pitchFamily="18" charset="0"/>
                          <a:ea typeface="Calibri"/>
                          <a:cs typeface="Times New Roman" pitchFamily="18" charset="0"/>
                        </a:rPr>
                        <a:t> </a:t>
                      </a:r>
                      <a:r>
                        <a:rPr lang="en-US" sz="2000" b="1" i="1" dirty="0" err="1">
                          <a:effectLst/>
                          <a:latin typeface="Times New Roman" pitchFamily="18" charset="0"/>
                          <a:ea typeface="Calibri"/>
                          <a:cs typeface="Times New Roman" pitchFamily="18" charset="0"/>
                        </a:rPr>
                        <a:t>cách</a:t>
                      </a:r>
                      <a:r>
                        <a:rPr lang="en-US" sz="2000" b="1" i="1" dirty="0">
                          <a:effectLst/>
                          <a:latin typeface="Times New Roman" pitchFamily="18" charset="0"/>
                          <a:ea typeface="Calibri"/>
                          <a:cs typeface="Times New Roman" pitchFamily="18" charset="0"/>
                        </a:rPr>
                        <a:t> </a:t>
                      </a:r>
                      <a:r>
                        <a:rPr lang="en-US" sz="2000" b="1" i="1" dirty="0" err="1">
                          <a:effectLst/>
                          <a:latin typeface="Times New Roman" pitchFamily="18" charset="0"/>
                          <a:ea typeface="Calibri"/>
                          <a:cs typeface="Times New Roman" pitchFamily="18" charset="0"/>
                        </a:rPr>
                        <a:t>giải</a:t>
                      </a:r>
                      <a:r>
                        <a:rPr lang="en-US" sz="2000" b="1" i="1" dirty="0">
                          <a:effectLst/>
                          <a:latin typeface="Times New Roman" pitchFamily="18" charset="0"/>
                          <a:ea typeface="Calibri"/>
                          <a:cs typeface="Times New Roman" pitchFamily="18" charset="0"/>
                        </a:rPr>
                        <a:t> </a:t>
                      </a:r>
                      <a:r>
                        <a:rPr lang="en-US" sz="2000" b="1" i="1" dirty="0" err="1">
                          <a:effectLst/>
                          <a:latin typeface="Times New Roman" pitchFamily="18" charset="0"/>
                          <a:ea typeface="Calibri"/>
                          <a:cs typeface="Times New Roman" pitchFamily="18" charset="0"/>
                        </a:rPr>
                        <a:t>quyết</a:t>
                      </a:r>
                      <a:r>
                        <a:rPr lang="en-US" sz="2000" b="1" i="1" dirty="0">
                          <a:effectLst/>
                          <a:latin typeface="Times New Roman" pitchFamily="18" charset="0"/>
                          <a:ea typeface="Calibri"/>
                          <a:cs typeface="Times New Roman" pitchFamily="18" charset="0"/>
                        </a:rPr>
                        <a:t>(1-2 </a:t>
                      </a:r>
                      <a:r>
                        <a:rPr lang="en-US" sz="2000" b="1" i="1" dirty="0" err="1">
                          <a:effectLst/>
                          <a:latin typeface="Times New Roman" pitchFamily="18" charset="0"/>
                          <a:ea typeface="Calibri"/>
                          <a:cs typeface="Times New Roman" pitchFamily="18" charset="0"/>
                        </a:rPr>
                        <a:t>phút</a:t>
                      </a:r>
                      <a:r>
                        <a:rPr lang="en-US" sz="2000" b="1" i="1" dirty="0">
                          <a:effectLst/>
                          <a:latin typeface="Times New Roman" pitchFamily="18" charset="0"/>
                          <a:ea typeface="Calibri"/>
                          <a:cs typeface="Times New Roman" pitchFamily="18" charset="0"/>
                        </a:rPr>
                        <a:t>) </a:t>
                      </a:r>
                      <a:endParaRPr lang="en-US" sz="2000" b="1" dirty="0">
                        <a:effectLst/>
                        <a:latin typeface="Times New Roman" pitchFamily="18" charset="0"/>
                        <a:ea typeface="Calibri"/>
                        <a:cs typeface="Times New Roman" pitchFamily="18" charset="0"/>
                      </a:endParaRPr>
                    </a:p>
                    <a:p>
                      <a:pPr marL="0" marR="0" algn="just">
                        <a:lnSpc>
                          <a:spcPct val="120000"/>
                        </a:lnSpc>
                        <a:spcBef>
                          <a:spcPts val="0"/>
                        </a:spcBef>
                        <a:spcAft>
                          <a:spcPts val="0"/>
                        </a:spcAft>
                      </a:pPr>
                      <a:r>
                        <a:rPr lang="en-US" sz="2000" b="1" dirty="0" err="1">
                          <a:effectLst/>
                          <a:latin typeface="Times New Roman" pitchFamily="18" charset="0"/>
                          <a:ea typeface="Calibri"/>
                          <a:cs typeface="Times New Roman" pitchFamily="18" charset="0"/>
                        </a:rPr>
                        <a:t>Từ</a:t>
                      </a:r>
                      <a:r>
                        <a:rPr lang="en-US" sz="2000" b="1" dirty="0">
                          <a:effectLst/>
                          <a:latin typeface="Times New Roman" pitchFamily="18" charset="0"/>
                          <a:ea typeface="Calibri"/>
                          <a:cs typeface="Times New Roman" pitchFamily="18" charset="0"/>
                        </a:rPr>
                        <a:t> video </a:t>
                      </a:r>
                      <a:r>
                        <a:rPr lang="en-US" sz="2000" b="1" dirty="0" err="1">
                          <a:effectLst/>
                          <a:latin typeface="Times New Roman" pitchFamily="18" charset="0"/>
                          <a:ea typeface="Calibri"/>
                          <a:cs typeface="Times New Roman" pitchFamily="18" charset="0"/>
                        </a:rPr>
                        <a:t>đó</a:t>
                      </a:r>
                      <a:r>
                        <a:rPr lang="en-US" sz="2000" b="1" dirty="0">
                          <a:effectLst/>
                          <a:latin typeface="Times New Roman" pitchFamily="18" charset="0"/>
                          <a:ea typeface="Calibri"/>
                          <a:cs typeface="Times New Roman" pitchFamily="18" charset="0"/>
                        </a:rPr>
                        <a:t> </a:t>
                      </a:r>
                      <a:r>
                        <a:rPr lang="en-US" sz="2000" b="1" dirty="0" err="1">
                          <a:effectLst/>
                          <a:latin typeface="Times New Roman" pitchFamily="18" charset="0"/>
                          <a:ea typeface="Calibri"/>
                          <a:cs typeface="Times New Roman" pitchFamily="18" charset="0"/>
                        </a:rPr>
                        <a:t>giáo</a:t>
                      </a:r>
                      <a:r>
                        <a:rPr lang="en-US" sz="2000" b="1" dirty="0">
                          <a:effectLst/>
                          <a:latin typeface="Times New Roman" pitchFamily="18" charset="0"/>
                          <a:ea typeface="Calibri"/>
                          <a:cs typeface="Times New Roman" pitchFamily="18" charset="0"/>
                        </a:rPr>
                        <a:t> </a:t>
                      </a:r>
                      <a:r>
                        <a:rPr lang="en-US" sz="2000" b="1" dirty="0" err="1">
                          <a:effectLst/>
                          <a:latin typeface="Times New Roman" pitchFamily="18" charset="0"/>
                          <a:ea typeface="Calibri"/>
                          <a:cs typeface="Times New Roman" pitchFamily="18" charset="0"/>
                        </a:rPr>
                        <a:t>viên</a:t>
                      </a:r>
                      <a:r>
                        <a:rPr lang="en-US" sz="2000" b="1" dirty="0">
                          <a:effectLst/>
                          <a:latin typeface="Times New Roman" pitchFamily="18" charset="0"/>
                          <a:ea typeface="Calibri"/>
                          <a:cs typeface="Times New Roman" pitchFamily="18" charset="0"/>
                        </a:rPr>
                        <a:t> </a:t>
                      </a:r>
                      <a:r>
                        <a:rPr lang="en-US" sz="2000" b="1" dirty="0" err="1">
                          <a:effectLst/>
                          <a:latin typeface="Times New Roman" pitchFamily="18" charset="0"/>
                          <a:ea typeface="Calibri"/>
                          <a:cs typeface="Times New Roman" pitchFamily="18" charset="0"/>
                        </a:rPr>
                        <a:t>hướng</a:t>
                      </a:r>
                      <a:r>
                        <a:rPr lang="en-US" sz="2000" b="1" dirty="0">
                          <a:effectLst/>
                          <a:latin typeface="Times New Roman" pitchFamily="18" charset="0"/>
                          <a:ea typeface="Calibri"/>
                          <a:cs typeface="Times New Roman" pitchFamily="18" charset="0"/>
                        </a:rPr>
                        <a:t> </a:t>
                      </a:r>
                      <a:r>
                        <a:rPr lang="en-US" sz="2000" b="1" dirty="0" err="1">
                          <a:effectLst/>
                          <a:latin typeface="Times New Roman" pitchFamily="18" charset="0"/>
                          <a:ea typeface="Calibri"/>
                          <a:cs typeface="Times New Roman" pitchFamily="18" charset="0"/>
                        </a:rPr>
                        <a:t>trẻ</a:t>
                      </a:r>
                      <a:r>
                        <a:rPr lang="en-US" sz="2000" b="1" dirty="0">
                          <a:effectLst/>
                          <a:latin typeface="Times New Roman" pitchFamily="18" charset="0"/>
                          <a:ea typeface="Calibri"/>
                          <a:cs typeface="Times New Roman" pitchFamily="18" charset="0"/>
                        </a:rPr>
                        <a:t> </a:t>
                      </a:r>
                      <a:r>
                        <a:rPr lang="en-US" sz="2000" b="1" dirty="0" err="1">
                          <a:effectLst/>
                          <a:latin typeface="Times New Roman" pitchFamily="18" charset="0"/>
                          <a:ea typeface="Calibri"/>
                          <a:cs typeface="Times New Roman" pitchFamily="18" charset="0"/>
                        </a:rPr>
                        <a:t>đến</a:t>
                      </a:r>
                      <a:r>
                        <a:rPr lang="en-US" sz="2000" b="1" dirty="0">
                          <a:effectLst/>
                          <a:latin typeface="Times New Roman" pitchFamily="18" charset="0"/>
                          <a:ea typeface="Calibri"/>
                          <a:cs typeface="Times New Roman" pitchFamily="18" charset="0"/>
                        </a:rPr>
                        <a:t> </a:t>
                      </a:r>
                      <a:r>
                        <a:rPr lang="en-US" sz="2000" b="1" dirty="0" err="1">
                          <a:effectLst/>
                          <a:latin typeface="Times New Roman" pitchFamily="18" charset="0"/>
                          <a:ea typeface="Calibri"/>
                          <a:cs typeface="Times New Roman" pitchFamily="18" charset="0"/>
                        </a:rPr>
                        <a:t>nội</a:t>
                      </a:r>
                      <a:r>
                        <a:rPr lang="en-US" sz="2000" b="1" dirty="0">
                          <a:effectLst/>
                          <a:latin typeface="Times New Roman" pitchFamily="18" charset="0"/>
                          <a:ea typeface="Calibri"/>
                          <a:cs typeface="Times New Roman" pitchFamily="18" charset="0"/>
                        </a:rPr>
                        <a:t> dung </a:t>
                      </a:r>
                      <a:r>
                        <a:rPr lang="en-US" sz="2000" b="1" dirty="0" err="1">
                          <a:effectLst/>
                          <a:latin typeface="Times New Roman" pitchFamily="18" charset="0"/>
                          <a:ea typeface="Calibri"/>
                          <a:cs typeface="Times New Roman" pitchFamily="18" charset="0"/>
                        </a:rPr>
                        <a:t>bài</a:t>
                      </a:r>
                      <a:r>
                        <a:rPr lang="en-US" sz="2000" b="1" dirty="0">
                          <a:effectLst/>
                          <a:latin typeface="Times New Roman" pitchFamily="18" charset="0"/>
                          <a:ea typeface="Calibri"/>
                          <a:cs typeface="Times New Roman" pitchFamily="18" charset="0"/>
                        </a:rPr>
                        <a:t> </a:t>
                      </a:r>
                      <a:r>
                        <a:rPr lang="en-US" sz="2000" b="1" dirty="0" err="1">
                          <a:effectLst/>
                          <a:latin typeface="Times New Roman" pitchFamily="18" charset="0"/>
                          <a:ea typeface="Calibri"/>
                          <a:cs typeface="Times New Roman" pitchFamily="18" charset="0"/>
                        </a:rPr>
                        <a:t>học</a:t>
                      </a:r>
                      <a:r>
                        <a:rPr lang="en-US" sz="2000" b="1" dirty="0">
                          <a:effectLst/>
                          <a:latin typeface="Times New Roman" pitchFamily="18" charset="0"/>
                          <a:ea typeface="Calibri"/>
                          <a:cs typeface="Times New Roman" pitchFamily="18" charset="0"/>
                        </a:rPr>
                        <a:t> </a:t>
                      </a:r>
                      <a:r>
                        <a:rPr lang="en-US" sz="2000" b="1" dirty="0" err="1">
                          <a:effectLst/>
                          <a:latin typeface="Times New Roman" pitchFamily="18" charset="0"/>
                          <a:ea typeface="Calibri"/>
                          <a:cs typeface="Times New Roman" pitchFamily="18" charset="0"/>
                        </a:rPr>
                        <a:t>làm</a:t>
                      </a:r>
                      <a:r>
                        <a:rPr lang="en-US" sz="2000" b="1" dirty="0">
                          <a:effectLst/>
                          <a:latin typeface="Times New Roman" pitchFamily="18" charset="0"/>
                          <a:ea typeface="Calibri"/>
                          <a:cs typeface="Times New Roman" pitchFamily="18" charset="0"/>
                        </a:rPr>
                        <a:t> con robot</a:t>
                      </a:r>
                    </a:p>
                  </a:txBody>
                  <a:tcPr marL="60616" marR="60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341041">
                <a:tc vMerge="1">
                  <a:txBody>
                    <a:bodyPr/>
                    <a:lstStyle/>
                    <a:p>
                      <a:endParaRPr lang="en-US"/>
                    </a:p>
                  </a:txBody>
                  <a:tcPr/>
                </a:tc>
                <a:tc>
                  <a:txBody>
                    <a:bodyPr/>
                    <a:lstStyle/>
                    <a:p>
                      <a:pPr marL="0" marR="0" algn="just">
                        <a:lnSpc>
                          <a:spcPct val="120000"/>
                        </a:lnSpc>
                        <a:spcBef>
                          <a:spcPts val="0"/>
                        </a:spcBef>
                        <a:spcAft>
                          <a:spcPts val="0"/>
                        </a:spcAft>
                      </a:pPr>
                      <a:r>
                        <a:rPr lang="en-US" sz="2000" b="1" dirty="0" err="1">
                          <a:effectLst/>
                          <a:latin typeface="Times New Roman" pitchFamily="18" charset="0"/>
                          <a:ea typeface="Calibri"/>
                          <a:cs typeface="Times New Roman" pitchFamily="18" charset="0"/>
                        </a:rPr>
                        <a:t>Kỹ</a:t>
                      </a:r>
                      <a:r>
                        <a:rPr lang="en-US" sz="2000" b="1" dirty="0">
                          <a:effectLst/>
                          <a:latin typeface="Times New Roman" pitchFamily="18" charset="0"/>
                          <a:ea typeface="Calibri"/>
                          <a:cs typeface="Times New Roman" pitchFamily="18" charset="0"/>
                        </a:rPr>
                        <a:t> </a:t>
                      </a:r>
                      <a:r>
                        <a:rPr lang="en-US" sz="2000" b="1" dirty="0" err="1">
                          <a:effectLst/>
                          <a:latin typeface="Times New Roman" pitchFamily="18" charset="0"/>
                          <a:ea typeface="Calibri"/>
                          <a:cs typeface="Times New Roman" pitchFamily="18" charset="0"/>
                        </a:rPr>
                        <a:t>thuật</a:t>
                      </a:r>
                      <a:r>
                        <a:rPr lang="en-US" sz="2000" b="1" dirty="0">
                          <a:effectLst/>
                          <a:latin typeface="Times New Roman" pitchFamily="18" charset="0"/>
                          <a:ea typeface="Calibri"/>
                          <a:cs typeface="Times New Roman" pitchFamily="18" charset="0"/>
                        </a:rPr>
                        <a:t>(2-3ph):  GV </a:t>
                      </a:r>
                      <a:r>
                        <a:rPr lang="en-US" sz="2000" b="1" dirty="0" err="1">
                          <a:effectLst/>
                          <a:latin typeface="Times New Roman" pitchFamily="18" charset="0"/>
                          <a:ea typeface="Calibri"/>
                          <a:cs typeface="Times New Roman" pitchFamily="18" charset="0"/>
                        </a:rPr>
                        <a:t>nhắc</a:t>
                      </a:r>
                      <a:r>
                        <a:rPr lang="en-US" sz="2000" b="1" dirty="0">
                          <a:effectLst/>
                          <a:latin typeface="Times New Roman" pitchFamily="18" charset="0"/>
                          <a:ea typeface="Calibri"/>
                          <a:cs typeface="Times New Roman" pitchFamily="18" charset="0"/>
                        </a:rPr>
                        <a:t> </a:t>
                      </a:r>
                      <a:r>
                        <a:rPr lang="en-US" sz="2000" b="1" dirty="0" err="1">
                          <a:effectLst/>
                          <a:latin typeface="Times New Roman" pitchFamily="18" charset="0"/>
                          <a:ea typeface="Calibri"/>
                          <a:cs typeface="Times New Roman" pitchFamily="18" charset="0"/>
                        </a:rPr>
                        <a:t>lại</a:t>
                      </a:r>
                      <a:r>
                        <a:rPr lang="en-US" sz="2000" b="1" dirty="0">
                          <a:effectLst/>
                          <a:latin typeface="Times New Roman" pitchFamily="18" charset="0"/>
                          <a:ea typeface="Calibri"/>
                          <a:cs typeface="Times New Roman" pitchFamily="18" charset="0"/>
                        </a:rPr>
                        <a:t> </a:t>
                      </a:r>
                      <a:r>
                        <a:rPr lang="en-US" sz="2000" b="1" dirty="0" err="1">
                          <a:effectLst/>
                          <a:latin typeface="Times New Roman" pitchFamily="18" charset="0"/>
                          <a:ea typeface="Calibri"/>
                          <a:cs typeface="Times New Roman" pitchFamily="18" charset="0"/>
                        </a:rPr>
                        <a:t>lý</a:t>
                      </a:r>
                      <a:r>
                        <a:rPr lang="en-US" sz="2000" b="1" dirty="0">
                          <a:effectLst/>
                          <a:latin typeface="Times New Roman" pitchFamily="18" charset="0"/>
                          <a:ea typeface="Calibri"/>
                          <a:cs typeface="Times New Roman" pitchFamily="18" charset="0"/>
                        </a:rPr>
                        <a:t> </a:t>
                      </a:r>
                      <a:r>
                        <a:rPr lang="en-US" sz="2000" b="1" dirty="0" err="1">
                          <a:effectLst/>
                          <a:latin typeface="Times New Roman" pitchFamily="18" charset="0"/>
                          <a:ea typeface="Calibri"/>
                          <a:cs typeface="Times New Roman" pitchFamily="18" charset="0"/>
                        </a:rPr>
                        <a:t>thuyết</a:t>
                      </a:r>
                      <a:r>
                        <a:rPr lang="en-US" sz="2000" b="1" dirty="0">
                          <a:effectLst/>
                          <a:latin typeface="Times New Roman" pitchFamily="18" charset="0"/>
                          <a:ea typeface="Calibri"/>
                          <a:cs typeface="Times New Roman" pitchFamily="18" charset="0"/>
                        </a:rPr>
                        <a:t> </a:t>
                      </a:r>
                      <a:r>
                        <a:rPr lang="en-US" sz="2000" b="1" dirty="0" err="1">
                          <a:effectLst/>
                          <a:latin typeface="Times New Roman" pitchFamily="18" charset="0"/>
                          <a:ea typeface="Calibri"/>
                          <a:cs typeface="Times New Roman" pitchFamily="18" charset="0"/>
                        </a:rPr>
                        <a:t>cho</a:t>
                      </a:r>
                      <a:r>
                        <a:rPr lang="en-US" sz="2000" b="1" dirty="0">
                          <a:effectLst/>
                          <a:latin typeface="Times New Roman" pitchFamily="18" charset="0"/>
                          <a:ea typeface="Calibri"/>
                          <a:cs typeface="Times New Roman" pitchFamily="18" charset="0"/>
                        </a:rPr>
                        <a:t> </a:t>
                      </a:r>
                      <a:r>
                        <a:rPr lang="en-US" sz="2000" b="1" dirty="0" err="1">
                          <a:effectLst/>
                          <a:latin typeface="Times New Roman" pitchFamily="18" charset="0"/>
                          <a:ea typeface="Calibri"/>
                          <a:cs typeface="Times New Roman" pitchFamily="18" charset="0"/>
                        </a:rPr>
                        <a:t>trẻ</a:t>
                      </a:r>
                      <a:r>
                        <a:rPr lang="en-US" sz="2000" b="1" dirty="0">
                          <a:effectLst/>
                          <a:latin typeface="Times New Roman" pitchFamily="18" charset="0"/>
                          <a:ea typeface="Calibri"/>
                          <a:cs typeface="Times New Roman" pitchFamily="18" charset="0"/>
                        </a:rPr>
                        <a:t> </a:t>
                      </a:r>
                      <a:r>
                        <a:rPr lang="en-US" sz="2000" b="1" dirty="0" err="1">
                          <a:effectLst/>
                          <a:latin typeface="Times New Roman" pitchFamily="18" charset="0"/>
                          <a:ea typeface="Calibri"/>
                          <a:cs typeface="Times New Roman" pitchFamily="18" charset="0"/>
                        </a:rPr>
                        <a:t>hiểu</a:t>
                      </a:r>
                      <a:r>
                        <a:rPr lang="en-US" sz="2000" b="1" dirty="0">
                          <a:effectLst/>
                          <a:latin typeface="Times New Roman" pitchFamily="18" charset="0"/>
                          <a:ea typeface="Calibri"/>
                          <a:cs typeface="Times New Roman" pitchFamily="18" charset="0"/>
                        </a:rPr>
                        <a:t> robot </a:t>
                      </a:r>
                      <a:r>
                        <a:rPr lang="en-US" sz="2000" b="1" dirty="0" err="1">
                          <a:effectLst/>
                          <a:latin typeface="Times New Roman" pitchFamily="18" charset="0"/>
                          <a:ea typeface="Calibri"/>
                          <a:cs typeface="Times New Roman" pitchFamily="18" charset="0"/>
                        </a:rPr>
                        <a:t>hoạt</a:t>
                      </a:r>
                      <a:r>
                        <a:rPr lang="en-US" sz="2000" b="1" dirty="0">
                          <a:effectLst/>
                          <a:latin typeface="Times New Roman" pitchFamily="18" charset="0"/>
                          <a:ea typeface="Calibri"/>
                          <a:cs typeface="Times New Roman" pitchFamily="18" charset="0"/>
                        </a:rPr>
                        <a:t> </a:t>
                      </a:r>
                      <a:r>
                        <a:rPr lang="en-US" sz="2000" b="1" dirty="0" err="1">
                          <a:effectLst/>
                          <a:latin typeface="Times New Roman" pitchFamily="18" charset="0"/>
                          <a:ea typeface="Calibri"/>
                          <a:cs typeface="Times New Roman" pitchFamily="18" charset="0"/>
                        </a:rPr>
                        <a:t>động</a:t>
                      </a:r>
                      <a:r>
                        <a:rPr lang="en-US" sz="2000" b="1" dirty="0">
                          <a:effectLst/>
                          <a:latin typeface="Times New Roman" pitchFamily="18" charset="0"/>
                          <a:ea typeface="Calibri"/>
                          <a:cs typeface="Times New Roman" pitchFamily="18" charset="0"/>
                        </a:rPr>
                        <a:t> </a:t>
                      </a:r>
                      <a:r>
                        <a:rPr lang="en-US" sz="2000" b="1" dirty="0" err="1">
                          <a:effectLst/>
                          <a:latin typeface="Times New Roman" pitchFamily="18" charset="0"/>
                          <a:ea typeface="Calibri"/>
                          <a:cs typeface="Times New Roman" pitchFamily="18" charset="0"/>
                        </a:rPr>
                        <a:t>như</a:t>
                      </a:r>
                      <a:r>
                        <a:rPr lang="en-US" sz="2000" b="1" dirty="0">
                          <a:effectLst/>
                          <a:latin typeface="Times New Roman" pitchFamily="18" charset="0"/>
                          <a:ea typeface="Calibri"/>
                          <a:cs typeface="Times New Roman" pitchFamily="18" charset="0"/>
                        </a:rPr>
                        <a:t> </a:t>
                      </a:r>
                      <a:r>
                        <a:rPr lang="en-US" sz="2000" b="1" dirty="0" err="1">
                          <a:effectLst/>
                          <a:latin typeface="Times New Roman" pitchFamily="18" charset="0"/>
                          <a:ea typeface="Calibri"/>
                          <a:cs typeface="Times New Roman" pitchFamily="18" charset="0"/>
                        </a:rPr>
                        <a:t>thế</a:t>
                      </a:r>
                      <a:r>
                        <a:rPr lang="en-US" sz="2000" b="1" dirty="0">
                          <a:effectLst/>
                          <a:latin typeface="Times New Roman" pitchFamily="18" charset="0"/>
                          <a:ea typeface="Calibri"/>
                          <a:cs typeface="Times New Roman" pitchFamily="18" charset="0"/>
                        </a:rPr>
                        <a:t> </a:t>
                      </a:r>
                      <a:r>
                        <a:rPr lang="en-US" sz="2000" b="1" dirty="0" err="1">
                          <a:effectLst/>
                          <a:latin typeface="Times New Roman" pitchFamily="18" charset="0"/>
                          <a:ea typeface="Calibri"/>
                          <a:cs typeface="Times New Roman" pitchFamily="18" charset="0"/>
                        </a:rPr>
                        <a:t>nào</a:t>
                      </a:r>
                      <a:r>
                        <a:rPr lang="en-US" sz="2000" b="1" dirty="0">
                          <a:effectLst/>
                          <a:latin typeface="Times New Roman" pitchFamily="18" charset="0"/>
                          <a:ea typeface="Calibri"/>
                          <a:cs typeface="Times New Roman" pitchFamily="18" charset="0"/>
                        </a:rPr>
                        <a:t>?</a:t>
                      </a:r>
                    </a:p>
                    <a:p>
                      <a:pPr marL="0" marR="0" algn="just">
                        <a:lnSpc>
                          <a:spcPct val="120000"/>
                        </a:lnSpc>
                        <a:spcBef>
                          <a:spcPts val="0"/>
                        </a:spcBef>
                        <a:spcAft>
                          <a:spcPts val="0"/>
                        </a:spcAft>
                      </a:pPr>
                      <a:r>
                        <a:rPr lang="en-US" sz="2000" b="1" dirty="0" err="1">
                          <a:effectLst/>
                          <a:latin typeface="Times New Roman" pitchFamily="18" charset="0"/>
                          <a:ea typeface="Calibri"/>
                          <a:cs typeface="Times New Roman" pitchFamily="18" charset="0"/>
                        </a:rPr>
                        <a:t>Lưu</a:t>
                      </a:r>
                      <a:r>
                        <a:rPr lang="en-US" sz="2000" b="1" dirty="0">
                          <a:effectLst/>
                          <a:latin typeface="Times New Roman" pitchFamily="18" charset="0"/>
                          <a:ea typeface="Calibri"/>
                          <a:cs typeface="Times New Roman" pitchFamily="18" charset="0"/>
                        </a:rPr>
                        <a:t> ý </a:t>
                      </a:r>
                      <a:r>
                        <a:rPr lang="en-US" sz="2000" b="1" dirty="0" err="1">
                          <a:effectLst/>
                          <a:latin typeface="Times New Roman" pitchFamily="18" charset="0"/>
                          <a:ea typeface="Calibri"/>
                          <a:cs typeface="Times New Roman" pitchFamily="18" charset="0"/>
                        </a:rPr>
                        <a:t>nhấn</a:t>
                      </a:r>
                      <a:r>
                        <a:rPr lang="en-US" sz="2000" b="1" dirty="0">
                          <a:effectLst/>
                          <a:latin typeface="Times New Roman" pitchFamily="18" charset="0"/>
                          <a:ea typeface="Calibri"/>
                          <a:cs typeface="Times New Roman" pitchFamily="18" charset="0"/>
                        </a:rPr>
                        <a:t> </a:t>
                      </a:r>
                      <a:r>
                        <a:rPr lang="en-US" sz="2000" b="1" dirty="0" err="1">
                          <a:effectLst/>
                          <a:latin typeface="Times New Roman" pitchFamily="18" charset="0"/>
                          <a:ea typeface="Calibri"/>
                          <a:cs typeface="Times New Roman" pitchFamily="18" charset="0"/>
                        </a:rPr>
                        <a:t>mạnh</a:t>
                      </a:r>
                      <a:r>
                        <a:rPr lang="en-US" sz="2000" b="1" dirty="0">
                          <a:effectLst/>
                          <a:latin typeface="Times New Roman" pitchFamily="18" charset="0"/>
                          <a:ea typeface="Calibri"/>
                          <a:cs typeface="Times New Roman" pitchFamily="18" charset="0"/>
                        </a:rPr>
                        <a:t> </a:t>
                      </a:r>
                      <a:r>
                        <a:rPr lang="en-US" sz="2000" b="1" dirty="0" err="1">
                          <a:effectLst/>
                          <a:latin typeface="Times New Roman" pitchFamily="18" charset="0"/>
                          <a:ea typeface="Calibri"/>
                          <a:cs typeface="Times New Roman" pitchFamily="18" charset="0"/>
                        </a:rPr>
                        <a:t>để</a:t>
                      </a:r>
                      <a:r>
                        <a:rPr lang="en-US" sz="2000" b="1" dirty="0">
                          <a:effectLst/>
                          <a:latin typeface="Times New Roman" pitchFamily="18" charset="0"/>
                          <a:ea typeface="Calibri"/>
                          <a:cs typeface="Times New Roman" pitchFamily="18" charset="0"/>
                        </a:rPr>
                        <a:t> robot di </a:t>
                      </a:r>
                      <a:r>
                        <a:rPr lang="en-US" sz="2000" b="1" dirty="0" err="1">
                          <a:effectLst/>
                          <a:latin typeface="Times New Roman" pitchFamily="18" charset="0"/>
                          <a:ea typeface="Calibri"/>
                          <a:cs typeface="Times New Roman" pitchFamily="18" charset="0"/>
                        </a:rPr>
                        <a:t>chuyển</a:t>
                      </a:r>
                      <a:r>
                        <a:rPr lang="en-US" sz="2000" b="1" dirty="0">
                          <a:effectLst/>
                          <a:latin typeface="Times New Roman" pitchFamily="18" charset="0"/>
                          <a:ea typeface="Calibri"/>
                          <a:cs typeface="Times New Roman" pitchFamily="18" charset="0"/>
                        </a:rPr>
                        <a:t> </a:t>
                      </a:r>
                      <a:r>
                        <a:rPr lang="en-US" sz="2000" b="1" dirty="0" err="1">
                          <a:effectLst/>
                          <a:latin typeface="Times New Roman" pitchFamily="18" charset="0"/>
                          <a:ea typeface="Calibri"/>
                          <a:cs typeface="Times New Roman" pitchFamily="18" charset="0"/>
                        </a:rPr>
                        <a:t>được</a:t>
                      </a:r>
                      <a:r>
                        <a:rPr lang="en-US" sz="2000" b="1" dirty="0">
                          <a:effectLst/>
                          <a:latin typeface="Times New Roman" pitchFamily="18" charset="0"/>
                          <a:ea typeface="Calibri"/>
                          <a:cs typeface="Times New Roman" pitchFamily="18" charset="0"/>
                        </a:rPr>
                        <a:t> </a:t>
                      </a:r>
                      <a:r>
                        <a:rPr lang="en-US" sz="2000" b="1" dirty="0" err="1">
                          <a:effectLst/>
                          <a:latin typeface="Times New Roman" pitchFamily="18" charset="0"/>
                          <a:ea typeface="Calibri"/>
                          <a:cs typeface="Times New Roman" pitchFamily="18" charset="0"/>
                        </a:rPr>
                        <a:t>cần</a:t>
                      </a:r>
                      <a:r>
                        <a:rPr lang="en-US" sz="2000" b="1" dirty="0">
                          <a:effectLst/>
                          <a:latin typeface="Times New Roman" pitchFamily="18" charset="0"/>
                          <a:ea typeface="Calibri"/>
                          <a:cs typeface="Times New Roman" pitchFamily="18" charset="0"/>
                        </a:rPr>
                        <a:t> </a:t>
                      </a:r>
                      <a:r>
                        <a:rPr lang="en-US" sz="2000" b="1" dirty="0" err="1">
                          <a:effectLst/>
                          <a:latin typeface="Times New Roman" pitchFamily="18" charset="0"/>
                          <a:ea typeface="Calibri"/>
                          <a:cs typeface="Times New Roman" pitchFamily="18" charset="0"/>
                        </a:rPr>
                        <a:t>có</a:t>
                      </a:r>
                      <a:r>
                        <a:rPr lang="en-US" sz="2000" b="1" dirty="0">
                          <a:effectLst/>
                          <a:latin typeface="Times New Roman" pitchFamily="18" charset="0"/>
                          <a:ea typeface="Calibri"/>
                          <a:cs typeface="Times New Roman" pitchFamily="18" charset="0"/>
                        </a:rPr>
                        <a:t> 1 </a:t>
                      </a:r>
                      <a:r>
                        <a:rPr lang="en-US" sz="2000" b="1" dirty="0" err="1">
                          <a:effectLst/>
                          <a:latin typeface="Times New Roman" pitchFamily="18" charset="0"/>
                          <a:ea typeface="Calibri"/>
                          <a:cs typeface="Times New Roman" pitchFamily="18" charset="0"/>
                        </a:rPr>
                        <a:t>bộ</a:t>
                      </a:r>
                      <a:r>
                        <a:rPr lang="en-US" sz="2000" b="1" dirty="0">
                          <a:effectLst/>
                          <a:latin typeface="Times New Roman" pitchFamily="18" charset="0"/>
                          <a:ea typeface="Calibri"/>
                          <a:cs typeface="Times New Roman" pitchFamily="18" charset="0"/>
                        </a:rPr>
                        <a:t> </a:t>
                      </a:r>
                      <a:r>
                        <a:rPr lang="en-US" sz="2000" b="1" dirty="0" err="1">
                          <a:effectLst/>
                          <a:latin typeface="Times New Roman" pitchFamily="18" charset="0"/>
                          <a:ea typeface="Calibri"/>
                          <a:cs typeface="Times New Roman" pitchFamily="18" charset="0"/>
                        </a:rPr>
                        <a:t>động</a:t>
                      </a:r>
                      <a:r>
                        <a:rPr lang="en-US" sz="2000" b="1" dirty="0">
                          <a:effectLst/>
                          <a:latin typeface="Times New Roman" pitchFamily="18" charset="0"/>
                          <a:ea typeface="Calibri"/>
                          <a:cs typeface="Times New Roman" pitchFamily="18" charset="0"/>
                        </a:rPr>
                        <a:t> </a:t>
                      </a:r>
                      <a:r>
                        <a:rPr lang="en-US" sz="2000" b="1" dirty="0" err="1">
                          <a:effectLst/>
                          <a:latin typeface="Times New Roman" pitchFamily="18" charset="0"/>
                          <a:ea typeface="Calibri"/>
                          <a:cs typeface="Times New Roman" pitchFamily="18" charset="0"/>
                        </a:rPr>
                        <a:t>cơ</a:t>
                      </a:r>
                      <a:r>
                        <a:rPr lang="en-US" sz="2000" b="1" dirty="0">
                          <a:effectLst/>
                          <a:latin typeface="Times New Roman" pitchFamily="18" charset="0"/>
                          <a:ea typeface="Calibri"/>
                          <a:cs typeface="Times New Roman" pitchFamily="18" charset="0"/>
                        </a:rPr>
                        <a:t>.</a:t>
                      </a:r>
                    </a:p>
                  </a:txBody>
                  <a:tcPr marL="60616" marR="60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524578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TextBox 4"/>
          <p:cNvSpPr txBox="1"/>
          <p:nvPr/>
        </p:nvSpPr>
        <p:spPr>
          <a:xfrm>
            <a:off x="533400" y="685800"/>
            <a:ext cx="8077200" cy="707886"/>
          </a:xfrm>
          <a:prstGeom prst="rect">
            <a:avLst/>
          </a:prstGeom>
          <a:noFill/>
        </p:spPr>
        <p:txBody>
          <a:bodyPr wrap="square" rtlCol="0">
            <a:spAutoFit/>
          </a:bodyPr>
          <a:lstStyle/>
          <a:p>
            <a:r>
              <a:rPr lang="nl-NL" sz="2000" b="1" i="1" dirty="0">
                <a:latin typeface="Times New Roman" pitchFamily="18" charset="0"/>
                <a:cs typeface="Times New Roman" pitchFamily="18" charset="0"/>
              </a:rPr>
              <a:t> </a:t>
            </a:r>
            <a:endParaRPr lang="en-US" sz="2000" b="1" i="1" dirty="0">
              <a:latin typeface="Times New Roman" pitchFamily="18" charset="0"/>
              <a:cs typeface="Times New Roman" pitchFamily="18" charset="0"/>
            </a:endParaRPr>
          </a:p>
          <a:p>
            <a:endParaRPr lang="en-US" sz="2000" b="1" i="1" dirty="0">
              <a:latin typeface="Times New Roman" pitchFamily="18" charset="0"/>
              <a:cs typeface="Times New Roman"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919035914"/>
              </p:ext>
            </p:extLst>
          </p:nvPr>
        </p:nvGraphicFramePr>
        <p:xfrm>
          <a:off x="533400" y="838201"/>
          <a:ext cx="7924800" cy="6762146"/>
        </p:xfrm>
        <a:graphic>
          <a:graphicData uri="http://schemas.openxmlformats.org/drawingml/2006/table">
            <a:tbl>
              <a:tblPr firstRow="1" firstCol="1" bandRow="1"/>
              <a:tblGrid>
                <a:gridCol w="7924800">
                  <a:extLst>
                    <a:ext uri="{9D8B030D-6E8A-4147-A177-3AD203B41FA5}">
                      <a16:colId xmlns:a16="http://schemas.microsoft.com/office/drawing/2014/main" val="20000"/>
                    </a:ext>
                  </a:extLst>
                </a:gridCol>
              </a:tblGrid>
              <a:tr h="3665061">
                <a:tc>
                  <a:txBody>
                    <a:bodyPr/>
                    <a:lstStyle/>
                    <a:p>
                      <a:pPr marL="0" marR="0" algn="just">
                        <a:lnSpc>
                          <a:spcPct val="120000"/>
                        </a:lnSpc>
                        <a:spcBef>
                          <a:spcPts val="0"/>
                        </a:spcBef>
                        <a:spcAft>
                          <a:spcPts val="0"/>
                        </a:spcAft>
                      </a:pPr>
                      <a:r>
                        <a:rPr lang="en-US" sz="2000" b="1" dirty="0" err="1">
                          <a:effectLst/>
                          <a:latin typeface="Times New Roman"/>
                          <a:ea typeface="Calibri"/>
                          <a:cs typeface="Times New Roman"/>
                        </a:rPr>
                        <a:t>Thực</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hành</a:t>
                      </a:r>
                      <a:r>
                        <a:rPr lang="en-US" sz="2000" b="1" dirty="0">
                          <a:effectLst/>
                          <a:latin typeface="Times New Roman"/>
                          <a:ea typeface="Calibri"/>
                          <a:cs typeface="Times New Roman"/>
                        </a:rPr>
                        <a:t> (15-20ph): Cho </a:t>
                      </a:r>
                      <a:r>
                        <a:rPr lang="en-US" sz="2000" b="1" dirty="0" err="1">
                          <a:effectLst/>
                          <a:latin typeface="Times New Roman"/>
                          <a:ea typeface="Calibri"/>
                          <a:cs typeface="Times New Roman"/>
                        </a:rPr>
                        <a:t>học</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sinh</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là</a:t>
                      </a:r>
                      <a:r>
                        <a:rPr lang="en-US" sz="2000" b="1" dirty="0">
                          <a:effectLst/>
                          <a:latin typeface="Times New Roman"/>
                          <a:ea typeface="Calibri"/>
                          <a:cs typeface="Times New Roman"/>
                        </a:rPr>
                        <a:t> robot </a:t>
                      </a:r>
                      <a:r>
                        <a:rPr lang="en-US" sz="2000" b="1" dirty="0" err="1">
                          <a:effectLst/>
                          <a:latin typeface="Times New Roman"/>
                          <a:ea typeface="Calibri"/>
                          <a:cs typeface="Times New Roman"/>
                        </a:rPr>
                        <a:t>bằng</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các</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nguyên</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liệu</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tự</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chọn</a:t>
                      </a:r>
                      <a:r>
                        <a:rPr lang="en-US" sz="2000" b="1" dirty="0">
                          <a:effectLst/>
                          <a:latin typeface="Times New Roman"/>
                          <a:ea typeface="Calibri"/>
                          <a:cs typeface="Times New Roman"/>
                        </a:rPr>
                        <a:t> ở </a:t>
                      </a:r>
                      <a:r>
                        <a:rPr lang="en-US" sz="2000" b="1" dirty="0" err="1">
                          <a:effectLst/>
                          <a:latin typeface="Times New Roman"/>
                          <a:ea typeface="Calibri"/>
                          <a:cs typeface="Times New Roman"/>
                        </a:rPr>
                        <a:t>trên</a:t>
                      </a:r>
                      <a:endParaRPr lang="en-US" sz="2000" b="1" dirty="0">
                        <a:effectLst/>
                        <a:latin typeface="Calibri"/>
                        <a:ea typeface="Calibri"/>
                        <a:cs typeface="Times New Roman"/>
                      </a:endParaRPr>
                    </a:p>
                    <a:p>
                      <a:pPr marL="0" marR="0" algn="just">
                        <a:lnSpc>
                          <a:spcPct val="120000"/>
                        </a:lnSpc>
                        <a:spcBef>
                          <a:spcPts val="0"/>
                        </a:spcBef>
                        <a:spcAft>
                          <a:spcPts val="0"/>
                        </a:spcAft>
                      </a:pPr>
                      <a:r>
                        <a:rPr lang="en-US" sz="2000" b="1" dirty="0" err="1">
                          <a:effectLst/>
                          <a:latin typeface="Times New Roman"/>
                          <a:ea typeface="Calibri"/>
                          <a:cs typeface="Times New Roman"/>
                        </a:rPr>
                        <a:t>Để</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phát</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triển</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kĩ</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năng</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xã</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hội</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của</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học</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sinh</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nên</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cho</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học</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sinh</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làm</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theo</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nhóm</a:t>
                      </a:r>
                      <a:r>
                        <a:rPr lang="en-US" sz="2000" b="1" dirty="0">
                          <a:effectLst/>
                          <a:latin typeface="Times New Roman"/>
                          <a:ea typeface="Calibri"/>
                          <a:cs typeface="Times New Roman"/>
                        </a:rPr>
                        <a:t> 4-5 </a:t>
                      </a:r>
                      <a:r>
                        <a:rPr lang="en-US" sz="2000" b="1" dirty="0" err="1">
                          <a:effectLst/>
                          <a:latin typeface="Times New Roman"/>
                          <a:ea typeface="Calibri"/>
                          <a:cs typeface="Times New Roman"/>
                        </a:rPr>
                        <a:t>người</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Hơn</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nữa</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nếu</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mỗi</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trẻ</a:t>
                      </a:r>
                      <a:r>
                        <a:rPr lang="en-US" sz="2000" b="1" dirty="0">
                          <a:effectLst/>
                          <a:latin typeface="Times New Roman"/>
                          <a:ea typeface="Calibri"/>
                          <a:cs typeface="Times New Roman"/>
                        </a:rPr>
                        <a:t> 1 robot </a:t>
                      </a:r>
                      <a:r>
                        <a:rPr lang="en-US" sz="2000" b="1" dirty="0" err="1">
                          <a:effectLst/>
                          <a:latin typeface="Times New Roman"/>
                          <a:ea typeface="Calibri"/>
                          <a:cs typeface="Times New Roman"/>
                        </a:rPr>
                        <a:t>sẽ</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mất</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thời</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gian</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và</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khó</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kiểm</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soát</a:t>
                      </a:r>
                      <a:r>
                        <a:rPr lang="en-US" sz="2000" b="1" dirty="0">
                          <a:effectLst/>
                          <a:latin typeface="Times New Roman"/>
                          <a:ea typeface="Calibri"/>
                          <a:cs typeface="Times New Roman"/>
                        </a:rPr>
                        <a:t>.</a:t>
                      </a:r>
                      <a:endParaRPr lang="en-US" sz="2000" b="1" dirty="0">
                        <a:effectLst/>
                        <a:latin typeface="Calibri"/>
                        <a:ea typeface="Calibri"/>
                        <a:cs typeface="Times New Roman"/>
                      </a:endParaRPr>
                    </a:p>
                    <a:p>
                      <a:pPr marL="0" marR="0" algn="just">
                        <a:lnSpc>
                          <a:spcPct val="120000"/>
                        </a:lnSpc>
                        <a:spcBef>
                          <a:spcPts val="0"/>
                        </a:spcBef>
                        <a:spcAft>
                          <a:spcPts val="0"/>
                        </a:spcAft>
                      </a:pPr>
                      <a:r>
                        <a:rPr lang="en-US" sz="2000" b="1" dirty="0">
                          <a:effectLst/>
                          <a:latin typeface="Times New Roman"/>
                          <a:ea typeface="Calibri"/>
                          <a:cs typeface="Times New Roman"/>
                        </a:rPr>
                        <a:t>   </a:t>
                      </a:r>
                      <a:r>
                        <a:rPr lang="en-US" sz="2000" b="1" dirty="0" err="1">
                          <a:effectLst/>
                          <a:latin typeface="Times New Roman"/>
                          <a:ea typeface="Calibri"/>
                          <a:cs typeface="Times New Roman"/>
                        </a:rPr>
                        <a:t>Trong</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quá</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trình</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trẻ</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thực</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hiện</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giáo</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viên</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đến</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các</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nhóm</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quan</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sát</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và</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không</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nhận</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xét</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chỉ</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đặt</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câu</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hỏi</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cho</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trẻ</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và</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đặt</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lưu</a:t>
                      </a:r>
                      <a:r>
                        <a:rPr lang="en-US" sz="2000" b="1" dirty="0">
                          <a:effectLst/>
                          <a:latin typeface="Times New Roman"/>
                          <a:ea typeface="Calibri"/>
                          <a:cs typeface="Times New Roman"/>
                        </a:rPr>
                        <a:t> ý </a:t>
                      </a:r>
                      <a:r>
                        <a:rPr lang="en-US" sz="2000" b="1" dirty="0" err="1">
                          <a:effectLst/>
                          <a:latin typeface="Times New Roman"/>
                          <a:ea typeface="Calibri"/>
                          <a:cs typeface="Times New Roman"/>
                        </a:rPr>
                        <a:t>khi</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thấy</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có</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vấn</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đề</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Chỉ</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hỏi</a:t>
                      </a:r>
                      <a:r>
                        <a:rPr lang="en-US" sz="2000" b="1" dirty="0">
                          <a:effectLst/>
                          <a:latin typeface="Times New Roman"/>
                          <a:ea typeface="Calibri"/>
                          <a:cs typeface="Times New Roman"/>
                        </a:rPr>
                        <a:t> 1- 2 </a:t>
                      </a:r>
                      <a:r>
                        <a:rPr lang="en-US" sz="2000" b="1" dirty="0" err="1">
                          <a:effectLst/>
                          <a:latin typeface="Times New Roman"/>
                          <a:ea typeface="Calibri"/>
                          <a:cs typeface="Times New Roman"/>
                        </a:rPr>
                        <a:t>câu</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để</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không</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ảnh</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hưởng</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đến</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thiết</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kế</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và</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tư</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duy</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của</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trẻ</a:t>
                      </a:r>
                      <a:r>
                        <a:rPr lang="en-US" sz="2000" b="1" dirty="0">
                          <a:effectLst/>
                          <a:latin typeface="Times New Roman"/>
                          <a:ea typeface="Calibri"/>
                          <a:cs typeface="Times New Roman"/>
                        </a:rPr>
                        <a:t>.</a:t>
                      </a:r>
                      <a:endParaRPr lang="en-US" sz="2000" b="1" dirty="0">
                        <a:effectLst/>
                        <a:latin typeface="Calibri"/>
                        <a:ea typeface="Calibri"/>
                        <a:cs typeface="Times New Roman"/>
                      </a:endParaRPr>
                    </a:p>
                    <a:p>
                      <a:pPr marL="0" marR="0" algn="just">
                        <a:lnSpc>
                          <a:spcPct val="120000"/>
                        </a:lnSpc>
                        <a:spcBef>
                          <a:spcPts val="0"/>
                        </a:spcBef>
                        <a:spcAft>
                          <a:spcPts val="0"/>
                        </a:spcAft>
                      </a:pPr>
                      <a:r>
                        <a:rPr lang="en-US" sz="2000" b="1" dirty="0">
                          <a:effectLst/>
                          <a:latin typeface="Times New Roman"/>
                          <a:ea typeface="Calibri"/>
                          <a:cs typeface="Times New Roman"/>
                        </a:rPr>
                        <a:t>    </a:t>
                      </a:r>
                      <a:r>
                        <a:rPr lang="en-US" sz="2000" b="1" dirty="0" err="1">
                          <a:effectLst/>
                          <a:latin typeface="Times New Roman"/>
                          <a:ea typeface="Calibri"/>
                          <a:cs typeface="Times New Roman"/>
                        </a:rPr>
                        <a:t>Sau</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khi</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làm</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xong</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trẻ</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phải</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giới</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thiệu</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và</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thuyết</a:t>
                      </a:r>
                      <a:r>
                        <a:rPr lang="en-US" sz="2000" b="1" dirty="0">
                          <a:effectLst/>
                          <a:latin typeface="Times New Roman"/>
                          <a:ea typeface="Calibri"/>
                          <a:cs typeface="Times New Roman"/>
                        </a:rPr>
                        <a:t> minh </a:t>
                      </a:r>
                      <a:r>
                        <a:rPr lang="en-US" sz="2000" b="1" dirty="0" err="1">
                          <a:effectLst/>
                          <a:latin typeface="Times New Roman"/>
                          <a:ea typeface="Calibri"/>
                          <a:cs typeface="Times New Roman"/>
                        </a:rPr>
                        <a:t>để</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mọi</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người</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thấy</a:t>
                      </a:r>
                      <a:r>
                        <a:rPr lang="en-US" sz="2000" b="1" dirty="0">
                          <a:effectLst/>
                          <a:latin typeface="Times New Roman"/>
                          <a:ea typeface="Calibri"/>
                          <a:cs typeface="Times New Roman"/>
                        </a:rPr>
                        <a:t> con robot </a:t>
                      </a:r>
                      <a:r>
                        <a:rPr lang="en-US" sz="2000" b="1" dirty="0" err="1">
                          <a:effectLst/>
                          <a:latin typeface="Times New Roman"/>
                          <a:ea typeface="Calibri"/>
                          <a:cs typeface="Times New Roman"/>
                        </a:rPr>
                        <a:t>mình</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làm</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ra</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đẹp</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và</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hiệu</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quả</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nhất</a:t>
                      </a:r>
                      <a:r>
                        <a:rPr lang="en-US" sz="2000" b="1" dirty="0">
                          <a:effectLst/>
                          <a:latin typeface="Times New Roman"/>
                          <a:ea typeface="Calibri"/>
                          <a:cs typeface="Times New Roman"/>
                        </a:rPr>
                        <a:t>.</a:t>
                      </a:r>
                    </a:p>
                    <a:p>
                      <a:pPr marL="0" marR="0" algn="just">
                        <a:lnSpc>
                          <a:spcPct val="120000"/>
                        </a:lnSpc>
                        <a:spcBef>
                          <a:spcPts val="0"/>
                        </a:spcBef>
                        <a:spcAft>
                          <a:spcPts val="0"/>
                        </a:spcAft>
                      </a:pPr>
                      <a:endParaRPr lang="en-US" sz="20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marL="0" marR="0" algn="just">
                        <a:lnSpc>
                          <a:spcPct val="120000"/>
                        </a:lnSpc>
                        <a:spcBef>
                          <a:spcPts val="0"/>
                        </a:spcBef>
                        <a:spcAft>
                          <a:spcPts val="0"/>
                        </a:spcAft>
                      </a:pPr>
                      <a:r>
                        <a:rPr lang="en-US" sz="2000" b="1" dirty="0" err="1">
                          <a:effectLst/>
                          <a:latin typeface="Times New Roman"/>
                          <a:ea typeface="Calibri"/>
                          <a:cs typeface="Times New Roman"/>
                        </a:rPr>
                        <a:t>Thử</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nghiệm</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Sau</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khi</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trẻ</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thực</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hiện</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cho</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trẻ</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thử</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các</a:t>
                      </a:r>
                      <a:r>
                        <a:rPr lang="en-US" sz="2000" b="1" dirty="0">
                          <a:effectLst/>
                          <a:latin typeface="Times New Roman"/>
                          <a:ea typeface="Calibri"/>
                          <a:cs typeface="Times New Roman"/>
                        </a:rPr>
                        <a:t> con robot </a:t>
                      </a:r>
                      <a:r>
                        <a:rPr lang="en-US" sz="2000" b="1" dirty="0" err="1">
                          <a:effectLst/>
                          <a:latin typeface="Times New Roman"/>
                          <a:ea typeface="Calibri"/>
                          <a:cs typeface="Times New Roman"/>
                        </a:rPr>
                        <a:t>mình</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vừa</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làm</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xem</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nó</a:t>
                      </a:r>
                      <a:r>
                        <a:rPr lang="en-US" sz="2000" b="1" dirty="0">
                          <a:effectLst/>
                          <a:latin typeface="Times New Roman"/>
                          <a:ea typeface="Calibri"/>
                          <a:cs typeface="Times New Roman"/>
                        </a:rPr>
                        <a:t> di </a:t>
                      </a:r>
                      <a:r>
                        <a:rPr lang="en-US" sz="2000" b="1" dirty="0" err="1">
                          <a:effectLst/>
                          <a:latin typeface="Times New Roman"/>
                          <a:ea typeface="Calibri"/>
                          <a:cs typeface="Times New Roman"/>
                        </a:rPr>
                        <a:t>chuyển</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như</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thế</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nào</a:t>
                      </a:r>
                      <a:r>
                        <a:rPr lang="en-US" sz="2000" b="1" dirty="0">
                          <a:effectLst/>
                          <a:latin typeface="Times New Roman"/>
                          <a:ea typeface="Calibri"/>
                          <a:cs typeface="Times New Roman"/>
                        </a:rPr>
                        <a:t>? </a:t>
                      </a:r>
                    </a:p>
                    <a:p>
                      <a:pPr marL="0" marR="0" algn="just">
                        <a:lnSpc>
                          <a:spcPct val="120000"/>
                        </a:lnSpc>
                        <a:spcBef>
                          <a:spcPts val="0"/>
                        </a:spcBef>
                        <a:spcAft>
                          <a:spcPts val="0"/>
                        </a:spcAft>
                      </a:pPr>
                      <a:endParaRPr lang="en-US" sz="20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641506">
                <a:tc>
                  <a:txBody>
                    <a:bodyPr/>
                    <a:lstStyle/>
                    <a:p>
                      <a:pPr marL="0" marR="0" algn="just">
                        <a:lnSpc>
                          <a:spcPct val="120000"/>
                        </a:lnSpc>
                        <a:spcBef>
                          <a:spcPts val="0"/>
                        </a:spcBef>
                        <a:spcAft>
                          <a:spcPts val="0"/>
                        </a:spcAft>
                      </a:pPr>
                      <a:r>
                        <a:rPr lang="en-US" sz="2000" b="1" i="1" dirty="0">
                          <a:effectLst/>
                          <a:latin typeface="Times New Roman"/>
                          <a:ea typeface="Calibri"/>
                          <a:cs typeface="Times New Roman"/>
                        </a:rPr>
                        <a:t>*</a:t>
                      </a:r>
                      <a:r>
                        <a:rPr lang="en-US" sz="2000" b="1" i="1" dirty="0" err="1">
                          <a:effectLst/>
                          <a:latin typeface="Times New Roman"/>
                          <a:ea typeface="Calibri"/>
                          <a:cs typeface="Times New Roman"/>
                        </a:rPr>
                        <a:t>Phần</a:t>
                      </a:r>
                      <a:r>
                        <a:rPr lang="en-US" sz="2000" b="1" i="1" dirty="0">
                          <a:effectLst/>
                          <a:latin typeface="Times New Roman"/>
                          <a:ea typeface="Calibri"/>
                          <a:cs typeface="Times New Roman"/>
                        </a:rPr>
                        <a:t> </a:t>
                      </a:r>
                      <a:r>
                        <a:rPr lang="en-US" sz="2000" b="1" i="1" dirty="0" err="1">
                          <a:effectLst/>
                          <a:latin typeface="Times New Roman"/>
                          <a:ea typeface="Calibri"/>
                          <a:cs typeface="Times New Roman"/>
                        </a:rPr>
                        <a:t>kết</a:t>
                      </a:r>
                      <a:r>
                        <a:rPr lang="en-US" sz="2000" b="1" i="1" dirty="0">
                          <a:effectLst/>
                          <a:latin typeface="Times New Roman"/>
                          <a:ea typeface="Calibri"/>
                          <a:cs typeface="Times New Roman"/>
                        </a:rPr>
                        <a:t> </a:t>
                      </a:r>
                      <a:r>
                        <a:rPr lang="en-US" sz="2000" b="1" i="1" dirty="0" err="1">
                          <a:effectLst/>
                          <a:latin typeface="Times New Roman"/>
                          <a:ea typeface="Calibri"/>
                          <a:cs typeface="Times New Roman"/>
                        </a:rPr>
                        <a:t>luận</a:t>
                      </a:r>
                      <a:r>
                        <a:rPr lang="en-US" sz="2000" b="1" i="1" dirty="0">
                          <a:effectLst/>
                          <a:latin typeface="Times New Roman"/>
                          <a:ea typeface="Calibri"/>
                          <a:cs typeface="Times New Roman"/>
                        </a:rPr>
                        <a:t>: </a:t>
                      </a:r>
                      <a:r>
                        <a:rPr lang="en-US" sz="2000" b="1" dirty="0" err="1">
                          <a:effectLst/>
                          <a:latin typeface="Times New Roman"/>
                          <a:ea typeface="Calibri"/>
                          <a:cs typeface="Times New Roman"/>
                        </a:rPr>
                        <a:t>Giáo</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viên</a:t>
                      </a:r>
                      <a:r>
                        <a:rPr lang="en-US" sz="2000" b="1" i="1" dirty="0">
                          <a:effectLst/>
                          <a:latin typeface="Times New Roman"/>
                          <a:ea typeface="Calibri"/>
                          <a:cs typeface="Times New Roman"/>
                        </a:rPr>
                        <a:t> </a:t>
                      </a:r>
                      <a:r>
                        <a:rPr lang="en-US" sz="2000" b="1" dirty="0" err="1">
                          <a:effectLst/>
                          <a:latin typeface="Times New Roman"/>
                          <a:ea typeface="Calibri"/>
                          <a:cs typeface="Times New Roman"/>
                        </a:rPr>
                        <a:t>kết</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luận</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nguyên</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lí</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hoạt</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động</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của</a:t>
                      </a:r>
                      <a:r>
                        <a:rPr lang="en-US" sz="2000" b="1" dirty="0">
                          <a:effectLst/>
                          <a:latin typeface="Times New Roman"/>
                          <a:ea typeface="Calibri"/>
                          <a:cs typeface="Times New Roman"/>
                        </a:rPr>
                        <a:t> robot </a:t>
                      </a:r>
                      <a:r>
                        <a:rPr lang="en-US" sz="2000" b="1" dirty="0" err="1">
                          <a:effectLst/>
                          <a:latin typeface="Times New Roman"/>
                          <a:ea typeface="Calibri"/>
                          <a:cs typeface="Times New Roman"/>
                        </a:rPr>
                        <a:t>và</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là</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thế</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nào</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để</a:t>
                      </a:r>
                      <a:r>
                        <a:rPr lang="en-US" sz="2000" b="1" dirty="0">
                          <a:effectLst/>
                          <a:latin typeface="Times New Roman"/>
                          <a:ea typeface="Calibri"/>
                          <a:cs typeface="Times New Roman"/>
                        </a:rPr>
                        <a:t> robot di </a:t>
                      </a:r>
                      <a:r>
                        <a:rPr lang="en-US" sz="2000" b="1" dirty="0" err="1">
                          <a:effectLst/>
                          <a:latin typeface="Times New Roman"/>
                          <a:ea typeface="Calibri"/>
                          <a:cs typeface="Times New Roman"/>
                        </a:rPr>
                        <a:t>chuyển</a:t>
                      </a:r>
                      <a:r>
                        <a:rPr lang="en-US" sz="2000" b="1" dirty="0">
                          <a:effectLst/>
                          <a:latin typeface="Times New Roman"/>
                          <a:ea typeface="Calibri"/>
                          <a:cs typeface="Times New Roman"/>
                        </a:rPr>
                        <a:t> </a:t>
                      </a:r>
                      <a:r>
                        <a:rPr lang="en-US" sz="2000" b="1" dirty="0" err="1">
                          <a:effectLst/>
                          <a:latin typeface="Times New Roman"/>
                          <a:ea typeface="Calibri"/>
                          <a:cs typeface="Times New Roman"/>
                        </a:rPr>
                        <a:t>được</a:t>
                      </a:r>
                      <a:r>
                        <a:rPr lang="en-US" sz="2000" b="1" dirty="0">
                          <a:effectLst/>
                          <a:latin typeface="Times New Roman"/>
                          <a:ea typeface="Calibri"/>
                          <a:cs typeface="Times New Roman"/>
                        </a:rPr>
                        <a:t>.</a:t>
                      </a:r>
                      <a:endParaRPr lang="en-US" sz="20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524578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TextBox 4"/>
          <p:cNvSpPr txBox="1"/>
          <p:nvPr/>
        </p:nvSpPr>
        <p:spPr>
          <a:xfrm>
            <a:off x="533400" y="685801"/>
            <a:ext cx="8077200" cy="5940088"/>
          </a:xfrm>
          <a:prstGeom prst="rect">
            <a:avLst/>
          </a:prstGeom>
          <a:noFill/>
        </p:spPr>
        <p:txBody>
          <a:bodyPr wrap="square" rtlCol="0">
            <a:spAutoFit/>
          </a:bodyPr>
          <a:lstStyle/>
          <a:p>
            <a:r>
              <a:rPr lang="nl-NL" sz="2000" b="1" i="1" dirty="0">
                <a:latin typeface="Times New Roman" pitchFamily="18" charset="0"/>
                <a:cs typeface="Times New Roman" pitchFamily="18" charset="0"/>
              </a:rPr>
              <a:t>      Hoạt động giáo dục ở mẫu giáo là một quá trình giáo dục có mục đích, có kế hoạch với nhiều hình thức, phương pháp khác nhau. Mỗi hoạt động đều nhằm đạt được một mục đích nhất định. Trong quá trình tổ chức hoạt động học có chủ định, ngoài việc sử dụng các phương pháp riêng của mỗi loại, tôi đã lựa chọn nội dung tích hợp hoạt động STEAM phù hợp cho từng hoạt động như sau:</a:t>
            </a:r>
            <a:endParaRPr lang="en-US" sz="2000" b="1" i="1" dirty="0">
              <a:latin typeface="Times New Roman" pitchFamily="18" charset="0"/>
              <a:cs typeface="Times New Roman" pitchFamily="18" charset="0"/>
            </a:endParaRPr>
          </a:p>
          <a:p>
            <a:r>
              <a:rPr lang="nl-NL" sz="2000" b="1" i="1" dirty="0">
                <a:latin typeface="Times New Roman" pitchFamily="18" charset="0"/>
                <a:cs typeface="Times New Roman" pitchFamily="18" charset="0"/>
              </a:rPr>
              <a:t>- Hoạt động tạo hình: </a:t>
            </a:r>
            <a:endParaRPr lang="en-US" sz="2000" b="1" i="1" dirty="0">
              <a:latin typeface="Times New Roman" pitchFamily="18" charset="0"/>
              <a:cs typeface="Times New Roman" pitchFamily="18" charset="0"/>
            </a:endParaRPr>
          </a:p>
          <a:p>
            <a:r>
              <a:rPr lang="en-US" sz="2000" b="1" i="1" dirty="0" err="1">
                <a:latin typeface="Times New Roman" pitchFamily="18" charset="0"/>
                <a:cs typeface="Times New Roman" pitchFamily="18" charset="0"/>
              </a:rPr>
              <a:t>Hoạt</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động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tạo</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hình</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là</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quá</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trình</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trẻ</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chơi</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sáng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tạo</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với</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màu</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nước</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và</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vô</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vàn</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nguyên</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liệu</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điều</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này</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tạo</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cơ</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hội</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cho</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trẻ</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biết</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sử</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dụng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phối</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hợp</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các</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nguyên</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liệu</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khi</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tạo</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ra</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các</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sản</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phẩm</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đây</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là</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tiền</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đề</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để</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trẻ</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biết</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cách</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kết</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hợp</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các</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nguyên</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liệu</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và</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sử</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dụng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các</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kỹ</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năng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được</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rèn</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luyện</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từ</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các</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hoạt</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động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khác</a:t>
            </a:r>
            <a:r>
              <a:rPr lang="en-US" sz="2000" b="1" i="1" dirty="0">
                <a:latin typeface="Times New Roman" pitchFamily="18" charset="0"/>
                <a:cs typeface="Times New Roman" pitchFamily="18" charset="0"/>
              </a:rPr>
              <a:t>: </a:t>
            </a:r>
          </a:p>
          <a:p>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Hoạt</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động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âm</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nhạc</a:t>
            </a:r>
            <a:r>
              <a:rPr lang="en-US" sz="2000" b="1" i="1" dirty="0">
                <a:latin typeface="Times New Roman" pitchFamily="18" charset="0"/>
                <a:cs typeface="Times New Roman" pitchFamily="18" charset="0"/>
              </a:rPr>
              <a:t>: </a:t>
            </a:r>
          </a:p>
          <a:p>
            <a:r>
              <a:rPr lang="en-US" sz="2000" b="1" i="1" dirty="0" err="1">
                <a:latin typeface="Times New Roman" pitchFamily="18" charset="0"/>
                <a:cs typeface="Times New Roman" pitchFamily="18" charset="0"/>
              </a:rPr>
              <a:t>Năm</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học</a:t>
            </a:r>
            <a:r>
              <a:rPr lang="en-US" sz="2000" b="1" i="1" dirty="0">
                <a:latin typeface="Times New Roman" pitchFamily="18" charset="0"/>
                <a:cs typeface="Times New Roman" pitchFamily="18" charset="0"/>
              </a:rPr>
              <a:t> 2023 - 2024 </a:t>
            </a:r>
            <a:r>
              <a:rPr lang="en-US" sz="2000" b="1" i="1" dirty="0" err="1">
                <a:latin typeface="Times New Roman" pitchFamily="18" charset="0"/>
                <a:cs typeface="Times New Roman" pitchFamily="18" charset="0"/>
              </a:rPr>
              <a:t>với</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chuyên</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đề</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Tiếp</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cận</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học</a:t>
            </a:r>
            <a:r>
              <a:rPr lang="en-US" sz="2000" b="1" i="1" dirty="0">
                <a:latin typeface="Times New Roman" pitchFamily="18" charset="0"/>
                <a:cs typeface="Times New Roman" pitchFamily="18" charset="0"/>
              </a:rPr>
              <a:t> qua </a:t>
            </a:r>
            <a:r>
              <a:rPr lang="en-US" sz="2000" b="1" i="1" dirty="0" err="1">
                <a:latin typeface="Times New Roman" pitchFamily="18" charset="0"/>
                <a:cs typeface="Times New Roman" pitchFamily="18" charset="0"/>
              </a:rPr>
              <a:t>chơi</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và</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đổi</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mới</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hình</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thức</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tổ</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chức</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hoạt</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động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giáo</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dục</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lĩnh</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vực</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phát</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triển</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thẩm</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mĩ</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Với</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những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điểm</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hướng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dẫn</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đổi</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mới</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Lựa</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chọn</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nội</a:t>
            </a:r>
            <a:r>
              <a:rPr lang="en-US" sz="2000" b="1" i="1" dirty="0">
                <a:latin typeface="Times New Roman" pitchFamily="18" charset="0"/>
                <a:cs typeface="Times New Roman" pitchFamily="18" charset="0"/>
              </a:rPr>
              <a:t> dung </a:t>
            </a:r>
            <a:r>
              <a:rPr lang="en-US" sz="2000" b="1" i="1" dirty="0" err="1">
                <a:latin typeface="Times New Roman" pitchFamily="18" charset="0"/>
                <a:cs typeface="Times New Roman" pitchFamily="18" charset="0"/>
              </a:rPr>
              <a:t>hoạt</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động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âm</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nhạc</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không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phụ</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thuộc</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hoàn</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toàn</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vào</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nội</a:t>
            </a:r>
            <a:r>
              <a:rPr lang="en-US" sz="2000" b="1" i="1" dirty="0">
                <a:latin typeface="Times New Roman" pitchFamily="18" charset="0"/>
                <a:cs typeface="Times New Roman" pitchFamily="18" charset="0"/>
              </a:rPr>
              <a:t> dung </a:t>
            </a:r>
            <a:r>
              <a:rPr lang="en-US" sz="2000" b="1" i="1" dirty="0" err="1">
                <a:latin typeface="Times New Roman" pitchFamily="18" charset="0"/>
                <a:cs typeface="Times New Roman" pitchFamily="18" charset="0"/>
              </a:rPr>
              <a:t>chủ</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đề</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tạo</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cơ</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hội</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cho</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trẻ</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tiếp</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xúc</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trực</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tiếp</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với</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các</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thể</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loại</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tác</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phẩm</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âm</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nhạc</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nhạc</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sĩ</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nổi</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tiếng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nghe</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xem</a:t>
            </a:r>
            <a:r>
              <a:rPr lang="en-US" sz="2000" b="1" i="1" dirty="0">
                <a:latin typeface="Times New Roman" pitchFamily="18" charset="0"/>
                <a:cs typeface="Times New Roman" pitchFamily="18" charset="0"/>
              </a:rPr>
              <a:t> video, </a:t>
            </a:r>
            <a:r>
              <a:rPr lang="en-US" sz="2000" b="1" i="1" dirty="0" err="1">
                <a:latin typeface="Times New Roman" pitchFamily="18" charset="0"/>
                <a:cs typeface="Times New Roman" pitchFamily="18" charset="0"/>
              </a:rPr>
              <a:t>thử</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nghiệm</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với</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tiết</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tấu</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hát</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vận</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động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theo</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nhạc</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sử</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dụng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nhạc</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cụ</a:t>
            </a:r>
            <a:r>
              <a:rPr lang="en-US" sz="2000" b="1" i="1" dirty="0">
                <a:latin typeface="Times New Roman" pitchFamily="18" charset="0"/>
                <a:cs typeface="Times New Roman" pitchFamily="18" charset="0"/>
              </a:rPr>
              <a:t>…).</a:t>
            </a:r>
          </a:p>
        </p:txBody>
      </p:sp>
    </p:spTree>
    <p:extLst>
      <p:ext uri="{BB962C8B-B14F-4D97-AF65-F5344CB8AC3E}">
        <p14:creationId xmlns:p14="http://schemas.microsoft.com/office/powerpoint/2010/main" val="524578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TextBox 4"/>
          <p:cNvSpPr txBox="1"/>
          <p:nvPr/>
        </p:nvSpPr>
        <p:spPr>
          <a:xfrm>
            <a:off x="533400" y="685801"/>
            <a:ext cx="8077200" cy="5940088"/>
          </a:xfrm>
          <a:prstGeom prst="rect">
            <a:avLst/>
          </a:prstGeom>
          <a:noFill/>
        </p:spPr>
        <p:txBody>
          <a:bodyPr wrap="square" rtlCol="0">
            <a:spAutoFit/>
          </a:bodyPr>
          <a:lstStyle/>
          <a:p>
            <a:r>
              <a:rPr lang="nl-NL" sz="2000" b="1" i="1" dirty="0">
                <a:latin typeface="Times New Roman" pitchFamily="18" charset="0"/>
                <a:cs typeface="Times New Roman" pitchFamily="18" charset="0"/>
              </a:rPr>
              <a:t>       Bản thân đã nghiên cứu tìm tòi, nhờ tư vấn từ người phụ trách chuyên môn và các đồng nghiệp để lựa chọn ra một số đề tài đổi mới đưa vào hoạt động dạy trẻ. </a:t>
            </a:r>
            <a:endParaRPr lang="en-US" sz="2000" b="1" i="1" dirty="0">
              <a:latin typeface="Times New Roman" pitchFamily="18" charset="0"/>
              <a:cs typeface="Times New Roman" pitchFamily="18" charset="0"/>
            </a:endParaRPr>
          </a:p>
          <a:p>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Hoạt</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động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khám</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phá</a:t>
            </a:r>
            <a:r>
              <a:rPr lang="en-US" sz="2000" b="1" i="1" dirty="0">
                <a:latin typeface="Times New Roman" pitchFamily="18" charset="0"/>
                <a:cs typeface="Times New Roman" pitchFamily="18" charset="0"/>
              </a:rPr>
              <a:t>:  </a:t>
            </a:r>
          </a:p>
          <a:p>
            <a:r>
              <a:rPr lang="nl-NL" sz="2000" b="1" i="1" dirty="0">
                <a:latin typeface="Times New Roman" pitchFamily="18" charset="0"/>
                <a:cs typeface="Times New Roman" pitchFamily="18" charset="0"/>
              </a:rPr>
              <a:t>Giáo dục STEAM rất phù hợp với lứa tuổi mầm non bởi trẻ đang ở lứa tuổi luôn tò mò về hiện tượng, sự vật mà trẻ được tiếp cận hay đang ở thời kỳ  “Mười vạn câu hỏi vì sao”. Con đường trải nghiệm STEAM là con đường vô cùng lý thú. Khi được khám phá theo phương pháp này, trẻ rất tập trung, say sưa khám phá, qua đó trí tò mò được thỏa mãn và trên hết là giúp khơi gợi niềm đam mê, tình yêu mãnh liệt đối với khoa học và công nghệ.</a:t>
            </a:r>
            <a:endParaRPr lang="en-US" sz="2000" b="1" i="1" dirty="0">
              <a:latin typeface="Times New Roman" pitchFamily="18" charset="0"/>
              <a:cs typeface="Times New Roman" pitchFamily="18" charset="0"/>
            </a:endParaRPr>
          </a:p>
          <a:p>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Hoạt</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động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làm</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quen</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với</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văn</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học</a:t>
            </a:r>
            <a:r>
              <a:rPr lang="en-US" sz="2000" b="1" i="1" dirty="0">
                <a:latin typeface="Times New Roman" pitchFamily="18" charset="0"/>
                <a:cs typeface="Times New Roman" pitchFamily="18" charset="0"/>
              </a:rPr>
              <a:t>: </a:t>
            </a:r>
          </a:p>
          <a:p>
            <a:r>
              <a:rPr lang="nl-NL" sz="2000" b="1" i="1" dirty="0">
                <a:latin typeface="Times New Roman" pitchFamily="18" charset="0"/>
                <a:cs typeface="Times New Roman" pitchFamily="18" charset="0"/>
              </a:rPr>
              <a:t>Những bài thơ, câu truyện trong chương trình giáo dục cho trẻ 5 tuổi đều được chọn lọc và mang ý nghĩa giáo dục cho trẻ. Ở mỗi câu truyện đều có thể giáo dục cho trẻ tình yêu thiên nhiên, yêu gia đình và đây là cơ hội để cô khơi gợi lên cảm xúc của trẻ, cho trẻ mong muốn được thể hiện tình cảm của mình thông qua việc tạo ra những sản phẩm phù hợp theo nội dung của từng chủ đề mà cô giáo mong muốn. Những câu truyện mang tính giải thích hiện tượng khoa học mang lại cho trẻ những trải nghiệm, </a:t>
            </a:r>
            <a:endParaRPr lang="en-US" sz="2000" b="1" i="1" dirty="0">
              <a:latin typeface="Times New Roman" pitchFamily="18" charset="0"/>
              <a:cs typeface="Times New Roman" pitchFamily="18" charset="0"/>
            </a:endParaRPr>
          </a:p>
        </p:txBody>
      </p:sp>
    </p:spTree>
    <p:extLst>
      <p:ext uri="{BB962C8B-B14F-4D97-AF65-F5344CB8AC3E}">
        <p14:creationId xmlns:p14="http://schemas.microsoft.com/office/powerpoint/2010/main" val="1468514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TextBox 4"/>
          <p:cNvSpPr txBox="1"/>
          <p:nvPr/>
        </p:nvSpPr>
        <p:spPr>
          <a:xfrm>
            <a:off x="533400" y="685801"/>
            <a:ext cx="8077200" cy="5940088"/>
          </a:xfrm>
          <a:prstGeom prst="rect">
            <a:avLst/>
          </a:prstGeom>
          <a:noFill/>
        </p:spPr>
        <p:txBody>
          <a:bodyPr wrap="square" rtlCol="0">
            <a:spAutoFit/>
          </a:bodyPr>
          <a:lstStyle/>
          <a:p>
            <a:r>
              <a:rPr lang="nl-NL" sz="2000" b="1" i="1" dirty="0">
                <a:latin typeface="Times New Roman" pitchFamily="18" charset="0"/>
                <a:cs typeface="Times New Roman" pitchFamily="18" charset="0"/>
              </a:rPr>
              <a:t>sự tò mò thú vị và cơ hội để trẻ mang những kiến thức đó vào các hoạt động khác để trải nghiệm. </a:t>
            </a:r>
            <a:endParaRPr lang="en-US" sz="2000" b="1" i="1" dirty="0">
              <a:latin typeface="Times New Roman" pitchFamily="18" charset="0"/>
              <a:cs typeface="Times New Roman" pitchFamily="18" charset="0"/>
            </a:endParaRPr>
          </a:p>
          <a:p>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Hoạt</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động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làm</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quen</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với</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toán</a:t>
            </a:r>
            <a:r>
              <a:rPr lang="en-US" sz="2000" b="1" i="1" dirty="0">
                <a:latin typeface="Times New Roman" pitchFamily="18" charset="0"/>
                <a:cs typeface="Times New Roman" pitchFamily="18" charset="0"/>
              </a:rPr>
              <a:t>: </a:t>
            </a:r>
          </a:p>
          <a:p>
            <a:r>
              <a:rPr lang="nl-NL" sz="2000" b="1" i="1" dirty="0">
                <a:latin typeface="Times New Roman" pitchFamily="18" charset="0"/>
                <a:cs typeface="Times New Roman" pitchFamily="18" charset="0"/>
              </a:rPr>
              <a:t>Hoạt động cho trẻ làm quen với toán với việc hình thành kĩ năng toán sơ đẳng góp phần đáng kể để trẻ tham gia hoạt động STEAM.Trong mỗi bài học với các khái niệm khác nhau trẻ lại được tham gia các hoạt động vui chơi khác nhau. Giáo viên lựa chọn những nội dung ôn luyện sau tiết học mang tính ứng dụng thực tế để trẻ biết cách sử dụng các khái niệm toán khi giải quyết vấn đề để tạo ra sản phẩm trong hoạt động STEAM.</a:t>
            </a:r>
            <a:endParaRPr lang="en-US" sz="2000" b="1" i="1" dirty="0">
              <a:latin typeface="Times New Roman" pitchFamily="18" charset="0"/>
              <a:cs typeface="Times New Roman" pitchFamily="18" charset="0"/>
            </a:endParaRPr>
          </a:p>
          <a:p>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Hoạt</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động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góc</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Sau</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khi</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tham</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gia</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lớp</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tập</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huấn</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tôi</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được</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nhà</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trường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phân</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công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làm</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điểm</a:t>
            </a:r>
            <a:r>
              <a:rPr lang="en-US" sz="2000" b="1" i="1" dirty="0">
                <a:latin typeface="Times New Roman" pitchFamily="18" charset="0"/>
                <a:cs typeface="Times New Roman" pitchFamily="18" charset="0"/>
              </a:rPr>
              <a:t> Steam, </a:t>
            </a:r>
            <a:r>
              <a:rPr lang="en-US" sz="2000" b="1" i="1" dirty="0" err="1">
                <a:latin typeface="Times New Roman" pitchFamily="18" charset="0"/>
                <a:cs typeface="Times New Roman" pitchFamily="18" charset="0"/>
              </a:rPr>
              <a:t>tôi</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cùng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với</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các</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đồng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nghiệp</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trong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lớp</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xây</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dựng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Góc</a:t>
            </a:r>
            <a:r>
              <a:rPr lang="en-US" sz="2000" b="1" i="1" dirty="0">
                <a:latin typeface="Times New Roman" pitchFamily="18" charset="0"/>
                <a:cs typeface="Times New Roman" pitchFamily="18" charset="0"/>
              </a:rPr>
              <a:t> Steam. </a:t>
            </a:r>
            <a:r>
              <a:rPr lang="en-US" sz="2000" b="1" i="1" dirty="0" err="1">
                <a:latin typeface="Times New Roman" pitchFamily="18" charset="0"/>
                <a:cs typeface="Times New Roman" pitchFamily="18" charset="0"/>
              </a:rPr>
              <a:t>Tại</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góc</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này</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chúng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tôi</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cho</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trẻ</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được</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trải</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nghiệm</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các</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hoạt</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động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khác</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nhau</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phù</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hợp</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với</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nội</a:t>
            </a:r>
            <a:r>
              <a:rPr lang="en-US" sz="2000" b="1" i="1" dirty="0">
                <a:latin typeface="Times New Roman" pitchFamily="18" charset="0"/>
                <a:cs typeface="Times New Roman" pitchFamily="18" charset="0"/>
              </a:rPr>
              <a:t> dung </a:t>
            </a:r>
            <a:r>
              <a:rPr lang="en-US" sz="2000" b="1" i="1" dirty="0" err="1">
                <a:latin typeface="Times New Roman" pitchFamily="18" charset="0"/>
                <a:cs typeface="Times New Roman" pitchFamily="18" charset="0"/>
              </a:rPr>
              <a:t>trong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từng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tháng</a:t>
            </a:r>
            <a:r>
              <a:rPr lang="en-US" sz="2000" b="1" i="1" dirty="0">
                <a:latin typeface="Times New Roman" pitchFamily="18" charset="0"/>
                <a:cs typeface="Times New Roman" pitchFamily="18" charset="0"/>
              </a:rPr>
              <a:t>. </a:t>
            </a:r>
          </a:p>
          <a:p>
            <a:r>
              <a:rPr lang="nl-NL" sz="2000" b="1" i="1" dirty="0">
                <a:latin typeface="Times New Roman" pitchFamily="18" charset="0"/>
                <a:cs typeface="Times New Roman" pitchFamily="18" charset="0"/>
              </a:rPr>
              <a:t>Ngoài góc STEAM riêng biệt, tôi còn ứng dụng phương pháp STEAM ở một số góc chơi khác để trẻ phát huy được khả năng, tính sáng tạo và luôn có mong muốn khám phá những điều mới lạ. </a:t>
            </a:r>
          </a:p>
          <a:p>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Góc</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thực</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hành</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cuộc</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sống</a:t>
            </a:r>
            <a:r>
              <a:rPr lang="en-US" sz="2000" b="1" i="1" dirty="0">
                <a:latin typeface="Times New Roman" pitchFamily="18" charset="0"/>
                <a:cs typeface="Times New Roman" pitchFamily="18" charset="0"/>
              </a:rPr>
              <a:t>: </a:t>
            </a:r>
          </a:p>
          <a:p>
            <a:r>
              <a:rPr lang="en-US" sz="2000" b="1" i="1" dirty="0">
                <a:latin typeface="Times New Roman" pitchFamily="18" charset="0"/>
                <a:cs typeface="Times New Roman" pitchFamily="18" charset="0"/>
              </a:rPr>
              <a:t>Ở </a:t>
            </a:r>
            <a:r>
              <a:rPr lang="en-US" sz="2000" b="1" i="1" dirty="0" err="1">
                <a:latin typeface="Times New Roman" pitchFamily="18" charset="0"/>
                <a:cs typeface="Times New Roman" pitchFamily="18" charset="0"/>
              </a:rPr>
              <a:t>góc</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này</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trẻ</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sẽ</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thực</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hiện</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các</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thí</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nghiệm</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nhỏ</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với</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các</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đồ</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dùng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gẫn</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gũi</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với</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trẻ</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Màu</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nước</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hạt</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gạo</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sữa</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giấy</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ăn</a:t>
            </a:r>
            <a:r>
              <a:rPr lang="en-US" sz="2000" b="1" i="1" dirty="0">
                <a:latin typeface="Times New Roman" pitchFamily="18" charset="0"/>
                <a:cs typeface="Times New Roman" pitchFamily="18" charset="0"/>
              </a:rPr>
              <a:t>… </a:t>
            </a:r>
          </a:p>
        </p:txBody>
      </p:sp>
    </p:spTree>
    <p:extLst>
      <p:ext uri="{BB962C8B-B14F-4D97-AF65-F5344CB8AC3E}">
        <p14:creationId xmlns:p14="http://schemas.microsoft.com/office/powerpoint/2010/main" val="2756483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TextBox 4"/>
          <p:cNvSpPr txBox="1"/>
          <p:nvPr/>
        </p:nvSpPr>
        <p:spPr>
          <a:xfrm>
            <a:off x="533400" y="685802"/>
            <a:ext cx="8077200" cy="5632311"/>
          </a:xfrm>
          <a:prstGeom prst="rect">
            <a:avLst/>
          </a:prstGeom>
          <a:noFill/>
        </p:spPr>
        <p:txBody>
          <a:bodyPr wrap="square" rtlCol="0">
            <a:spAutoFit/>
          </a:bodyPr>
          <a:lstStyle/>
          <a:p>
            <a:r>
              <a:rPr lang="nl-NL" sz="2000" b="1" i="1" dirty="0">
                <a:latin typeface="Times New Roman" pitchFamily="18" charset="0"/>
                <a:cs typeface="Times New Roman" pitchFamily="18" charset="0"/>
              </a:rPr>
              <a:t>Các đồ dùng phục vụ thí nghiệm: Cốc có chia vạch ml, chai cốc lọ có nhiều kích thước khác nhau, bộ dụng cụ đo thể tích, xi lanh, dụng cụ thí nghiệm, kính lúp, cân điện tử…</a:t>
            </a:r>
            <a:endParaRPr lang="en-US" sz="2000" b="1" i="1" dirty="0">
              <a:latin typeface="Times New Roman" pitchFamily="18" charset="0"/>
              <a:cs typeface="Times New Roman" pitchFamily="18" charset="0"/>
            </a:endParaRPr>
          </a:p>
          <a:p>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Góc</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tạo</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hình</a:t>
            </a:r>
            <a:r>
              <a:rPr lang="en-US" sz="2000" b="1" i="1" dirty="0">
                <a:latin typeface="Times New Roman" pitchFamily="18" charset="0"/>
                <a:cs typeface="Times New Roman" pitchFamily="18" charset="0"/>
              </a:rPr>
              <a:t>: </a:t>
            </a:r>
          </a:p>
          <a:p>
            <a:r>
              <a:rPr lang="nl-NL" sz="2000" b="1" i="1" dirty="0">
                <a:latin typeface="Times New Roman" pitchFamily="18" charset="0"/>
                <a:cs typeface="Times New Roman" pitchFamily="18" charset="0"/>
              </a:rPr>
              <a:t>Trẻ sẽ sử dụng những nguyên vật liệu tái chế như lõi giấy, bìa cattong, đĩa CD, nắp nhựa, chai lọ, cốc giấy, bảng gỗ, vỏ ốc, hoa khô... ruy băng, dây gai, len, … để tạo ra những sản phấm theo sự sáng tạo của mỗi cá nhân trẻ. </a:t>
            </a:r>
            <a:endParaRPr lang="en-US" sz="2000" b="1" i="1" dirty="0">
              <a:latin typeface="Times New Roman" pitchFamily="18" charset="0"/>
              <a:cs typeface="Times New Roman" pitchFamily="18" charset="0"/>
            </a:endParaRPr>
          </a:p>
          <a:p>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Góc</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xây</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dựng</a:t>
            </a:r>
            <a:r>
              <a:rPr lang="en-US" sz="2000" b="1" i="1" dirty="0">
                <a:latin typeface="Times New Roman" pitchFamily="18" charset="0"/>
                <a:cs typeface="Times New Roman" pitchFamily="18" charset="0"/>
              </a:rPr>
              <a:t>:</a:t>
            </a:r>
          </a:p>
          <a:p>
            <a:r>
              <a:rPr lang="nl-NL" sz="2000" b="1" i="1" dirty="0">
                <a:latin typeface="Times New Roman" pitchFamily="18" charset="0"/>
                <a:cs typeface="Times New Roman" pitchFamily="18" charset="0"/>
              </a:rPr>
              <a:t>Tạo ra một môi trường học tập mới có ứng dụng phương pháp STEAM. Để trẻ được học tập, trải nghiệm và khám phá, qua đó kích thích được sự sáng tạo, rèn luyện được sự khéo léo, bền bỉ, khuyến khích trẻ thực hiện những thử nghiệm mới, luyện tập các kỹ năng cần thiết cho trẻ, dạy trẻ cách giải quyết vấn đề, cách làm việc theo nhóm và sử dụng công nghệ.</a:t>
            </a:r>
            <a:endParaRPr lang="en-US" sz="2000" b="1" i="1" dirty="0">
              <a:latin typeface="Times New Roman" pitchFamily="18" charset="0"/>
              <a:cs typeface="Times New Roman" pitchFamily="18" charset="0"/>
            </a:endParaRPr>
          </a:p>
          <a:p>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Hoạt</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động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ngoài</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trời</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Thông</a:t>
            </a:r>
            <a:r>
              <a:rPr lang="en-US" sz="2000" b="1" i="1" dirty="0">
                <a:latin typeface="Times New Roman" pitchFamily="18" charset="0"/>
                <a:cs typeface="Times New Roman" pitchFamily="18" charset="0"/>
              </a:rPr>
              <a:t> qua </a:t>
            </a:r>
            <a:r>
              <a:rPr lang="en-US" sz="2000" b="1" i="1" dirty="0" err="1">
                <a:latin typeface="Times New Roman" pitchFamily="18" charset="0"/>
                <a:cs typeface="Times New Roman" pitchFamily="18" charset="0"/>
              </a:rPr>
              <a:t>hoạt</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động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vui</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chơi</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ngoài</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trời</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trẻ</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phát</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triển</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trí</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tuệ</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thể</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chất</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tình</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cảm</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quan</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hệ</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xã</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hội</a:t>
            </a:r>
            <a:r>
              <a:rPr lang="en-US" sz="2000" b="1" i="1" dirty="0">
                <a:latin typeface="Times New Roman" pitchFamily="18" charset="0"/>
                <a:cs typeface="Times New Roman" pitchFamily="18" charset="0"/>
              </a:rPr>
              <a:t> qua </a:t>
            </a:r>
            <a:r>
              <a:rPr lang="en-US" sz="2000" b="1" i="1" dirty="0" err="1">
                <a:latin typeface="Times New Roman" pitchFamily="18" charset="0"/>
                <a:cs typeface="Times New Roman" pitchFamily="18" charset="0"/>
              </a:rPr>
              <a:t>đó</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nhằm</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phát</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triển</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toàn</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diện</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nhân</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cách</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cho</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trẻ</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Vì</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vậy</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mà</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tôi</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đã</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lựa</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chọn</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những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thí</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nghiệm</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sử</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dụng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không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gian</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rộng</a:t>
            </a:r>
            <a:r>
              <a:rPr lang="en-US" sz="2000" b="1" i="1" dirty="0">
                <a:latin typeface="Times New Roman" pitchFamily="18" charset="0"/>
                <a:cs typeface="Times New Roman" pitchFamily="18" charset="0"/>
              </a:rPr>
              <a:t> hay </a:t>
            </a:r>
            <a:r>
              <a:rPr lang="en-US" sz="2000" b="1" i="1" dirty="0" err="1">
                <a:latin typeface="Times New Roman" pitchFamily="18" charset="0"/>
                <a:cs typeface="Times New Roman" pitchFamily="18" charset="0"/>
              </a:rPr>
              <a:t>trải</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nghiệm</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với</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nước</a:t>
            </a:r>
            <a:r>
              <a:rPr lang="en-US" sz="2000" b="1" i="1" dirty="0">
                <a:latin typeface="Times New Roman" pitchFamily="18" charset="0"/>
                <a:cs typeface="Times New Roman" pitchFamily="18" charset="0"/>
              </a:rPr>
              <a:t>.</a:t>
            </a:r>
          </a:p>
        </p:txBody>
      </p:sp>
    </p:spTree>
    <p:extLst>
      <p:ext uri="{BB962C8B-B14F-4D97-AF65-F5344CB8AC3E}">
        <p14:creationId xmlns:p14="http://schemas.microsoft.com/office/powerpoint/2010/main" val="2756483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TextBox 4"/>
          <p:cNvSpPr txBox="1"/>
          <p:nvPr/>
        </p:nvSpPr>
        <p:spPr>
          <a:xfrm>
            <a:off x="533400" y="685801"/>
            <a:ext cx="8077200" cy="5324535"/>
          </a:xfrm>
          <a:prstGeom prst="rect">
            <a:avLst/>
          </a:prstGeom>
          <a:noFill/>
        </p:spPr>
        <p:txBody>
          <a:bodyPr wrap="square" rtlCol="0">
            <a:spAutoFit/>
          </a:bodyPr>
          <a:lstStyle/>
          <a:p>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Hoạt</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động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lễ</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hội</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Lễ</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hội</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là</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một</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trong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những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hình</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thức</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tái</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hiện</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văn</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hóa</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truyền</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thống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dân</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tộc</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Chính</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vì</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vậy</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việc</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đưa</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lễ</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hội</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đưa</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các</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ngày</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lễ</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quan</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trọng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vào</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chương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trình</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giáo</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dục</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trẻ</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có</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lồng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ghép</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phương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pháp</a:t>
            </a:r>
            <a:r>
              <a:rPr lang="en-US" sz="2000" b="1" i="1" dirty="0">
                <a:latin typeface="Times New Roman" pitchFamily="18" charset="0"/>
                <a:cs typeface="Times New Roman" pitchFamily="18" charset="0"/>
              </a:rPr>
              <a:t> STEAM </a:t>
            </a:r>
            <a:r>
              <a:rPr lang="en-US" sz="2000" b="1" i="1" dirty="0" err="1">
                <a:latin typeface="Times New Roman" pitchFamily="18" charset="0"/>
                <a:cs typeface="Times New Roman" pitchFamily="18" charset="0"/>
              </a:rPr>
              <a:t>là</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điều</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rất</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cần</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thiết</a:t>
            </a:r>
            <a:r>
              <a:rPr lang="en-US" sz="2000" b="1" i="1" dirty="0">
                <a:latin typeface="Times New Roman" pitchFamily="18" charset="0"/>
                <a:cs typeface="Times New Roman" pitchFamily="18" charset="0"/>
              </a:rPr>
              <a:t>. </a:t>
            </a:r>
          </a:p>
          <a:p>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Tham</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quan</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dã</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ngoại</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Tham</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quan</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dã</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ngoại</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theo</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quan</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niệm</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đổi</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mới</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phương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pháp</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dạy</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học</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là</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một</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hình</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thức</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tự</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học</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tích</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cực</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bổ</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ích</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và</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có</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hiệu</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quả</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nối</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liền</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kiến</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thức</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với</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đời</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sống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thực</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tiễn</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mở</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rộng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kéo</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dài</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trường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suy</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tưởng</a:t>
            </a:r>
            <a:r>
              <a:rPr lang="en-US" sz="2000" b="1" i="1" dirty="0">
                <a:latin typeface="Times New Roman" pitchFamily="18" charset="0"/>
                <a:cs typeface="Times New Roman" pitchFamily="18" charset="0"/>
              </a:rPr>
              <a:t> - </a:t>
            </a:r>
            <a:r>
              <a:rPr lang="en-US" sz="2000" b="1" i="1" dirty="0" err="1">
                <a:latin typeface="Times New Roman" pitchFamily="18" charset="0"/>
                <a:cs typeface="Times New Roman" pitchFamily="18" charset="0"/>
              </a:rPr>
              <a:t>thẩm</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định</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về</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bài</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học</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cho</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trẻ</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phát</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huy</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tính</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tích</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cực</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chủ</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động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sáng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tạo</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của</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trẻ</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kiểm</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tra</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chất</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lượng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dạy</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học</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trong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giờ</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chính</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khóa</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Điều</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này</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như</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một</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sợi</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dây</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vô</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hình</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gắn</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kết</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tham</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quan</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dã</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ngoại</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với</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phương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pháp</a:t>
            </a:r>
            <a:r>
              <a:rPr lang="en-US" sz="2000" b="1" i="1" dirty="0">
                <a:latin typeface="Times New Roman" pitchFamily="18" charset="0"/>
                <a:cs typeface="Times New Roman" pitchFamily="18" charset="0"/>
              </a:rPr>
              <a:t> STEAM. </a:t>
            </a:r>
          </a:p>
          <a:p>
            <a:r>
              <a:rPr lang="en-US" sz="2000" b="1" i="1" dirty="0">
                <a:solidFill>
                  <a:schemeClr val="accent6">
                    <a:lumMod val="75000"/>
                  </a:schemeClr>
                </a:solidFill>
                <a:latin typeface="Times New Roman" pitchFamily="18" charset="0"/>
                <a:cs typeface="Times New Roman" pitchFamily="18" charset="0"/>
              </a:rPr>
              <a:t>3.5. </a:t>
            </a:r>
            <a:r>
              <a:rPr lang="en-US" sz="2000" b="1" i="1" dirty="0" err="1">
                <a:solidFill>
                  <a:schemeClr val="accent6">
                    <a:lumMod val="75000"/>
                  </a:schemeClr>
                </a:solidFill>
                <a:latin typeface="Times New Roman" pitchFamily="18" charset="0"/>
                <a:cs typeface="Times New Roman" pitchFamily="18" charset="0"/>
              </a:rPr>
              <a:t>Biện</a:t>
            </a:r>
            <a:r>
              <a:rPr lang="en-US" sz="2000" b="1" i="1" dirty="0">
                <a:solidFill>
                  <a:schemeClr val="accent6">
                    <a:lumMod val="75000"/>
                  </a:schemeClr>
                </a:solidFill>
                <a:latin typeface="Times New Roman" pitchFamily="18" charset="0"/>
                <a:cs typeface="Times New Roman" pitchFamily="18" charset="0"/>
              </a:rPr>
              <a:t> </a:t>
            </a:r>
            <a:r>
              <a:rPr lang="en-US" sz="2000" b="1" i="1" dirty="0" err="1">
                <a:solidFill>
                  <a:schemeClr val="accent6">
                    <a:lumMod val="75000"/>
                  </a:schemeClr>
                </a:solidFill>
                <a:latin typeface="Times New Roman" pitchFamily="18" charset="0"/>
                <a:cs typeface="Times New Roman" pitchFamily="18" charset="0"/>
              </a:rPr>
              <a:t>pháp</a:t>
            </a:r>
            <a:r>
              <a:rPr lang="en-US" sz="2000" b="1" i="1" dirty="0">
                <a:solidFill>
                  <a:schemeClr val="accent6">
                    <a:lumMod val="75000"/>
                  </a:schemeClr>
                </a:solidFill>
                <a:latin typeface="Times New Roman" pitchFamily="18" charset="0"/>
                <a:cs typeface="Times New Roman" pitchFamily="18" charset="0"/>
              </a:rPr>
              <a:t> 5:</a:t>
            </a:r>
            <a:r>
              <a:rPr lang="nl-NL" sz="2000" b="1" i="1" dirty="0">
                <a:solidFill>
                  <a:schemeClr val="accent6">
                    <a:lumMod val="75000"/>
                  </a:schemeClr>
                </a:solidFill>
                <a:latin typeface="Times New Roman" pitchFamily="18" charset="0"/>
                <a:cs typeface="Times New Roman" pitchFamily="18" charset="0"/>
              </a:rPr>
              <a:t> Tuyên truyền kết hợp với phụ huynh. </a:t>
            </a:r>
            <a:endParaRPr lang="en-US" sz="2000" b="1" i="1" dirty="0">
              <a:solidFill>
                <a:schemeClr val="accent6">
                  <a:lumMod val="75000"/>
                </a:schemeClr>
              </a:solidFill>
              <a:latin typeface="Times New Roman" pitchFamily="18" charset="0"/>
              <a:cs typeface="Times New Roman" pitchFamily="18" charset="0"/>
            </a:endParaRPr>
          </a:p>
          <a:p>
            <a:r>
              <a:rPr lang="nl-NL" sz="2000" b="1" i="1" dirty="0">
                <a:latin typeface="Times New Roman" pitchFamily="18" charset="0"/>
                <a:cs typeface="Times New Roman" pitchFamily="18" charset="0"/>
              </a:rPr>
              <a:t>Bảng thông tin tuyên truyên ở cửa lớp là một hình thức gián tiếp giúp gắn kết gữa giáo viên, phụ huynh và trẻ. Thông tin trên bảng được chúng tôi cập nhật thường xuyên và liên tục giúp phụ huynh có các nhìn tổng quan về lớp học. Từ đó tăng thêm hiệu quả trong sợi dây liên hệ giữa giáo viên và phụ huynh.</a:t>
            </a:r>
            <a:endParaRPr lang="en-US" sz="2000" b="1" i="1" dirty="0">
              <a:latin typeface="Times New Roman" pitchFamily="18" charset="0"/>
              <a:cs typeface="Times New Roman" pitchFamily="18" charset="0"/>
            </a:endParaRPr>
          </a:p>
        </p:txBody>
      </p:sp>
    </p:spTree>
    <p:extLst>
      <p:ext uri="{BB962C8B-B14F-4D97-AF65-F5344CB8AC3E}">
        <p14:creationId xmlns:p14="http://schemas.microsoft.com/office/powerpoint/2010/main" val="2756483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TextBox 4"/>
          <p:cNvSpPr txBox="1"/>
          <p:nvPr/>
        </p:nvSpPr>
        <p:spPr>
          <a:xfrm>
            <a:off x="533400" y="685802"/>
            <a:ext cx="8077200" cy="6555641"/>
          </a:xfrm>
          <a:prstGeom prst="rect">
            <a:avLst/>
          </a:prstGeom>
          <a:noFill/>
        </p:spPr>
        <p:txBody>
          <a:bodyPr wrap="square" rtlCol="0">
            <a:spAutoFit/>
          </a:bodyPr>
          <a:lstStyle/>
          <a:p>
            <a:pPr algn="ctr"/>
            <a:r>
              <a:rPr lang="en-US" sz="2000" b="1" i="1" dirty="0">
                <a:solidFill>
                  <a:srgbClr val="00B050"/>
                </a:solidFill>
                <a:latin typeface="Times New Roman" pitchFamily="18" charset="0"/>
                <a:cs typeface="Times New Roman" pitchFamily="18" charset="0"/>
              </a:rPr>
              <a:t>I. ĐẶT VẤN ĐỀ</a:t>
            </a:r>
          </a:p>
          <a:p>
            <a:r>
              <a:rPr lang="en-US" sz="2000" b="1" i="1" dirty="0">
                <a:solidFill>
                  <a:srgbClr val="7030A0"/>
                </a:solidFill>
                <a:latin typeface="Times New Roman" pitchFamily="18" charset="0"/>
                <a:cs typeface="Times New Roman" pitchFamily="18" charset="0"/>
              </a:rPr>
              <a:t>1. </a:t>
            </a:r>
            <a:r>
              <a:rPr lang="en-US" sz="2000" b="1" i="1" dirty="0" err="1">
                <a:solidFill>
                  <a:srgbClr val="7030A0"/>
                </a:solidFill>
                <a:latin typeface="Times New Roman" pitchFamily="18" charset="0"/>
                <a:cs typeface="Times New Roman" pitchFamily="18" charset="0"/>
              </a:rPr>
              <a:t>Lí</a:t>
            </a:r>
            <a:r>
              <a:rPr lang="en-US" sz="2000" b="1" i="1" dirty="0">
                <a:solidFill>
                  <a:srgbClr val="7030A0"/>
                </a:solidFill>
                <a:latin typeface="Times New Roman" pitchFamily="18" charset="0"/>
                <a:cs typeface="Times New Roman" pitchFamily="18" charset="0"/>
              </a:rPr>
              <a:t> do </a:t>
            </a:r>
            <a:r>
              <a:rPr lang="en-US" sz="2000" b="1" i="1" dirty="0" err="1">
                <a:solidFill>
                  <a:srgbClr val="7030A0"/>
                </a:solidFill>
                <a:latin typeface="Times New Roman" pitchFamily="18" charset="0"/>
                <a:cs typeface="Times New Roman" pitchFamily="18" charset="0"/>
              </a:rPr>
              <a:t>chọn</a:t>
            </a:r>
            <a:r>
              <a:rPr lang="en-US" sz="2000" b="1" i="1" dirty="0">
                <a:solidFill>
                  <a:srgbClr val="7030A0"/>
                </a:solidFill>
                <a:latin typeface="Times New Roman" pitchFamily="18" charset="0"/>
                <a:cs typeface="Times New Roman" pitchFamily="18" charset="0"/>
              </a:rPr>
              <a:t> </a:t>
            </a:r>
            <a:r>
              <a:rPr lang="en-US" sz="2000" b="1" i="1" dirty="0" err="1">
                <a:solidFill>
                  <a:srgbClr val="7030A0"/>
                </a:solidFill>
                <a:latin typeface="Times New Roman" pitchFamily="18" charset="0"/>
                <a:cs typeface="Times New Roman" pitchFamily="18" charset="0"/>
              </a:rPr>
              <a:t>đề</a:t>
            </a:r>
            <a:r>
              <a:rPr lang="en-US" sz="2000" b="1" i="1" dirty="0">
                <a:solidFill>
                  <a:srgbClr val="7030A0"/>
                </a:solidFill>
                <a:latin typeface="Times New Roman" pitchFamily="18" charset="0"/>
                <a:cs typeface="Times New Roman" pitchFamily="18" charset="0"/>
              </a:rPr>
              <a:t> </a:t>
            </a:r>
            <a:r>
              <a:rPr lang="en-US" sz="2000" b="1" i="1" dirty="0" err="1">
                <a:solidFill>
                  <a:srgbClr val="7030A0"/>
                </a:solidFill>
                <a:latin typeface="Times New Roman" pitchFamily="18" charset="0"/>
                <a:cs typeface="Times New Roman" pitchFamily="18" charset="0"/>
              </a:rPr>
              <a:t>tài</a:t>
            </a:r>
            <a:endParaRPr lang="en-US" sz="2000" b="1" i="1" dirty="0">
              <a:solidFill>
                <a:srgbClr val="7030A0"/>
              </a:solidFill>
              <a:latin typeface="Times New Roman" pitchFamily="18" charset="0"/>
              <a:cs typeface="Times New Roman" pitchFamily="18" charset="0"/>
            </a:endParaRPr>
          </a:p>
          <a:p>
            <a:r>
              <a:rPr lang="nl-NL" sz="2000" b="1" i="1" dirty="0">
                <a:latin typeface="Times New Roman" pitchFamily="18" charset="0"/>
                <a:cs typeface="Times New Roman" pitchFamily="18" charset="0"/>
              </a:rPr>
              <a:t>       Giáo dục mầm non là cấp học đầu tiên trong hệ thống giáo dục quốc dân, đặt nền móng cho sự phát triển về thể chất, nhận thức, tình cảm xã hội và thẩm mỹ cho trẻ em. Những kỹ năng trẻ được tiếp thu qua chương trình chăm sóc giáo dục mầm non sẽ là nền tảng cho việc học tập và thành công sau này. Do vậy, phát triển giáo dục mầm non, tăng cường khả năng sẵn sàng đi học cho trẻ là yếu tố quan trọng trong việc phát triển nguồn nhân lực chất lượng cao cho đất nước.</a:t>
            </a:r>
          </a:p>
          <a:p>
            <a:r>
              <a:rPr lang="nl-NL" sz="2000" b="1" i="1" dirty="0">
                <a:latin typeface="Times New Roman" pitchFamily="18" charset="0"/>
                <a:cs typeface="Times New Roman" pitchFamily="18" charset="0"/>
              </a:rPr>
              <a:t>      Như chúng ta đã biết, đất nước ta hiện nay nền kinh tế phát triển đang trên đường hội nhập Quốc tế, đặc biệt là giáo dục mầm non đã không ngừng học hỏi những phương pháp giáo dục tiên tiến trên thế giới, các trường mầm non trên cả nước đã bắt đầu tiếp cận và áp dụng phương pháp Steam - là phương pháp giáo dục sớm đang đón nhận được rất nhiều sự quan tâm của các phụ huynh cũng như giáo viên.</a:t>
            </a:r>
          </a:p>
          <a:p>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Đối</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với</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trẻ</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mầm</a:t>
            </a:r>
            <a:r>
              <a:rPr lang="en-US" sz="2000" b="1" i="1" dirty="0">
                <a:latin typeface="Times New Roman" pitchFamily="18" charset="0"/>
                <a:cs typeface="Times New Roman" pitchFamily="18" charset="0"/>
              </a:rPr>
              <a:t> non, </a:t>
            </a:r>
            <a:r>
              <a:rPr lang="en-US" sz="2000" b="1" i="1" dirty="0" err="1">
                <a:latin typeface="Times New Roman" pitchFamily="18" charset="0"/>
                <a:cs typeface="Times New Roman" pitchFamily="18" charset="0"/>
              </a:rPr>
              <a:t>việc</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ứng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dụng</a:t>
            </a:r>
            <a:r>
              <a:rPr lang="en-US" sz="2000" b="1" i="1" dirty="0">
                <a:latin typeface="Times New Roman" pitchFamily="18" charset="0"/>
                <a:cs typeface="Times New Roman" pitchFamily="18" charset="0"/>
              </a:rPr>
              <a:t> Steam </a:t>
            </a:r>
            <a:r>
              <a:rPr lang="en-US" sz="2000" b="1" i="1" dirty="0" err="1">
                <a:latin typeface="Times New Roman" pitchFamily="18" charset="0"/>
                <a:cs typeface="Times New Roman" pitchFamily="18" charset="0"/>
              </a:rPr>
              <a:t>vào</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dạy</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cho</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trẻ</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những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bài</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học</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là</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vô</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cùng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quan</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trọng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Thực</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hành</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là</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để</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giúp</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trẻ</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phát</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triển</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khả</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năng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kiểm</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soát</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và</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phối</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hợp</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các</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hoạt</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động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của</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các</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bộ</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phận</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trên</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cơ</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thể</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giúp</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trẻ</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rèn</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luyện</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được</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tính</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tự</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lập</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và</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dần</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thích</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nghi</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với</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hoàn</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cảnh</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môi</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trường</a:t>
            </a:r>
            <a:endParaRPr lang="nl-NL" sz="2000" b="1" i="1" dirty="0">
              <a:latin typeface="Times New Roman" pitchFamily="18" charset="0"/>
              <a:cs typeface="Times New Roman" pitchFamily="18" charset="0"/>
            </a:endParaRPr>
          </a:p>
          <a:p>
            <a:r>
              <a:rPr lang="nl-NL" sz="2000" b="1" i="1" dirty="0">
                <a:latin typeface="Times New Roman" pitchFamily="18" charset="0"/>
                <a:cs typeface="Times New Roman" pitchFamily="18" charset="0"/>
              </a:rPr>
              <a:t> </a:t>
            </a:r>
            <a:endParaRPr lang="en-US" sz="2000" b="1" i="1" dirty="0">
              <a:latin typeface="Times New Roman" pitchFamily="18" charset="0"/>
              <a:cs typeface="Times New Roman" pitchFamily="18" charset="0"/>
            </a:endParaRPr>
          </a:p>
          <a:p>
            <a:endParaRPr lang="en-US" sz="2000" b="1" i="1" dirty="0">
              <a:latin typeface="Times New Roman" pitchFamily="18" charset="0"/>
              <a:cs typeface="Times New Roman" pitchFamily="18" charset="0"/>
            </a:endParaRPr>
          </a:p>
        </p:txBody>
      </p:sp>
    </p:spTree>
    <p:extLst>
      <p:ext uri="{BB962C8B-B14F-4D97-AF65-F5344CB8AC3E}">
        <p14:creationId xmlns:p14="http://schemas.microsoft.com/office/powerpoint/2010/main" val="2662936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TextBox 4"/>
          <p:cNvSpPr txBox="1"/>
          <p:nvPr/>
        </p:nvSpPr>
        <p:spPr>
          <a:xfrm>
            <a:off x="533400" y="685800"/>
            <a:ext cx="8077200" cy="1938992"/>
          </a:xfrm>
          <a:prstGeom prst="rect">
            <a:avLst/>
          </a:prstGeom>
          <a:noFill/>
        </p:spPr>
        <p:txBody>
          <a:bodyPr wrap="square" rtlCol="0">
            <a:spAutoFit/>
          </a:bodyPr>
          <a:lstStyle/>
          <a:p>
            <a:r>
              <a:rPr lang="en-US" sz="2000" b="1" i="1" dirty="0">
                <a:solidFill>
                  <a:srgbClr val="7030A0"/>
                </a:solidFill>
                <a:latin typeface="Times New Roman" pitchFamily="18" charset="0"/>
                <a:cs typeface="Times New Roman" pitchFamily="18" charset="0"/>
              </a:rPr>
              <a:t>4. </a:t>
            </a:r>
            <a:r>
              <a:rPr lang="en-US" sz="2000" b="1" i="1" dirty="0" err="1">
                <a:solidFill>
                  <a:srgbClr val="7030A0"/>
                </a:solidFill>
                <a:latin typeface="Times New Roman" pitchFamily="18" charset="0"/>
                <a:cs typeface="Times New Roman" pitchFamily="18" charset="0"/>
              </a:rPr>
              <a:t>Hiệu</a:t>
            </a:r>
            <a:r>
              <a:rPr lang="en-US" sz="2000" b="1" i="1" dirty="0">
                <a:solidFill>
                  <a:srgbClr val="7030A0"/>
                </a:solidFill>
                <a:latin typeface="Times New Roman" pitchFamily="18" charset="0"/>
                <a:cs typeface="Times New Roman" pitchFamily="18" charset="0"/>
              </a:rPr>
              <a:t> </a:t>
            </a:r>
            <a:r>
              <a:rPr lang="en-US" sz="2000" b="1" i="1" dirty="0" err="1">
                <a:solidFill>
                  <a:srgbClr val="7030A0"/>
                </a:solidFill>
                <a:latin typeface="Times New Roman" pitchFamily="18" charset="0"/>
                <a:cs typeface="Times New Roman" pitchFamily="18" charset="0"/>
              </a:rPr>
              <a:t>quả</a:t>
            </a:r>
            <a:r>
              <a:rPr lang="en-US" sz="2000" b="1" i="1" dirty="0">
                <a:solidFill>
                  <a:srgbClr val="7030A0"/>
                </a:solidFill>
                <a:latin typeface="Times New Roman" pitchFamily="18" charset="0"/>
                <a:cs typeface="Times New Roman" pitchFamily="18" charset="0"/>
              </a:rPr>
              <a:t> </a:t>
            </a:r>
            <a:r>
              <a:rPr lang="en-US" sz="2000" b="1" i="1" dirty="0" err="1">
                <a:solidFill>
                  <a:srgbClr val="7030A0"/>
                </a:solidFill>
                <a:latin typeface="Times New Roman" pitchFamily="18" charset="0"/>
                <a:cs typeface="Times New Roman" pitchFamily="18" charset="0"/>
              </a:rPr>
              <a:t>của</a:t>
            </a:r>
            <a:r>
              <a:rPr lang="en-US" sz="2000" b="1" i="1" dirty="0">
                <a:solidFill>
                  <a:srgbClr val="7030A0"/>
                </a:solidFill>
                <a:latin typeface="Times New Roman" pitchFamily="18" charset="0"/>
                <a:cs typeface="Times New Roman" pitchFamily="18" charset="0"/>
              </a:rPr>
              <a:t> SKKN</a:t>
            </a:r>
          </a:p>
          <a:p>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Tôi</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đã</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áp</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dụng</a:t>
            </a:r>
            <a:r>
              <a:rPr lang="en-US" sz="2000" b="1" i="1" dirty="0">
                <a:latin typeface="Times New Roman" pitchFamily="18" charset="0"/>
                <a:cs typeface="Times New Roman" pitchFamily="18" charset="0"/>
              </a:rPr>
              <a:t> SKKN ở </a:t>
            </a:r>
            <a:r>
              <a:rPr lang="en-US" sz="2000" b="1" i="1" dirty="0" err="1">
                <a:latin typeface="Times New Roman" pitchFamily="18" charset="0"/>
                <a:cs typeface="Times New Roman" pitchFamily="18" charset="0"/>
              </a:rPr>
              <a:t>lớp</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tôi</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trực</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tiếp</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giảng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dạy</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là</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lớp</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Mẫu</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giáo</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nhỡ</a:t>
            </a:r>
            <a:r>
              <a:rPr lang="en-US" sz="2000" b="1" i="1" dirty="0">
                <a:latin typeface="Times New Roman" pitchFamily="18" charset="0"/>
                <a:cs typeface="Times New Roman" pitchFamily="18" charset="0"/>
              </a:rPr>
              <a:t> B2 (4 - 5 </a:t>
            </a:r>
            <a:r>
              <a:rPr lang="en-US" sz="2000" b="1" i="1" dirty="0" err="1">
                <a:latin typeface="Times New Roman" pitchFamily="18" charset="0"/>
                <a:cs typeface="Times New Roman" pitchFamily="18" charset="0"/>
              </a:rPr>
              <a:t>tuổi</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trường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mầm</a:t>
            </a:r>
            <a:r>
              <a:rPr lang="en-US" sz="2000" b="1" i="1" dirty="0">
                <a:latin typeface="Times New Roman" pitchFamily="18" charset="0"/>
                <a:cs typeface="Times New Roman" pitchFamily="18" charset="0"/>
              </a:rPr>
              <a:t> non </a:t>
            </a:r>
            <a:r>
              <a:rPr lang="en-US" sz="2000" b="1" i="1" dirty="0" err="1">
                <a:latin typeface="Times New Roman" pitchFamily="18" charset="0"/>
                <a:cs typeface="Times New Roman" pitchFamily="18" charset="0"/>
              </a:rPr>
              <a:t>Tuổi</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Hoa</a:t>
            </a:r>
            <a:r>
              <a:rPr lang="en-US" sz="2000" b="1" i="1" dirty="0">
                <a:latin typeface="Times New Roman" pitchFamily="18" charset="0"/>
                <a:cs typeface="Times New Roman" pitchFamily="18" charset="0"/>
              </a:rPr>
              <a:t>.</a:t>
            </a:r>
          </a:p>
          <a:p>
            <a:pPr marL="342900" indent="-342900">
              <a:buFontTx/>
              <a:buChar char="-"/>
            </a:pPr>
            <a:r>
              <a:rPr lang="nl-NL" sz="2000" b="1" i="1" dirty="0">
                <a:latin typeface="Times New Roman" pitchFamily="18" charset="0"/>
                <a:cs typeface="Times New Roman" pitchFamily="18" charset="0"/>
              </a:rPr>
              <a:t>Học sinh đối chiếu là học sinh của lớp khi chưa ứng dụng phương pháp STEAM và cuối năm sau khi được trải nghiệm phương pháp mới.</a:t>
            </a:r>
          </a:p>
          <a:p>
            <a:pPr marL="342900" indent="-342900">
              <a:buFontTx/>
              <a:buChar char="-"/>
            </a:pPr>
            <a:endParaRPr lang="en-US" sz="2000" b="1" i="1"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2362202"/>
            <a:ext cx="769620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6483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TextBox 4"/>
          <p:cNvSpPr txBox="1"/>
          <p:nvPr/>
        </p:nvSpPr>
        <p:spPr>
          <a:xfrm>
            <a:off x="533400" y="685802"/>
            <a:ext cx="8077200" cy="5632311"/>
          </a:xfrm>
          <a:prstGeom prst="rect">
            <a:avLst/>
          </a:prstGeom>
          <a:noFill/>
        </p:spPr>
        <p:txBody>
          <a:bodyPr wrap="square" rtlCol="0">
            <a:spAutoFit/>
          </a:bodyPr>
          <a:lstStyle/>
          <a:p>
            <a:r>
              <a:rPr lang="nl-NL" sz="2000" b="1" i="1" dirty="0">
                <a:latin typeface="Times New Roman" pitchFamily="18" charset="0"/>
                <a:cs typeface="Times New Roman" pitchFamily="18" charset="0"/>
              </a:rPr>
              <a:t>- Bản thân tôi cũng rút ra được kinh nghiệm trong việc tổ chức hoạt động STEAM cho trẻ. Qua đó tôi tích cực hơn trong việc nghiên cứu tài liệu để mang lại nhiều hoạt động trải nghiệm, dự án phù hợp với nội dung chương trình, với nhu cầu của trẻ.</a:t>
            </a:r>
            <a:endParaRPr lang="en-US" sz="2000" b="1" i="1" dirty="0">
              <a:latin typeface="Times New Roman" pitchFamily="18" charset="0"/>
              <a:cs typeface="Times New Roman" pitchFamily="18" charset="0"/>
            </a:endParaRPr>
          </a:p>
          <a:p>
            <a:pPr algn="ctr"/>
            <a:r>
              <a:rPr lang="en-US" sz="2000" b="1" i="1" dirty="0">
                <a:solidFill>
                  <a:srgbClr val="00B050"/>
                </a:solidFill>
                <a:latin typeface="Times New Roman" pitchFamily="18" charset="0"/>
                <a:cs typeface="Times New Roman" pitchFamily="18" charset="0"/>
              </a:rPr>
              <a:t>I</a:t>
            </a:r>
            <a:r>
              <a:rPr lang="vi-VN" sz="2000" b="1" i="1" dirty="0">
                <a:solidFill>
                  <a:srgbClr val="00B050"/>
                </a:solidFill>
                <a:latin typeface="Times New Roman" pitchFamily="18" charset="0"/>
                <a:cs typeface="Times New Roman" pitchFamily="18" charset="0"/>
              </a:rPr>
              <a:t>II. K</a:t>
            </a:r>
            <a:r>
              <a:rPr lang="en-US" sz="2000" b="1" i="1" dirty="0">
                <a:solidFill>
                  <a:srgbClr val="00B050"/>
                </a:solidFill>
                <a:latin typeface="Times New Roman" pitchFamily="18" charset="0"/>
                <a:cs typeface="Times New Roman" pitchFamily="18" charset="0"/>
              </a:rPr>
              <a:t>ẾT LUẬN, KHUYẾ</a:t>
            </a:r>
            <a:r>
              <a:rPr lang="vi-VN" sz="2000" b="1" i="1" dirty="0">
                <a:solidFill>
                  <a:srgbClr val="00B050"/>
                </a:solidFill>
                <a:latin typeface="Times New Roman" pitchFamily="18" charset="0"/>
                <a:cs typeface="Times New Roman" pitchFamily="18" charset="0"/>
              </a:rPr>
              <a:t>N NGHỊ</a:t>
            </a:r>
            <a:endParaRPr lang="en-US" sz="2000" b="1" i="1" dirty="0">
              <a:solidFill>
                <a:srgbClr val="00B050"/>
              </a:solidFill>
              <a:latin typeface="Times New Roman" pitchFamily="18" charset="0"/>
              <a:cs typeface="Times New Roman" pitchFamily="18" charset="0"/>
            </a:endParaRPr>
          </a:p>
          <a:p>
            <a:r>
              <a:rPr lang="en-US" sz="2000" b="1" i="1" dirty="0">
                <a:solidFill>
                  <a:srgbClr val="7030A0"/>
                </a:solidFill>
                <a:latin typeface="Times New Roman" pitchFamily="18" charset="0"/>
                <a:cs typeface="Times New Roman" pitchFamily="18" charset="0"/>
              </a:rPr>
              <a:t>1. </a:t>
            </a:r>
            <a:r>
              <a:rPr lang="en-US" sz="2000" b="1" i="1" dirty="0" err="1">
                <a:solidFill>
                  <a:srgbClr val="7030A0"/>
                </a:solidFill>
                <a:latin typeface="Times New Roman" pitchFamily="18" charset="0"/>
                <a:cs typeface="Times New Roman" pitchFamily="18" charset="0"/>
              </a:rPr>
              <a:t>Kết</a:t>
            </a:r>
            <a:r>
              <a:rPr lang="en-US" sz="2000" b="1" i="1" dirty="0">
                <a:solidFill>
                  <a:srgbClr val="7030A0"/>
                </a:solidFill>
                <a:latin typeface="Times New Roman" pitchFamily="18" charset="0"/>
                <a:cs typeface="Times New Roman" pitchFamily="18" charset="0"/>
              </a:rPr>
              <a:t> </a:t>
            </a:r>
            <a:r>
              <a:rPr lang="en-US" sz="2000" b="1" i="1" dirty="0" err="1">
                <a:solidFill>
                  <a:srgbClr val="7030A0"/>
                </a:solidFill>
                <a:latin typeface="Times New Roman" pitchFamily="18" charset="0"/>
                <a:cs typeface="Times New Roman" pitchFamily="18" charset="0"/>
              </a:rPr>
              <a:t>luận</a:t>
            </a:r>
            <a:r>
              <a:rPr lang="en-US" sz="2000" b="1" i="1" dirty="0">
                <a:solidFill>
                  <a:srgbClr val="7030A0"/>
                </a:solidFill>
                <a:latin typeface="Times New Roman" pitchFamily="18" charset="0"/>
                <a:cs typeface="Times New Roman" pitchFamily="18" charset="0"/>
              </a:rPr>
              <a:t> </a:t>
            </a:r>
          </a:p>
          <a:p>
            <a:r>
              <a:rPr lang="nl-NL" sz="2000" b="1" i="1" dirty="0">
                <a:latin typeface="Times New Roman" pitchFamily="18" charset="0"/>
                <a:cs typeface="Times New Roman" pitchFamily="18" charset="0"/>
              </a:rPr>
              <a:t>      Giáo dục STEAM trang bị cho học sinh những kiến thức và kỹ năng cần thiết liên quan đến các lĩnh vực khoa học, công nghệ, kỹ thuật, nghệ thuật và toán học. Các kiến thức và kỹ năng này phải được tích hợp, lồng ghép và bổ trợ cho nhau giúp học sinh không chỉ hiểu biết về nguyên lý mà còn có thể thực hành và tạo ra được những sản phẩm trong cuộc sống hằng ngày. </a:t>
            </a:r>
            <a:endParaRPr lang="en-US" sz="2000" b="1" i="1" dirty="0">
              <a:latin typeface="Times New Roman" pitchFamily="18" charset="0"/>
              <a:cs typeface="Times New Roman" pitchFamily="18" charset="0"/>
            </a:endParaRPr>
          </a:p>
          <a:p>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Đối</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với</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Khối</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Mầm</a:t>
            </a:r>
            <a:r>
              <a:rPr lang="en-US" sz="2000" b="1" i="1" dirty="0">
                <a:latin typeface="Times New Roman" pitchFamily="18" charset="0"/>
                <a:cs typeface="Times New Roman" pitchFamily="18" charset="0"/>
              </a:rPr>
              <a:t> non </a:t>
            </a:r>
            <a:r>
              <a:rPr lang="en-US" sz="2000" b="1" i="1" dirty="0" err="1">
                <a:latin typeface="Times New Roman" pitchFamily="18" charset="0"/>
                <a:cs typeface="Times New Roman" pitchFamily="18" charset="0"/>
              </a:rPr>
              <a:t>giáo</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viên</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sẽ</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khuyến</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khích</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các</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bé</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tự</a:t>
            </a:r>
            <a:r>
              <a:rPr lang="en-US" sz="2000" b="1" i="1" dirty="0">
                <a:latin typeface="Times New Roman" pitchFamily="18" charset="0"/>
                <a:cs typeface="Times New Roman" pitchFamily="18" charset="0"/>
              </a:rPr>
              <a:t> do </a:t>
            </a:r>
            <a:r>
              <a:rPr lang="en-US" sz="2000" b="1" i="1" dirty="0" err="1">
                <a:latin typeface="Times New Roman" pitchFamily="18" charset="0"/>
                <a:cs typeface="Times New Roman" pitchFamily="18" charset="0"/>
              </a:rPr>
              <a:t>thử</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sức</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với</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nhiều</a:t>
            </a:r>
            <a:r>
              <a:rPr lang="en-US" sz="2000" b="1" i="1" dirty="0">
                <a:latin typeface="Times New Roman" pitchFamily="18" charset="0"/>
                <a:cs typeface="Times New Roman" pitchFamily="18" charset="0"/>
              </a:rPr>
              <a:t> ý </a:t>
            </a:r>
            <a:r>
              <a:rPr lang="en-US" sz="2000" b="1" i="1" dirty="0" err="1">
                <a:latin typeface="Times New Roman" pitchFamily="18" charset="0"/>
                <a:cs typeface="Times New Roman" pitchFamily="18" charset="0"/>
              </a:rPr>
              <a:t>tưởng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khác</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nhau</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và</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không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để</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cho</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cảm</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giác</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sợ</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sai</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kiềm</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chế</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khả</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năng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của</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mình</a:t>
            </a:r>
            <a:r>
              <a:rPr lang="en-US" sz="2000" b="1" i="1" dirty="0">
                <a:latin typeface="Times New Roman" pitchFamily="18" charset="0"/>
                <a:cs typeface="Times New Roman" pitchFamily="18" charset="0"/>
              </a:rPr>
              <a:t>.</a:t>
            </a:r>
            <a:r>
              <a:rPr lang="nl-NL" sz="2000" dirty="0"/>
              <a:t> </a:t>
            </a:r>
            <a:r>
              <a:rPr lang="nl-NL" sz="2000" b="1" i="1" dirty="0">
                <a:latin typeface="Times New Roman" pitchFamily="18" charset="0"/>
                <a:cs typeface="Times New Roman" pitchFamily="18" charset="0"/>
              </a:rPr>
              <a:t>Với những ưu điểm nổi trội trên, tin rằng STEAM sẽ giúp đào tạo những đứa trẻ - với đủ mọi trình độ và khả năng, trở thành những công dân toàn cầu trong chính cộng đồng của mình.</a:t>
            </a:r>
            <a:endParaRPr lang="en-US" sz="2000" b="1" i="1" dirty="0">
              <a:latin typeface="Times New Roman" pitchFamily="18" charset="0"/>
              <a:cs typeface="Times New Roman" pitchFamily="18" charset="0"/>
            </a:endParaRPr>
          </a:p>
          <a:p>
            <a:endParaRPr lang="en-US" sz="2000" b="1" i="1" dirty="0">
              <a:latin typeface="Times New Roman" pitchFamily="18" charset="0"/>
              <a:cs typeface="Times New Roman" pitchFamily="18" charset="0"/>
            </a:endParaRPr>
          </a:p>
        </p:txBody>
      </p:sp>
    </p:spTree>
    <p:extLst>
      <p:ext uri="{BB962C8B-B14F-4D97-AF65-F5344CB8AC3E}">
        <p14:creationId xmlns:p14="http://schemas.microsoft.com/office/powerpoint/2010/main" val="2756483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TextBox 4"/>
          <p:cNvSpPr txBox="1"/>
          <p:nvPr/>
        </p:nvSpPr>
        <p:spPr>
          <a:xfrm>
            <a:off x="533400" y="685800"/>
            <a:ext cx="8077200" cy="5940088"/>
          </a:xfrm>
          <a:prstGeom prst="rect">
            <a:avLst/>
          </a:prstGeom>
          <a:noFill/>
        </p:spPr>
        <p:txBody>
          <a:bodyPr wrap="square" rtlCol="0">
            <a:spAutoFit/>
          </a:bodyPr>
          <a:lstStyle/>
          <a:p>
            <a:r>
              <a:rPr lang="nl-NL" sz="2000" b="1" i="1" dirty="0">
                <a:latin typeface="Times New Roman" pitchFamily="18" charset="0"/>
                <a:cs typeface="Times New Roman" pitchFamily="18" charset="0"/>
              </a:rPr>
              <a:t>        Qua một thời gian áp dụng việc lồng ghép phương pháp STEAM vào các hoạt động cho trẻ tôi rút ra một số bài học cho bản thân mình:</a:t>
            </a:r>
            <a:endParaRPr lang="en-US" sz="2000" b="1" i="1" dirty="0">
              <a:latin typeface="Times New Roman" pitchFamily="18" charset="0"/>
              <a:cs typeface="Times New Roman" pitchFamily="18" charset="0"/>
            </a:endParaRPr>
          </a:p>
          <a:p>
            <a:pPr lvl="0"/>
            <a:r>
              <a:rPr lang="nl-NL" sz="2000" b="1" i="1" dirty="0">
                <a:latin typeface="Times New Roman" pitchFamily="18" charset="0"/>
                <a:cs typeface="Times New Roman" pitchFamily="18" charset="0"/>
              </a:rPr>
              <a:t>Luôn luôn cập nhật thông tin trên Internet,  thường xuyên nghiên cứu tài liệu, tự học, tự bồi dưỡng để nâng cao trình độ chuyên môn nghiệp vụ, linh hoạt, sáng tạo, mạnh dạn đưa các phương pháp mới để tổ chức các hoạt động cho trẻ. </a:t>
            </a:r>
            <a:endParaRPr lang="en-US" sz="2000" b="1" i="1" dirty="0">
              <a:latin typeface="Times New Roman" pitchFamily="18" charset="0"/>
              <a:cs typeface="Times New Roman" pitchFamily="18" charset="0"/>
            </a:endParaRPr>
          </a:p>
          <a:p>
            <a:pPr lvl="0"/>
            <a:r>
              <a:rPr lang="nl-NL" sz="2000" b="1" i="1" dirty="0">
                <a:latin typeface="Times New Roman" pitchFamily="18" charset="0"/>
                <a:cs typeface="Times New Roman" pitchFamily="18" charset="0"/>
              </a:rPr>
              <a:t>       Lắng nghe ý kiến đóng góp, xây dựng, rút kinh nghiệm sau mỗi hoạt động để giúp trẻ phát triển tốt hơn.</a:t>
            </a:r>
            <a:endParaRPr lang="en-US" sz="2000" b="1" i="1" dirty="0">
              <a:latin typeface="Times New Roman" pitchFamily="18" charset="0"/>
              <a:cs typeface="Times New Roman" pitchFamily="18" charset="0"/>
            </a:endParaRPr>
          </a:p>
          <a:p>
            <a:pPr lvl="0"/>
            <a:r>
              <a:rPr lang="nl-NL" sz="2000" b="1" i="1" dirty="0">
                <a:latin typeface="Times New Roman" pitchFamily="18" charset="0"/>
                <a:cs typeface="Times New Roman" pitchFamily="18" charset="0"/>
              </a:rPr>
              <a:t>      Thực hiện tốt công tác tuyên truyền, kết hợp với phụ huynh để tạo điều kiện cho trẻ được tham gia vào các hoạt động lồng ghép STEAM mọi lúc mọi nơi.</a:t>
            </a:r>
            <a:endParaRPr lang="en-US" sz="2000" b="1" i="1" dirty="0">
              <a:latin typeface="Times New Roman" pitchFamily="18" charset="0"/>
              <a:cs typeface="Times New Roman" pitchFamily="18" charset="0"/>
            </a:endParaRPr>
          </a:p>
          <a:p>
            <a:r>
              <a:rPr lang="en-US" sz="2000" b="1" i="1" dirty="0">
                <a:solidFill>
                  <a:srgbClr val="7030A0"/>
                </a:solidFill>
                <a:latin typeface="Times New Roman" pitchFamily="18" charset="0"/>
                <a:cs typeface="Times New Roman" pitchFamily="18" charset="0"/>
              </a:rPr>
              <a:t>2. </a:t>
            </a:r>
            <a:r>
              <a:rPr lang="en-US" sz="2000" b="1" i="1" dirty="0" err="1">
                <a:solidFill>
                  <a:srgbClr val="7030A0"/>
                </a:solidFill>
                <a:latin typeface="Times New Roman" pitchFamily="18" charset="0"/>
                <a:cs typeface="Times New Roman" pitchFamily="18" charset="0"/>
              </a:rPr>
              <a:t>Khuyến</a:t>
            </a:r>
            <a:r>
              <a:rPr lang="en-US" sz="2000" b="1" i="1" dirty="0">
                <a:solidFill>
                  <a:srgbClr val="7030A0"/>
                </a:solidFill>
                <a:latin typeface="Times New Roman" pitchFamily="18" charset="0"/>
                <a:cs typeface="Times New Roman" pitchFamily="18" charset="0"/>
              </a:rPr>
              <a:t> </a:t>
            </a:r>
            <a:r>
              <a:rPr lang="en-US" sz="2000" b="1" i="1" dirty="0" err="1">
                <a:solidFill>
                  <a:srgbClr val="7030A0"/>
                </a:solidFill>
                <a:latin typeface="Times New Roman" pitchFamily="18" charset="0"/>
                <a:cs typeface="Times New Roman" pitchFamily="18" charset="0"/>
              </a:rPr>
              <a:t>nghị</a:t>
            </a:r>
            <a:endParaRPr lang="en-US" sz="2000" b="1" i="1" dirty="0">
              <a:solidFill>
                <a:srgbClr val="7030A0"/>
              </a:solidFill>
              <a:latin typeface="Times New Roman" pitchFamily="18" charset="0"/>
              <a:cs typeface="Times New Roman" pitchFamily="18" charset="0"/>
            </a:endParaRPr>
          </a:p>
          <a:p>
            <a:r>
              <a:rPr lang="en-US" sz="2000" b="1" i="1" dirty="0">
                <a:latin typeface="Times New Roman" pitchFamily="18" charset="0"/>
                <a:cs typeface="Times New Roman" pitchFamily="18" charset="0"/>
              </a:rPr>
              <a:t>*</a:t>
            </a:r>
            <a:r>
              <a:rPr lang="vi-VN" sz="2000" b="1" i="1" dirty="0">
                <a:latin typeface="Times New Roman" pitchFamily="18" charset="0"/>
                <a:cs typeface="Times New Roman" pitchFamily="18" charset="0"/>
              </a:rPr>
              <a:t> Đối với Nhà trường:           </a:t>
            </a:r>
            <a:endParaRPr lang="en-US" sz="2000" b="1" i="1" dirty="0">
              <a:latin typeface="Times New Roman" pitchFamily="18" charset="0"/>
              <a:cs typeface="Times New Roman" pitchFamily="18" charset="0"/>
            </a:endParaRPr>
          </a:p>
          <a:p>
            <a:pPr lvl="0"/>
            <a:r>
              <a:rPr lang="en-US" sz="2000" b="1" i="1" dirty="0">
                <a:latin typeface="Times New Roman" pitchFamily="18" charset="0"/>
                <a:cs typeface="Times New Roman" pitchFamily="18" charset="0"/>
              </a:rPr>
              <a:t>Ban </a:t>
            </a:r>
            <a:r>
              <a:rPr lang="en-US" sz="2000" b="1" i="1" dirty="0" err="1">
                <a:latin typeface="Times New Roman" pitchFamily="18" charset="0"/>
                <a:cs typeface="Times New Roman" pitchFamily="18" charset="0"/>
              </a:rPr>
              <a:t>giám</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hiệu</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nhà</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trường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tiếp</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tục</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bồi</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dưỡng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về</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kiến</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thức</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kỹ</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năng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cho</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giáo</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viên</a:t>
            </a:r>
            <a:r>
              <a:rPr lang="en-US" sz="2000" b="1" i="1" dirty="0">
                <a:latin typeface="Times New Roman" pitchFamily="18" charset="0"/>
                <a:cs typeface="Times New Roman" pitchFamily="18" charset="0"/>
              </a:rPr>
              <a:t>.</a:t>
            </a:r>
          </a:p>
          <a:p>
            <a:pPr marL="342900" indent="-342900">
              <a:buFont typeface="Arial" pitchFamily="34" charset="0"/>
              <a:buChar char="•"/>
            </a:pPr>
            <a:r>
              <a:rPr lang="vi-VN" sz="2000" b="1" i="1" dirty="0">
                <a:latin typeface="Times New Roman" pitchFamily="18" charset="0"/>
                <a:cs typeface="Times New Roman" pitchFamily="18" charset="0"/>
              </a:rPr>
              <a:t>Đối với Phòng giáo dục:</a:t>
            </a:r>
            <a:endParaRPr lang="en-US" sz="2000" b="1" i="1" dirty="0">
              <a:latin typeface="Times New Roman" pitchFamily="18" charset="0"/>
              <a:cs typeface="Times New Roman" pitchFamily="18" charset="0"/>
            </a:endParaRPr>
          </a:p>
          <a:p>
            <a:pPr marL="342900" lvl="0" indent="-342900">
              <a:buFont typeface="Arial" pitchFamily="34" charset="0"/>
              <a:buChar char="•"/>
            </a:pPr>
            <a:r>
              <a:rPr lang="en-US" sz="2000" b="1" i="1" dirty="0" err="1">
                <a:latin typeface="Times New Roman" pitchFamily="18" charset="0"/>
                <a:cs typeface="Times New Roman" pitchFamily="18" charset="0"/>
              </a:rPr>
              <a:t>Tổ</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chức</a:t>
            </a:r>
            <a:r>
              <a:rPr lang="vi-VN" sz="2000" b="1" i="1" dirty="0">
                <a:latin typeface="Times New Roman" pitchFamily="18" charset="0"/>
                <a:cs typeface="Times New Roman" pitchFamily="18" charset="0"/>
              </a:rPr>
              <a:t> tập huấn, bồi dưỡng kiến thức </a:t>
            </a:r>
            <a:r>
              <a:rPr lang="en-US" sz="2000" b="1" i="1" dirty="0" err="1">
                <a:latin typeface="Times New Roman" pitchFamily="18" charset="0"/>
                <a:cs typeface="Times New Roman" pitchFamily="18" charset="0"/>
              </a:rPr>
              <a:t>cho</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đại</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trà</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các</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giáo</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viên</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trong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trường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và</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có</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những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lớp</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học</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chuyên</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sâu</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về</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phương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pháp</a:t>
            </a:r>
            <a:r>
              <a:rPr lang="en-US" sz="2000" b="1" i="1" dirty="0">
                <a:latin typeface="Times New Roman" pitchFamily="18" charset="0"/>
                <a:cs typeface="Times New Roman" pitchFamily="18" charset="0"/>
              </a:rPr>
              <a:t> STEAM.</a:t>
            </a:r>
          </a:p>
          <a:p>
            <a:pPr marL="342900" indent="-342900">
              <a:buFont typeface="Arial" pitchFamily="34" charset="0"/>
              <a:buChar char="•"/>
            </a:pPr>
            <a:endParaRPr lang="en-US" sz="2000" b="1" i="1" dirty="0">
              <a:latin typeface="Times New Roman" pitchFamily="18" charset="0"/>
              <a:cs typeface="Times New Roman" pitchFamily="18" charset="0"/>
            </a:endParaRPr>
          </a:p>
        </p:txBody>
      </p:sp>
    </p:spTree>
    <p:extLst>
      <p:ext uri="{BB962C8B-B14F-4D97-AF65-F5344CB8AC3E}">
        <p14:creationId xmlns:p14="http://schemas.microsoft.com/office/powerpoint/2010/main" val="2756483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3" name="TextBox 2"/>
          <p:cNvSpPr txBox="1"/>
          <p:nvPr/>
        </p:nvSpPr>
        <p:spPr>
          <a:xfrm>
            <a:off x="609600" y="762000"/>
            <a:ext cx="7848600" cy="1323439"/>
          </a:xfrm>
          <a:prstGeom prst="rect">
            <a:avLst/>
          </a:prstGeom>
          <a:noFill/>
        </p:spPr>
        <p:txBody>
          <a:bodyPr wrap="square" rtlCol="0">
            <a:spAutoFit/>
          </a:bodyPr>
          <a:lstStyle/>
          <a:p>
            <a:pPr algn="ctr"/>
            <a:r>
              <a:rPr lang="en-US" sz="2000" b="1" i="1" dirty="0" err="1">
                <a:solidFill>
                  <a:srgbClr val="00B050"/>
                </a:solidFill>
                <a:latin typeface="Times New Roman" pitchFamily="18" charset="0"/>
                <a:cs typeface="Times New Roman" pitchFamily="18" charset="0"/>
              </a:rPr>
              <a:t>Một</a:t>
            </a:r>
            <a:r>
              <a:rPr lang="en-US" sz="2000" b="1" i="1" dirty="0">
                <a:solidFill>
                  <a:srgbClr val="00B050"/>
                </a:solidFill>
                <a:latin typeface="Times New Roman" pitchFamily="18" charset="0"/>
                <a:cs typeface="Times New Roman" pitchFamily="18" charset="0"/>
              </a:rPr>
              <a:t> </a:t>
            </a:r>
            <a:r>
              <a:rPr lang="en-US" sz="2000" b="1" i="1" dirty="0" err="1">
                <a:solidFill>
                  <a:srgbClr val="00B050"/>
                </a:solidFill>
                <a:latin typeface="Times New Roman" pitchFamily="18" charset="0"/>
                <a:cs typeface="Times New Roman" pitchFamily="18" charset="0"/>
              </a:rPr>
              <a:t>số</a:t>
            </a:r>
            <a:r>
              <a:rPr lang="en-US" sz="2000" b="1" i="1" dirty="0">
                <a:solidFill>
                  <a:srgbClr val="00B050"/>
                </a:solidFill>
                <a:latin typeface="Times New Roman" pitchFamily="18" charset="0"/>
                <a:cs typeface="Times New Roman" pitchFamily="18" charset="0"/>
              </a:rPr>
              <a:t> </a:t>
            </a:r>
            <a:r>
              <a:rPr lang="en-US" sz="2000" b="1" i="1" dirty="0" err="1">
                <a:solidFill>
                  <a:srgbClr val="00B050"/>
                </a:solidFill>
                <a:latin typeface="Times New Roman" pitchFamily="18" charset="0"/>
                <a:cs typeface="Times New Roman" pitchFamily="18" charset="0"/>
              </a:rPr>
              <a:t>hình</a:t>
            </a:r>
            <a:r>
              <a:rPr lang="en-US" sz="2000" b="1" i="1" dirty="0">
                <a:solidFill>
                  <a:srgbClr val="00B050"/>
                </a:solidFill>
                <a:latin typeface="Times New Roman" pitchFamily="18" charset="0"/>
                <a:cs typeface="Times New Roman" pitchFamily="18" charset="0"/>
              </a:rPr>
              <a:t> </a:t>
            </a:r>
            <a:r>
              <a:rPr lang="en-US" sz="2000" b="1" i="1" dirty="0" err="1">
                <a:solidFill>
                  <a:srgbClr val="00B050"/>
                </a:solidFill>
                <a:latin typeface="Times New Roman" pitchFamily="18" charset="0"/>
                <a:cs typeface="Times New Roman" pitchFamily="18" charset="0"/>
              </a:rPr>
              <a:t>ảnh</a:t>
            </a:r>
            <a:r>
              <a:rPr lang="en-US" sz="2000" b="1" i="1" dirty="0">
                <a:solidFill>
                  <a:srgbClr val="00B050"/>
                </a:solidFill>
                <a:latin typeface="Times New Roman" pitchFamily="18" charset="0"/>
                <a:cs typeface="Times New Roman" pitchFamily="18" charset="0"/>
              </a:rPr>
              <a:t> minh </a:t>
            </a:r>
            <a:r>
              <a:rPr lang="en-US" sz="2000" b="1" i="1" dirty="0" err="1">
                <a:solidFill>
                  <a:srgbClr val="00B050"/>
                </a:solidFill>
                <a:latin typeface="Times New Roman" pitchFamily="18" charset="0"/>
                <a:cs typeface="Times New Roman" pitchFamily="18" charset="0"/>
              </a:rPr>
              <a:t>chứng</a:t>
            </a:r>
            <a:r>
              <a:rPr lang="en-US" sz="2000" b="1" i="1" dirty="0">
                <a:solidFill>
                  <a:srgbClr val="00B050"/>
                </a:solidFill>
                <a:latin typeface="Times New Roman" pitchFamily="18" charset="0"/>
                <a:cs typeface="Times New Roman" pitchFamily="18" charset="0"/>
              </a:rPr>
              <a:t> </a:t>
            </a:r>
            <a:r>
              <a:rPr lang="en-US" sz="2000" b="1" i="1" dirty="0" err="1">
                <a:solidFill>
                  <a:srgbClr val="00B050"/>
                </a:solidFill>
                <a:latin typeface="Times New Roman" pitchFamily="18" charset="0"/>
                <a:cs typeface="Times New Roman" pitchFamily="18" charset="0"/>
              </a:rPr>
              <a:t>cho</a:t>
            </a:r>
            <a:r>
              <a:rPr lang="en-US" sz="2000" b="1" i="1" dirty="0">
                <a:solidFill>
                  <a:srgbClr val="00B050"/>
                </a:solidFill>
                <a:latin typeface="Times New Roman" pitchFamily="18" charset="0"/>
                <a:cs typeface="Times New Roman" pitchFamily="18" charset="0"/>
              </a:rPr>
              <a:t> </a:t>
            </a:r>
            <a:r>
              <a:rPr lang="en-US" sz="2000" b="1" i="1" dirty="0" err="1">
                <a:solidFill>
                  <a:srgbClr val="00B050"/>
                </a:solidFill>
                <a:latin typeface="Times New Roman" pitchFamily="18" charset="0"/>
                <a:cs typeface="Times New Roman" pitchFamily="18" charset="0"/>
              </a:rPr>
              <a:t>các</a:t>
            </a:r>
            <a:r>
              <a:rPr lang="en-US" sz="2000" b="1" i="1" dirty="0">
                <a:solidFill>
                  <a:srgbClr val="00B050"/>
                </a:solidFill>
                <a:latin typeface="Times New Roman" pitchFamily="18" charset="0"/>
                <a:cs typeface="Times New Roman" pitchFamily="18" charset="0"/>
              </a:rPr>
              <a:t> </a:t>
            </a:r>
            <a:r>
              <a:rPr lang="en-US" sz="2000" b="1" i="1" dirty="0" err="1">
                <a:solidFill>
                  <a:srgbClr val="00B050"/>
                </a:solidFill>
                <a:latin typeface="Times New Roman" pitchFamily="18" charset="0"/>
                <a:cs typeface="Times New Roman" pitchFamily="18" charset="0"/>
              </a:rPr>
              <a:t>biện</a:t>
            </a:r>
            <a:r>
              <a:rPr lang="en-US" sz="2000" b="1" i="1" dirty="0">
                <a:solidFill>
                  <a:srgbClr val="00B050"/>
                </a:solidFill>
                <a:latin typeface="Times New Roman" pitchFamily="18" charset="0"/>
                <a:cs typeface="Times New Roman" pitchFamily="18" charset="0"/>
              </a:rPr>
              <a:t> </a:t>
            </a:r>
            <a:r>
              <a:rPr lang="en-US" sz="2000" b="1" i="1" dirty="0" err="1">
                <a:solidFill>
                  <a:srgbClr val="00B050"/>
                </a:solidFill>
                <a:latin typeface="Times New Roman" pitchFamily="18" charset="0"/>
                <a:cs typeface="Times New Roman" pitchFamily="18" charset="0"/>
              </a:rPr>
              <a:t>pháp</a:t>
            </a:r>
            <a:endParaRPr lang="en-US" sz="2000" b="1" i="1" dirty="0">
              <a:solidFill>
                <a:srgbClr val="00B050"/>
              </a:solidFill>
              <a:latin typeface="Times New Roman" pitchFamily="18" charset="0"/>
              <a:cs typeface="Times New Roman" pitchFamily="18" charset="0"/>
            </a:endParaRPr>
          </a:p>
          <a:p>
            <a:pPr algn="ctr"/>
            <a:endParaRPr lang="en-US" sz="2000" b="1" i="1" dirty="0">
              <a:solidFill>
                <a:srgbClr val="00B050"/>
              </a:solidFill>
              <a:latin typeface="Times New Roman" pitchFamily="18" charset="0"/>
              <a:cs typeface="Times New Roman" pitchFamily="18" charset="0"/>
            </a:endParaRPr>
          </a:p>
          <a:p>
            <a:r>
              <a:rPr lang="en-US" sz="2000" b="1" i="1" dirty="0">
                <a:latin typeface="Times New Roman" pitchFamily="18" charset="0"/>
                <a:cs typeface="Times New Roman" pitchFamily="18" charset="0"/>
              </a:rPr>
              <a:t> </a:t>
            </a:r>
            <a:r>
              <a:rPr lang="en-US" sz="2000" b="1" i="1" dirty="0" err="1">
                <a:solidFill>
                  <a:srgbClr val="7030A0"/>
                </a:solidFill>
                <a:latin typeface="Times New Roman" pitchFamily="18" charset="0"/>
                <a:cs typeface="Times New Roman" pitchFamily="18" charset="0"/>
              </a:rPr>
              <a:t>Hình</a:t>
            </a:r>
            <a:r>
              <a:rPr lang="en-US" sz="2000" b="1" i="1" dirty="0">
                <a:solidFill>
                  <a:srgbClr val="7030A0"/>
                </a:solidFill>
                <a:latin typeface="Times New Roman" pitchFamily="18" charset="0"/>
                <a:cs typeface="Times New Roman" pitchFamily="18" charset="0"/>
              </a:rPr>
              <a:t> </a:t>
            </a:r>
            <a:r>
              <a:rPr lang="en-US" sz="2000" b="1" i="1" dirty="0" err="1">
                <a:solidFill>
                  <a:srgbClr val="7030A0"/>
                </a:solidFill>
                <a:latin typeface="Times New Roman" pitchFamily="18" charset="0"/>
                <a:cs typeface="Times New Roman" pitchFamily="18" charset="0"/>
              </a:rPr>
              <a:t>ảnh</a:t>
            </a:r>
            <a:r>
              <a:rPr lang="en-US" sz="2000" b="1" i="1" dirty="0">
                <a:solidFill>
                  <a:srgbClr val="7030A0"/>
                </a:solidFill>
                <a:latin typeface="Times New Roman" pitchFamily="18" charset="0"/>
                <a:cs typeface="Times New Roman" pitchFamily="18" charset="0"/>
              </a:rPr>
              <a:t> 1: </a:t>
            </a:r>
            <a:r>
              <a:rPr lang="en-US" sz="2000" b="1" i="1" dirty="0" err="1">
                <a:solidFill>
                  <a:srgbClr val="7030A0"/>
                </a:solidFill>
                <a:latin typeface="Times New Roman" pitchFamily="18" charset="0"/>
                <a:cs typeface="Times New Roman" pitchFamily="18" charset="0"/>
              </a:rPr>
              <a:t>Góc</a:t>
            </a:r>
            <a:r>
              <a:rPr lang="en-US" sz="2000" b="1" i="1" dirty="0">
                <a:solidFill>
                  <a:srgbClr val="7030A0"/>
                </a:solidFill>
                <a:latin typeface="Times New Roman" pitchFamily="18" charset="0"/>
                <a:cs typeface="Times New Roman" pitchFamily="18" charset="0"/>
              </a:rPr>
              <a:t> STEAM </a:t>
            </a:r>
            <a:r>
              <a:rPr lang="en-US" sz="2000" b="1" i="1" dirty="0" err="1">
                <a:solidFill>
                  <a:srgbClr val="7030A0"/>
                </a:solidFill>
                <a:latin typeface="Times New Roman" pitchFamily="18" charset="0"/>
                <a:cs typeface="Times New Roman" pitchFamily="18" charset="0"/>
              </a:rPr>
              <a:t>trong</a:t>
            </a:r>
            <a:r>
              <a:rPr lang="en-US" sz="2000" b="1" i="1" dirty="0">
                <a:solidFill>
                  <a:srgbClr val="7030A0"/>
                </a:solidFill>
                <a:latin typeface="Times New Roman" pitchFamily="18" charset="0"/>
                <a:cs typeface="Times New Roman" pitchFamily="18" charset="0"/>
              </a:rPr>
              <a:t> </a:t>
            </a:r>
            <a:r>
              <a:rPr lang="en-US" sz="2000" b="1" i="1" dirty="0" err="1">
                <a:solidFill>
                  <a:srgbClr val="7030A0"/>
                </a:solidFill>
                <a:latin typeface="Times New Roman" pitchFamily="18" charset="0"/>
                <a:cs typeface="Times New Roman" pitchFamily="18" charset="0"/>
              </a:rPr>
              <a:t>lớp</a:t>
            </a:r>
            <a:r>
              <a:rPr lang="en-US" sz="2000" b="1" i="1" dirty="0">
                <a:solidFill>
                  <a:srgbClr val="7030A0"/>
                </a:solidFill>
                <a:latin typeface="Times New Roman" pitchFamily="18" charset="0"/>
                <a:cs typeface="Times New Roman" pitchFamily="18" charset="0"/>
              </a:rPr>
              <a:t> </a:t>
            </a:r>
            <a:r>
              <a:rPr lang="en-US" sz="2000" b="1" i="1" dirty="0" err="1">
                <a:solidFill>
                  <a:srgbClr val="7030A0"/>
                </a:solidFill>
                <a:latin typeface="Times New Roman" pitchFamily="18" charset="0"/>
                <a:cs typeface="Times New Roman" pitchFamily="18" charset="0"/>
              </a:rPr>
              <a:t>học</a:t>
            </a:r>
            <a:endParaRPr lang="en-US" sz="2000" b="1" i="1" dirty="0">
              <a:solidFill>
                <a:srgbClr val="7030A0"/>
              </a:solidFill>
              <a:latin typeface="Times New Roman" pitchFamily="18" charset="0"/>
              <a:cs typeface="Times New Roman" pitchFamily="18" charset="0"/>
            </a:endParaRPr>
          </a:p>
          <a:p>
            <a:endParaRPr lang="en-US" sz="2000" b="1" i="1" dirty="0">
              <a:solidFill>
                <a:srgbClr val="7030A0"/>
              </a:solidFill>
              <a:latin typeface="Times New Roman" pitchFamily="18" charset="0"/>
              <a:cs typeface="Times New Roman" pitchFamily="18" charset="0"/>
            </a:endParaRPr>
          </a:p>
        </p:txBody>
      </p:sp>
      <p:pic>
        <p:nvPicPr>
          <p:cNvPr id="6" name="Picture 5" descr="C:\Users\Techsi.vn\Downloads\Anh SKKN\z4848352823697_16a28b3eb801fbc2bf61f11a4b9176c8.jpg"/>
          <p:cNvPicPr/>
          <p:nvPr/>
        </p:nvPicPr>
        <p:blipFill>
          <a:blip r:embed="rId3">
            <a:extLst>
              <a:ext uri="{28A0092B-C50C-407E-A947-70E740481C1C}">
                <a14:useLocalDpi xmlns:a14="http://schemas.microsoft.com/office/drawing/2010/main" val="0"/>
              </a:ext>
            </a:extLst>
          </a:blip>
          <a:srcRect/>
          <a:stretch>
            <a:fillRect/>
          </a:stretch>
        </p:blipFill>
        <p:spPr bwMode="auto">
          <a:xfrm>
            <a:off x="1534680" y="2106221"/>
            <a:ext cx="6102350" cy="3771900"/>
          </a:xfrm>
          <a:prstGeom prst="rect">
            <a:avLst/>
          </a:prstGeom>
          <a:noFill/>
          <a:ln>
            <a:noFill/>
          </a:ln>
        </p:spPr>
      </p:pic>
    </p:spTree>
    <p:extLst>
      <p:ext uri="{BB962C8B-B14F-4D97-AF65-F5344CB8AC3E}">
        <p14:creationId xmlns:p14="http://schemas.microsoft.com/office/powerpoint/2010/main" val="4212169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3" name="TextBox 2"/>
          <p:cNvSpPr txBox="1"/>
          <p:nvPr/>
        </p:nvSpPr>
        <p:spPr>
          <a:xfrm>
            <a:off x="609600" y="762000"/>
            <a:ext cx="7848600" cy="1323439"/>
          </a:xfrm>
          <a:prstGeom prst="rect">
            <a:avLst/>
          </a:prstGeom>
          <a:noFill/>
        </p:spPr>
        <p:txBody>
          <a:bodyPr wrap="square" rtlCol="0">
            <a:spAutoFit/>
          </a:bodyPr>
          <a:lstStyle/>
          <a:p>
            <a:pPr algn="ctr"/>
            <a:r>
              <a:rPr lang="en-US" sz="2000" b="1" i="1" dirty="0" err="1">
                <a:solidFill>
                  <a:srgbClr val="00B050"/>
                </a:solidFill>
                <a:latin typeface="Times New Roman" pitchFamily="18" charset="0"/>
                <a:cs typeface="Times New Roman" pitchFamily="18" charset="0"/>
              </a:rPr>
              <a:t>Một</a:t>
            </a:r>
            <a:r>
              <a:rPr lang="en-US" sz="2000" b="1" i="1" dirty="0">
                <a:solidFill>
                  <a:srgbClr val="00B050"/>
                </a:solidFill>
                <a:latin typeface="Times New Roman" pitchFamily="18" charset="0"/>
                <a:cs typeface="Times New Roman" pitchFamily="18" charset="0"/>
              </a:rPr>
              <a:t> </a:t>
            </a:r>
            <a:r>
              <a:rPr lang="en-US" sz="2000" b="1" i="1" dirty="0" err="1">
                <a:solidFill>
                  <a:srgbClr val="00B050"/>
                </a:solidFill>
                <a:latin typeface="Times New Roman" pitchFamily="18" charset="0"/>
                <a:cs typeface="Times New Roman" pitchFamily="18" charset="0"/>
              </a:rPr>
              <a:t>số</a:t>
            </a:r>
            <a:r>
              <a:rPr lang="en-US" sz="2000" b="1" i="1" dirty="0">
                <a:solidFill>
                  <a:srgbClr val="00B050"/>
                </a:solidFill>
                <a:latin typeface="Times New Roman" pitchFamily="18" charset="0"/>
                <a:cs typeface="Times New Roman" pitchFamily="18" charset="0"/>
              </a:rPr>
              <a:t> </a:t>
            </a:r>
            <a:r>
              <a:rPr lang="en-US" sz="2000" b="1" i="1" dirty="0" err="1">
                <a:solidFill>
                  <a:srgbClr val="00B050"/>
                </a:solidFill>
                <a:latin typeface="Times New Roman" pitchFamily="18" charset="0"/>
                <a:cs typeface="Times New Roman" pitchFamily="18" charset="0"/>
              </a:rPr>
              <a:t>hình</a:t>
            </a:r>
            <a:r>
              <a:rPr lang="en-US" sz="2000" b="1" i="1" dirty="0">
                <a:solidFill>
                  <a:srgbClr val="00B050"/>
                </a:solidFill>
                <a:latin typeface="Times New Roman" pitchFamily="18" charset="0"/>
                <a:cs typeface="Times New Roman" pitchFamily="18" charset="0"/>
              </a:rPr>
              <a:t> </a:t>
            </a:r>
            <a:r>
              <a:rPr lang="en-US" sz="2000" b="1" i="1" dirty="0" err="1">
                <a:solidFill>
                  <a:srgbClr val="00B050"/>
                </a:solidFill>
                <a:latin typeface="Times New Roman" pitchFamily="18" charset="0"/>
                <a:cs typeface="Times New Roman" pitchFamily="18" charset="0"/>
              </a:rPr>
              <a:t>ảnh</a:t>
            </a:r>
            <a:r>
              <a:rPr lang="en-US" sz="2000" b="1" i="1" dirty="0">
                <a:solidFill>
                  <a:srgbClr val="00B050"/>
                </a:solidFill>
                <a:latin typeface="Times New Roman" pitchFamily="18" charset="0"/>
                <a:cs typeface="Times New Roman" pitchFamily="18" charset="0"/>
              </a:rPr>
              <a:t> minh </a:t>
            </a:r>
            <a:r>
              <a:rPr lang="en-US" sz="2000" b="1" i="1" dirty="0" err="1">
                <a:solidFill>
                  <a:srgbClr val="00B050"/>
                </a:solidFill>
                <a:latin typeface="Times New Roman" pitchFamily="18" charset="0"/>
                <a:cs typeface="Times New Roman" pitchFamily="18" charset="0"/>
              </a:rPr>
              <a:t>chứng</a:t>
            </a:r>
            <a:r>
              <a:rPr lang="en-US" sz="2000" b="1" i="1" dirty="0">
                <a:solidFill>
                  <a:srgbClr val="00B050"/>
                </a:solidFill>
                <a:latin typeface="Times New Roman" pitchFamily="18" charset="0"/>
                <a:cs typeface="Times New Roman" pitchFamily="18" charset="0"/>
              </a:rPr>
              <a:t> </a:t>
            </a:r>
            <a:r>
              <a:rPr lang="en-US" sz="2000" b="1" i="1" dirty="0" err="1">
                <a:solidFill>
                  <a:srgbClr val="00B050"/>
                </a:solidFill>
                <a:latin typeface="Times New Roman" pitchFamily="18" charset="0"/>
                <a:cs typeface="Times New Roman" pitchFamily="18" charset="0"/>
              </a:rPr>
              <a:t>cho</a:t>
            </a:r>
            <a:r>
              <a:rPr lang="en-US" sz="2000" b="1" i="1" dirty="0">
                <a:solidFill>
                  <a:srgbClr val="00B050"/>
                </a:solidFill>
                <a:latin typeface="Times New Roman" pitchFamily="18" charset="0"/>
                <a:cs typeface="Times New Roman" pitchFamily="18" charset="0"/>
              </a:rPr>
              <a:t> </a:t>
            </a:r>
            <a:r>
              <a:rPr lang="en-US" sz="2000" b="1" i="1" dirty="0" err="1">
                <a:solidFill>
                  <a:srgbClr val="00B050"/>
                </a:solidFill>
                <a:latin typeface="Times New Roman" pitchFamily="18" charset="0"/>
                <a:cs typeface="Times New Roman" pitchFamily="18" charset="0"/>
              </a:rPr>
              <a:t>các</a:t>
            </a:r>
            <a:r>
              <a:rPr lang="en-US" sz="2000" b="1" i="1" dirty="0">
                <a:solidFill>
                  <a:srgbClr val="00B050"/>
                </a:solidFill>
                <a:latin typeface="Times New Roman" pitchFamily="18" charset="0"/>
                <a:cs typeface="Times New Roman" pitchFamily="18" charset="0"/>
              </a:rPr>
              <a:t> </a:t>
            </a:r>
            <a:r>
              <a:rPr lang="en-US" sz="2000" b="1" i="1" dirty="0" err="1">
                <a:solidFill>
                  <a:srgbClr val="00B050"/>
                </a:solidFill>
                <a:latin typeface="Times New Roman" pitchFamily="18" charset="0"/>
                <a:cs typeface="Times New Roman" pitchFamily="18" charset="0"/>
              </a:rPr>
              <a:t>biện</a:t>
            </a:r>
            <a:r>
              <a:rPr lang="en-US" sz="2000" b="1" i="1" dirty="0">
                <a:solidFill>
                  <a:srgbClr val="00B050"/>
                </a:solidFill>
                <a:latin typeface="Times New Roman" pitchFamily="18" charset="0"/>
                <a:cs typeface="Times New Roman" pitchFamily="18" charset="0"/>
              </a:rPr>
              <a:t> </a:t>
            </a:r>
            <a:r>
              <a:rPr lang="en-US" sz="2000" b="1" i="1" dirty="0" err="1">
                <a:solidFill>
                  <a:srgbClr val="00B050"/>
                </a:solidFill>
                <a:latin typeface="Times New Roman" pitchFamily="18" charset="0"/>
                <a:cs typeface="Times New Roman" pitchFamily="18" charset="0"/>
              </a:rPr>
              <a:t>pháp</a:t>
            </a:r>
            <a:endParaRPr lang="en-US" sz="2000" b="1" i="1" dirty="0">
              <a:solidFill>
                <a:srgbClr val="00B050"/>
              </a:solidFill>
              <a:latin typeface="Times New Roman" pitchFamily="18" charset="0"/>
              <a:cs typeface="Times New Roman" pitchFamily="18" charset="0"/>
            </a:endParaRPr>
          </a:p>
          <a:p>
            <a:pPr algn="ctr"/>
            <a:endParaRPr lang="en-US" sz="2000" b="1" i="1" dirty="0">
              <a:solidFill>
                <a:srgbClr val="00B050"/>
              </a:solidFill>
              <a:latin typeface="Times New Roman" pitchFamily="18" charset="0"/>
              <a:cs typeface="Times New Roman" pitchFamily="18" charset="0"/>
            </a:endParaRPr>
          </a:p>
          <a:p>
            <a:r>
              <a:rPr lang="en-US" sz="2000" b="1" i="1" dirty="0">
                <a:latin typeface="Times New Roman" pitchFamily="18" charset="0"/>
                <a:cs typeface="Times New Roman" pitchFamily="18" charset="0"/>
              </a:rPr>
              <a:t> </a:t>
            </a:r>
            <a:r>
              <a:rPr lang="en-US" sz="2000" b="1" i="1" dirty="0" err="1">
                <a:solidFill>
                  <a:srgbClr val="7030A0"/>
                </a:solidFill>
                <a:latin typeface="Times New Roman" pitchFamily="18" charset="0"/>
                <a:cs typeface="Times New Roman" pitchFamily="18" charset="0"/>
              </a:rPr>
              <a:t>Hình</a:t>
            </a:r>
            <a:r>
              <a:rPr lang="en-US" sz="2000" b="1" i="1" dirty="0">
                <a:solidFill>
                  <a:srgbClr val="7030A0"/>
                </a:solidFill>
                <a:latin typeface="Times New Roman" pitchFamily="18" charset="0"/>
                <a:cs typeface="Times New Roman" pitchFamily="18" charset="0"/>
              </a:rPr>
              <a:t> </a:t>
            </a:r>
            <a:r>
              <a:rPr lang="en-US" sz="2000" b="1" i="1" dirty="0" err="1">
                <a:solidFill>
                  <a:srgbClr val="7030A0"/>
                </a:solidFill>
                <a:latin typeface="Times New Roman" pitchFamily="18" charset="0"/>
                <a:cs typeface="Times New Roman" pitchFamily="18" charset="0"/>
              </a:rPr>
              <a:t>ảnh</a:t>
            </a:r>
            <a:r>
              <a:rPr lang="en-US" sz="2000" b="1" i="1" dirty="0">
                <a:solidFill>
                  <a:srgbClr val="7030A0"/>
                </a:solidFill>
                <a:latin typeface="Times New Roman" pitchFamily="18" charset="0"/>
                <a:cs typeface="Times New Roman" pitchFamily="18" charset="0"/>
              </a:rPr>
              <a:t> 2: </a:t>
            </a:r>
            <a:r>
              <a:rPr lang="en-US" sz="2000" b="1" i="1" dirty="0" err="1">
                <a:solidFill>
                  <a:srgbClr val="7030A0"/>
                </a:solidFill>
                <a:latin typeface="Times New Roman" pitchFamily="18" charset="0"/>
                <a:cs typeface="Times New Roman" pitchFamily="18" charset="0"/>
              </a:rPr>
              <a:t>Góc</a:t>
            </a:r>
            <a:r>
              <a:rPr lang="en-US" sz="2000" b="1" i="1" dirty="0">
                <a:solidFill>
                  <a:srgbClr val="7030A0"/>
                </a:solidFill>
                <a:latin typeface="Times New Roman" pitchFamily="18" charset="0"/>
                <a:cs typeface="Times New Roman" pitchFamily="18" charset="0"/>
              </a:rPr>
              <a:t> STEAM </a:t>
            </a:r>
            <a:r>
              <a:rPr lang="en-US" sz="2000" b="1" i="1" dirty="0" err="1">
                <a:solidFill>
                  <a:srgbClr val="7030A0"/>
                </a:solidFill>
                <a:latin typeface="Times New Roman" pitchFamily="18" charset="0"/>
                <a:cs typeface="Times New Roman" pitchFamily="18" charset="0"/>
              </a:rPr>
              <a:t>trong</a:t>
            </a:r>
            <a:r>
              <a:rPr lang="en-US" sz="2000" b="1" i="1" dirty="0">
                <a:solidFill>
                  <a:srgbClr val="7030A0"/>
                </a:solidFill>
                <a:latin typeface="Times New Roman" pitchFamily="18" charset="0"/>
                <a:cs typeface="Times New Roman" pitchFamily="18" charset="0"/>
              </a:rPr>
              <a:t> </a:t>
            </a:r>
            <a:r>
              <a:rPr lang="en-US" sz="2000" b="1" i="1" dirty="0" err="1">
                <a:solidFill>
                  <a:srgbClr val="7030A0"/>
                </a:solidFill>
                <a:latin typeface="Times New Roman" pitchFamily="18" charset="0"/>
                <a:cs typeface="Times New Roman" pitchFamily="18" charset="0"/>
              </a:rPr>
              <a:t>lớp</a:t>
            </a:r>
            <a:r>
              <a:rPr lang="en-US" sz="2000" b="1" i="1" dirty="0">
                <a:solidFill>
                  <a:srgbClr val="7030A0"/>
                </a:solidFill>
                <a:latin typeface="Times New Roman" pitchFamily="18" charset="0"/>
                <a:cs typeface="Times New Roman" pitchFamily="18" charset="0"/>
              </a:rPr>
              <a:t> </a:t>
            </a:r>
            <a:r>
              <a:rPr lang="en-US" sz="2000" b="1" i="1" dirty="0" err="1">
                <a:solidFill>
                  <a:srgbClr val="7030A0"/>
                </a:solidFill>
                <a:latin typeface="Times New Roman" pitchFamily="18" charset="0"/>
                <a:cs typeface="Times New Roman" pitchFamily="18" charset="0"/>
              </a:rPr>
              <a:t>học</a:t>
            </a:r>
            <a:endParaRPr lang="en-US" sz="2000" b="1" i="1" dirty="0">
              <a:solidFill>
                <a:srgbClr val="7030A0"/>
              </a:solidFill>
              <a:latin typeface="Times New Roman" pitchFamily="18" charset="0"/>
              <a:cs typeface="Times New Roman" pitchFamily="18" charset="0"/>
            </a:endParaRPr>
          </a:p>
          <a:p>
            <a:endParaRPr lang="en-US" sz="2000" b="1" i="1" dirty="0">
              <a:solidFill>
                <a:srgbClr val="7030A0"/>
              </a:solidFill>
              <a:latin typeface="Times New Roman" pitchFamily="18" charset="0"/>
              <a:cs typeface="Times New Roman" pitchFamily="18" charset="0"/>
            </a:endParaRPr>
          </a:p>
        </p:txBody>
      </p:sp>
      <p:pic>
        <p:nvPicPr>
          <p:cNvPr id="7" name="Picture 6" descr="C:\Users\Techsi.vn\Downloads\Anh SKKN\z4848352548289_368c1ccc027bfd7fa690da9f31072774.jpg"/>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078512"/>
            <a:ext cx="6108700" cy="3941288"/>
          </a:xfrm>
          <a:prstGeom prst="rect">
            <a:avLst/>
          </a:prstGeom>
          <a:noFill/>
          <a:ln>
            <a:noFill/>
          </a:ln>
        </p:spPr>
      </p:pic>
    </p:spTree>
    <p:extLst>
      <p:ext uri="{BB962C8B-B14F-4D97-AF65-F5344CB8AC3E}">
        <p14:creationId xmlns:p14="http://schemas.microsoft.com/office/powerpoint/2010/main" val="3158739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3" name="TextBox 2"/>
          <p:cNvSpPr txBox="1"/>
          <p:nvPr/>
        </p:nvSpPr>
        <p:spPr>
          <a:xfrm>
            <a:off x="609600" y="762000"/>
            <a:ext cx="7848600" cy="1631216"/>
          </a:xfrm>
          <a:prstGeom prst="rect">
            <a:avLst/>
          </a:prstGeom>
          <a:noFill/>
        </p:spPr>
        <p:txBody>
          <a:bodyPr wrap="square" rtlCol="0">
            <a:spAutoFit/>
          </a:bodyPr>
          <a:lstStyle/>
          <a:p>
            <a:pPr algn="ctr"/>
            <a:r>
              <a:rPr lang="en-US" sz="2000" b="1" i="1" dirty="0" err="1">
                <a:solidFill>
                  <a:srgbClr val="00B050"/>
                </a:solidFill>
                <a:latin typeface="Times New Roman" pitchFamily="18" charset="0"/>
                <a:cs typeface="Times New Roman" pitchFamily="18" charset="0"/>
              </a:rPr>
              <a:t>Một</a:t>
            </a:r>
            <a:r>
              <a:rPr lang="en-US" sz="2000" b="1" i="1" dirty="0">
                <a:solidFill>
                  <a:srgbClr val="00B050"/>
                </a:solidFill>
                <a:latin typeface="Times New Roman" pitchFamily="18" charset="0"/>
                <a:cs typeface="Times New Roman" pitchFamily="18" charset="0"/>
              </a:rPr>
              <a:t> </a:t>
            </a:r>
            <a:r>
              <a:rPr lang="en-US" sz="2000" b="1" i="1" dirty="0" err="1">
                <a:solidFill>
                  <a:srgbClr val="00B050"/>
                </a:solidFill>
                <a:latin typeface="Times New Roman" pitchFamily="18" charset="0"/>
                <a:cs typeface="Times New Roman" pitchFamily="18" charset="0"/>
              </a:rPr>
              <a:t>số</a:t>
            </a:r>
            <a:r>
              <a:rPr lang="en-US" sz="2000" b="1" i="1" dirty="0">
                <a:solidFill>
                  <a:srgbClr val="00B050"/>
                </a:solidFill>
                <a:latin typeface="Times New Roman" pitchFamily="18" charset="0"/>
                <a:cs typeface="Times New Roman" pitchFamily="18" charset="0"/>
              </a:rPr>
              <a:t> </a:t>
            </a:r>
            <a:r>
              <a:rPr lang="en-US" sz="2000" b="1" i="1" dirty="0" err="1">
                <a:solidFill>
                  <a:srgbClr val="00B050"/>
                </a:solidFill>
                <a:latin typeface="Times New Roman" pitchFamily="18" charset="0"/>
                <a:cs typeface="Times New Roman" pitchFamily="18" charset="0"/>
              </a:rPr>
              <a:t>hình</a:t>
            </a:r>
            <a:r>
              <a:rPr lang="en-US" sz="2000" b="1" i="1" dirty="0">
                <a:solidFill>
                  <a:srgbClr val="00B050"/>
                </a:solidFill>
                <a:latin typeface="Times New Roman" pitchFamily="18" charset="0"/>
                <a:cs typeface="Times New Roman" pitchFamily="18" charset="0"/>
              </a:rPr>
              <a:t> </a:t>
            </a:r>
            <a:r>
              <a:rPr lang="en-US" sz="2000" b="1" i="1" dirty="0" err="1">
                <a:solidFill>
                  <a:srgbClr val="00B050"/>
                </a:solidFill>
                <a:latin typeface="Times New Roman" pitchFamily="18" charset="0"/>
                <a:cs typeface="Times New Roman" pitchFamily="18" charset="0"/>
              </a:rPr>
              <a:t>ảnh</a:t>
            </a:r>
            <a:r>
              <a:rPr lang="en-US" sz="2000" b="1" i="1" dirty="0">
                <a:solidFill>
                  <a:srgbClr val="00B050"/>
                </a:solidFill>
                <a:latin typeface="Times New Roman" pitchFamily="18" charset="0"/>
                <a:cs typeface="Times New Roman" pitchFamily="18" charset="0"/>
              </a:rPr>
              <a:t> minh </a:t>
            </a:r>
            <a:r>
              <a:rPr lang="en-US" sz="2000" b="1" i="1" dirty="0" err="1">
                <a:solidFill>
                  <a:srgbClr val="00B050"/>
                </a:solidFill>
                <a:latin typeface="Times New Roman" pitchFamily="18" charset="0"/>
                <a:cs typeface="Times New Roman" pitchFamily="18" charset="0"/>
              </a:rPr>
              <a:t>chứng</a:t>
            </a:r>
            <a:r>
              <a:rPr lang="en-US" sz="2000" b="1" i="1" dirty="0">
                <a:solidFill>
                  <a:srgbClr val="00B050"/>
                </a:solidFill>
                <a:latin typeface="Times New Roman" pitchFamily="18" charset="0"/>
                <a:cs typeface="Times New Roman" pitchFamily="18" charset="0"/>
              </a:rPr>
              <a:t> </a:t>
            </a:r>
            <a:r>
              <a:rPr lang="en-US" sz="2000" b="1" i="1" dirty="0" err="1">
                <a:solidFill>
                  <a:srgbClr val="00B050"/>
                </a:solidFill>
                <a:latin typeface="Times New Roman" pitchFamily="18" charset="0"/>
                <a:cs typeface="Times New Roman" pitchFamily="18" charset="0"/>
              </a:rPr>
              <a:t>cho</a:t>
            </a:r>
            <a:r>
              <a:rPr lang="en-US" sz="2000" b="1" i="1" dirty="0">
                <a:solidFill>
                  <a:srgbClr val="00B050"/>
                </a:solidFill>
                <a:latin typeface="Times New Roman" pitchFamily="18" charset="0"/>
                <a:cs typeface="Times New Roman" pitchFamily="18" charset="0"/>
              </a:rPr>
              <a:t> </a:t>
            </a:r>
            <a:r>
              <a:rPr lang="en-US" sz="2000" b="1" i="1" dirty="0" err="1">
                <a:solidFill>
                  <a:srgbClr val="00B050"/>
                </a:solidFill>
                <a:latin typeface="Times New Roman" pitchFamily="18" charset="0"/>
                <a:cs typeface="Times New Roman" pitchFamily="18" charset="0"/>
              </a:rPr>
              <a:t>các</a:t>
            </a:r>
            <a:r>
              <a:rPr lang="en-US" sz="2000" b="1" i="1" dirty="0">
                <a:solidFill>
                  <a:srgbClr val="00B050"/>
                </a:solidFill>
                <a:latin typeface="Times New Roman" pitchFamily="18" charset="0"/>
                <a:cs typeface="Times New Roman" pitchFamily="18" charset="0"/>
              </a:rPr>
              <a:t> </a:t>
            </a:r>
            <a:r>
              <a:rPr lang="en-US" sz="2000" b="1" i="1" dirty="0" err="1">
                <a:solidFill>
                  <a:srgbClr val="00B050"/>
                </a:solidFill>
                <a:latin typeface="Times New Roman" pitchFamily="18" charset="0"/>
                <a:cs typeface="Times New Roman" pitchFamily="18" charset="0"/>
              </a:rPr>
              <a:t>biện</a:t>
            </a:r>
            <a:r>
              <a:rPr lang="en-US" sz="2000" b="1" i="1" dirty="0">
                <a:solidFill>
                  <a:srgbClr val="00B050"/>
                </a:solidFill>
                <a:latin typeface="Times New Roman" pitchFamily="18" charset="0"/>
                <a:cs typeface="Times New Roman" pitchFamily="18" charset="0"/>
              </a:rPr>
              <a:t> </a:t>
            </a:r>
            <a:r>
              <a:rPr lang="en-US" sz="2000" b="1" i="1" dirty="0" err="1">
                <a:solidFill>
                  <a:srgbClr val="00B050"/>
                </a:solidFill>
                <a:latin typeface="Times New Roman" pitchFamily="18" charset="0"/>
                <a:cs typeface="Times New Roman" pitchFamily="18" charset="0"/>
              </a:rPr>
              <a:t>pháp</a:t>
            </a:r>
            <a:endParaRPr lang="en-US" sz="2000" b="1" i="1" dirty="0">
              <a:solidFill>
                <a:srgbClr val="00B050"/>
              </a:solidFill>
              <a:latin typeface="Times New Roman" pitchFamily="18" charset="0"/>
              <a:cs typeface="Times New Roman" pitchFamily="18" charset="0"/>
            </a:endParaRPr>
          </a:p>
          <a:p>
            <a:pPr algn="ctr"/>
            <a:endParaRPr lang="en-US" sz="2000" b="1" i="1" dirty="0">
              <a:solidFill>
                <a:srgbClr val="00B050"/>
              </a:solidFill>
              <a:latin typeface="Times New Roman" pitchFamily="18" charset="0"/>
              <a:cs typeface="Times New Roman" pitchFamily="18" charset="0"/>
            </a:endParaRPr>
          </a:p>
          <a:p>
            <a:r>
              <a:rPr lang="en-US" sz="2000" b="1" i="1" dirty="0">
                <a:latin typeface="Times New Roman" pitchFamily="18" charset="0"/>
                <a:cs typeface="Times New Roman" pitchFamily="18" charset="0"/>
              </a:rPr>
              <a:t> </a:t>
            </a:r>
            <a:r>
              <a:rPr lang="en-US" sz="2000" b="1" i="1" dirty="0" err="1">
                <a:solidFill>
                  <a:srgbClr val="7030A0"/>
                </a:solidFill>
                <a:latin typeface="Times New Roman" pitchFamily="18" charset="0"/>
                <a:cs typeface="Times New Roman" pitchFamily="18" charset="0"/>
              </a:rPr>
              <a:t>Hình</a:t>
            </a:r>
            <a:r>
              <a:rPr lang="en-US" sz="2000" b="1" i="1" dirty="0">
                <a:solidFill>
                  <a:srgbClr val="7030A0"/>
                </a:solidFill>
                <a:latin typeface="Times New Roman" pitchFamily="18" charset="0"/>
                <a:cs typeface="Times New Roman" pitchFamily="18" charset="0"/>
              </a:rPr>
              <a:t> </a:t>
            </a:r>
            <a:r>
              <a:rPr lang="en-US" sz="2000" b="1" i="1" dirty="0" err="1">
                <a:solidFill>
                  <a:srgbClr val="7030A0"/>
                </a:solidFill>
                <a:latin typeface="Times New Roman" pitchFamily="18" charset="0"/>
                <a:cs typeface="Times New Roman" pitchFamily="18" charset="0"/>
              </a:rPr>
              <a:t>ảnh</a:t>
            </a:r>
            <a:r>
              <a:rPr lang="en-US" sz="2000" b="1" i="1" dirty="0">
                <a:solidFill>
                  <a:srgbClr val="7030A0"/>
                </a:solidFill>
                <a:latin typeface="Times New Roman" pitchFamily="18" charset="0"/>
                <a:cs typeface="Times New Roman" pitchFamily="18" charset="0"/>
              </a:rPr>
              <a:t> 3: </a:t>
            </a:r>
            <a:r>
              <a:rPr lang="en-US" sz="2000" b="1" i="1" dirty="0" err="1">
                <a:solidFill>
                  <a:srgbClr val="7030A0"/>
                </a:solidFill>
                <a:latin typeface="Times New Roman" pitchFamily="18" charset="0"/>
                <a:cs typeface="Times New Roman" pitchFamily="18" charset="0"/>
              </a:rPr>
              <a:t>Hoạt</a:t>
            </a:r>
            <a:r>
              <a:rPr lang="en-US" sz="2000" b="1" i="1" dirty="0">
                <a:solidFill>
                  <a:srgbClr val="7030A0"/>
                </a:solidFill>
                <a:latin typeface="Times New Roman" pitchFamily="18" charset="0"/>
                <a:cs typeface="Times New Roman" pitchFamily="18" charset="0"/>
              </a:rPr>
              <a:t> </a:t>
            </a:r>
            <a:r>
              <a:rPr lang="en-US" sz="2000" b="1" i="1" dirty="0" err="1">
                <a:solidFill>
                  <a:srgbClr val="7030A0"/>
                </a:solidFill>
                <a:latin typeface="Times New Roman" pitchFamily="18" charset="0"/>
                <a:cs typeface="Times New Roman" pitchFamily="18" charset="0"/>
              </a:rPr>
              <a:t>động</a:t>
            </a:r>
            <a:r>
              <a:rPr lang="en-US" sz="2000" b="1" i="1" dirty="0">
                <a:solidFill>
                  <a:srgbClr val="7030A0"/>
                </a:solidFill>
                <a:latin typeface="Times New Roman" pitchFamily="18" charset="0"/>
                <a:cs typeface="Times New Roman" pitchFamily="18" charset="0"/>
              </a:rPr>
              <a:t> </a:t>
            </a:r>
            <a:r>
              <a:rPr lang="en-US" sz="2000" b="1" i="1" dirty="0" err="1">
                <a:solidFill>
                  <a:srgbClr val="7030A0"/>
                </a:solidFill>
                <a:latin typeface="Times New Roman" pitchFamily="18" charset="0"/>
                <a:cs typeface="Times New Roman" pitchFamily="18" charset="0"/>
              </a:rPr>
              <a:t>góc</a:t>
            </a:r>
            <a:r>
              <a:rPr lang="en-US" sz="2000" b="1" i="1" dirty="0">
                <a:solidFill>
                  <a:srgbClr val="7030A0"/>
                </a:solidFill>
                <a:latin typeface="Times New Roman" pitchFamily="18" charset="0"/>
                <a:cs typeface="Times New Roman" pitchFamily="18" charset="0"/>
              </a:rPr>
              <a:t> </a:t>
            </a:r>
            <a:r>
              <a:rPr lang="en-US" sz="2000" b="1" i="1" dirty="0" err="1">
                <a:solidFill>
                  <a:srgbClr val="7030A0"/>
                </a:solidFill>
                <a:latin typeface="Times New Roman" pitchFamily="18" charset="0"/>
                <a:cs typeface="Times New Roman" pitchFamily="18" charset="0"/>
              </a:rPr>
              <a:t>có</a:t>
            </a:r>
            <a:r>
              <a:rPr lang="en-US" sz="2000" b="1" i="1" dirty="0">
                <a:solidFill>
                  <a:srgbClr val="7030A0"/>
                </a:solidFill>
                <a:latin typeface="Times New Roman" pitchFamily="18" charset="0"/>
                <a:cs typeface="Times New Roman" pitchFamily="18" charset="0"/>
              </a:rPr>
              <a:t> </a:t>
            </a:r>
            <a:r>
              <a:rPr lang="en-US" sz="2000" b="1" i="1" dirty="0" err="1">
                <a:solidFill>
                  <a:srgbClr val="7030A0"/>
                </a:solidFill>
                <a:latin typeface="Times New Roman" pitchFamily="18" charset="0"/>
                <a:cs typeface="Times New Roman" pitchFamily="18" charset="0"/>
              </a:rPr>
              <a:t>sử</a:t>
            </a:r>
            <a:r>
              <a:rPr lang="en-US" sz="2000" b="1" i="1" dirty="0">
                <a:solidFill>
                  <a:srgbClr val="7030A0"/>
                </a:solidFill>
                <a:latin typeface="Times New Roman" pitchFamily="18" charset="0"/>
                <a:cs typeface="Times New Roman" pitchFamily="18" charset="0"/>
              </a:rPr>
              <a:t> </a:t>
            </a:r>
            <a:r>
              <a:rPr lang="en-US" sz="2000" b="1" i="1" dirty="0" err="1">
                <a:solidFill>
                  <a:srgbClr val="7030A0"/>
                </a:solidFill>
                <a:latin typeface="Times New Roman" pitchFamily="18" charset="0"/>
                <a:cs typeface="Times New Roman" pitchFamily="18" charset="0"/>
              </a:rPr>
              <a:t>dụng</a:t>
            </a:r>
            <a:r>
              <a:rPr lang="en-US" sz="2000" b="1" i="1" dirty="0">
                <a:solidFill>
                  <a:srgbClr val="7030A0"/>
                </a:solidFill>
                <a:latin typeface="Times New Roman" pitchFamily="18" charset="0"/>
                <a:cs typeface="Times New Roman" pitchFamily="18" charset="0"/>
              </a:rPr>
              <a:t> </a:t>
            </a:r>
            <a:r>
              <a:rPr lang="en-US" sz="2000" b="1" i="1" dirty="0" err="1">
                <a:solidFill>
                  <a:srgbClr val="7030A0"/>
                </a:solidFill>
                <a:latin typeface="Times New Roman" pitchFamily="18" charset="0"/>
                <a:cs typeface="Times New Roman" pitchFamily="18" charset="0"/>
              </a:rPr>
              <a:t>phương</a:t>
            </a:r>
            <a:r>
              <a:rPr lang="en-US" sz="2000" b="1" i="1" dirty="0">
                <a:solidFill>
                  <a:srgbClr val="7030A0"/>
                </a:solidFill>
                <a:latin typeface="Times New Roman" pitchFamily="18" charset="0"/>
                <a:cs typeface="Times New Roman" pitchFamily="18" charset="0"/>
              </a:rPr>
              <a:t> </a:t>
            </a:r>
            <a:r>
              <a:rPr lang="en-US" sz="2000" b="1" i="1" dirty="0" err="1">
                <a:solidFill>
                  <a:srgbClr val="7030A0"/>
                </a:solidFill>
                <a:latin typeface="Times New Roman" pitchFamily="18" charset="0"/>
                <a:cs typeface="Times New Roman" pitchFamily="18" charset="0"/>
              </a:rPr>
              <a:t>pháp</a:t>
            </a:r>
            <a:r>
              <a:rPr lang="en-US" sz="2000" b="1" i="1" dirty="0">
                <a:solidFill>
                  <a:srgbClr val="7030A0"/>
                </a:solidFill>
                <a:latin typeface="Times New Roman" pitchFamily="18" charset="0"/>
                <a:cs typeface="Times New Roman" pitchFamily="18" charset="0"/>
              </a:rPr>
              <a:t> STEAM (</a:t>
            </a:r>
            <a:r>
              <a:rPr lang="en-US" sz="2000" b="1" i="1" dirty="0" err="1">
                <a:solidFill>
                  <a:srgbClr val="7030A0"/>
                </a:solidFill>
                <a:latin typeface="Times New Roman" pitchFamily="18" charset="0"/>
                <a:cs typeface="Times New Roman" pitchFamily="18" charset="0"/>
              </a:rPr>
              <a:t>Làm</a:t>
            </a:r>
            <a:r>
              <a:rPr lang="en-US" sz="2000" b="1" i="1" dirty="0">
                <a:solidFill>
                  <a:srgbClr val="7030A0"/>
                </a:solidFill>
                <a:latin typeface="Times New Roman" pitchFamily="18" charset="0"/>
                <a:cs typeface="Times New Roman" pitchFamily="18" charset="0"/>
              </a:rPr>
              <a:t> </a:t>
            </a:r>
            <a:r>
              <a:rPr lang="en-US" sz="2000" b="1" i="1" dirty="0" err="1">
                <a:solidFill>
                  <a:srgbClr val="7030A0"/>
                </a:solidFill>
                <a:latin typeface="Times New Roman" pitchFamily="18" charset="0"/>
                <a:cs typeface="Times New Roman" pitchFamily="18" charset="0"/>
              </a:rPr>
              <a:t>cối</a:t>
            </a:r>
            <a:r>
              <a:rPr lang="en-US" sz="2000" b="1" i="1" dirty="0">
                <a:solidFill>
                  <a:srgbClr val="7030A0"/>
                </a:solidFill>
                <a:latin typeface="Times New Roman" pitchFamily="18" charset="0"/>
                <a:cs typeface="Times New Roman" pitchFamily="18" charset="0"/>
              </a:rPr>
              <a:t> </a:t>
            </a:r>
            <a:r>
              <a:rPr lang="en-US" sz="2000" b="1" i="1" dirty="0" err="1">
                <a:solidFill>
                  <a:srgbClr val="7030A0"/>
                </a:solidFill>
                <a:latin typeface="Times New Roman" pitchFamily="18" charset="0"/>
                <a:cs typeface="Times New Roman" pitchFamily="18" charset="0"/>
              </a:rPr>
              <a:t>xay</a:t>
            </a:r>
            <a:r>
              <a:rPr lang="en-US" sz="2000" b="1" i="1" dirty="0">
                <a:solidFill>
                  <a:srgbClr val="7030A0"/>
                </a:solidFill>
                <a:latin typeface="Times New Roman" pitchFamily="18" charset="0"/>
                <a:cs typeface="Times New Roman" pitchFamily="18" charset="0"/>
              </a:rPr>
              <a:t> </a:t>
            </a:r>
            <a:r>
              <a:rPr lang="en-US" sz="2000" b="1" i="1" dirty="0" err="1">
                <a:solidFill>
                  <a:srgbClr val="7030A0"/>
                </a:solidFill>
                <a:latin typeface="Times New Roman" pitchFamily="18" charset="0"/>
                <a:cs typeface="Times New Roman" pitchFamily="18" charset="0"/>
              </a:rPr>
              <a:t>gió</a:t>
            </a:r>
            <a:r>
              <a:rPr lang="en-US" sz="2000" b="1" i="1" dirty="0">
                <a:solidFill>
                  <a:srgbClr val="7030A0"/>
                </a:solidFill>
                <a:latin typeface="Times New Roman" pitchFamily="18" charset="0"/>
                <a:cs typeface="Times New Roman" pitchFamily="18" charset="0"/>
              </a:rPr>
              <a:t>)</a:t>
            </a:r>
            <a:endParaRPr lang="en-US" sz="2000" b="1" dirty="0">
              <a:solidFill>
                <a:srgbClr val="7030A0"/>
              </a:solidFill>
              <a:latin typeface="Times New Roman" pitchFamily="18" charset="0"/>
              <a:cs typeface="Times New Roman" pitchFamily="18" charset="0"/>
            </a:endParaRPr>
          </a:p>
          <a:p>
            <a:endParaRPr lang="en-US" sz="2000" b="1" i="1" dirty="0">
              <a:solidFill>
                <a:srgbClr val="7030A0"/>
              </a:solidFill>
              <a:latin typeface="Times New Roman" pitchFamily="18" charset="0"/>
              <a:cs typeface="Times New Roman" pitchFamily="18" charset="0"/>
            </a:endParaRPr>
          </a:p>
        </p:txBody>
      </p:sp>
      <p:pic>
        <p:nvPicPr>
          <p:cNvPr id="7" name="Picture 6" descr="C:\Users\Techsi.vn\Downloads\Anh SKKN\z4848353723304_b340d35be97f888236c28c601ff4b5e2.jpg"/>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286000"/>
            <a:ext cx="6105525" cy="3848100"/>
          </a:xfrm>
          <a:prstGeom prst="rect">
            <a:avLst/>
          </a:prstGeom>
          <a:noFill/>
          <a:ln>
            <a:noFill/>
          </a:ln>
        </p:spPr>
      </p:pic>
    </p:spTree>
    <p:extLst>
      <p:ext uri="{BB962C8B-B14F-4D97-AF65-F5344CB8AC3E}">
        <p14:creationId xmlns:p14="http://schemas.microsoft.com/office/powerpoint/2010/main" val="3158739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pic>
        <p:nvPicPr>
          <p:cNvPr id="5" name="Picture 4" descr="C:\Users\Techsi.vn\Downloads\Anh SKKN\z4848354031713_39fac692ef0c85b5d4d0b7f12ed2efd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609601"/>
            <a:ext cx="4114800" cy="2819400"/>
          </a:xfrm>
          <a:prstGeom prst="rect">
            <a:avLst/>
          </a:prstGeom>
          <a:noFill/>
          <a:ln>
            <a:noFill/>
          </a:ln>
        </p:spPr>
      </p:pic>
      <p:pic>
        <p:nvPicPr>
          <p:cNvPr id="6" name="Picture 5" descr="C:\Users\Techsi.vn\Downloads\Anh SKKN\z4848373472352_ac51d884e3ac34244b3e4a23f8671592.jpg"/>
          <p:cNvPicPr/>
          <p:nvPr/>
        </p:nvPicPr>
        <p:blipFill>
          <a:blip r:embed="rId4">
            <a:extLst>
              <a:ext uri="{28A0092B-C50C-407E-A947-70E740481C1C}">
                <a14:useLocalDpi xmlns:a14="http://schemas.microsoft.com/office/drawing/2010/main" val="0"/>
              </a:ext>
            </a:extLst>
          </a:blip>
          <a:srcRect/>
          <a:stretch>
            <a:fillRect/>
          </a:stretch>
        </p:blipFill>
        <p:spPr bwMode="auto">
          <a:xfrm>
            <a:off x="3733800" y="3276600"/>
            <a:ext cx="4737100" cy="3231515"/>
          </a:xfrm>
          <a:prstGeom prst="rect">
            <a:avLst/>
          </a:prstGeom>
          <a:noFill/>
          <a:ln>
            <a:noFill/>
          </a:ln>
        </p:spPr>
      </p:pic>
    </p:spTree>
    <p:extLst>
      <p:ext uri="{BB962C8B-B14F-4D97-AF65-F5344CB8AC3E}">
        <p14:creationId xmlns:p14="http://schemas.microsoft.com/office/powerpoint/2010/main" val="2764660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pic>
        <p:nvPicPr>
          <p:cNvPr id="5" name="Picture 4" descr="C:\Users\Techsi.vn\Downloads\Anh SKKN\z4848373466155_3a1f33342d8e014fe5d57c19bebcc91b.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685800"/>
            <a:ext cx="4051300" cy="2895600"/>
          </a:xfrm>
          <a:prstGeom prst="rect">
            <a:avLst/>
          </a:prstGeom>
          <a:noFill/>
          <a:ln>
            <a:noFill/>
          </a:ln>
        </p:spPr>
      </p:pic>
      <p:pic>
        <p:nvPicPr>
          <p:cNvPr id="6" name="Picture 5" descr="C:\Users\Techsi.vn\Downloads\Anh SKKN\z4848359421623_d00d14987acdcfefddf9b0e4d8393f17.jpg"/>
          <p:cNvPicPr/>
          <p:nvPr/>
        </p:nvPicPr>
        <p:blipFill>
          <a:blip r:embed="rId4">
            <a:extLst>
              <a:ext uri="{28A0092B-C50C-407E-A947-70E740481C1C}">
                <a14:useLocalDpi xmlns:a14="http://schemas.microsoft.com/office/drawing/2010/main" val="0"/>
              </a:ext>
            </a:extLst>
          </a:blip>
          <a:srcRect/>
          <a:stretch>
            <a:fillRect/>
          </a:stretch>
        </p:blipFill>
        <p:spPr bwMode="auto">
          <a:xfrm>
            <a:off x="3549650" y="3602182"/>
            <a:ext cx="4356100" cy="2905125"/>
          </a:xfrm>
          <a:prstGeom prst="rect">
            <a:avLst/>
          </a:prstGeom>
          <a:noFill/>
          <a:ln>
            <a:noFill/>
          </a:ln>
        </p:spPr>
      </p:pic>
    </p:spTree>
    <p:extLst>
      <p:ext uri="{BB962C8B-B14F-4D97-AF65-F5344CB8AC3E}">
        <p14:creationId xmlns:p14="http://schemas.microsoft.com/office/powerpoint/2010/main" val="2764660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pic>
        <p:nvPicPr>
          <p:cNvPr id="5" name="Picture 4" descr="C:\Users\Techsi.vn\Downloads\Anh SKKN\z4848359426137_efecf9103a46afc028235577aefaa3e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762001"/>
            <a:ext cx="4038600" cy="2743200"/>
          </a:xfrm>
          <a:prstGeom prst="rect">
            <a:avLst/>
          </a:prstGeom>
          <a:noFill/>
          <a:ln>
            <a:noFill/>
          </a:ln>
        </p:spPr>
      </p:pic>
      <p:pic>
        <p:nvPicPr>
          <p:cNvPr id="6" name="Picture 5" descr="C:\Users\Techsi.vn\Downloads\Anh SKKN\z4848368301134_791ddab0f0562cd28958acf601272489.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71800" y="3657599"/>
            <a:ext cx="5270500" cy="2978785"/>
          </a:xfrm>
          <a:prstGeom prst="rect">
            <a:avLst/>
          </a:prstGeom>
          <a:noFill/>
          <a:ln>
            <a:noFill/>
          </a:ln>
        </p:spPr>
      </p:pic>
    </p:spTree>
    <p:extLst>
      <p:ext uri="{BB962C8B-B14F-4D97-AF65-F5344CB8AC3E}">
        <p14:creationId xmlns:p14="http://schemas.microsoft.com/office/powerpoint/2010/main" val="2764660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pic>
        <p:nvPicPr>
          <p:cNvPr id="5" name="Picture 4" descr="C:\Users\Techsi.vn\Downloads\Anh SKKN\z4848359425912_e1894c4ca501f94c3c968f55b065ce85.jpg"/>
          <p:cNvPicPr/>
          <p:nvPr/>
        </p:nvPicPr>
        <p:blipFill>
          <a:blip r:embed="rId3">
            <a:extLst>
              <a:ext uri="{28A0092B-C50C-407E-A947-70E740481C1C}">
                <a14:useLocalDpi xmlns:a14="http://schemas.microsoft.com/office/drawing/2010/main" val="0"/>
              </a:ext>
            </a:extLst>
          </a:blip>
          <a:srcRect/>
          <a:stretch>
            <a:fillRect/>
          </a:stretch>
        </p:blipFill>
        <p:spPr bwMode="auto">
          <a:xfrm>
            <a:off x="1115291" y="1371600"/>
            <a:ext cx="7086599" cy="4657725"/>
          </a:xfrm>
          <a:prstGeom prst="rect">
            <a:avLst/>
          </a:prstGeom>
          <a:noFill/>
          <a:ln>
            <a:noFill/>
          </a:ln>
        </p:spPr>
      </p:pic>
    </p:spTree>
    <p:extLst>
      <p:ext uri="{BB962C8B-B14F-4D97-AF65-F5344CB8AC3E}">
        <p14:creationId xmlns:p14="http://schemas.microsoft.com/office/powerpoint/2010/main" val="2764660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TextBox 4"/>
          <p:cNvSpPr txBox="1"/>
          <p:nvPr/>
        </p:nvSpPr>
        <p:spPr>
          <a:xfrm>
            <a:off x="533400" y="685801"/>
            <a:ext cx="8077200" cy="5324535"/>
          </a:xfrm>
          <a:prstGeom prst="rect">
            <a:avLst/>
          </a:prstGeom>
          <a:noFill/>
        </p:spPr>
        <p:txBody>
          <a:bodyPr wrap="square" rtlCol="0">
            <a:spAutoFit/>
          </a:bodyPr>
          <a:lstStyle/>
          <a:p>
            <a:r>
              <a:rPr lang="nl-NL" sz="2000" b="1" i="1" dirty="0">
                <a:latin typeface="Times New Roman" pitchFamily="18" charset="0"/>
                <a:cs typeface="Times New Roman" pitchFamily="18" charset="0"/>
              </a:rPr>
              <a:t>       Các bài học, bài tập thực hành của môn này còn góp phần rất quan trọng trong sự phát triển trí tuệ, nhân cách và là kim chỉ nam hướng tâm hồn trẻ đến với chân, thiện, mỹ.</a:t>
            </a:r>
            <a:endParaRPr lang="en-US" sz="2000" b="1" i="1" dirty="0">
              <a:latin typeface="Times New Roman" pitchFamily="18" charset="0"/>
              <a:cs typeface="Times New Roman" pitchFamily="18" charset="0"/>
            </a:endParaRPr>
          </a:p>
          <a:p>
            <a:r>
              <a:rPr lang="nl-NL" sz="2000" b="1" i="1" dirty="0">
                <a:latin typeface="Times New Roman" pitchFamily="18" charset="0"/>
                <a:cs typeface="Times New Roman" pitchFamily="18" charset="0"/>
              </a:rPr>
              <a:t>      Đặc điểm nổi trội ở phương pháp Steam là nhấn mạnh đến vai trò của tính tự do sáng tạo (trong khuôn khổ cho phép) của trẻ. Trẻ ở độ tuổi 4 - 5 tuổi, phương pháp STEAM lại càng phát huy được tính hiệu quả. Bởi trẻ ở độ tuổi này ham học hỏi, thích tìm tòi, khám phá về thế giới xung quanh, có khả năng tư duy, sáng tạo và giao tiếp với mọi người và đặc biệt luôn chủ động, độc lập, biết tự tìm kiếm các phương thức giải quyết các nhiệm vụ đặt ra. </a:t>
            </a:r>
            <a:endParaRPr lang="en-US" sz="2000" b="1" i="1" dirty="0">
              <a:latin typeface="Times New Roman" pitchFamily="18" charset="0"/>
              <a:cs typeface="Times New Roman" pitchFamily="18" charset="0"/>
            </a:endParaRPr>
          </a:p>
          <a:p>
            <a:r>
              <a:rPr lang="nl-NL" sz="2000" b="1" i="1" dirty="0">
                <a:latin typeface="Times New Roman" pitchFamily="18" charset="0"/>
                <a:cs typeface="Times New Roman" pitchFamily="18" charset="0"/>
              </a:rPr>
              <a:t>     Là một giáo viên đứng lớp, hàng ngày được tiếp xúc gần gũi với trẻ, hiểu được mức độ nhận thức của trẻ, bản thân tôi luôn mong muốn được áp dụng phương pháp học tập này cho học sinh của mình giúp trẻ sáng tạo hơn, chủ động hơn để các con tìm ra nguyên lý khoa học ngay trong những hoạt động đơn giản. Với mong muốn trên, tôi mạnh dạn chọn đề tài: “Một số biện pháp ứng dụng phương pháp STEAM trong tổ chức hoạt động giáo dục cho trẻ 4 - 5 tuổi ở trường mầm non”.</a:t>
            </a:r>
            <a:endParaRPr lang="en-US" sz="2000" b="1" i="1" dirty="0">
              <a:latin typeface="Times New Roman" pitchFamily="18" charset="0"/>
              <a:cs typeface="Times New Roman" pitchFamily="18" charset="0"/>
            </a:endParaRPr>
          </a:p>
        </p:txBody>
      </p:sp>
    </p:spTree>
    <p:extLst>
      <p:ext uri="{BB962C8B-B14F-4D97-AF65-F5344CB8AC3E}">
        <p14:creationId xmlns:p14="http://schemas.microsoft.com/office/powerpoint/2010/main" val="524578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5A14444-6389-441F-9F5A-DF89D7374C5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58148" cy="6858000"/>
          </a:xfrm>
        </p:spPr>
      </p:pic>
    </p:spTree>
    <p:extLst>
      <p:ext uri="{BB962C8B-B14F-4D97-AF65-F5344CB8AC3E}">
        <p14:creationId xmlns:p14="http://schemas.microsoft.com/office/powerpoint/2010/main" val="2676883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TextBox 4"/>
          <p:cNvSpPr txBox="1"/>
          <p:nvPr/>
        </p:nvSpPr>
        <p:spPr>
          <a:xfrm>
            <a:off x="533400" y="685802"/>
            <a:ext cx="8077200" cy="5632311"/>
          </a:xfrm>
          <a:prstGeom prst="rect">
            <a:avLst/>
          </a:prstGeom>
          <a:noFill/>
        </p:spPr>
        <p:txBody>
          <a:bodyPr wrap="square" rtlCol="0">
            <a:spAutoFit/>
          </a:bodyPr>
          <a:lstStyle/>
          <a:p>
            <a:r>
              <a:rPr lang="en-US" sz="2000" b="1" i="1" dirty="0">
                <a:solidFill>
                  <a:srgbClr val="7030A0"/>
                </a:solidFill>
                <a:latin typeface="Times New Roman" pitchFamily="18" charset="0"/>
                <a:cs typeface="Times New Roman" pitchFamily="18" charset="0"/>
              </a:rPr>
              <a:t>2.Thời </a:t>
            </a:r>
            <a:r>
              <a:rPr lang="en-US" sz="2000" b="1" i="1" dirty="0" err="1">
                <a:solidFill>
                  <a:srgbClr val="7030A0"/>
                </a:solidFill>
                <a:latin typeface="Times New Roman" pitchFamily="18" charset="0"/>
                <a:cs typeface="Times New Roman" pitchFamily="18" charset="0"/>
              </a:rPr>
              <a:t>gian</a:t>
            </a:r>
            <a:r>
              <a:rPr lang="en-US" sz="2000" b="1" i="1" dirty="0">
                <a:solidFill>
                  <a:srgbClr val="7030A0"/>
                </a:solidFill>
                <a:latin typeface="Times New Roman" pitchFamily="18" charset="0"/>
                <a:cs typeface="Times New Roman" pitchFamily="18" charset="0"/>
              </a:rPr>
              <a:t> </a:t>
            </a:r>
            <a:r>
              <a:rPr lang="en-US" sz="2000" b="1" i="1" dirty="0" err="1">
                <a:solidFill>
                  <a:srgbClr val="7030A0"/>
                </a:solidFill>
                <a:latin typeface="Times New Roman" pitchFamily="18" charset="0"/>
                <a:cs typeface="Times New Roman" pitchFamily="18" charset="0"/>
              </a:rPr>
              <a:t>nghiên</a:t>
            </a:r>
            <a:r>
              <a:rPr lang="en-US" sz="2000" b="1" i="1" dirty="0">
                <a:solidFill>
                  <a:srgbClr val="7030A0"/>
                </a:solidFill>
                <a:latin typeface="Times New Roman" pitchFamily="18" charset="0"/>
                <a:cs typeface="Times New Roman" pitchFamily="18" charset="0"/>
              </a:rPr>
              <a:t> </a:t>
            </a:r>
            <a:r>
              <a:rPr lang="en-US" sz="2000" b="1" i="1" dirty="0" err="1">
                <a:solidFill>
                  <a:srgbClr val="7030A0"/>
                </a:solidFill>
                <a:latin typeface="Times New Roman" pitchFamily="18" charset="0"/>
                <a:cs typeface="Times New Roman" pitchFamily="18" charset="0"/>
              </a:rPr>
              <a:t>cứu</a:t>
            </a:r>
            <a:r>
              <a:rPr lang="en-US" sz="2000" b="1" i="1" dirty="0">
                <a:solidFill>
                  <a:srgbClr val="7030A0"/>
                </a:solidFill>
                <a:latin typeface="Times New Roman" pitchFamily="18" charset="0"/>
                <a:cs typeface="Times New Roman" pitchFamily="18" charset="0"/>
              </a:rPr>
              <a:t>.</a:t>
            </a:r>
          </a:p>
          <a:p>
            <a:r>
              <a:rPr lang="nl-NL" sz="2000" b="1" i="1" dirty="0">
                <a:latin typeface="Times New Roman" pitchFamily="18" charset="0"/>
                <a:cs typeface="Times New Roman" pitchFamily="18" charset="0"/>
              </a:rPr>
              <a:t>Từ tháng 9 năm 2023 đến tháng 3 năm 2024</a:t>
            </a:r>
            <a:endParaRPr lang="en-US" sz="2000" b="1" i="1" dirty="0">
              <a:latin typeface="Times New Roman" pitchFamily="18" charset="0"/>
              <a:cs typeface="Times New Roman" pitchFamily="18" charset="0"/>
            </a:endParaRPr>
          </a:p>
          <a:p>
            <a:r>
              <a:rPr lang="en-US" sz="2000" b="1" i="1" dirty="0">
                <a:solidFill>
                  <a:srgbClr val="7030A0"/>
                </a:solidFill>
                <a:latin typeface="Times New Roman" pitchFamily="18" charset="0"/>
                <a:cs typeface="Times New Roman" pitchFamily="18" charset="0"/>
              </a:rPr>
              <a:t>3. </a:t>
            </a:r>
            <a:r>
              <a:rPr lang="en-US" sz="2000" b="1" i="1" dirty="0" err="1">
                <a:solidFill>
                  <a:srgbClr val="7030A0"/>
                </a:solidFill>
                <a:latin typeface="Times New Roman" pitchFamily="18" charset="0"/>
                <a:cs typeface="Times New Roman" pitchFamily="18" charset="0"/>
              </a:rPr>
              <a:t>Đối</a:t>
            </a:r>
            <a:r>
              <a:rPr lang="en-US" sz="2000" b="1" i="1" dirty="0">
                <a:solidFill>
                  <a:srgbClr val="7030A0"/>
                </a:solidFill>
                <a:latin typeface="Times New Roman" pitchFamily="18" charset="0"/>
                <a:cs typeface="Times New Roman" pitchFamily="18" charset="0"/>
              </a:rPr>
              <a:t> </a:t>
            </a:r>
            <a:r>
              <a:rPr lang="en-US" sz="2000" b="1" i="1" dirty="0" err="1">
                <a:solidFill>
                  <a:srgbClr val="7030A0"/>
                </a:solidFill>
                <a:latin typeface="Times New Roman" pitchFamily="18" charset="0"/>
                <a:cs typeface="Times New Roman" pitchFamily="18" charset="0"/>
              </a:rPr>
              <a:t>tượng</a:t>
            </a:r>
            <a:r>
              <a:rPr lang="en-US" sz="2000" b="1" i="1" dirty="0">
                <a:solidFill>
                  <a:srgbClr val="7030A0"/>
                </a:solidFill>
                <a:latin typeface="Times New Roman" pitchFamily="18" charset="0"/>
                <a:cs typeface="Times New Roman" pitchFamily="18" charset="0"/>
              </a:rPr>
              <a:t>, </a:t>
            </a:r>
            <a:r>
              <a:rPr lang="en-US" sz="2000" b="1" i="1" dirty="0" err="1">
                <a:solidFill>
                  <a:srgbClr val="7030A0"/>
                </a:solidFill>
                <a:latin typeface="Times New Roman" pitchFamily="18" charset="0"/>
                <a:cs typeface="Times New Roman" pitchFamily="18" charset="0"/>
              </a:rPr>
              <a:t>phạm</a:t>
            </a:r>
            <a:r>
              <a:rPr lang="en-US" sz="2000" b="1" i="1" dirty="0">
                <a:solidFill>
                  <a:srgbClr val="7030A0"/>
                </a:solidFill>
                <a:latin typeface="Times New Roman" pitchFamily="18" charset="0"/>
                <a:cs typeface="Times New Roman" pitchFamily="18" charset="0"/>
              </a:rPr>
              <a:t> vi </a:t>
            </a:r>
            <a:r>
              <a:rPr lang="en-US" sz="2000" b="1" i="1" dirty="0" err="1">
                <a:solidFill>
                  <a:srgbClr val="7030A0"/>
                </a:solidFill>
                <a:latin typeface="Times New Roman" pitchFamily="18" charset="0"/>
                <a:cs typeface="Times New Roman" pitchFamily="18" charset="0"/>
              </a:rPr>
              <a:t>nghiên</a:t>
            </a:r>
            <a:r>
              <a:rPr lang="en-US" sz="2000" b="1" i="1" dirty="0">
                <a:solidFill>
                  <a:srgbClr val="7030A0"/>
                </a:solidFill>
                <a:latin typeface="Times New Roman" pitchFamily="18" charset="0"/>
                <a:cs typeface="Times New Roman" pitchFamily="18" charset="0"/>
              </a:rPr>
              <a:t> </a:t>
            </a:r>
            <a:r>
              <a:rPr lang="en-US" sz="2000" b="1" i="1" dirty="0" err="1">
                <a:solidFill>
                  <a:srgbClr val="7030A0"/>
                </a:solidFill>
                <a:latin typeface="Times New Roman" pitchFamily="18" charset="0"/>
                <a:cs typeface="Times New Roman" pitchFamily="18" charset="0"/>
              </a:rPr>
              <a:t>cứu</a:t>
            </a:r>
            <a:r>
              <a:rPr lang="en-US" sz="2000" b="1" i="1" dirty="0">
                <a:solidFill>
                  <a:srgbClr val="7030A0"/>
                </a:solidFill>
                <a:latin typeface="Times New Roman" pitchFamily="18" charset="0"/>
                <a:cs typeface="Times New Roman" pitchFamily="18" charset="0"/>
              </a:rPr>
              <a:t>.</a:t>
            </a:r>
          </a:p>
          <a:p>
            <a:r>
              <a:rPr lang="nl-NL" sz="2000" b="1" i="1" dirty="0">
                <a:latin typeface="Times New Roman" pitchFamily="18" charset="0"/>
                <a:cs typeface="Times New Roman" pitchFamily="18" charset="0"/>
              </a:rPr>
              <a:t>Trẻ lớp mẫu giáo nhỡ B2 Trường mầm non Tuổi Hoa</a:t>
            </a:r>
            <a:endParaRPr lang="en-US" sz="2000" b="1" i="1" dirty="0">
              <a:latin typeface="Times New Roman" pitchFamily="18" charset="0"/>
              <a:cs typeface="Times New Roman" pitchFamily="18" charset="0"/>
            </a:endParaRPr>
          </a:p>
          <a:p>
            <a:r>
              <a:rPr lang="en-US" sz="2000" b="1" i="1" dirty="0">
                <a:solidFill>
                  <a:srgbClr val="00B050"/>
                </a:solidFill>
                <a:latin typeface="Times New Roman" pitchFamily="18" charset="0"/>
                <a:cs typeface="Times New Roman" pitchFamily="18" charset="0"/>
              </a:rPr>
              <a:t>II. GIẢI QUYẾT VẤN ĐỀ</a:t>
            </a:r>
          </a:p>
          <a:p>
            <a:r>
              <a:rPr lang="en-US" sz="2000" b="1" i="1" dirty="0">
                <a:solidFill>
                  <a:srgbClr val="7030A0"/>
                </a:solidFill>
                <a:latin typeface="Times New Roman" pitchFamily="18" charset="0"/>
                <a:cs typeface="Times New Roman" pitchFamily="18" charset="0"/>
              </a:rPr>
              <a:t>1. </a:t>
            </a:r>
            <a:r>
              <a:rPr lang="en-US" sz="2000" b="1" i="1" dirty="0" err="1">
                <a:solidFill>
                  <a:srgbClr val="7030A0"/>
                </a:solidFill>
                <a:latin typeface="Times New Roman" pitchFamily="18" charset="0"/>
                <a:cs typeface="Times New Roman" pitchFamily="18" charset="0"/>
              </a:rPr>
              <a:t>Cơ</a:t>
            </a:r>
            <a:r>
              <a:rPr lang="en-US" sz="2000" b="1" i="1" dirty="0">
                <a:solidFill>
                  <a:srgbClr val="7030A0"/>
                </a:solidFill>
                <a:latin typeface="Times New Roman" pitchFamily="18" charset="0"/>
                <a:cs typeface="Times New Roman" pitchFamily="18" charset="0"/>
              </a:rPr>
              <a:t> </a:t>
            </a:r>
            <a:r>
              <a:rPr lang="en-US" sz="2000" b="1" i="1" dirty="0" err="1">
                <a:solidFill>
                  <a:srgbClr val="7030A0"/>
                </a:solidFill>
                <a:latin typeface="Times New Roman" pitchFamily="18" charset="0"/>
                <a:cs typeface="Times New Roman" pitchFamily="18" charset="0"/>
              </a:rPr>
              <a:t>sở</a:t>
            </a:r>
            <a:r>
              <a:rPr lang="en-US" sz="2000" b="1" i="1" dirty="0">
                <a:solidFill>
                  <a:srgbClr val="7030A0"/>
                </a:solidFill>
                <a:latin typeface="Times New Roman" pitchFamily="18" charset="0"/>
                <a:cs typeface="Times New Roman" pitchFamily="18" charset="0"/>
              </a:rPr>
              <a:t> </a:t>
            </a:r>
            <a:r>
              <a:rPr lang="en-US" sz="2000" b="1" i="1" dirty="0" err="1">
                <a:solidFill>
                  <a:srgbClr val="7030A0"/>
                </a:solidFill>
                <a:latin typeface="Times New Roman" pitchFamily="18" charset="0"/>
                <a:cs typeface="Times New Roman" pitchFamily="18" charset="0"/>
              </a:rPr>
              <a:t>lí</a:t>
            </a:r>
            <a:r>
              <a:rPr lang="en-US" sz="2000" b="1" i="1" dirty="0">
                <a:solidFill>
                  <a:srgbClr val="7030A0"/>
                </a:solidFill>
                <a:latin typeface="Times New Roman" pitchFamily="18" charset="0"/>
                <a:cs typeface="Times New Roman" pitchFamily="18" charset="0"/>
              </a:rPr>
              <a:t> </a:t>
            </a:r>
            <a:r>
              <a:rPr lang="en-US" sz="2000" b="1" i="1" dirty="0" err="1">
                <a:solidFill>
                  <a:srgbClr val="7030A0"/>
                </a:solidFill>
                <a:latin typeface="Times New Roman" pitchFamily="18" charset="0"/>
                <a:cs typeface="Times New Roman" pitchFamily="18" charset="0"/>
              </a:rPr>
              <a:t>luận</a:t>
            </a:r>
            <a:endParaRPr lang="en-US" sz="2000" b="1" i="1" dirty="0">
              <a:solidFill>
                <a:srgbClr val="7030A0"/>
              </a:solidFill>
              <a:latin typeface="Times New Roman" pitchFamily="18" charset="0"/>
              <a:cs typeface="Times New Roman" pitchFamily="18" charset="0"/>
            </a:endParaRPr>
          </a:p>
          <a:p>
            <a:r>
              <a:rPr lang="nl-NL" sz="2000" b="1" i="1" dirty="0">
                <a:latin typeface="Times New Roman" pitchFamily="18" charset="0"/>
                <a:cs typeface="Times New Roman" pitchFamily="18" charset="0"/>
              </a:rPr>
              <a:t>Phương pháp giáo dục STEAM về bản chất được hiểu là trang bị cho người học những kiến thức và kỹ năng cần thiết liên quan đến các lĩnh vực khoa học, công nghệ, kỹ thuật, nghệ thuật và toán học. Các kiến thức và kỹ năng này phải được tích hợp, lồng ghép và bổ trợ cho nhau giúp học sinh không chỉ hiểu biết về nguyên lý mà còn có thể thực hành và tạo ra được những sản phẩm trong cuộc sống hằng ngày. Giáo dục STEAM sẽ phá đi khoảng cách giữa hàn lâm và thực tiễn, tạo ra những con người có năng lực làm việc một cách sáng tạo.</a:t>
            </a:r>
            <a:endParaRPr lang="en-US" sz="2000" b="1" i="1" dirty="0">
              <a:latin typeface="Times New Roman" pitchFamily="18" charset="0"/>
              <a:cs typeface="Times New Roman" pitchFamily="18" charset="0"/>
            </a:endParaRPr>
          </a:p>
          <a:p>
            <a:r>
              <a:rPr lang="en-US" sz="2000" b="1" i="1" dirty="0">
                <a:latin typeface="Times New Roman" pitchFamily="18" charset="0"/>
                <a:cs typeface="Times New Roman" pitchFamily="18" charset="0"/>
              </a:rPr>
              <a:t> STEAM </a:t>
            </a:r>
            <a:r>
              <a:rPr lang="en-US" sz="2000" b="1" i="1" dirty="0" err="1">
                <a:latin typeface="Times New Roman" pitchFamily="18" charset="0"/>
                <a:cs typeface="Times New Roman" pitchFamily="18" charset="0"/>
              </a:rPr>
              <a:t>dựa</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trên</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lý</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thuyết</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giáo</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dục</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hiện</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đại</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xem</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giáo</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viên</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là</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người</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hỗ</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trợ</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về</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học</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tập</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không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chỉ</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là</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người</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cung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cấp</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kiến</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thức</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Phương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pháp</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này</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mang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lại</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sự</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hứng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khởi</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trong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học</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tập</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nhưng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vẫn</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đảm</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bảo</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việc</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nắm</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bắt</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kiến</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thức</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giúp</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các</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em</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thật</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sự</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tương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tác</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với</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môn</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học</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và</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học</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vì</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yêu</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thích</a:t>
            </a:r>
            <a:r>
              <a:rPr lang="en-US" sz="2000" b="1" i="1" dirty="0">
                <a:latin typeface="Times New Roman" pitchFamily="18" charset="0"/>
                <a:cs typeface="Times New Roman" pitchFamily="18" charset="0"/>
              </a:rPr>
              <a:t>, </a:t>
            </a:r>
          </a:p>
        </p:txBody>
      </p:sp>
    </p:spTree>
    <p:extLst>
      <p:ext uri="{BB962C8B-B14F-4D97-AF65-F5344CB8AC3E}">
        <p14:creationId xmlns:p14="http://schemas.microsoft.com/office/powerpoint/2010/main" val="524578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TextBox 4"/>
          <p:cNvSpPr txBox="1"/>
          <p:nvPr/>
        </p:nvSpPr>
        <p:spPr>
          <a:xfrm>
            <a:off x="533400" y="685801"/>
            <a:ext cx="8077200" cy="5940088"/>
          </a:xfrm>
          <a:prstGeom prst="rect">
            <a:avLst/>
          </a:prstGeom>
          <a:noFill/>
        </p:spPr>
        <p:txBody>
          <a:bodyPr wrap="square" rtlCol="0">
            <a:spAutoFit/>
          </a:bodyPr>
          <a:lstStyle/>
          <a:p>
            <a:r>
              <a:rPr lang="nl-NL" sz="2000" b="1" i="1" dirty="0">
                <a:latin typeface="Times New Roman" pitchFamily="18" charset="0"/>
                <a:cs typeface="Times New Roman" pitchFamily="18" charset="0"/>
              </a:rPr>
              <a:t>đồng thời kích thích sự tìm tòi khám phá. Mặt khác, việc đặt trẻ làm trung tâm sẽ giúp các em trở thành những nhà lãnh đạo mạnh mẽ, những nhà cải tiến đầy sáng tạo. Mô hình STEAM còn khá mới mẻ ở Việt Nam nhưng đã là “kim chỉ nam” rất thịnh hành trong lĩnh vực giáo dục ở các quốc gia phát triển hàng đầu trên thế giới như Mỹ, Nhật…</a:t>
            </a:r>
            <a:endParaRPr lang="en-US" sz="2000" b="1" i="1" dirty="0">
              <a:latin typeface="Times New Roman" pitchFamily="18" charset="0"/>
              <a:cs typeface="Times New Roman" pitchFamily="18" charset="0"/>
            </a:endParaRPr>
          </a:p>
          <a:p>
            <a:r>
              <a:rPr lang="nl-NL" sz="2000" b="1" i="1" dirty="0">
                <a:latin typeface="Times New Roman" pitchFamily="18" charset="0"/>
                <a:cs typeface="Times New Roman" pitchFamily="18" charset="0"/>
              </a:rPr>
              <a:t>Vì thế tôi muốn ứng dụng phương pháp Steam vào tổ chức hoạt động giáo dục cho trẻ 4 - 5 tuổi, trong suốt giai đoạn này trẻ trải qua quá trình phát triển tâm sinh lý không ngừng và nổi bật nhất. Trẻ là những cá nhân học tập và khám phá thế giới xung quanh rất tinh tế bằng các giác quan nhạy bén của mình, từ đó hình thành nên tính độc lập và tự xây dựng mang nét riêng của từng cá nhân. </a:t>
            </a:r>
            <a:endParaRPr lang="en-US" sz="2000" b="1" i="1" dirty="0">
              <a:latin typeface="Times New Roman" pitchFamily="18" charset="0"/>
              <a:cs typeface="Times New Roman" pitchFamily="18" charset="0"/>
            </a:endParaRPr>
          </a:p>
          <a:p>
            <a:r>
              <a:rPr lang="vi-VN" sz="2000" b="1" i="1" dirty="0">
                <a:solidFill>
                  <a:srgbClr val="7030A0"/>
                </a:solidFill>
                <a:latin typeface="Times New Roman" pitchFamily="18" charset="0"/>
                <a:cs typeface="Times New Roman" pitchFamily="18" charset="0"/>
              </a:rPr>
              <a:t>2. Thực tr</a:t>
            </a:r>
            <a:r>
              <a:rPr lang="nl-NL" sz="2000" b="1" i="1" dirty="0">
                <a:solidFill>
                  <a:srgbClr val="7030A0"/>
                </a:solidFill>
                <a:latin typeface="Times New Roman" pitchFamily="18" charset="0"/>
                <a:cs typeface="Times New Roman" pitchFamily="18" charset="0"/>
              </a:rPr>
              <a:t>ạ</a:t>
            </a:r>
            <a:r>
              <a:rPr lang="vi-VN" sz="2000" b="1" i="1" dirty="0">
                <a:solidFill>
                  <a:srgbClr val="7030A0"/>
                </a:solidFill>
                <a:latin typeface="Times New Roman" pitchFamily="18" charset="0"/>
                <a:cs typeface="Times New Roman" pitchFamily="18" charset="0"/>
              </a:rPr>
              <a:t>ng </a:t>
            </a:r>
            <a:r>
              <a:rPr lang="en-US" sz="2000" b="1" i="1" dirty="0" err="1">
                <a:solidFill>
                  <a:srgbClr val="7030A0"/>
                </a:solidFill>
                <a:latin typeface="Times New Roman" pitchFamily="18" charset="0"/>
                <a:cs typeface="Times New Roman" pitchFamily="18" charset="0"/>
              </a:rPr>
              <a:t>vấn</a:t>
            </a:r>
            <a:r>
              <a:rPr lang="en-US" sz="2000" b="1" i="1" dirty="0">
                <a:solidFill>
                  <a:srgbClr val="7030A0"/>
                </a:solidFill>
                <a:latin typeface="Times New Roman" pitchFamily="18" charset="0"/>
                <a:cs typeface="Times New Roman" pitchFamily="18" charset="0"/>
              </a:rPr>
              <a:t> </a:t>
            </a:r>
            <a:r>
              <a:rPr lang="en-US" sz="2000" b="1" i="1" dirty="0" err="1">
                <a:solidFill>
                  <a:srgbClr val="7030A0"/>
                </a:solidFill>
                <a:latin typeface="Times New Roman" pitchFamily="18" charset="0"/>
                <a:cs typeface="Times New Roman" pitchFamily="18" charset="0"/>
              </a:rPr>
              <a:t>đề</a:t>
            </a:r>
            <a:endParaRPr lang="en-US" sz="2000" b="1" i="1" dirty="0">
              <a:solidFill>
                <a:srgbClr val="7030A0"/>
              </a:solidFill>
              <a:latin typeface="Times New Roman" pitchFamily="18" charset="0"/>
              <a:cs typeface="Times New Roman" pitchFamily="18" charset="0"/>
            </a:endParaRPr>
          </a:p>
          <a:p>
            <a:r>
              <a:rPr lang="vi-VN" sz="2000" b="1" i="1" dirty="0">
                <a:solidFill>
                  <a:srgbClr val="7030A0"/>
                </a:solidFill>
                <a:latin typeface="Times New Roman" pitchFamily="18" charset="0"/>
                <a:cs typeface="Times New Roman" pitchFamily="18" charset="0"/>
              </a:rPr>
              <a:t>2.</a:t>
            </a:r>
            <a:r>
              <a:rPr lang="en-US" sz="2000" b="1" i="1" dirty="0">
                <a:solidFill>
                  <a:srgbClr val="7030A0"/>
                </a:solidFill>
                <a:latin typeface="Times New Roman" pitchFamily="18" charset="0"/>
                <a:cs typeface="Times New Roman" pitchFamily="18" charset="0"/>
              </a:rPr>
              <a:t>1</a:t>
            </a:r>
            <a:r>
              <a:rPr lang="vi-VN" sz="2000" b="1" i="1" dirty="0">
                <a:solidFill>
                  <a:srgbClr val="7030A0"/>
                </a:solidFill>
                <a:latin typeface="Times New Roman" pitchFamily="18" charset="0"/>
                <a:cs typeface="Times New Roman" pitchFamily="18" charset="0"/>
              </a:rPr>
              <a:t>. Thuận lợi:</a:t>
            </a:r>
            <a:endParaRPr lang="en-US" sz="2000" b="1" i="1" dirty="0">
              <a:solidFill>
                <a:srgbClr val="7030A0"/>
              </a:solidFill>
              <a:latin typeface="Times New Roman" pitchFamily="18" charset="0"/>
              <a:cs typeface="Times New Roman" pitchFamily="18" charset="0"/>
            </a:endParaRPr>
          </a:p>
          <a:p>
            <a:r>
              <a:rPr lang="nl-NL" sz="2000" b="1" i="1" dirty="0">
                <a:latin typeface="Times New Roman" pitchFamily="18" charset="0"/>
                <a:cs typeface="Times New Roman" pitchFamily="18" charset="0"/>
              </a:rPr>
              <a:t>- Môi trường sư phạm nhà trường khang trang và được đầu tư cơ sở vật chất, thiết bị dạy học đáp ứng yêu cầu giảng dạy cho giáo viên. </a:t>
            </a:r>
            <a:endParaRPr lang="en-US" sz="2000" b="1" i="1" dirty="0">
              <a:latin typeface="Times New Roman" pitchFamily="18" charset="0"/>
              <a:cs typeface="Times New Roman" pitchFamily="18" charset="0"/>
            </a:endParaRPr>
          </a:p>
          <a:p>
            <a:r>
              <a:rPr lang="en-US" sz="2000" b="1" i="1" dirty="0">
                <a:latin typeface="Times New Roman" pitchFamily="18" charset="0"/>
                <a:cs typeface="Times New Roman" pitchFamily="18" charset="0"/>
              </a:rPr>
              <a:t>- Ban </a:t>
            </a:r>
            <a:r>
              <a:rPr lang="en-US" sz="2000" b="1" i="1" dirty="0" err="1">
                <a:latin typeface="Times New Roman" pitchFamily="18" charset="0"/>
                <a:cs typeface="Times New Roman" pitchFamily="18" charset="0"/>
              </a:rPr>
              <a:t>giám</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hiệu</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và</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tổ</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chuyên</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môn</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luôn</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quan</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tâm</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khuyến</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khích</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giáo</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viên</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đưa</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ra</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những</a:t>
            </a:r>
            <a:r>
              <a:rPr lang="en-US" sz="2000" b="1" i="1" dirty="0">
                <a:latin typeface="Times New Roman" pitchFamily="18" charset="0"/>
                <a:cs typeface="Times New Roman" pitchFamily="18" charset="0"/>
              </a:rPr>
              <a:t> ý </a:t>
            </a:r>
            <a:r>
              <a:rPr lang="en-US" sz="2000" b="1" i="1" dirty="0" err="1">
                <a:latin typeface="Times New Roman" pitchFamily="18" charset="0"/>
                <a:cs typeface="Times New Roman" pitchFamily="18" charset="0"/>
              </a:rPr>
              <a:t>tưởng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mới</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khi</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ứng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dụng</a:t>
            </a:r>
            <a:r>
              <a:rPr lang="en-US" sz="2000" b="1" i="1" dirty="0">
                <a:latin typeface="Times New Roman" pitchFamily="18" charset="0"/>
                <a:cs typeface="Times New Roman" pitchFamily="18" charset="0"/>
              </a:rPr>
              <a:t> Steam </a:t>
            </a:r>
            <a:r>
              <a:rPr lang="en-US" sz="2000" b="1" i="1" dirty="0" err="1">
                <a:latin typeface="Times New Roman" pitchFamily="18" charset="0"/>
                <a:cs typeface="Times New Roman" pitchFamily="18" charset="0"/>
              </a:rPr>
              <a:t>vào</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trong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các</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hoạt</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động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chăm</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sóc</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và</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giáo</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dục</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trẻ</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và</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tạo</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điều</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kiện</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cho</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giáo</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viên</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có</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thể</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thực</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hiện</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các</a:t>
            </a:r>
            <a:r>
              <a:rPr lang="en-US" sz="2000" b="1" i="1" dirty="0">
                <a:latin typeface="Times New Roman" pitchFamily="18" charset="0"/>
                <a:cs typeface="Times New Roman" pitchFamily="18" charset="0"/>
              </a:rPr>
              <a:t> ý </a:t>
            </a:r>
            <a:r>
              <a:rPr lang="en-US" sz="2000" b="1" i="1" dirty="0" err="1">
                <a:latin typeface="Times New Roman" pitchFamily="18" charset="0"/>
                <a:cs typeface="Times New Roman" pitchFamily="18" charset="0"/>
              </a:rPr>
              <a:t>tưởng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đó</a:t>
            </a:r>
            <a:r>
              <a:rPr lang="en-US" sz="2000" b="1" i="1" dirty="0">
                <a:latin typeface="Times New Roman" pitchFamily="18" charset="0"/>
                <a:cs typeface="Times New Roman" pitchFamily="18" charset="0"/>
              </a:rPr>
              <a:t>. </a:t>
            </a:r>
          </a:p>
        </p:txBody>
      </p:sp>
    </p:spTree>
    <p:extLst>
      <p:ext uri="{BB962C8B-B14F-4D97-AF65-F5344CB8AC3E}">
        <p14:creationId xmlns:p14="http://schemas.microsoft.com/office/powerpoint/2010/main" val="524578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TextBox 4"/>
          <p:cNvSpPr txBox="1"/>
          <p:nvPr/>
        </p:nvSpPr>
        <p:spPr>
          <a:xfrm>
            <a:off x="533400" y="685801"/>
            <a:ext cx="8077200" cy="5632311"/>
          </a:xfrm>
          <a:prstGeom prst="rect">
            <a:avLst/>
          </a:prstGeom>
          <a:noFill/>
        </p:spPr>
        <p:txBody>
          <a:bodyPr wrap="square" rtlCol="0">
            <a:spAutoFit/>
          </a:bodyPr>
          <a:lstStyle/>
          <a:p>
            <a:r>
              <a:rPr lang="nl-NL" sz="2000" b="1" i="1" dirty="0">
                <a:latin typeface="Times New Roman" pitchFamily="18" charset="0"/>
                <a:cs typeface="Times New Roman" pitchFamily="18" charset="0"/>
              </a:rPr>
              <a:t>- Giáo viên thường xuyên tham gia các lớp tập huấn và kiến tập các chuyên đề, tham quan học hỏi các trường bạn, nâng cao kiến thức chuyên môn nghiệp vụ. </a:t>
            </a:r>
            <a:r>
              <a:rPr lang="en-US" sz="2000" b="1" i="1" dirty="0" err="1">
                <a:latin typeface="Times New Roman" pitchFamily="18" charset="0"/>
                <a:cs typeface="Times New Roman" pitchFamily="18" charset="0"/>
              </a:rPr>
              <a:t>Tham</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gia</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lớp</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bồi</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dưỡng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Tiếp</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cận</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học</a:t>
            </a:r>
            <a:r>
              <a:rPr lang="en-US" sz="2000" b="1" i="1" dirty="0">
                <a:latin typeface="Times New Roman" pitchFamily="18" charset="0"/>
                <a:cs typeface="Times New Roman" pitchFamily="18" charset="0"/>
              </a:rPr>
              <a:t> qua </a:t>
            </a:r>
            <a:r>
              <a:rPr lang="en-US" sz="2000" b="1" i="1" dirty="0" err="1">
                <a:latin typeface="Times New Roman" pitchFamily="18" charset="0"/>
                <a:cs typeface="Times New Roman" pitchFamily="18" charset="0"/>
              </a:rPr>
              <a:t>chơi</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và</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ứng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dụng</a:t>
            </a:r>
            <a:r>
              <a:rPr lang="en-US" sz="2000" b="1" i="1" dirty="0">
                <a:latin typeface="Times New Roman" pitchFamily="18" charset="0"/>
                <a:cs typeface="Times New Roman" pitchFamily="18" charset="0"/>
              </a:rPr>
              <a:t> STEAM </a:t>
            </a:r>
            <a:r>
              <a:rPr lang="en-US" sz="2000" b="1" i="1" dirty="0" err="1">
                <a:latin typeface="Times New Roman" pitchFamily="18" charset="0"/>
                <a:cs typeface="Times New Roman" pitchFamily="18" charset="0"/>
              </a:rPr>
              <a:t>trong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giáo</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dục</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mầm</a:t>
            </a:r>
            <a:r>
              <a:rPr lang="en-US" sz="2000" b="1" i="1" dirty="0">
                <a:latin typeface="Times New Roman" pitchFamily="18" charset="0"/>
                <a:cs typeface="Times New Roman" pitchFamily="18" charset="0"/>
              </a:rPr>
              <a:t> non”, “</a:t>
            </a:r>
            <a:r>
              <a:rPr lang="en-US" sz="2000" b="1" i="1" dirty="0" err="1">
                <a:latin typeface="Times New Roman" pitchFamily="18" charset="0"/>
                <a:cs typeface="Times New Roman" pitchFamily="18" charset="0"/>
              </a:rPr>
              <a:t>Dạy</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học</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theo</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phương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pháp</a:t>
            </a:r>
            <a:r>
              <a:rPr lang="en-US" sz="2000" b="1" i="1" dirty="0">
                <a:latin typeface="Times New Roman" pitchFamily="18" charset="0"/>
                <a:cs typeface="Times New Roman" pitchFamily="18" charset="0"/>
              </a:rPr>
              <a:t> Montessori”…</a:t>
            </a:r>
          </a:p>
          <a:p>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Hai</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giáo</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viên</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phụ</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trách</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lớp</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có</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trình</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độ</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đại</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học</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có</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nhiều</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sáng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tạo</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trong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công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tác</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chăm</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sóc</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giáo</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dục</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trẻ</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luôn</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nhiệt</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tình</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tâm</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huyết</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với</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nghề</a:t>
            </a:r>
            <a:r>
              <a:rPr lang="en-US" sz="2000" b="1" i="1" dirty="0">
                <a:latin typeface="Times New Roman" pitchFamily="18" charset="0"/>
                <a:cs typeface="Times New Roman" pitchFamily="18" charset="0"/>
              </a:rPr>
              <a:t>. </a:t>
            </a:r>
          </a:p>
          <a:p>
            <a:r>
              <a:rPr lang="nl-NL" sz="2000" b="1" i="1" dirty="0">
                <a:latin typeface="Times New Roman" pitchFamily="18" charset="0"/>
                <a:cs typeface="Times New Roman" pitchFamily="18" charset="0"/>
              </a:rPr>
              <a:t>- Trẻ ở cùng một độ tuổi nên mức độ nhận thức tương đối đồng đều.</a:t>
            </a:r>
            <a:endParaRPr lang="en-US" sz="2000" b="1" i="1" dirty="0">
              <a:latin typeface="Times New Roman" pitchFamily="18" charset="0"/>
              <a:cs typeface="Times New Roman" pitchFamily="18" charset="0"/>
            </a:endParaRPr>
          </a:p>
          <a:p>
            <a:r>
              <a:rPr lang="nl-NL" sz="2000" b="1" i="1" dirty="0">
                <a:latin typeface="Times New Roman" pitchFamily="18" charset="0"/>
                <a:cs typeface="Times New Roman" pitchFamily="18" charset="0"/>
              </a:rPr>
              <a:t>- Được sự quan tâm hỗ trợ của các bậc phụ huynh đã hưởng ứng tham gia các phong trào của nhà trường, của lớp nhiệt tình, thường xuyên ủng hộ những nguyên vật liệu để làm đồ dùng dạy học và vui chơi cho các cháu.</a:t>
            </a:r>
            <a:endParaRPr lang="en-US" sz="2000" b="1" i="1" dirty="0">
              <a:latin typeface="Times New Roman" pitchFamily="18" charset="0"/>
              <a:cs typeface="Times New Roman" pitchFamily="18" charset="0"/>
            </a:endParaRPr>
          </a:p>
          <a:p>
            <a:r>
              <a:rPr lang="nl-NL" sz="2000" b="1" i="1" dirty="0">
                <a:solidFill>
                  <a:srgbClr val="7030A0"/>
                </a:solidFill>
                <a:latin typeface="Times New Roman" pitchFamily="18" charset="0"/>
                <a:cs typeface="Times New Roman" pitchFamily="18" charset="0"/>
              </a:rPr>
              <a:t>2.1. Khó khăn</a:t>
            </a:r>
            <a:endParaRPr lang="en-US" sz="2000" b="1" i="1" dirty="0">
              <a:solidFill>
                <a:srgbClr val="7030A0"/>
              </a:solidFill>
              <a:latin typeface="Times New Roman" pitchFamily="18" charset="0"/>
              <a:cs typeface="Times New Roman" pitchFamily="18" charset="0"/>
            </a:endParaRPr>
          </a:p>
          <a:p>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Cơ</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sở</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vật</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chất</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nhà</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trường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đã</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từng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bước</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hoàn</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hiện</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hơn</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tuy</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nhiên</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phòng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học</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để</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đáp</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ứng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cho</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việc</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giảng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dạy</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phương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pháp</a:t>
            </a:r>
            <a:r>
              <a:rPr lang="en-US" sz="2000" b="1" i="1" dirty="0">
                <a:latin typeface="Times New Roman" pitchFamily="18" charset="0"/>
                <a:cs typeface="Times New Roman" pitchFamily="18" charset="0"/>
              </a:rPr>
              <a:t> STEAM </a:t>
            </a:r>
            <a:r>
              <a:rPr lang="en-US" sz="2000" b="1" i="1" dirty="0" err="1">
                <a:latin typeface="Times New Roman" pitchFamily="18" charset="0"/>
                <a:cs typeface="Times New Roman" pitchFamily="18" charset="0"/>
              </a:rPr>
              <a:t>hiện</a:t>
            </a:r>
            <a:r>
              <a:rPr lang="en-US" sz="2000" b="1" i="1" dirty="0">
                <a:latin typeface="Times New Roman" pitchFamily="18" charset="0"/>
                <a:cs typeface="Times New Roman" pitchFamily="18" charset="0"/>
              </a:rPr>
              <a:t> nay </a:t>
            </a:r>
            <a:r>
              <a:rPr lang="en-US" sz="2000" b="1" i="1" dirty="0" err="1">
                <a:latin typeface="Times New Roman" pitchFamily="18" charset="0"/>
                <a:cs typeface="Times New Roman" pitchFamily="18" charset="0"/>
              </a:rPr>
              <a:t>của</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trường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cũng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chưa</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thể</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đáp</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ứng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đầy</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đủ</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mà</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từng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bước</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khắc</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phục</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dần</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theo</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kế</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hoạch</a:t>
            </a:r>
            <a:r>
              <a:rPr lang="en-US" sz="2000" b="1" i="1" dirty="0">
                <a:latin typeface="Times New Roman" pitchFamily="18" charset="0"/>
                <a:cs typeface="Times New Roman" pitchFamily="18" charset="0"/>
              </a:rPr>
              <a:t>.</a:t>
            </a:r>
          </a:p>
          <a:p>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Tài</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liệu</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tham</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khảo</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phương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pháp</a:t>
            </a:r>
            <a:r>
              <a:rPr lang="en-US" sz="2000" b="1" i="1" dirty="0">
                <a:latin typeface="Times New Roman" pitchFamily="18" charset="0"/>
                <a:cs typeface="Times New Roman" pitchFamily="18" charset="0"/>
              </a:rPr>
              <a:t> STEAM </a:t>
            </a:r>
            <a:r>
              <a:rPr lang="en-US" sz="2000" b="1" i="1" dirty="0" err="1">
                <a:latin typeface="Times New Roman" pitchFamily="18" charset="0"/>
                <a:cs typeface="Times New Roman" pitchFamily="18" charset="0"/>
              </a:rPr>
              <a:t>chưa</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nhiều</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chủ</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yếu</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giáo</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viên</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vẫn</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tự</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nghiên</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cứu</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tìm</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tòi</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trên</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mạng</a:t>
            </a:r>
            <a:r>
              <a:rPr lang="en-US" sz="2000" b="1" i="1" dirty="0">
                <a:latin typeface="Times New Roman" pitchFamily="18" charset="0"/>
                <a:cs typeface="Times New Roman" pitchFamily="18" charset="0"/>
              </a:rPr>
              <a:t>.</a:t>
            </a:r>
          </a:p>
        </p:txBody>
      </p:sp>
    </p:spTree>
    <p:extLst>
      <p:ext uri="{BB962C8B-B14F-4D97-AF65-F5344CB8AC3E}">
        <p14:creationId xmlns:p14="http://schemas.microsoft.com/office/powerpoint/2010/main" val="524578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TextBox 4"/>
          <p:cNvSpPr txBox="1"/>
          <p:nvPr/>
        </p:nvSpPr>
        <p:spPr>
          <a:xfrm>
            <a:off x="533400" y="685800"/>
            <a:ext cx="8077200" cy="1631216"/>
          </a:xfrm>
          <a:prstGeom prst="rect">
            <a:avLst/>
          </a:prstGeom>
          <a:noFill/>
        </p:spPr>
        <p:txBody>
          <a:bodyPr wrap="square" rtlCol="0">
            <a:spAutoFit/>
          </a:bodyPr>
          <a:lstStyle/>
          <a:p>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Sĩ</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số</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học</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sinh</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trong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lớp</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khá</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đông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việc</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áp</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dụng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phương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pháp</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giảng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dạy</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tích</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cực</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cũng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phần</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nào</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bị</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hạn</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chế</a:t>
            </a:r>
            <a:r>
              <a:rPr lang="en-US" sz="2000" b="1" i="1" dirty="0">
                <a:latin typeface="Times New Roman" pitchFamily="18" charset="0"/>
                <a:cs typeface="Times New Roman" pitchFamily="18" charset="0"/>
              </a:rPr>
              <a:t>.</a:t>
            </a:r>
          </a:p>
          <a:p>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Phụ</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huynh</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chưa</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thực</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sự</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hiểu</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rõ</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về</a:t>
            </a:r>
            <a:r>
              <a:rPr lang="en-US" sz="2000" b="1" i="1" dirty="0">
                <a:latin typeface="Times New Roman" pitchFamily="18" charset="0"/>
                <a:cs typeface="Times New Roman" pitchFamily="18" charset="0"/>
              </a:rPr>
              <a:t> STEAM </a:t>
            </a:r>
            <a:r>
              <a:rPr lang="en-US" sz="2000" b="1" i="1" dirty="0" err="1">
                <a:latin typeface="Times New Roman" pitchFamily="18" charset="0"/>
                <a:cs typeface="Times New Roman" pitchFamily="18" charset="0"/>
              </a:rPr>
              <a:t>và</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cách</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học</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của</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chính</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những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đứa</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trẻ</a:t>
            </a:r>
            <a:r>
              <a:rPr lang="en-US" sz="2000" b="1" i="1" dirty="0">
                <a:latin typeface="Times New Roman" pitchFamily="18" charset="0"/>
                <a:cs typeface="Times New Roman" pitchFamily="18" charset="0"/>
              </a:rPr>
              <a:t> ở </a:t>
            </a:r>
            <a:r>
              <a:rPr lang="en-US" sz="2000" b="1" i="1" dirty="0" err="1">
                <a:latin typeface="Times New Roman" pitchFamily="18" charset="0"/>
                <a:cs typeface="Times New Roman" pitchFamily="18" charset="0"/>
              </a:rPr>
              <a:t>độ</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tuổi</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mầm</a:t>
            </a:r>
            <a:r>
              <a:rPr lang="en-US" sz="2000" b="1" i="1" dirty="0">
                <a:latin typeface="Times New Roman" pitchFamily="18" charset="0"/>
                <a:cs typeface="Times New Roman" pitchFamily="18" charset="0"/>
              </a:rPr>
              <a:t> non </a:t>
            </a:r>
            <a:r>
              <a:rPr lang="en-US" sz="2000" b="1" i="1" dirty="0" err="1">
                <a:latin typeface="Times New Roman" pitchFamily="18" charset="0"/>
                <a:cs typeface="Times New Roman" pitchFamily="18" charset="0"/>
              </a:rPr>
              <a:t>để</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có</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cách</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hỗ</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trợ</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trẻ</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tốt</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nhất</a:t>
            </a:r>
            <a:r>
              <a:rPr lang="en-US" sz="2000" b="1" i="1" dirty="0">
                <a:latin typeface="Times New Roman" pitchFamily="18" charset="0"/>
                <a:cs typeface="Times New Roman" pitchFamily="18" charset="0"/>
              </a:rPr>
              <a:t>.</a:t>
            </a:r>
          </a:p>
          <a:p>
            <a:endParaRPr lang="en-US" sz="2000" b="1" i="1" dirty="0">
              <a:latin typeface="Times New Roman" pitchFamily="18" charset="0"/>
              <a:cs typeface="Times New Roman" pitchFamily="18" charset="0"/>
            </a:endParaRPr>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4182" y="2133602"/>
            <a:ext cx="7924800" cy="410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4578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TextBox 4"/>
          <p:cNvSpPr txBox="1"/>
          <p:nvPr/>
        </p:nvSpPr>
        <p:spPr>
          <a:xfrm>
            <a:off x="533400" y="685802"/>
            <a:ext cx="8077200" cy="4401205"/>
          </a:xfrm>
          <a:prstGeom prst="rect">
            <a:avLst/>
          </a:prstGeom>
          <a:noFill/>
        </p:spPr>
        <p:txBody>
          <a:bodyPr wrap="square" rtlCol="0">
            <a:spAutoFit/>
          </a:bodyPr>
          <a:lstStyle/>
          <a:p>
            <a:r>
              <a:rPr lang="nl-NL" sz="2000" b="1" i="1" dirty="0">
                <a:solidFill>
                  <a:srgbClr val="7030A0"/>
                </a:solidFill>
                <a:latin typeface="Times New Roman" pitchFamily="18" charset="0"/>
                <a:cs typeface="Times New Roman" pitchFamily="18" charset="0"/>
              </a:rPr>
              <a:t>3. Các biện pháp thực hiện:</a:t>
            </a:r>
            <a:endParaRPr lang="en-US" sz="2000" b="1" i="1" dirty="0">
              <a:solidFill>
                <a:srgbClr val="7030A0"/>
              </a:solidFill>
              <a:latin typeface="Times New Roman" pitchFamily="18" charset="0"/>
              <a:cs typeface="Times New Roman" pitchFamily="18" charset="0"/>
            </a:endParaRPr>
          </a:p>
          <a:p>
            <a:r>
              <a:rPr lang="nl-NL" sz="2000" b="1" i="1" dirty="0">
                <a:solidFill>
                  <a:schemeClr val="accent6">
                    <a:lumMod val="75000"/>
                  </a:schemeClr>
                </a:solidFill>
                <a:latin typeface="Times New Roman" pitchFamily="18" charset="0"/>
                <a:cs typeface="Times New Roman" pitchFamily="18" charset="0"/>
              </a:rPr>
              <a:t>3.1. Biện pháp 1: Xây dựng kế hoạch các hoạt động ứng dụng STEAM cho trẻ</a:t>
            </a:r>
            <a:endParaRPr lang="en-US" sz="2000" b="1" i="1" dirty="0">
              <a:solidFill>
                <a:schemeClr val="accent6">
                  <a:lumMod val="75000"/>
                </a:schemeClr>
              </a:solidFill>
              <a:latin typeface="Times New Roman" pitchFamily="18" charset="0"/>
              <a:cs typeface="Times New Roman" pitchFamily="18" charset="0"/>
            </a:endParaRPr>
          </a:p>
          <a:p>
            <a:r>
              <a:rPr lang="nl-NL" sz="2000" b="1" i="1" dirty="0">
                <a:latin typeface="Times New Roman" pitchFamily="18" charset="0"/>
                <a:cs typeface="Times New Roman" pitchFamily="18" charset="0"/>
              </a:rPr>
              <a:t>     Từ những thực tiễn trên, bản thân tôi luôn suy nghĩ tìm tòi, nghiên cứu, tham khảo tài liệu để tìm ra những nội dung có ứng dụng phương pháp giáo dục STEAM cho trẻ. Trước tiên tôi phải nghiên cứu chương trình, cập nhật thông tin từ chuyên đề, trên mạng Internet, tự bồi dưỡng chuyên môn, tìm hiểu một số kiến thức về STEAM, về các hoạt động cho trẻ có thể áp dụng được phương pháp STEAM. Từ đó, trên cơ sở những định hướng, gợi ý về nội dung, hình thức, phương pháp tổ chức học tập của tài liệu, tôi đã xây dựng kế hoạch giáo dục cụ thể nhằm thực hiện được yêu cầu có ứng dụng phương pháp STEAM trong một số hoạt động.</a:t>
            </a:r>
            <a:endParaRPr lang="en-US" sz="2000" b="1" i="1" dirty="0">
              <a:latin typeface="Times New Roman" pitchFamily="18" charset="0"/>
              <a:cs typeface="Times New Roman" pitchFamily="18" charset="0"/>
            </a:endParaRPr>
          </a:p>
          <a:p>
            <a:r>
              <a:rPr lang="en-US" sz="2000" b="1" i="1" dirty="0" err="1">
                <a:latin typeface="Times New Roman" pitchFamily="18" charset="0"/>
                <a:cs typeface="Times New Roman" pitchFamily="18" charset="0"/>
              </a:rPr>
              <a:t>Bảng</a:t>
            </a:r>
            <a:r>
              <a:rPr lang="en-US" sz="2000" b="1" i="1" dirty="0">
                <a:latin typeface="Times New Roman" pitchFamily="18" charset="0"/>
                <a:cs typeface="Times New Roman" pitchFamily="18" charset="0"/>
              </a:rPr>
              <a:t> 2: </a:t>
            </a:r>
            <a:r>
              <a:rPr lang="en-US" sz="2000" b="1" i="1" dirty="0" err="1">
                <a:latin typeface="Times New Roman" pitchFamily="18" charset="0"/>
                <a:cs typeface="Times New Roman" pitchFamily="18" charset="0"/>
              </a:rPr>
              <a:t>Các</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nội</a:t>
            </a:r>
            <a:r>
              <a:rPr lang="en-US" sz="2000" b="1" i="1" dirty="0">
                <a:latin typeface="Times New Roman" pitchFamily="18" charset="0"/>
                <a:cs typeface="Times New Roman" pitchFamily="18" charset="0"/>
              </a:rPr>
              <a:t> dung </a:t>
            </a:r>
            <a:r>
              <a:rPr lang="en-US" sz="2000" b="1" i="1" dirty="0" err="1">
                <a:latin typeface="Times New Roman" pitchFamily="18" charset="0"/>
                <a:cs typeface="Times New Roman" pitchFamily="18" charset="0"/>
              </a:rPr>
              <a:t>hoạt</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động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ứng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dụng</a:t>
            </a:r>
            <a:r>
              <a:rPr lang="en-US" sz="2000" b="1" i="1" dirty="0">
                <a:latin typeface="Times New Roman" pitchFamily="18" charset="0"/>
                <a:cs typeface="Times New Roman" pitchFamily="18" charset="0"/>
              </a:rPr>
              <a:t> STEAM.</a:t>
            </a:r>
          </a:p>
          <a:p>
            <a:endParaRPr lang="en-US" sz="2000" b="1" i="1" dirty="0">
              <a:latin typeface="Times New Roman" pitchFamily="18" charset="0"/>
              <a:cs typeface="Times New Roman" pitchFamily="18" charset="0"/>
            </a:endParaRPr>
          </a:p>
        </p:txBody>
      </p:sp>
    </p:spTree>
    <p:extLst>
      <p:ext uri="{BB962C8B-B14F-4D97-AF65-F5344CB8AC3E}">
        <p14:creationId xmlns:p14="http://schemas.microsoft.com/office/powerpoint/2010/main" val="524578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TextBox 4"/>
          <p:cNvSpPr txBox="1"/>
          <p:nvPr/>
        </p:nvSpPr>
        <p:spPr>
          <a:xfrm>
            <a:off x="533400" y="685800"/>
            <a:ext cx="8077200" cy="707886"/>
          </a:xfrm>
          <a:prstGeom prst="rect">
            <a:avLst/>
          </a:prstGeom>
          <a:noFill/>
        </p:spPr>
        <p:txBody>
          <a:bodyPr wrap="square" rtlCol="0">
            <a:spAutoFit/>
          </a:bodyPr>
          <a:lstStyle/>
          <a:p>
            <a:r>
              <a:rPr lang="nl-NL" sz="2000" b="1" i="1" dirty="0">
                <a:latin typeface="Times New Roman" pitchFamily="18" charset="0"/>
                <a:cs typeface="Times New Roman" pitchFamily="18" charset="0"/>
              </a:rPr>
              <a:t> </a:t>
            </a:r>
            <a:endParaRPr lang="en-US" sz="2000" b="1" i="1" dirty="0">
              <a:latin typeface="Times New Roman" pitchFamily="18" charset="0"/>
              <a:cs typeface="Times New Roman" pitchFamily="18" charset="0"/>
            </a:endParaRPr>
          </a:p>
          <a:p>
            <a:endParaRPr lang="en-US" sz="2000" b="1" i="1" dirty="0">
              <a:latin typeface="Times New Roman" pitchFamily="18" charset="0"/>
              <a:cs typeface="Times New Roman"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174041000"/>
              </p:ext>
            </p:extLst>
          </p:nvPr>
        </p:nvGraphicFramePr>
        <p:xfrm>
          <a:off x="533400" y="685803"/>
          <a:ext cx="8001000" cy="4571999"/>
        </p:xfrm>
        <a:graphic>
          <a:graphicData uri="http://schemas.openxmlformats.org/drawingml/2006/table">
            <a:tbl>
              <a:tblPr firstRow="1" firstCol="1" bandRow="1"/>
              <a:tblGrid>
                <a:gridCol w="1233270">
                  <a:extLst>
                    <a:ext uri="{9D8B030D-6E8A-4147-A177-3AD203B41FA5}">
                      <a16:colId xmlns:a16="http://schemas.microsoft.com/office/drawing/2014/main" val="20000"/>
                    </a:ext>
                  </a:extLst>
                </a:gridCol>
                <a:gridCol w="6767730">
                  <a:extLst>
                    <a:ext uri="{9D8B030D-6E8A-4147-A177-3AD203B41FA5}">
                      <a16:colId xmlns:a16="http://schemas.microsoft.com/office/drawing/2014/main" val="20001"/>
                    </a:ext>
                  </a:extLst>
                </a:gridCol>
              </a:tblGrid>
              <a:tr h="435086">
                <a:tc>
                  <a:txBody>
                    <a:bodyPr/>
                    <a:lstStyle/>
                    <a:p>
                      <a:pPr marL="0" marR="23495">
                        <a:lnSpc>
                          <a:spcPct val="110000"/>
                        </a:lnSpc>
                        <a:spcBef>
                          <a:spcPts val="600"/>
                        </a:spcBef>
                        <a:spcAft>
                          <a:spcPts val="0"/>
                        </a:spcAft>
                        <a:tabLst>
                          <a:tab pos="6301105" algn="l"/>
                        </a:tabLst>
                      </a:pPr>
                      <a:r>
                        <a:rPr lang="en-US" sz="2000" b="1" dirty="0" err="1">
                          <a:solidFill>
                            <a:srgbClr val="000000"/>
                          </a:solidFill>
                          <a:effectLst/>
                          <a:latin typeface="Times New Roman"/>
                          <a:ea typeface="Calibri"/>
                          <a:cs typeface="Calibri"/>
                        </a:rPr>
                        <a:t>Tháng</a:t>
                      </a:r>
                      <a:endParaRPr lang="en-US" sz="20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3495" algn="ctr">
                        <a:lnSpc>
                          <a:spcPct val="110000"/>
                        </a:lnSpc>
                        <a:spcBef>
                          <a:spcPts val="600"/>
                        </a:spcBef>
                        <a:spcAft>
                          <a:spcPts val="0"/>
                        </a:spcAft>
                        <a:tabLst>
                          <a:tab pos="6301105" algn="l"/>
                        </a:tabLst>
                      </a:pPr>
                      <a:r>
                        <a:rPr lang="en-US" sz="2000" b="1">
                          <a:solidFill>
                            <a:srgbClr val="000000"/>
                          </a:solidFill>
                          <a:effectLst/>
                          <a:latin typeface="Times New Roman"/>
                          <a:ea typeface="Calibri"/>
                          <a:cs typeface="Calibri"/>
                        </a:rPr>
                        <a:t>Nội dung</a:t>
                      </a:r>
                      <a:endParaRPr lang="en-US" sz="20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35086">
                <a:tc>
                  <a:txBody>
                    <a:bodyPr/>
                    <a:lstStyle/>
                    <a:p>
                      <a:pPr marL="0" marR="23495" algn="just">
                        <a:lnSpc>
                          <a:spcPct val="110000"/>
                        </a:lnSpc>
                        <a:spcBef>
                          <a:spcPts val="600"/>
                        </a:spcBef>
                        <a:spcAft>
                          <a:spcPts val="0"/>
                        </a:spcAft>
                        <a:tabLst>
                          <a:tab pos="6301105" algn="l"/>
                        </a:tabLst>
                      </a:pPr>
                      <a:r>
                        <a:rPr lang="en-US" sz="2000" b="1" dirty="0" err="1">
                          <a:solidFill>
                            <a:srgbClr val="000000"/>
                          </a:solidFill>
                          <a:effectLst/>
                          <a:latin typeface="Times New Roman"/>
                          <a:ea typeface="Calibri"/>
                          <a:cs typeface="Calibri"/>
                        </a:rPr>
                        <a:t>Tháng</a:t>
                      </a:r>
                      <a:r>
                        <a:rPr lang="en-US" sz="2000" b="1" dirty="0">
                          <a:solidFill>
                            <a:srgbClr val="000000"/>
                          </a:solidFill>
                          <a:effectLst/>
                          <a:latin typeface="Times New Roman"/>
                          <a:ea typeface="Calibri"/>
                          <a:cs typeface="Calibri"/>
                        </a:rPr>
                        <a:t> 9</a:t>
                      </a:r>
                      <a:endParaRPr lang="en-US" sz="20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3495" algn="just">
                        <a:lnSpc>
                          <a:spcPct val="110000"/>
                        </a:lnSpc>
                        <a:spcBef>
                          <a:spcPts val="600"/>
                        </a:spcBef>
                        <a:spcAft>
                          <a:spcPts val="0"/>
                        </a:spcAft>
                        <a:tabLst>
                          <a:tab pos="6301105" algn="l"/>
                        </a:tabLst>
                      </a:pPr>
                      <a:r>
                        <a:rPr lang="en-US" sz="2000" b="1" dirty="0" err="1">
                          <a:solidFill>
                            <a:srgbClr val="000000"/>
                          </a:solidFill>
                          <a:effectLst/>
                          <a:latin typeface="Times New Roman"/>
                          <a:ea typeface="Calibri"/>
                          <a:cs typeface="Calibri"/>
                        </a:rPr>
                        <a:t>Làm</a:t>
                      </a:r>
                      <a:r>
                        <a:rPr lang="en-US" sz="2000" b="1" dirty="0">
                          <a:solidFill>
                            <a:srgbClr val="000000"/>
                          </a:solidFill>
                          <a:effectLst/>
                          <a:latin typeface="Times New Roman"/>
                          <a:ea typeface="Calibri"/>
                          <a:cs typeface="Calibri"/>
                        </a:rPr>
                        <a:t> </a:t>
                      </a:r>
                      <a:r>
                        <a:rPr lang="en-US" sz="2000" b="1" dirty="0" err="1">
                          <a:solidFill>
                            <a:srgbClr val="000000"/>
                          </a:solidFill>
                          <a:effectLst/>
                          <a:latin typeface="Times New Roman"/>
                          <a:ea typeface="Calibri"/>
                          <a:cs typeface="Calibri"/>
                        </a:rPr>
                        <a:t>bàn</a:t>
                      </a:r>
                      <a:r>
                        <a:rPr lang="en-US" sz="2000" b="1" dirty="0">
                          <a:solidFill>
                            <a:srgbClr val="000000"/>
                          </a:solidFill>
                          <a:effectLst/>
                          <a:latin typeface="Times New Roman"/>
                          <a:ea typeface="Calibri"/>
                          <a:cs typeface="Calibri"/>
                        </a:rPr>
                        <a:t> </a:t>
                      </a:r>
                      <a:r>
                        <a:rPr lang="en-US" sz="2000" b="1" dirty="0" err="1">
                          <a:solidFill>
                            <a:srgbClr val="000000"/>
                          </a:solidFill>
                          <a:effectLst/>
                          <a:latin typeface="Times New Roman"/>
                          <a:ea typeface="Calibri"/>
                          <a:cs typeface="Calibri"/>
                        </a:rPr>
                        <a:t>học</a:t>
                      </a:r>
                      <a:r>
                        <a:rPr lang="en-US" sz="2000" b="1" dirty="0">
                          <a:solidFill>
                            <a:srgbClr val="000000"/>
                          </a:solidFill>
                          <a:effectLst/>
                          <a:latin typeface="Times New Roman"/>
                          <a:ea typeface="Calibri"/>
                          <a:cs typeface="Calibri"/>
                        </a:rPr>
                        <a:t> di </a:t>
                      </a:r>
                      <a:r>
                        <a:rPr lang="en-US" sz="2000" b="1" dirty="0" err="1">
                          <a:solidFill>
                            <a:srgbClr val="000000"/>
                          </a:solidFill>
                          <a:effectLst/>
                          <a:latin typeface="Times New Roman"/>
                          <a:ea typeface="Calibri"/>
                          <a:cs typeface="Calibri"/>
                        </a:rPr>
                        <a:t>chuyển</a:t>
                      </a:r>
                      <a:r>
                        <a:rPr lang="en-US" sz="2000" b="1" dirty="0">
                          <a:solidFill>
                            <a:srgbClr val="000000"/>
                          </a:solidFill>
                          <a:effectLst/>
                          <a:latin typeface="Times New Roman"/>
                          <a:ea typeface="Calibri"/>
                          <a:cs typeface="Calibri"/>
                        </a:rPr>
                        <a:t> </a:t>
                      </a:r>
                      <a:r>
                        <a:rPr lang="en-US" sz="2000" b="1" dirty="0" err="1">
                          <a:solidFill>
                            <a:srgbClr val="000000"/>
                          </a:solidFill>
                          <a:effectLst/>
                          <a:latin typeface="Times New Roman"/>
                          <a:ea typeface="Calibri"/>
                          <a:cs typeface="Calibri"/>
                        </a:rPr>
                        <a:t>được</a:t>
                      </a:r>
                      <a:endParaRPr lang="en-US" sz="20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35086">
                <a:tc>
                  <a:txBody>
                    <a:bodyPr/>
                    <a:lstStyle/>
                    <a:p>
                      <a:pPr marL="0" marR="23495" algn="just">
                        <a:lnSpc>
                          <a:spcPct val="110000"/>
                        </a:lnSpc>
                        <a:spcBef>
                          <a:spcPts val="600"/>
                        </a:spcBef>
                        <a:spcAft>
                          <a:spcPts val="0"/>
                        </a:spcAft>
                        <a:tabLst>
                          <a:tab pos="6301105" algn="l"/>
                        </a:tabLst>
                      </a:pPr>
                      <a:r>
                        <a:rPr lang="en-US" sz="2000" b="1">
                          <a:solidFill>
                            <a:srgbClr val="000000"/>
                          </a:solidFill>
                          <a:effectLst/>
                          <a:latin typeface="Times New Roman"/>
                          <a:ea typeface="Calibri"/>
                          <a:cs typeface="Calibri"/>
                        </a:rPr>
                        <a:t>Tháng 10</a:t>
                      </a:r>
                      <a:endParaRPr lang="en-US" sz="20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3495" algn="just">
                        <a:lnSpc>
                          <a:spcPct val="110000"/>
                        </a:lnSpc>
                        <a:spcBef>
                          <a:spcPts val="600"/>
                        </a:spcBef>
                        <a:spcAft>
                          <a:spcPts val="0"/>
                        </a:spcAft>
                        <a:tabLst>
                          <a:tab pos="6301105" algn="l"/>
                        </a:tabLst>
                      </a:pPr>
                      <a:r>
                        <a:rPr lang="en-US" sz="2000" b="1" dirty="0" err="1">
                          <a:solidFill>
                            <a:srgbClr val="000000"/>
                          </a:solidFill>
                          <a:effectLst/>
                          <a:latin typeface="Times New Roman"/>
                          <a:ea typeface="Calibri"/>
                          <a:cs typeface="Calibri"/>
                        </a:rPr>
                        <a:t>Làm</a:t>
                      </a:r>
                      <a:r>
                        <a:rPr lang="en-US" sz="2000" b="1" dirty="0">
                          <a:solidFill>
                            <a:srgbClr val="000000"/>
                          </a:solidFill>
                          <a:effectLst/>
                          <a:latin typeface="Times New Roman"/>
                          <a:ea typeface="Calibri"/>
                          <a:cs typeface="Calibri"/>
                        </a:rPr>
                        <a:t> </a:t>
                      </a:r>
                      <a:r>
                        <a:rPr lang="en-US" sz="2000" b="1" dirty="0" err="1">
                          <a:solidFill>
                            <a:srgbClr val="000000"/>
                          </a:solidFill>
                          <a:effectLst/>
                          <a:latin typeface="Times New Roman"/>
                          <a:ea typeface="Calibri"/>
                          <a:cs typeface="Calibri"/>
                        </a:rPr>
                        <a:t>ngôi</a:t>
                      </a:r>
                      <a:r>
                        <a:rPr lang="en-US" sz="2000" b="1" dirty="0">
                          <a:solidFill>
                            <a:srgbClr val="000000"/>
                          </a:solidFill>
                          <a:effectLst/>
                          <a:latin typeface="Times New Roman"/>
                          <a:ea typeface="Calibri"/>
                          <a:cs typeface="Calibri"/>
                        </a:rPr>
                        <a:t> </a:t>
                      </a:r>
                      <a:r>
                        <a:rPr lang="en-US" sz="2000" b="1" dirty="0" err="1">
                          <a:solidFill>
                            <a:srgbClr val="000000"/>
                          </a:solidFill>
                          <a:effectLst/>
                          <a:latin typeface="Times New Roman"/>
                          <a:ea typeface="Calibri"/>
                          <a:cs typeface="Calibri"/>
                        </a:rPr>
                        <a:t>nhà</a:t>
                      </a:r>
                      <a:r>
                        <a:rPr lang="en-US" sz="2000" b="1" dirty="0">
                          <a:solidFill>
                            <a:srgbClr val="000000"/>
                          </a:solidFill>
                          <a:effectLst/>
                          <a:latin typeface="Times New Roman"/>
                          <a:ea typeface="Calibri"/>
                          <a:cs typeface="Calibri"/>
                        </a:rPr>
                        <a:t> 2 </a:t>
                      </a:r>
                      <a:r>
                        <a:rPr lang="en-US" sz="2000" b="1" dirty="0" err="1">
                          <a:solidFill>
                            <a:srgbClr val="000000"/>
                          </a:solidFill>
                          <a:effectLst/>
                          <a:latin typeface="Times New Roman"/>
                          <a:ea typeface="Calibri"/>
                          <a:cs typeface="Calibri"/>
                        </a:rPr>
                        <a:t>tầng</a:t>
                      </a:r>
                      <a:r>
                        <a:rPr lang="en-US" sz="2000" b="1" dirty="0">
                          <a:solidFill>
                            <a:srgbClr val="000000"/>
                          </a:solidFill>
                          <a:effectLst/>
                          <a:latin typeface="Times New Roman"/>
                          <a:ea typeface="Calibri"/>
                          <a:cs typeface="Calibri"/>
                        </a:rPr>
                        <a:t> </a:t>
                      </a:r>
                      <a:r>
                        <a:rPr lang="en-US" sz="2000" b="1" dirty="0" err="1">
                          <a:solidFill>
                            <a:srgbClr val="000000"/>
                          </a:solidFill>
                          <a:effectLst/>
                          <a:latin typeface="Times New Roman"/>
                          <a:ea typeface="Calibri"/>
                          <a:cs typeface="Calibri"/>
                        </a:rPr>
                        <a:t>mở</a:t>
                      </a:r>
                      <a:r>
                        <a:rPr lang="en-US" sz="2000" b="1" dirty="0">
                          <a:solidFill>
                            <a:srgbClr val="000000"/>
                          </a:solidFill>
                          <a:effectLst/>
                          <a:latin typeface="Times New Roman"/>
                          <a:ea typeface="Calibri"/>
                          <a:cs typeface="Calibri"/>
                        </a:rPr>
                        <a:t> </a:t>
                      </a:r>
                      <a:r>
                        <a:rPr lang="en-US" sz="2000" b="1" dirty="0" err="1">
                          <a:solidFill>
                            <a:srgbClr val="000000"/>
                          </a:solidFill>
                          <a:effectLst/>
                          <a:latin typeface="Times New Roman"/>
                          <a:ea typeface="Calibri"/>
                          <a:cs typeface="Calibri"/>
                        </a:rPr>
                        <a:t>được</a:t>
                      </a:r>
                      <a:r>
                        <a:rPr lang="en-US" sz="2000" b="1" dirty="0">
                          <a:solidFill>
                            <a:srgbClr val="000000"/>
                          </a:solidFill>
                          <a:effectLst/>
                          <a:latin typeface="Times New Roman"/>
                          <a:ea typeface="Calibri"/>
                          <a:cs typeface="Calibri"/>
                        </a:rPr>
                        <a:t> </a:t>
                      </a:r>
                      <a:r>
                        <a:rPr lang="en-US" sz="2000" b="1" dirty="0" err="1">
                          <a:solidFill>
                            <a:srgbClr val="000000"/>
                          </a:solidFill>
                          <a:effectLst/>
                          <a:latin typeface="Times New Roman"/>
                          <a:ea typeface="Calibri"/>
                          <a:cs typeface="Calibri"/>
                        </a:rPr>
                        <a:t>cửa</a:t>
                      </a:r>
                      <a:endParaRPr lang="en-US" sz="20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35086">
                <a:tc>
                  <a:txBody>
                    <a:bodyPr/>
                    <a:lstStyle/>
                    <a:p>
                      <a:pPr marL="0" marR="23495" algn="just">
                        <a:lnSpc>
                          <a:spcPct val="110000"/>
                        </a:lnSpc>
                        <a:spcBef>
                          <a:spcPts val="600"/>
                        </a:spcBef>
                        <a:spcAft>
                          <a:spcPts val="0"/>
                        </a:spcAft>
                        <a:tabLst>
                          <a:tab pos="6301105" algn="l"/>
                        </a:tabLst>
                      </a:pPr>
                      <a:r>
                        <a:rPr lang="en-US" sz="2000" b="1">
                          <a:solidFill>
                            <a:srgbClr val="000000"/>
                          </a:solidFill>
                          <a:effectLst/>
                          <a:latin typeface="Times New Roman"/>
                          <a:ea typeface="Calibri"/>
                          <a:cs typeface="Calibri"/>
                        </a:rPr>
                        <a:t>Tháng 11</a:t>
                      </a:r>
                      <a:endParaRPr lang="en-US" sz="20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3495" algn="just">
                        <a:lnSpc>
                          <a:spcPct val="110000"/>
                        </a:lnSpc>
                        <a:spcBef>
                          <a:spcPts val="600"/>
                        </a:spcBef>
                        <a:spcAft>
                          <a:spcPts val="0"/>
                        </a:spcAft>
                        <a:tabLst>
                          <a:tab pos="6301105" algn="l"/>
                        </a:tabLst>
                      </a:pPr>
                      <a:r>
                        <a:rPr lang="en-US" sz="2000" b="1" dirty="0" err="1">
                          <a:solidFill>
                            <a:srgbClr val="000000"/>
                          </a:solidFill>
                          <a:effectLst/>
                          <a:latin typeface="Times New Roman"/>
                          <a:ea typeface="Calibri"/>
                          <a:cs typeface="Calibri"/>
                        </a:rPr>
                        <a:t>Làm</a:t>
                      </a:r>
                      <a:r>
                        <a:rPr lang="en-US" sz="2000" b="1" dirty="0">
                          <a:solidFill>
                            <a:srgbClr val="000000"/>
                          </a:solidFill>
                          <a:effectLst/>
                          <a:latin typeface="Times New Roman"/>
                          <a:ea typeface="Calibri"/>
                          <a:cs typeface="Calibri"/>
                        </a:rPr>
                        <a:t> </a:t>
                      </a:r>
                      <a:r>
                        <a:rPr lang="en-US" sz="2000" b="1" dirty="0" err="1">
                          <a:solidFill>
                            <a:srgbClr val="000000"/>
                          </a:solidFill>
                          <a:effectLst/>
                          <a:latin typeface="Times New Roman"/>
                          <a:ea typeface="Calibri"/>
                          <a:cs typeface="Calibri"/>
                        </a:rPr>
                        <a:t>gara</a:t>
                      </a:r>
                      <a:r>
                        <a:rPr lang="en-US" sz="2000" b="1" dirty="0">
                          <a:solidFill>
                            <a:srgbClr val="000000"/>
                          </a:solidFill>
                          <a:effectLst/>
                          <a:latin typeface="Times New Roman"/>
                          <a:ea typeface="Calibri"/>
                          <a:cs typeface="Calibri"/>
                        </a:rPr>
                        <a:t> </a:t>
                      </a:r>
                      <a:r>
                        <a:rPr lang="en-US" sz="2000" b="1" dirty="0" err="1">
                          <a:solidFill>
                            <a:srgbClr val="000000"/>
                          </a:solidFill>
                          <a:effectLst/>
                          <a:latin typeface="Times New Roman"/>
                          <a:ea typeface="Calibri"/>
                          <a:cs typeface="Calibri"/>
                        </a:rPr>
                        <a:t>ôtô</a:t>
                      </a:r>
                      <a:r>
                        <a:rPr lang="en-US" sz="2000" b="1" dirty="0">
                          <a:solidFill>
                            <a:srgbClr val="000000"/>
                          </a:solidFill>
                          <a:effectLst/>
                          <a:latin typeface="Times New Roman"/>
                          <a:ea typeface="Calibri"/>
                          <a:cs typeface="Calibri"/>
                        </a:rPr>
                        <a:t> 2 </a:t>
                      </a:r>
                      <a:r>
                        <a:rPr lang="en-US" sz="2000" b="1" dirty="0" err="1">
                          <a:solidFill>
                            <a:srgbClr val="000000"/>
                          </a:solidFill>
                          <a:effectLst/>
                          <a:latin typeface="Times New Roman"/>
                          <a:ea typeface="Calibri"/>
                          <a:cs typeface="Calibri"/>
                        </a:rPr>
                        <a:t>tầng</a:t>
                      </a:r>
                      <a:r>
                        <a:rPr lang="en-US" sz="2000" b="1" dirty="0">
                          <a:solidFill>
                            <a:srgbClr val="000000"/>
                          </a:solidFill>
                          <a:effectLst/>
                          <a:latin typeface="Times New Roman"/>
                          <a:ea typeface="Calibri"/>
                          <a:cs typeface="Calibri"/>
                        </a:rPr>
                        <a:t> </a:t>
                      </a:r>
                      <a:r>
                        <a:rPr lang="en-US" sz="2000" b="1" dirty="0" err="1">
                          <a:solidFill>
                            <a:srgbClr val="000000"/>
                          </a:solidFill>
                          <a:effectLst/>
                          <a:latin typeface="Times New Roman"/>
                          <a:ea typeface="Calibri"/>
                          <a:cs typeface="Calibri"/>
                        </a:rPr>
                        <a:t>có</a:t>
                      </a:r>
                      <a:r>
                        <a:rPr lang="en-US" sz="2000" b="1" dirty="0">
                          <a:solidFill>
                            <a:srgbClr val="000000"/>
                          </a:solidFill>
                          <a:effectLst/>
                          <a:latin typeface="Times New Roman"/>
                          <a:ea typeface="Calibri"/>
                          <a:cs typeface="Calibri"/>
                        </a:rPr>
                        <a:t> 5 </a:t>
                      </a:r>
                      <a:r>
                        <a:rPr lang="en-US" sz="2000" b="1" dirty="0" err="1">
                          <a:solidFill>
                            <a:srgbClr val="000000"/>
                          </a:solidFill>
                          <a:effectLst/>
                          <a:latin typeface="Times New Roman"/>
                          <a:ea typeface="Calibri"/>
                          <a:cs typeface="Calibri"/>
                        </a:rPr>
                        <a:t>chỗ</a:t>
                      </a:r>
                      <a:r>
                        <a:rPr lang="en-US" sz="2000" b="1" dirty="0">
                          <a:solidFill>
                            <a:srgbClr val="000000"/>
                          </a:solidFill>
                          <a:effectLst/>
                          <a:latin typeface="Times New Roman"/>
                          <a:ea typeface="Calibri"/>
                          <a:cs typeface="Calibri"/>
                        </a:rPr>
                        <a:t> </a:t>
                      </a:r>
                      <a:r>
                        <a:rPr lang="en-US" sz="2000" b="1" dirty="0" err="1">
                          <a:solidFill>
                            <a:srgbClr val="000000"/>
                          </a:solidFill>
                          <a:effectLst/>
                          <a:latin typeface="Times New Roman"/>
                          <a:ea typeface="Calibri"/>
                          <a:cs typeface="Calibri"/>
                        </a:rPr>
                        <a:t>để</a:t>
                      </a:r>
                      <a:endParaRPr lang="en-US" sz="20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35086">
                <a:tc>
                  <a:txBody>
                    <a:bodyPr/>
                    <a:lstStyle/>
                    <a:p>
                      <a:pPr marL="0" marR="23495" algn="just">
                        <a:lnSpc>
                          <a:spcPct val="110000"/>
                        </a:lnSpc>
                        <a:spcBef>
                          <a:spcPts val="600"/>
                        </a:spcBef>
                        <a:spcAft>
                          <a:spcPts val="0"/>
                        </a:spcAft>
                        <a:tabLst>
                          <a:tab pos="6301105" algn="l"/>
                        </a:tabLst>
                      </a:pPr>
                      <a:r>
                        <a:rPr lang="en-US" sz="2000" b="1">
                          <a:solidFill>
                            <a:srgbClr val="000000"/>
                          </a:solidFill>
                          <a:effectLst/>
                          <a:latin typeface="Times New Roman"/>
                          <a:ea typeface="Calibri"/>
                          <a:cs typeface="Calibri"/>
                        </a:rPr>
                        <a:t>Tháng 12</a:t>
                      </a:r>
                      <a:endParaRPr lang="en-US" sz="20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3495" algn="just">
                        <a:lnSpc>
                          <a:spcPct val="110000"/>
                        </a:lnSpc>
                        <a:spcBef>
                          <a:spcPts val="600"/>
                        </a:spcBef>
                        <a:spcAft>
                          <a:spcPts val="0"/>
                        </a:spcAft>
                        <a:tabLst>
                          <a:tab pos="6301105" algn="l"/>
                        </a:tabLst>
                      </a:pPr>
                      <a:r>
                        <a:rPr lang="en-US" sz="2000" b="1" dirty="0" err="1">
                          <a:solidFill>
                            <a:srgbClr val="000000"/>
                          </a:solidFill>
                          <a:effectLst/>
                          <a:latin typeface="Times New Roman"/>
                          <a:ea typeface="Calibri"/>
                          <a:cs typeface="Calibri"/>
                        </a:rPr>
                        <a:t>Làm</a:t>
                      </a:r>
                      <a:r>
                        <a:rPr lang="en-US" sz="2000" b="1" dirty="0">
                          <a:solidFill>
                            <a:srgbClr val="000000"/>
                          </a:solidFill>
                          <a:effectLst/>
                          <a:latin typeface="Times New Roman"/>
                          <a:ea typeface="Calibri"/>
                          <a:cs typeface="Calibri"/>
                        </a:rPr>
                        <a:t> ô </a:t>
                      </a:r>
                      <a:r>
                        <a:rPr lang="en-US" sz="2000" b="1" dirty="0" err="1">
                          <a:solidFill>
                            <a:srgbClr val="000000"/>
                          </a:solidFill>
                          <a:effectLst/>
                          <a:latin typeface="Times New Roman"/>
                          <a:ea typeface="Calibri"/>
                          <a:cs typeface="Calibri"/>
                        </a:rPr>
                        <a:t>tô</a:t>
                      </a:r>
                      <a:r>
                        <a:rPr lang="en-US" sz="2000" b="1" dirty="0">
                          <a:solidFill>
                            <a:srgbClr val="000000"/>
                          </a:solidFill>
                          <a:effectLst/>
                          <a:latin typeface="Times New Roman"/>
                          <a:ea typeface="Calibri"/>
                          <a:cs typeface="Calibri"/>
                        </a:rPr>
                        <a:t> </a:t>
                      </a:r>
                      <a:r>
                        <a:rPr lang="en-US" sz="2000" b="1" dirty="0" err="1">
                          <a:solidFill>
                            <a:srgbClr val="000000"/>
                          </a:solidFill>
                          <a:effectLst/>
                          <a:latin typeface="Times New Roman"/>
                          <a:ea typeface="Calibri"/>
                          <a:cs typeface="Calibri"/>
                        </a:rPr>
                        <a:t>mở</a:t>
                      </a:r>
                      <a:r>
                        <a:rPr lang="en-US" sz="2000" b="1" dirty="0">
                          <a:solidFill>
                            <a:srgbClr val="000000"/>
                          </a:solidFill>
                          <a:effectLst/>
                          <a:latin typeface="Times New Roman"/>
                          <a:ea typeface="Calibri"/>
                          <a:cs typeface="Calibri"/>
                        </a:rPr>
                        <a:t> </a:t>
                      </a:r>
                      <a:r>
                        <a:rPr lang="en-US" sz="2000" b="1" dirty="0" err="1">
                          <a:solidFill>
                            <a:srgbClr val="000000"/>
                          </a:solidFill>
                          <a:effectLst/>
                          <a:latin typeface="Times New Roman"/>
                          <a:ea typeface="Calibri"/>
                          <a:cs typeface="Calibri"/>
                        </a:rPr>
                        <a:t>cửa</a:t>
                      </a:r>
                      <a:r>
                        <a:rPr lang="en-US" sz="2000" b="1" dirty="0">
                          <a:solidFill>
                            <a:srgbClr val="000000"/>
                          </a:solidFill>
                          <a:effectLst/>
                          <a:latin typeface="Times New Roman"/>
                          <a:ea typeface="Calibri"/>
                          <a:cs typeface="Calibri"/>
                        </a:rPr>
                        <a:t> </a:t>
                      </a:r>
                      <a:r>
                        <a:rPr lang="en-US" sz="2000" b="1" dirty="0" err="1">
                          <a:solidFill>
                            <a:srgbClr val="000000"/>
                          </a:solidFill>
                          <a:effectLst/>
                          <a:latin typeface="Times New Roman"/>
                          <a:ea typeface="Calibri"/>
                          <a:cs typeface="Calibri"/>
                        </a:rPr>
                        <a:t>được</a:t>
                      </a:r>
                      <a:endParaRPr lang="en-US" sz="20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35086">
                <a:tc>
                  <a:txBody>
                    <a:bodyPr/>
                    <a:lstStyle/>
                    <a:p>
                      <a:pPr marL="0" marR="23495" algn="just">
                        <a:lnSpc>
                          <a:spcPct val="110000"/>
                        </a:lnSpc>
                        <a:spcBef>
                          <a:spcPts val="600"/>
                        </a:spcBef>
                        <a:spcAft>
                          <a:spcPts val="0"/>
                        </a:spcAft>
                        <a:tabLst>
                          <a:tab pos="6301105" algn="l"/>
                        </a:tabLst>
                      </a:pPr>
                      <a:r>
                        <a:rPr lang="en-US" sz="2000" b="1">
                          <a:solidFill>
                            <a:srgbClr val="000000"/>
                          </a:solidFill>
                          <a:effectLst/>
                          <a:latin typeface="Times New Roman"/>
                          <a:ea typeface="Calibri"/>
                          <a:cs typeface="Calibri"/>
                        </a:rPr>
                        <a:t>Tháng 1</a:t>
                      </a:r>
                      <a:endParaRPr lang="en-US" sz="20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3495" algn="just">
                        <a:lnSpc>
                          <a:spcPct val="110000"/>
                        </a:lnSpc>
                        <a:spcBef>
                          <a:spcPts val="600"/>
                        </a:spcBef>
                        <a:spcAft>
                          <a:spcPts val="0"/>
                        </a:spcAft>
                        <a:tabLst>
                          <a:tab pos="6301105" algn="l"/>
                        </a:tabLst>
                      </a:pPr>
                      <a:r>
                        <a:rPr lang="en-US" sz="2000" b="1" dirty="0">
                          <a:solidFill>
                            <a:srgbClr val="000000"/>
                          </a:solidFill>
                          <a:effectLst/>
                          <a:latin typeface="Times New Roman"/>
                          <a:ea typeface="Calibri"/>
                          <a:cs typeface="Calibri"/>
                        </a:rPr>
                        <a:t>Robot 3D </a:t>
                      </a:r>
                      <a:r>
                        <a:rPr lang="en-US" sz="2000" b="1" dirty="0" err="1">
                          <a:solidFill>
                            <a:srgbClr val="000000"/>
                          </a:solidFill>
                          <a:effectLst/>
                          <a:latin typeface="Times New Roman"/>
                          <a:ea typeface="Calibri"/>
                          <a:cs typeface="Calibri"/>
                        </a:rPr>
                        <a:t>cử</a:t>
                      </a:r>
                      <a:r>
                        <a:rPr lang="en-US" sz="2000" b="1" dirty="0">
                          <a:solidFill>
                            <a:srgbClr val="000000"/>
                          </a:solidFill>
                          <a:effectLst/>
                          <a:latin typeface="Times New Roman"/>
                          <a:ea typeface="Calibri"/>
                          <a:cs typeface="Calibri"/>
                        </a:rPr>
                        <a:t> </a:t>
                      </a:r>
                      <a:r>
                        <a:rPr lang="en-US" sz="2000" b="1" dirty="0" err="1">
                          <a:solidFill>
                            <a:srgbClr val="000000"/>
                          </a:solidFill>
                          <a:effectLst/>
                          <a:latin typeface="Times New Roman"/>
                          <a:ea typeface="Calibri"/>
                          <a:cs typeface="Calibri"/>
                        </a:rPr>
                        <a:t>động</a:t>
                      </a:r>
                      <a:r>
                        <a:rPr lang="en-US" sz="2000" b="1" dirty="0">
                          <a:solidFill>
                            <a:srgbClr val="000000"/>
                          </a:solidFill>
                          <a:effectLst/>
                          <a:latin typeface="Times New Roman"/>
                          <a:ea typeface="Calibri"/>
                          <a:cs typeface="Calibri"/>
                        </a:rPr>
                        <a:t> </a:t>
                      </a:r>
                      <a:r>
                        <a:rPr lang="en-US" sz="2000" b="1" dirty="0" err="1">
                          <a:solidFill>
                            <a:srgbClr val="000000"/>
                          </a:solidFill>
                          <a:effectLst/>
                          <a:latin typeface="Times New Roman"/>
                          <a:ea typeface="Calibri"/>
                          <a:cs typeface="Calibri"/>
                        </a:rPr>
                        <a:t>được</a:t>
                      </a:r>
                      <a:endParaRPr lang="en-US" sz="20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35086">
                <a:tc>
                  <a:txBody>
                    <a:bodyPr/>
                    <a:lstStyle/>
                    <a:p>
                      <a:pPr marL="0" marR="23495" algn="just">
                        <a:lnSpc>
                          <a:spcPct val="110000"/>
                        </a:lnSpc>
                        <a:spcBef>
                          <a:spcPts val="600"/>
                        </a:spcBef>
                        <a:spcAft>
                          <a:spcPts val="0"/>
                        </a:spcAft>
                        <a:tabLst>
                          <a:tab pos="6301105" algn="l"/>
                        </a:tabLst>
                      </a:pPr>
                      <a:r>
                        <a:rPr lang="en-US" sz="2000" b="1">
                          <a:solidFill>
                            <a:srgbClr val="000000"/>
                          </a:solidFill>
                          <a:effectLst/>
                          <a:latin typeface="Times New Roman"/>
                          <a:ea typeface="Calibri"/>
                          <a:cs typeface="Calibri"/>
                        </a:rPr>
                        <a:t>Tháng 2</a:t>
                      </a:r>
                      <a:endParaRPr lang="en-US" sz="20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3495" algn="just">
                        <a:lnSpc>
                          <a:spcPct val="110000"/>
                        </a:lnSpc>
                        <a:spcBef>
                          <a:spcPts val="600"/>
                        </a:spcBef>
                        <a:spcAft>
                          <a:spcPts val="0"/>
                        </a:spcAft>
                        <a:tabLst>
                          <a:tab pos="6301105" algn="l"/>
                        </a:tabLst>
                      </a:pPr>
                      <a:r>
                        <a:rPr lang="en-US" sz="2000" b="1" dirty="0" err="1">
                          <a:solidFill>
                            <a:srgbClr val="000000"/>
                          </a:solidFill>
                          <a:effectLst/>
                          <a:latin typeface="Times New Roman"/>
                          <a:ea typeface="Calibri"/>
                          <a:cs typeface="Calibri"/>
                        </a:rPr>
                        <a:t>Làm</a:t>
                      </a:r>
                      <a:r>
                        <a:rPr lang="en-US" sz="2000" b="1" dirty="0">
                          <a:solidFill>
                            <a:srgbClr val="000000"/>
                          </a:solidFill>
                          <a:effectLst/>
                          <a:latin typeface="Times New Roman"/>
                          <a:ea typeface="Calibri"/>
                          <a:cs typeface="Calibri"/>
                        </a:rPr>
                        <a:t> </a:t>
                      </a:r>
                      <a:r>
                        <a:rPr lang="en-US" sz="2000" b="1" dirty="0" err="1">
                          <a:solidFill>
                            <a:srgbClr val="000000"/>
                          </a:solidFill>
                          <a:effectLst/>
                          <a:latin typeface="Times New Roman"/>
                          <a:ea typeface="Calibri"/>
                          <a:cs typeface="Calibri"/>
                        </a:rPr>
                        <a:t>guồng</a:t>
                      </a:r>
                      <a:r>
                        <a:rPr lang="en-US" sz="2000" b="1" dirty="0">
                          <a:solidFill>
                            <a:srgbClr val="000000"/>
                          </a:solidFill>
                          <a:effectLst/>
                          <a:latin typeface="Times New Roman"/>
                          <a:ea typeface="Calibri"/>
                          <a:cs typeface="Calibri"/>
                        </a:rPr>
                        <a:t> </a:t>
                      </a:r>
                      <a:r>
                        <a:rPr lang="en-US" sz="2000" b="1" dirty="0" err="1">
                          <a:solidFill>
                            <a:srgbClr val="000000"/>
                          </a:solidFill>
                          <a:effectLst/>
                          <a:latin typeface="Times New Roman"/>
                          <a:ea typeface="Calibri"/>
                          <a:cs typeface="Calibri"/>
                        </a:rPr>
                        <a:t>nước</a:t>
                      </a:r>
                      <a:endParaRPr lang="en-US" sz="20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35086">
                <a:tc>
                  <a:txBody>
                    <a:bodyPr/>
                    <a:lstStyle/>
                    <a:p>
                      <a:pPr marL="0" marR="23495" algn="just">
                        <a:lnSpc>
                          <a:spcPct val="110000"/>
                        </a:lnSpc>
                        <a:spcBef>
                          <a:spcPts val="600"/>
                        </a:spcBef>
                        <a:spcAft>
                          <a:spcPts val="0"/>
                        </a:spcAft>
                        <a:tabLst>
                          <a:tab pos="6301105" algn="l"/>
                        </a:tabLst>
                      </a:pPr>
                      <a:r>
                        <a:rPr lang="en-US" sz="2000" b="1">
                          <a:solidFill>
                            <a:srgbClr val="000000"/>
                          </a:solidFill>
                          <a:effectLst/>
                          <a:latin typeface="Times New Roman"/>
                          <a:ea typeface="Calibri"/>
                          <a:cs typeface="Calibri"/>
                        </a:rPr>
                        <a:t>Tháng 3</a:t>
                      </a:r>
                      <a:endParaRPr lang="en-US" sz="20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3495" algn="just">
                        <a:lnSpc>
                          <a:spcPct val="110000"/>
                        </a:lnSpc>
                        <a:spcBef>
                          <a:spcPts val="600"/>
                        </a:spcBef>
                        <a:spcAft>
                          <a:spcPts val="0"/>
                        </a:spcAft>
                        <a:tabLst>
                          <a:tab pos="6301105" algn="l"/>
                        </a:tabLst>
                      </a:pPr>
                      <a:r>
                        <a:rPr lang="en-US" sz="2000" b="1" dirty="0" err="1">
                          <a:solidFill>
                            <a:srgbClr val="000000"/>
                          </a:solidFill>
                          <a:effectLst/>
                          <a:latin typeface="Times New Roman"/>
                          <a:ea typeface="Calibri"/>
                          <a:cs typeface="Calibri"/>
                        </a:rPr>
                        <a:t>Làm</a:t>
                      </a:r>
                      <a:r>
                        <a:rPr lang="en-US" sz="2000" b="1" dirty="0">
                          <a:solidFill>
                            <a:srgbClr val="000000"/>
                          </a:solidFill>
                          <a:effectLst/>
                          <a:latin typeface="Times New Roman"/>
                          <a:ea typeface="Calibri"/>
                          <a:cs typeface="Calibri"/>
                        </a:rPr>
                        <a:t> </a:t>
                      </a:r>
                      <a:r>
                        <a:rPr lang="en-US" sz="2000" b="1" dirty="0" err="1">
                          <a:solidFill>
                            <a:srgbClr val="000000"/>
                          </a:solidFill>
                          <a:effectLst/>
                          <a:latin typeface="Times New Roman"/>
                          <a:ea typeface="Calibri"/>
                          <a:cs typeface="Calibri"/>
                        </a:rPr>
                        <a:t>máng</a:t>
                      </a:r>
                      <a:r>
                        <a:rPr lang="en-US" sz="2000" b="1" dirty="0">
                          <a:solidFill>
                            <a:srgbClr val="000000"/>
                          </a:solidFill>
                          <a:effectLst/>
                          <a:latin typeface="Times New Roman"/>
                          <a:ea typeface="Calibri"/>
                          <a:cs typeface="Calibri"/>
                        </a:rPr>
                        <a:t> </a:t>
                      </a:r>
                      <a:r>
                        <a:rPr lang="en-US" sz="2000" b="1" dirty="0" err="1">
                          <a:solidFill>
                            <a:srgbClr val="000000"/>
                          </a:solidFill>
                          <a:effectLst/>
                          <a:latin typeface="Times New Roman"/>
                          <a:ea typeface="Calibri"/>
                          <a:cs typeface="Calibri"/>
                        </a:rPr>
                        <a:t>nước</a:t>
                      </a:r>
                      <a:r>
                        <a:rPr lang="en-US" sz="2000" b="1" dirty="0">
                          <a:solidFill>
                            <a:srgbClr val="000000"/>
                          </a:solidFill>
                          <a:effectLst/>
                          <a:latin typeface="Times New Roman"/>
                          <a:ea typeface="Calibri"/>
                          <a:cs typeface="Calibri"/>
                        </a:rPr>
                        <a:t> </a:t>
                      </a:r>
                      <a:r>
                        <a:rPr lang="en-US" sz="2000" b="1" dirty="0" err="1">
                          <a:solidFill>
                            <a:srgbClr val="000000"/>
                          </a:solidFill>
                          <a:effectLst/>
                          <a:latin typeface="Times New Roman"/>
                          <a:ea typeface="Calibri"/>
                          <a:cs typeface="Calibri"/>
                        </a:rPr>
                        <a:t>uống</a:t>
                      </a:r>
                      <a:r>
                        <a:rPr lang="en-US" sz="2000" b="1" dirty="0">
                          <a:solidFill>
                            <a:srgbClr val="000000"/>
                          </a:solidFill>
                          <a:effectLst/>
                          <a:latin typeface="Times New Roman"/>
                          <a:ea typeface="Calibri"/>
                          <a:cs typeface="Calibri"/>
                        </a:rPr>
                        <a:t> </a:t>
                      </a:r>
                      <a:r>
                        <a:rPr lang="en-US" sz="2000" b="1" dirty="0" err="1">
                          <a:solidFill>
                            <a:srgbClr val="000000"/>
                          </a:solidFill>
                          <a:effectLst/>
                          <a:latin typeface="Times New Roman"/>
                          <a:ea typeface="Calibri"/>
                          <a:cs typeface="Calibri"/>
                        </a:rPr>
                        <a:t>tự</a:t>
                      </a:r>
                      <a:r>
                        <a:rPr lang="en-US" sz="2000" b="1" dirty="0">
                          <a:solidFill>
                            <a:srgbClr val="000000"/>
                          </a:solidFill>
                          <a:effectLst/>
                          <a:latin typeface="Times New Roman"/>
                          <a:ea typeface="Calibri"/>
                          <a:cs typeface="Calibri"/>
                        </a:rPr>
                        <a:t> </a:t>
                      </a:r>
                      <a:r>
                        <a:rPr lang="en-US" sz="2000" b="1" dirty="0" err="1">
                          <a:solidFill>
                            <a:srgbClr val="000000"/>
                          </a:solidFill>
                          <a:effectLst/>
                          <a:latin typeface="Times New Roman"/>
                          <a:ea typeface="Calibri"/>
                          <a:cs typeface="Calibri"/>
                        </a:rPr>
                        <a:t>động</a:t>
                      </a:r>
                      <a:r>
                        <a:rPr lang="en-US" sz="2000" b="1" dirty="0">
                          <a:solidFill>
                            <a:srgbClr val="000000"/>
                          </a:solidFill>
                          <a:effectLst/>
                          <a:latin typeface="Times New Roman"/>
                          <a:ea typeface="Calibri"/>
                          <a:cs typeface="Calibri"/>
                        </a:rPr>
                        <a:t> </a:t>
                      </a:r>
                      <a:r>
                        <a:rPr lang="en-US" sz="2000" b="1" dirty="0" err="1">
                          <a:solidFill>
                            <a:srgbClr val="000000"/>
                          </a:solidFill>
                          <a:effectLst/>
                          <a:latin typeface="Times New Roman"/>
                          <a:ea typeface="Calibri"/>
                          <a:cs typeface="Calibri"/>
                        </a:rPr>
                        <a:t>cho</a:t>
                      </a:r>
                      <a:r>
                        <a:rPr lang="en-US" sz="2000" b="1" dirty="0">
                          <a:solidFill>
                            <a:srgbClr val="000000"/>
                          </a:solidFill>
                          <a:effectLst/>
                          <a:latin typeface="Times New Roman"/>
                          <a:ea typeface="Calibri"/>
                          <a:cs typeface="Calibri"/>
                        </a:rPr>
                        <a:t> </a:t>
                      </a:r>
                      <a:r>
                        <a:rPr lang="en-US" sz="2000" b="1" dirty="0" err="1">
                          <a:solidFill>
                            <a:srgbClr val="000000"/>
                          </a:solidFill>
                          <a:effectLst/>
                          <a:latin typeface="Times New Roman"/>
                          <a:ea typeface="Calibri"/>
                          <a:cs typeface="Calibri"/>
                        </a:rPr>
                        <a:t>gà</a:t>
                      </a:r>
                      <a:endParaRPr lang="en-US" sz="20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35086">
                <a:tc>
                  <a:txBody>
                    <a:bodyPr/>
                    <a:lstStyle/>
                    <a:p>
                      <a:pPr marL="0" marR="23495" algn="just">
                        <a:lnSpc>
                          <a:spcPct val="110000"/>
                        </a:lnSpc>
                        <a:spcBef>
                          <a:spcPts val="600"/>
                        </a:spcBef>
                        <a:spcAft>
                          <a:spcPts val="0"/>
                        </a:spcAft>
                        <a:tabLst>
                          <a:tab pos="6301105" algn="l"/>
                        </a:tabLst>
                      </a:pPr>
                      <a:r>
                        <a:rPr lang="en-US" sz="2000" b="1">
                          <a:solidFill>
                            <a:srgbClr val="000000"/>
                          </a:solidFill>
                          <a:effectLst/>
                          <a:latin typeface="Times New Roman"/>
                          <a:ea typeface="Calibri"/>
                          <a:cs typeface="Calibri"/>
                        </a:rPr>
                        <a:t>Tháng 4</a:t>
                      </a:r>
                      <a:endParaRPr lang="en-US" sz="20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3495" algn="just">
                        <a:lnSpc>
                          <a:spcPct val="110000"/>
                        </a:lnSpc>
                        <a:spcBef>
                          <a:spcPts val="600"/>
                        </a:spcBef>
                        <a:spcAft>
                          <a:spcPts val="0"/>
                        </a:spcAft>
                        <a:tabLst>
                          <a:tab pos="6301105" algn="l"/>
                        </a:tabLst>
                      </a:pPr>
                      <a:r>
                        <a:rPr lang="en-US" sz="2000" b="1" dirty="0" err="1">
                          <a:solidFill>
                            <a:srgbClr val="000000"/>
                          </a:solidFill>
                          <a:effectLst/>
                          <a:latin typeface="Times New Roman"/>
                          <a:ea typeface="Calibri"/>
                          <a:cs typeface="Calibri"/>
                        </a:rPr>
                        <a:t>Làm</a:t>
                      </a:r>
                      <a:r>
                        <a:rPr lang="en-US" sz="2000" b="1" dirty="0">
                          <a:solidFill>
                            <a:srgbClr val="000000"/>
                          </a:solidFill>
                          <a:effectLst/>
                          <a:latin typeface="Times New Roman"/>
                          <a:ea typeface="Calibri"/>
                          <a:cs typeface="Calibri"/>
                        </a:rPr>
                        <a:t> </a:t>
                      </a:r>
                      <a:r>
                        <a:rPr lang="en-US" sz="2000" b="1" dirty="0" err="1">
                          <a:solidFill>
                            <a:srgbClr val="000000"/>
                          </a:solidFill>
                          <a:effectLst/>
                          <a:latin typeface="Times New Roman"/>
                          <a:ea typeface="Calibri"/>
                          <a:cs typeface="Calibri"/>
                        </a:rPr>
                        <a:t>cối</a:t>
                      </a:r>
                      <a:r>
                        <a:rPr lang="en-US" sz="2000" b="1" dirty="0">
                          <a:solidFill>
                            <a:srgbClr val="000000"/>
                          </a:solidFill>
                          <a:effectLst/>
                          <a:latin typeface="Times New Roman"/>
                          <a:ea typeface="Calibri"/>
                          <a:cs typeface="Calibri"/>
                        </a:rPr>
                        <a:t> </a:t>
                      </a:r>
                      <a:r>
                        <a:rPr lang="en-US" sz="2000" b="1" dirty="0" err="1">
                          <a:solidFill>
                            <a:srgbClr val="000000"/>
                          </a:solidFill>
                          <a:effectLst/>
                          <a:latin typeface="Times New Roman"/>
                          <a:ea typeface="Calibri"/>
                          <a:cs typeface="Calibri"/>
                        </a:rPr>
                        <a:t>xay</a:t>
                      </a:r>
                      <a:r>
                        <a:rPr lang="en-US" sz="2000" b="1" dirty="0">
                          <a:solidFill>
                            <a:srgbClr val="000000"/>
                          </a:solidFill>
                          <a:effectLst/>
                          <a:latin typeface="Times New Roman"/>
                          <a:ea typeface="Calibri"/>
                          <a:cs typeface="Calibri"/>
                        </a:rPr>
                        <a:t> </a:t>
                      </a:r>
                      <a:r>
                        <a:rPr lang="en-US" sz="2000" b="1" dirty="0" err="1">
                          <a:solidFill>
                            <a:srgbClr val="000000"/>
                          </a:solidFill>
                          <a:effectLst/>
                          <a:latin typeface="Times New Roman"/>
                          <a:ea typeface="Calibri"/>
                          <a:cs typeface="Calibri"/>
                        </a:rPr>
                        <a:t>gió</a:t>
                      </a:r>
                      <a:r>
                        <a:rPr lang="en-US" sz="2000" b="1" dirty="0">
                          <a:solidFill>
                            <a:srgbClr val="000000"/>
                          </a:solidFill>
                          <a:effectLst/>
                          <a:latin typeface="Times New Roman"/>
                          <a:ea typeface="Calibri"/>
                          <a:cs typeface="Calibri"/>
                        </a:rPr>
                        <a:t> </a:t>
                      </a:r>
                      <a:r>
                        <a:rPr lang="en-US" sz="2000" b="1" dirty="0" err="1">
                          <a:solidFill>
                            <a:srgbClr val="000000"/>
                          </a:solidFill>
                          <a:effectLst/>
                          <a:latin typeface="Times New Roman"/>
                          <a:ea typeface="Calibri"/>
                          <a:cs typeface="Calibri"/>
                        </a:rPr>
                        <a:t>có</a:t>
                      </a:r>
                      <a:r>
                        <a:rPr lang="en-US" sz="2000" b="1" dirty="0">
                          <a:solidFill>
                            <a:srgbClr val="000000"/>
                          </a:solidFill>
                          <a:effectLst/>
                          <a:latin typeface="Times New Roman"/>
                          <a:ea typeface="Calibri"/>
                          <a:cs typeface="Calibri"/>
                        </a:rPr>
                        <a:t> </a:t>
                      </a:r>
                      <a:r>
                        <a:rPr lang="en-US" sz="2000" b="1" dirty="0" err="1">
                          <a:solidFill>
                            <a:srgbClr val="000000"/>
                          </a:solidFill>
                          <a:effectLst/>
                          <a:latin typeface="Times New Roman"/>
                          <a:ea typeface="Calibri"/>
                          <a:cs typeface="Calibri"/>
                        </a:rPr>
                        <a:t>thể</a:t>
                      </a:r>
                      <a:r>
                        <a:rPr lang="en-US" sz="2000" b="1" dirty="0">
                          <a:solidFill>
                            <a:srgbClr val="000000"/>
                          </a:solidFill>
                          <a:effectLst/>
                          <a:latin typeface="Times New Roman"/>
                          <a:ea typeface="Calibri"/>
                          <a:cs typeface="Calibri"/>
                        </a:rPr>
                        <a:t> quay </a:t>
                      </a:r>
                      <a:r>
                        <a:rPr lang="en-US" sz="2000" b="1" dirty="0" err="1">
                          <a:solidFill>
                            <a:srgbClr val="000000"/>
                          </a:solidFill>
                          <a:effectLst/>
                          <a:latin typeface="Times New Roman"/>
                          <a:ea typeface="Calibri"/>
                          <a:cs typeface="Calibri"/>
                        </a:rPr>
                        <a:t>được</a:t>
                      </a:r>
                      <a:endParaRPr lang="en-US" sz="20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656225">
                <a:tc>
                  <a:txBody>
                    <a:bodyPr/>
                    <a:lstStyle/>
                    <a:p>
                      <a:pPr marL="0" marR="23495" algn="just">
                        <a:lnSpc>
                          <a:spcPct val="110000"/>
                        </a:lnSpc>
                        <a:spcBef>
                          <a:spcPts val="600"/>
                        </a:spcBef>
                        <a:spcAft>
                          <a:spcPts val="0"/>
                        </a:spcAft>
                        <a:tabLst>
                          <a:tab pos="6301105" algn="l"/>
                        </a:tabLst>
                      </a:pPr>
                      <a:r>
                        <a:rPr lang="en-US" sz="2000" b="1">
                          <a:solidFill>
                            <a:srgbClr val="000000"/>
                          </a:solidFill>
                          <a:effectLst/>
                          <a:latin typeface="Times New Roman"/>
                          <a:ea typeface="Calibri"/>
                          <a:cs typeface="Calibri"/>
                        </a:rPr>
                        <a:t>Tháng 5</a:t>
                      </a:r>
                      <a:endParaRPr lang="en-US" sz="20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3495" algn="just">
                        <a:lnSpc>
                          <a:spcPct val="110000"/>
                        </a:lnSpc>
                        <a:spcBef>
                          <a:spcPts val="600"/>
                        </a:spcBef>
                        <a:spcAft>
                          <a:spcPts val="0"/>
                        </a:spcAft>
                        <a:tabLst>
                          <a:tab pos="6301105" algn="l"/>
                        </a:tabLst>
                      </a:pPr>
                      <a:r>
                        <a:rPr lang="en-US" sz="2000" b="1" dirty="0" err="1">
                          <a:solidFill>
                            <a:srgbClr val="000000"/>
                          </a:solidFill>
                          <a:effectLst/>
                          <a:latin typeface="Times New Roman"/>
                          <a:ea typeface="Calibri"/>
                          <a:cs typeface="Calibri"/>
                        </a:rPr>
                        <a:t>Làm</a:t>
                      </a:r>
                      <a:r>
                        <a:rPr lang="en-US" sz="2000" b="1" dirty="0">
                          <a:solidFill>
                            <a:srgbClr val="000000"/>
                          </a:solidFill>
                          <a:effectLst/>
                          <a:latin typeface="Times New Roman"/>
                          <a:ea typeface="Calibri"/>
                          <a:cs typeface="Calibri"/>
                        </a:rPr>
                        <a:t> </a:t>
                      </a:r>
                      <a:r>
                        <a:rPr lang="en-US" sz="2000" b="1" dirty="0" err="1">
                          <a:solidFill>
                            <a:srgbClr val="000000"/>
                          </a:solidFill>
                          <a:effectLst/>
                          <a:latin typeface="Times New Roman"/>
                          <a:ea typeface="Calibri"/>
                          <a:cs typeface="Calibri"/>
                        </a:rPr>
                        <a:t>nhà</a:t>
                      </a:r>
                      <a:r>
                        <a:rPr lang="en-US" sz="2000" b="1" dirty="0">
                          <a:solidFill>
                            <a:srgbClr val="000000"/>
                          </a:solidFill>
                          <a:effectLst/>
                          <a:latin typeface="Times New Roman"/>
                          <a:ea typeface="Calibri"/>
                          <a:cs typeface="Calibri"/>
                        </a:rPr>
                        <a:t> </a:t>
                      </a:r>
                      <a:r>
                        <a:rPr lang="en-US" sz="2000" b="1" dirty="0" err="1">
                          <a:solidFill>
                            <a:srgbClr val="000000"/>
                          </a:solidFill>
                          <a:effectLst/>
                          <a:latin typeface="Times New Roman"/>
                          <a:ea typeface="Calibri"/>
                          <a:cs typeface="Calibri"/>
                        </a:rPr>
                        <a:t>sàn</a:t>
                      </a:r>
                      <a:r>
                        <a:rPr lang="en-US" sz="2000" b="1" dirty="0">
                          <a:solidFill>
                            <a:srgbClr val="000000"/>
                          </a:solidFill>
                          <a:effectLst/>
                          <a:latin typeface="Times New Roman"/>
                          <a:ea typeface="Calibri"/>
                          <a:cs typeface="Calibri"/>
                        </a:rPr>
                        <a:t> </a:t>
                      </a:r>
                      <a:r>
                        <a:rPr lang="en-US" sz="2000" b="1" dirty="0" err="1">
                          <a:solidFill>
                            <a:srgbClr val="000000"/>
                          </a:solidFill>
                          <a:effectLst/>
                          <a:latin typeface="Times New Roman"/>
                          <a:ea typeface="Calibri"/>
                          <a:cs typeface="Calibri"/>
                        </a:rPr>
                        <a:t>đứng</a:t>
                      </a:r>
                      <a:r>
                        <a:rPr lang="en-US" sz="2000" b="1" dirty="0">
                          <a:solidFill>
                            <a:srgbClr val="000000"/>
                          </a:solidFill>
                          <a:effectLst/>
                          <a:latin typeface="Times New Roman"/>
                          <a:ea typeface="Calibri"/>
                          <a:cs typeface="Calibri"/>
                        </a:rPr>
                        <a:t> </a:t>
                      </a:r>
                      <a:r>
                        <a:rPr lang="en-US" sz="2000" b="1" dirty="0" err="1">
                          <a:solidFill>
                            <a:srgbClr val="000000"/>
                          </a:solidFill>
                          <a:effectLst/>
                          <a:latin typeface="Times New Roman"/>
                          <a:ea typeface="Calibri"/>
                          <a:cs typeface="Calibri"/>
                        </a:rPr>
                        <a:t>được</a:t>
                      </a:r>
                      <a:r>
                        <a:rPr lang="en-US" sz="2000" b="1" dirty="0">
                          <a:solidFill>
                            <a:srgbClr val="000000"/>
                          </a:solidFill>
                          <a:effectLst/>
                          <a:latin typeface="Times New Roman"/>
                          <a:ea typeface="Calibri"/>
                          <a:cs typeface="Calibri"/>
                        </a:rPr>
                        <a:t> </a:t>
                      </a:r>
                      <a:r>
                        <a:rPr lang="en-US" sz="2000" b="1" dirty="0" err="1">
                          <a:solidFill>
                            <a:srgbClr val="000000"/>
                          </a:solidFill>
                          <a:effectLst/>
                          <a:latin typeface="Times New Roman"/>
                          <a:ea typeface="Calibri"/>
                          <a:cs typeface="Calibri"/>
                        </a:rPr>
                        <a:t>và</a:t>
                      </a:r>
                      <a:r>
                        <a:rPr lang="en-US" sz="2000" b="1" dirty="0">
                          <a:solidFill>
                            <a:srgbClr val="000000"/>
                          </a:solidFill>
                          <a:effectLst/>
                          <a:latin typeface="Times New Roman"/>
                          <a:ea typeface="Calibri"/>
                          <a:cs typeface="Calibri"/>
                        </a:rPr>
                        <a:t> </a:t>
                      </a:r>
                      <a:r>
                        <a:rPr lang="en-US" sz="2000" b="1" dirty="0" err="1">
                          <a:solidFill>
                            <a:srgbClr val="000000"/>
                          </a:solidFill>
                          <a:effectLst/>
                          <a:latin typeface="Times New Roman"/>
                          <a:ea typeface="Calibri"/>
                          <a:cs typeface="Calibri"/>
                        </a:rPr>
                        <a:t>có</a:t>
                      </a:r>
                      <a:r>
                        <a:rPr lang="en-US" sz="2000" b="1" dirty="0">
                          <a:solidFill>
                            <a:srgbClr val="000000"/>
                          </a:solidFill>
                          <a:effectLst/>
                          <a:latin typeface="Times New Roman"/>
                          <a:ea typeface="Calibri"/>
                          <a:cs typeface="Calibri"/>
                        </a:rPr>
                        <a:t> </a:t>
                      </a:r>
                      <a:r>
                        <a:rPr lang="en-US" sz="2000" b="1" dirty="0" err="1">
                          <a:solidFill>
                            <a:srgbClr val="000000"/>
                          </a:solidFill>
                          <a:effectLst/>
                          <a:latin typeface="Times New Roman"/>
                          <a:ea typeface="Calibri"/>
                          <a:cs typeface="Calibri"/>
                        </a:rPr>
                        <a:t>bậc</a:t>
                      </a:r>
                      <a:r>
                        <a:rPr lang="en-US" sz="2000" b="1" dirty="0">
                          <a:solidFill>
                            <a:srgbClr val="000000"/>
                          </a:solidFill>
                          <a:effectLst/>
                          <a:latin typeface="Times New Roman"/>
                          <a:ea typeface="Calibri"/>
                          <a:cs typeface="Calibri"/>
                        </a:rPr>
                        <a:t> </a:t>
                      </a:r>
                      <a:r>
                        <a:rPr lang="en-US" sz="2000" b="1" dirty="0" err="1">
                          <a:solidFill>
                            <a:srgbClr val="000000"/>
                          </a:solidFill>
                          <a:effectLst/>
                          <a:latin typeface="Times New Roman"/>
                          <a:ea typeface="Calibri"/>
                          <a:cs typeface="Calibri"/>
                        </a:rPr>
                        <a:t>thang</a:t>
                      </a:r>
                      <a:endParaRPr lang="en-US" sz="20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524578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TotalTime>
  <Words>4652</Words>
  <Application>Microsoft Office PowerPoint</Application>
  <PresentationFormat>Trình chiếu Trên màn hình (4:3)</PresentationFormat>
  <Paragraphs>166</Paragraphs>
  <Slides>30</Slides>
  <Notes>0</Notes>
  <HiddenSlides>0</HiddenSlides>
  <MMClips>0</MMClips>
  <ScaleCrop>false</ScaleCrop>
  <HeadingPairs>
    <vt:vector size="6" baseType="variant">
      <vt:variant>
        <vt:lpstr>Phông được Dùng</vt:lpstr>
      </vt:variant>
      <vt:variant>
        <vt:i4>4</vt:i4>
      </vt:variant>
      <vt:variant>
        <vt:lpstr>Chủ đề</vt:lpstr>
      </vt:variant>
      <vt:variant>
        <vt:i4>2</vt:i4>
      </vt:variant>
      <vt:variant>
        <vt:lpstr>Tiêu đề Bản chiếu</vt:lpstr>
      </vt:variant>
      <vt:variant>
        <vt:i4>30</vt:i4>
      </vt:variant>
    </vt:vector>
  </HeadingPairs>
  <TitlesOfParts>
    <vt:vector size="36" baseType="lpstr">
      <vt:lpstr>Arial</vt:lpstr>
      <vt:lpstr>Calibri</vt:lpstr>
      <vt:lpstr>Calibri Light</vt:lpstr>
      <vt:lpstr>Times New Roman</vt:lpstr>
      <vt:lpstr>Office Theme</vt:lpstr>
      <vt:lpstr>1_Office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Techsi.vn</dc:creator>
  <cp:lastModifiedBy>Windows 10</cp:lastModifiedBy>
  <cp:revision>12</cp:revision>
  <dcterms:created xsi:type="dcterms:W3CDTF">2023-11-04T01:51:06Z</dcterms:created>
  <dcterms:modified xsi:type="dcterms:W3CDTF">2023-11-07T02:57:10Z</dcterms:modified>
</cp:coreProperties>
</file>